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7"/>
  </p:notesMasterIdLst>
  <p:sldIdLst>
    <p:sldId id="256" r:id="rId2"/>
    <p:sldId id="258" r:id="rId3"/>
    <p:sldId id="257" r:id="rId4"/>
    <p:sldId id="259" r:id="rId5"/>
    <p:sldId id="260" r:id="rId6"/>
    <p:sldId id="261" r:id="rId7"/>
    <p:sldId id="262" r:id="rId8"/>
    <p:sldId id="263" r:id="rId9"/>
    <p:sldId id="264" r:id="rId10"/>
    <p:sldId id="278" r:id="rId11"/>
    <p:sldId id="265" r:id="rId12"/>
    <p:sldId id="279" r:id="rId13"/>
    <p:sldId id="268" r:id="rId14"/>
    <p:sldId id="269" r:id="rId15"/>
    <p:sldId id="270" r:id="rId16"/>
    <p:sldId id="281" r:id="rId17"/>
    <p:sldId id="280" r:id="rId18"/>
    <p:sldId id="272" r:id="rId19"/>
    <p:sldId id="273" r:id="rId20"/>
    <p:sldId id="274" r:id="rId21"/>
    <p:sldId id="282" r:id="rId22"/>
    <p:sldId id="283" r:id="rId23"/>
    <p:sldId id="284" r:id="rId24"/>
    <p:sldId id="277" r:id="rId25"/>
    <p:sldId id="27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FF66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5765DC-D02F-4BEC-87F5-C1CA1B22BEB0}" type="datetimeFigureOut">
              <a:rPr lang="en-US" smtClean="0"/>
              <a:t>2/4/2019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1A5924-98C1-4342-BC49-5770E3DCE0F2}" type="slidenum">
              <a:rPr lang="en-US" smtClean="0"/>
              <a:t>‹#›</a:t>
            </a:fld>
            <a:endParaRPr lang="en-US"/>
          </a:p>
        </p:txBody>
      </p:sp>
    </p:spTree>
    <p:extLst>
      <p:ext uri="{BB962C8B-B14F-4D97-AF65-F5344CB8AC3E}">
        <p14:creationId xmlns:p14="http://schemas.microsoft.com/office/powerpoint/2010/main" val="781606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1A5924-98C1-4342-BC49-5770E3DCE0F2}" type="slidenum">
              <a:rPr lang="en-US" smtClean="0"/>
              <a:t>7</a:t>
            </a:fld>
            <a:endParaRPr lang="en-US"/>
          </a:p>
        </p:txBody>
      </p:sp>
    </p:spTree>
    <p:extLst>
      <p:ext uri="{BB962C8B-B14F-4D97-AF65-F5344CB8AC3E}">
        <p14:creationId xmlns:p14="http://schemas.microsoft.com/office/powerpoint/2010/main" val="4122646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1A5924-98C1-4342-BC49-5770E3DCE0F2}" type="slidenum">
              <a:rPr lang="en-US" smtClean="0"/>
              <a:t>25</a:t>
            </a:fld>
            <a:endParaRPr lang="en-US"/>
          </a:p>
        </p:txBody>
      </p:sp>
    </p:spTree>
    <p:extLst>
      <p:ext uri="{BB962C8B-B14F-4D97-AF65-F5344CB8AC3E}">
        <p14:creationId xmlns:p14="http://schemas.microsoft.com/office/powerpoint/2010/main" val="1817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89FF3251-180D-43A1-A77B-1EFCDCEA261E}" type="datetimeFigureOut">
              <a:rPr lang="en-US" smtClean="0"/>
              <a:t>2/4/2019</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3DC8BE37-BBB3-496C-9F07-A48774EE9D36}" type="slidenum">
              <a:rPr lang="en-US" smtClean="0"/>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9FF3251-180D-43A1-A77B-1EFCDCEA261E}" type="datetimeFigureOut">
              <a:rPr lang="en-US" smtClean="0"/>
              <a:t>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C8BE37-BBB3-496C-9F07-A48774EE9D3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9FF3251-180D-43A1-A77B-1EFCDCEA261E}" type="datetimeFigureOut">
              <a:rPr lang="en-US" smtClean="0"/>
              <a:t>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C8BE37-BBB3-496C-9F07-A48774EE9D36}" type="slidenum">
              <a:rPr lang="en-US" smtClean="0"/>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9FF3251-180D-43A1-A77B-1EFCDCEA261E}" type="datetimeFigureOut">
              <a:rPr lang="en-US" smtClean="0"/>
              <a:t>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C8BE37-BBB3-496C-9F07-A48774EE9D36}" type="slidenum">
              <a:rPr lang="en-US" smtClean="0"/>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89FF3251-180D-43A1-A77B-1EFCDCEA261E}" type="datetimeFigureOut">
              <a:rPr lang="en-US" smtClean="0"/>
              <a:t>2/4/2019</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3DC8BE37-BBB3-496C-9F07-A48774EE9D36}" type="slidenum">
              <a:rPr lang="en-US" smtClean="0"/>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9FF3251-180D-43A1-A77B-1EFCDCEA261E}" type="datetimeFigureOut">
              <a:rPr lang="en-US" smtClean="0"/>
              <a:t>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C8BE37-BBB3-496C-9F07-A48774EE9D36}" type="slidenum">
              <a:rPr lang="en-US" smtClean="0"/>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9FF3251-180D-43A1-A77B-1EFCDCEA261E}" type="datetimeFigureOut">
              <a:rPr lang="en-US" smtClean="0"/>
              <a:t>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C8BE37-BBB3-496C-9F07-A48774EE9D36}" type="slidenum">
              <a:rPr lang="en-US" smtClean="0"/>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9FF3251-180D-43A1-A77B-1EFCDCEA261E}" type="datetimeFigureOut">
              <a:rPr lang="en-US" smtClean="0"/>
              <a:t>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C8BE37-BBB3-496C-9F07-A48774EE9D36}" type="slidenum">
              <a:rPr lang="en-US" smtClean="0"/>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FF3251-180D-43A1-A77B-1EFCDCEA261E}" type="datetimeFigureOut">
              <a:rPr lang="en-US" smtClean="0"/>
              <a:t>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C8BE37-BBB3-496C-9F07-A48774EE9D36}" type="slidenum">
              <a:rPr lang="en-US" smtClean="0"/>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9FF3251-180D-43A1-A77B-1EFCDCEA261E}" type="datetimeFigureOut">
              <a:rPr lang="en-US" smtClean="0"/>
              <a:t>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C8BE37-BBB3-496C-9F07-A48774EE9D36}"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9FF3251-180D-43A1-A77B-1EFCDCEA261E}" type="datetimeFigureOut">
              <a:rPr lang="en-US" smtClean="0"/>
              <a:t>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C8BE37-BBB3-496C-9F07-A48774EE9D36}"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89FF3251-180D-43A1-A77B-1EFCDCEA261E}" type="datetimeFigureOut">
              <a:rPr lang="en-US" smtClean="0"/>
              <a:t>2/4/2019</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3DC8BE37-BBB3-496C-9F07-A48774EE9D36}" type="slidenum">
              <a:rPr lang="en-US" smtClean="0"/>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Sidney.Schuttrow@tn.gov"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70000" lnSpcReduction="20000"/>
          </a:bodyPr>
          <a:lstStyle/>
          <a:p>
            <a:r>
              <a:rPr lang="en-US" dirty="0" smtClean="0"/>
              <a:t>Sidney Schuttrow, MPA, CNP, CRS-A/D</a:t>
            </a:r>
          </a:p>
          <a:p>
            <a:r>
              <a:rPr lang="en-US" dirty="0" smtClean="0"/>
              <a:t>Tennessee Commission on Aging and Disability </a:t>
            </a:r>
            <a:endParaRPr lang="en-US" dirty="0"/>
          </a:p>
        </p:txBody>
      </p:sp>
      <p:sp>
        <p:nvSpPr>
          <p:cNvPr id="4" name="Title 3"/>
          <p:cNvSpPr>
            <a:spLocks noGrp="1"/>
          </p:cNvSpPr>
          <p:nvPr>
            <p:ph type="ctrTitle"/>
          </p:nvPr>
        </p:nvSpPr>
        <p:spPr/>
        <p:txBody>
          <a:bodyPr>
            <a:noAutofit/>
          </a:bodyPr>
          <a:lstStyle/>
          <a:p>
            <a:pPr algn="ctr"/>
            <a:r>
              <a:rPr lang="en-US" sz="6000" dirty="0" smtClean="0"/>
              <a:t>Make a Date! </a:t>
            </a:r>
            <a:endParaRPr lang="en-US" sz="6000" dirty="0"/>
          </a:p>
        </p:txBody>
      </p:sp>
      <p:pic>
        <p:nvPicPr>
          <p:cNvPr id="1026" name="Picture 2" descr="C:\Users\af02036\AppData\Local\Microsoft\Windows\Temporary Internet Files\Content.IE5\OM45JROK\Red_clock[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28600"/>
            <a:ext cx="3393734" cy="3393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1875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a:solidFill>
                  <a:srgbClr val="7030A0"/>
                </a:solidFill>
              </a:rPr>
              <a:t>Make a Date Cost</a:t>
            </a:r>
            <a:endParaRPr lang="en-US" dirty="0"/>
          </a:p>
        </p:txBody>
      </p:sp>
      <p:pic>
        <p:nvPicPr>
          <p:cNvPr id="13314"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52400" y="1280130"/>
            <a:ext cx="23622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4124325"/>
            <a:ext cx="220980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9899" y="2385030"/>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514600" y="1600200"/>
            <a:ext cx="2209800" cy="1569660"/>
          </a:xfrm>
          <a:prstGeom prst="rect">
            <a:avLst/>
          </a:prstGeom>
          <a:noFill/>
        </p:spPr>
        <p:txBody>
          <a:bodyPr wrap="square" rtlCol="0">
            <a:spAutoFit/>
          </a:bodyPr>
          <a:lstStyle/>
          <a:p>
            <a:pPr algn="ctr"/>
            <a:r>
              <a:rPr lang="en-US" sz="2400" dirty="0" smtClean="0"/>
              <a:t>Colored paper </a:t>
            </a:r>
          </a:p>
          <a:p>
            <a:pPr algn="ctr"/>
            <a:r>
              <a:rPr lang="en-US" sz="2400" dirty="0" smtClean="0"/>
              <a:t>36 sheets </a:t>
            </a:r>
          </a:p>
          <a:p>
            <a:pPr algn="ctr"/>
            <a:r>
              <a:rPr lang="en-US" sz="2400" dirty="0" smtClean="0"/>
              <a:t>$1.00 </a:t>
            </a:r>
          </a:p>
          <a:p>
            <a:pPr algn="ctr"/>
            <a:r>
              <a:rPr lang="en-US" sz="2400" dirty="0" smtClean="0"/>
              <a:t>at Dollar </a:t>
            </a:r>
            <a:r>
              <a:rPr lang="en-US" sz="2400" dirty="0"/>
              <a:t>T</a:t>
            </a:r>
            <a:r>
              <a:rPr lang="en-US" sz="2400" dirty="0" smtClean="0"/>
              <a:t>ree </a:t>
            </a:r>
            <a:endParaRPr lang="en-US" sz="2400" dirty="0"/>
          </a:p>
        </p:txBody>
      </p:sp>
      <p:sp>
        <p:nvSpPr>
          <p:cNvPr id="5" name="TextBox 4"/>
          <p:cNvSpPr txBox="1"/>
          <p:nvPr/>
        </p:nvSpPr>
        <p:spPr>
          <a:xfrm>
            <a:off x="2743200" y="4629060"/>
            <a:ext cx="2209800" cy="1200329"/>
          </a:xfrm>
          <a:prstGeom prst="rect">
            <a:avLst/>
          </a:prstGeom>
          <a:noFill/>
        </p:spPr>
        <p:txBody>
          <a:bodyPr wrap="square" rtlCol="0">
            <a:spAutoFit/>
          </a:bodyPr>
          <a:lstStyle/>
          <a:p>
            <a:pPr algn="ctr"/>
            <a:r>
              <a:rPr lang="en-US" sz="2400" dirty="0" smtClean="0"/>
              <a:t>Ballpoint Pens 15 count </a:t>
            </a:r>
          </a:p>
          <a:p>
            <a:pPr algn="ctr"/>
            <a:r>
              <a:rPr lang="en-US" sz="2400" dirty="0" smtClean="0"/>
              <a:t>$.97 at Walmart</a:t>
            </a:r>
            <a:endParaRPr lang="en-US" sz="2400" dirty="0"/>
          </a:p>
        </p:txBody>
      </p:sp>
      <p:sp>
        <p:nvSpPr>
          <p:cNvPr id="7" name="TextBox 6"/>
          <p:cNvSpPr txBox="1"/>
          <p:nvPr/>
        </p:nvSpPr>
        <p:spPr>
          <a:xfrm>
            <a:off x="6705600" y="1905000"/>
            <a:ext cx="2057400" cy="3416320"/>
          </a:xfrm>
          <a:prstGeom prst="rect">
            <a:avLst/>
          </a:prstGeom>
          <a:noFill/>
        </p:spPr>
        <p:txBody>
          <a:bodyPr wrap="square" rtlCol="0">
            <a:spAutoFit/>
          </a:bodyPr>
          <a:lstStyle/>
          <a:p>
            <a:pPr algn="ctr"/>
            <a:r>
              <a:rPr lang="en-US" sz="2400" dirty="0" smtClean="0"/>
              <a:t>Color copies </a:t>
            </a:r>
          </a:p>
          <a:p>
            <a:pPr algn="ctr"/>
            <a:r>
              <a:rPr lang="en-US" sz="2400" dirty="0" smtClean="0"/>
              <a:t>$.53 </a:t>
            </a:r>
          </a:p>
          <a:p>
            <a:pPr algn="ctr"/>
            <a:r>
              <a:rPr lang="en-US" sz="2400" dirty="0" smtClean="0"/>
              <a:t>for 100 at Staples                  </a:t>
            </a:r>
          </a:p>
          <a:p>
            <a:pPr algn="ctr"/>
            <a:r>
              <a:rPr lang="en-US" sz="2400" dirty="0" smtClean="0"/>
              <a:t>                          B&amp;W copies </a:t>
            </a:r>
          </a:p>
          <a:p>
            <a:pPr algn="ctr"/>
            <a:r>
              <a:rPr lang="en-US" sz="2400" dirty="0" smtClean="0"/>
              <a:t>$.11 </a:t>
            </a:r>
          </a:p>
          <a:p>
            <a:pPr algn="ctr"/>
            <a:r>
              <a:rPr lang="en-US" sz="2400" dirty="0" smtClean="0"/>
              <a:t>for 100 at Staples </a:t>
            </a:r>
            <a:endParaRPr lang="en-US" sz="2400" dirty="0"/>
          </a:p>
        </p:txBody>
      </p:sp>
    </p:spTree>
    <p:extLst>
      <p:ext uri="{BB962C8B-B14F-4D97-AF65-F5344CB8AC3E}">
        <p14:creationId xmlns:p14="http://schemas.microsoft.com/office/powerpoint/2010/main" val="30085395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b="1" dirty="0" smtClean="0">
                <a:solidFill>
                  <a:srgbClr val="00CC00"/>
                </a:solidFill>
              </a:rPr>
              <a:t>Name Planes Game </a:t>
            </a:r>
            <a:endParaRPr lang="en-US" sz="4800" b="1" dirty="0">
              <a:solidFill>
                <a:srgbClr val="00CC00"/>
              </a:solidFill>
            </a:endParaRPr>
          </a:p>
        </p:txBody>
      </p:sp>
      <p:sp>
        <p:nvSpPr>
          <p:cNvPr id="3" name="Content Placeholder 2"/>
          <p:cNvSpPr>
            <a:spLocks noGrp="1"/>
          </p:cNvSpPr>
          <p:nvPr>
            <p:ph sz="quarter" idx="1"/>
          </p:nvPr>
        </p:nvSpPr>
        <p:spPr>
          <a:xfrm>
            <a:off x="457200" y="1219200"/>
            <a:ext cx="8229600" cy="5105400"/>
          </a:xfrm>
        </p:spPr>
        <p:txBody>
          <a:bodyPr>
            <a:noAutofit/>
          </a:bodyPr>
          <a:lstStyle/>
          <a:p>
            <a:r>
              <a:rPr lang="en-US" sz="3000" dirty="0" smtClean="0"/>
              <a:t>Everyone should have a blank colored sheet of paper</a:t>
            </a:r>
          </a:p>
          <a:p>
            <a:r>
              <a:rPr lang="en-US" sz="3000" dirty="0" smtClean="0"/>
              <a:t>Write your name and a description of yourself (what you are wearing, glasses, hair up/down, etc.)</a:t>
            </a:r>
          </a:p>
          <a:p>
            <a:r>
              <a:rPr lang="en-US" sz="3000" dirty="0" smtClean="0"/>
              <a:t>Write down 2 </a:t>
            </a:r>
            <a:r>
              <a:rPr lang="en-US" sz="3000" b="1" u="sng" dirty="0" smtClean="0"/>
              <a:t>appropriate</a:t>
            </a:r>
            <a:r>
              <a:rPr lang="en-US" sz="3000" dirty="0" smtClean="0"/>
              <a:t> questions.  </a:t>
            </a:r>
          </a:p>
          <a:p>
            <a:r>
              <a:rPr lang="en-US" sz="3000" dirty="0" smtClean="0"/>
              <a:t>Fold your paper into a paper airplane!</a:t>
            </a:r>
          </a:p>
          <a:p>
            <a:r>
              <a:rPr lang="en-US" sz="3000" dirty="0" smtClean="0"/>
              <a:t>When I say go, throw your airplane in any direction around the room</a:t>
            </a:r>
          </a:p>
          <a:p>
            <a:r>
              <a:rPr lang="en-US" sz="3000" dirty="0" smtClean="0"/>
              <a:t>Pick up a paper airplane (not yours), find the person and ask them their questions.</a:t>
            </a:r>
            <a:endParaRPr lang="en-US" sz="3000" dirty="0"/>
          </a:p>
        </p:txBody>
      </p:sp>
    </p:spTree>
    <p:extLst>
      <p:ext uri="{BB962C8B-B14F-4D97-AF65-F5344CB8AC3E}">
        <p14:creationId xmlns:p14="http://schemas.microsoft.com/office/powerpoint/2010/main" val="3262642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b="1" dirty="0">
                <a:solidFill>
                  <a:srgbClr val="00CC00"/>
                </a:solidFill>
              </a:rPr>
              <a:t>Name Planes Game Cost </a:t>
            </a:r>
            <a:endParaRPr lang="en-US" dirty="0"/>
          </a:p>
        </p:txBody>
      </p:sp>
      <p:pic>
        <p:nvPicPr>
          <p:cNvPr id="13314"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52400" y="1280130"/>
            <a:ext cx="23622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5200" y="3962400"/>
            <a:ext cx="220980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514600" y="1600200"/>
            <a:ext cx="2209800" cy="1569660"/>
          </a:xfrm>
          <a:prstGeom prst="rect">
            <a:avLst/>
          </a:prstGeom>
          <a:noFill/>
        </p:spPr>
        <p:txBody>
          <a:bodyPr wrap="square" rtlCol="0">
            <a:spAutoFit/>
          </a:bodyPr>
          <a:lstStyle/>
          <a:p>
            <a:pPr algn="ctr"/>
            <a:r>
              <a:rPr lang="en-US" sz="2400" dirty="0" smtClean="0"/>
              <a:t>Colored paper </a:t>
            </a:r>
          </a:p>
          <a:p>
            <a:pPr algn="ctr"/>
            <a:r>
              <a:rPr lang="en-US" sz="2400" dirty="0" smtClean="0"/>
              <a:t>36 sheets </a:t>
            </a:r>
          </a:p>
          <a:p>
            <a:pPr algn="ctr"/>
            <a:r>
              <a:rPr lang="en-US" sz="2400" dirty="0" smtClean="0"/>
              <a:t>$1.00 </a:t>
            </a:r>
          </a:p>
          <a:p>
            <a:pPr algn="ctr"/>
            <a:r>
              <a:rPr lang="en-US" sz="2400" dirty="0" smtClean="0"/>
              <a:t>at Dollar </a:t>
            </a:r>
            <a:r>
              <a:rPr lang="en-US" sz="2400" dirty="0"/>
              <a:t>T</a:t>
            </a:r>
            <a:r>
              <a:rPr lang="en-US" sz="2400" dirty="0" smtClean="0"/>
              <a:t>ree </a:t>
            </a:r>
            <a:endParaRPr lang="en-US" sz="2400" dirty="0"/>
          </a:p>
        </p:txBody>
      </p:sp>
      <p:sp>
        <p:nvSpPr>
          <p:cNvPr id="5" name="TextBox 4"/>
          <p:cNvSpPr txBox="1"/>
          <p:nvPr/>
        </p:nvSpPr>
        <p:spPr>
          <a:xfrm>
            <a:off x="6096000" y="4267200"/>
            <a:ext cx="2209800" cy="1200329"/>
          </a:xfrm>
          <a:prstGeom prst="rect">
            <a:avLst/>
          </a:prstGeom>
          <a:noFill/>
        </p:spPr>
        <p:txBody>
          <a:bodyPr wrap="square" rtlCol="0">
            <a:spAutoFit/>
          </a:bodyPr>
          <a:lstStyle/>
          <a:p>
            <a:pPr algn="ctr"/>
            <a:r>
              <a:rPr lang="en-US" sz="2400" dirty="0" smtClean="0"/>
              <a:t>Ballpoint Pens 15 count </a:t>
            </a:r>
          </a:p>
          <a:p>
            <a:pPr algn="ctr"/>
            <a:r>
              <a:rPr lang="en-US" sz="2400" dirty="0" smtClean="0"/>
              <a:t>$.97 at Walmart</a:t>
            </a:r>
            <a:endParaRPr lang="en-US" sz="2400" dirty="0"/>
          </a:p>
        </p:txBody>
      </p:sp>
    </p:spTree>
    <p:extLst>
      <p:ext uri="{BB962C8B-B14F-4D97-AF65-F5344CB8AC3E}">
        <p14:creationId xmlns:p14="http://schemas.microsoft.com/office/powerpoint/2010/main" val="41702546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000" b="1" dirty="0" smtClean="0">
                <a:solidFill>
                  <a:srgbClr val="FF0000"/>
                </a:solidFill>
              </a:rPr>
              <a:t>Would You Rather? </a:t>
            </a:r>
            <a:endParaRPr lang="en-US" sz="6000" b="1" dirty="0">
              <a:solidFill>
                <a:srgbClr val="FF0000"/>
              </a:solidFill>
            </a:endParaRPr>
          </a:p>
        </p:txBody>
      </p:sp>
      <p:sp>
        <p:nvSpPr>
          <p:cNvPr id="3" name="Content Placeholder 2"/>
          <p:cNvSpPr>
            <a:spLocks noGrp="1"/>
          </p:cNvSpPr>
          <p:nvPr>
            <p:ph sz="quarter" idx="1"/>
          </p:nvPr>
        </p:nvSpPr>
        <p:spPr/>
        <p:txBody>
          <a:bodyPr>
            <a:normAutofit/>
          </a:bodyPr>
          <a:lstStyle/>
          <a:p>
            <a:r>
              <a:rPr lang="en-US" sz="2800" dirty="0" smtClean="0"/>
              <a:t>The facilitator will read a scenario starting with the phrase “Would you Rather” and gives the audience 2 options </a:t>
            </a:r>
          </a:p>
          <a:p>
            <a:endParaRPr lang="en-US" sz="2800" dirty="0"/>
          </a:p>
          <a:p>
            <a:r>
              <a:rPr lang="en-US" sz="2800" dirty="0" smtClean="0"/>
              <a:t>The facilitator will signal to the right and left side of the room to indicate where the audience members should go.</a:t>
            </a:r>
          </a:p>
          <a:p>
            <a:endParaRPr lang="en-US" sz="2800" dirty="0"/>
          </a:p>
          <a:p>
            <a:r>
              <a:rPr lang="en-US" sz="2800" dirty="0" smtClean="0"/>
              <a:t>The audience members will move to right or left side of the room to pick the option they would rather </a:t>
            </a:r>
            <a:endParaRPr lang="en-US" sz="2800" dirty="0"/>
          </a:p>
        </p:txBody>
      </p:sp>
    </p:spTree>
    <p:extLst>
      <p:ext uri="{BB962C8B-B14F-4D97-AF65-F5344CB8AC3E}">
        <p14:creationId xmlns:p14="http://schemas.microsoft.com/office/powerpoint/2010/main" val="1387119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990600"/>
          </a:xfrm>
        </p:spPr>
        <p:txBody>
          <a:bodyPr>
            <a:normAutofit fontScale="90000"/>
          </a:bodyPr>
          <a:lstStyle/>
          <a:p>
            <a:r>
              <a:rPr lang="en-US" sz="6000" b="1" dirty="0">
                <a:solidFill>
                  <a:srgbClr val="FF0000"/>
                </a:solidFill>
              </a:rPr>
              <a:t>Would You Rather? </a:t>
            </a:r>
            <a:r>
              <a:rPr lang="en-US" sz="6000" b="1" dirty="0" smtClean="0">
                <a:solidFill>
                  <a:srgbClr val="FF0000"/>
                </a:solidFill>
              </a:rPr>
              <a:t>Cost</a:t>
            </a:r>
            <a:endParaRPr lang="en-US" sz="3600" b="1" dirty="0">
              <a:solidFill>
                <a:srgbClr val="FF0000"/>
              </a:solidFill>
            </a:endParaRPr>
          </a:p>
        </p:txBody>
      </p:sp>
      <p:sp>
        <p:nvSpPr>
          <p:cNvPr id="3" name="Content Placeholder 2"/>
          <p:cNvSpPr>
            <a:spLocks noGrp="1"/>
          </p:cNvSpPr>
          <p:nvPr>
            <p:ph sz="quarter" idx="1"/>
          </p:nvPr>
        </p:nvSpPr>
        <p:spPr>
          <a:xfrm>
            <a:off x="457200" y="1295400"/>
            <a:ext cx="8229600" cy="4937760"/>
          </a:xfrm>
        </p:spPr>
        <p:txBody>
          <a:bodyPr>
            <a:noAutofit/>
          </a:bodyPr>
          <a:lstStyle/>
          <a:p>
            <a:pPr marL="0" indent="0">
              <a:buNone/>
            </a:pPr>
            <a:endParaRPr lang="en-US" sz="1000" dirty="0" smtClean="0"/>
          </a:p>
          <a:p>
            <a:pPr marL="0" indent="0">
              <a:buNone/>
            </a:pPr>
            <a:endParaRPr lang="en-US" sz="1000" dirty="0" smtClean="0"/>
          </a:p>
          <a:p>
            <a:pPr marL="0" indent="0">
              <a:buNone/>
            </a:pPr>
            <a:endParaRPr lang="en-US" sz="1000" dirty="0" smtClean="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447800"/>
            <a:ext cx="1544411" cy="2162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209800" y="1744057"/>
            <a:ext cx="2476500" cy="1569660"/>
          </a:xfrm>
          <a:prstGeom prst="rect">
            <a:avLst/>
          </a:prstGeom>
          <a:noFill/>
        </p:spPr>
        <p:txBody>
          <a:bodyPr wrap="square" rtlCol="0">
            <a:spAutoFit/>
          </a:bodyPr>
          <a:lstStyle/>
          <a:p>
            <a:pPr algn="ctr"/>
            <a:r>
              <a:rPr lang="en-US" sz="2400" dirty="0" smtClean="0"/>
              <a:t>3000 Would you Rather </a:t>
            </a:r>
            <a:r>
              <a:rPr lang="en-US" sz="2400" dirty="0"/>
              <a:t>Q</a:t>
            </a:r>
            <a:r>
              <a:rPr lang="en-US" sz="2400" dirty="0" smtClean="0"/>
              <a:t>uestions $7.00 </a:t>
            </a:r>
          </a:p>
          <a:p>
            <a:pPr algn="ctr"/>
            <a:r>
              <a:rPr lang="en-US" sz="2400" dirty="0" smtClean="0"/>
              <a:t>at Books a Million</a:t>
            </a:r>
            <a:endParaRPr lang="en-US" sz="2400" dirty="0"/>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781175"/>
            <a:ext cx="18288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829300" y="3609484"/>
            <a:ext cx="2971800" cy="1569660"/>
          </a:xfrm>
          <a:prstGeom prst="rect">
            <a:avLst/>
          </a:prstGeom>
          <a:noFill/>
        </p:spPr>
        <p:txBody>
          <a:bodyPr wrap="square" rtlCol="0">
            <a:spAutoFit/>
          </a:bodyPr>
          <a:lstStyle/>
          <a:p>
            <a:pPr algn="ctr"/>
            <a:r>
              <a:rPr lang="en-US" sz="2400" dirty="0" smtClean="0"/>
              <a:t>Would you Rather Game box </a:t>
            </a:r>
          </a:p>
          <a:p>
            <a:pPr algn="ctr"/>
            <a:r>
              <a:rPr lang="en-US" sz="2400" dirty="0" smtClean="0"/>
              <a:t>$5.00 </a:t>
            </a:r>
          </a:p>
          <a:p>
            <a:pPr algn="ctr"/>
            <a:r>
              <a:rPr lang="en-US" sz="2400" dirty="0" smtClean="0"/>
              <a:t>at Five Below </a:t>
            </a:r>
            <a:endParaRPr lang="en-US" sz="2400" dirty="0"/>
          </a:p>
        </p:txBody>
      </p:sp>
      <p:pic>
        <p:nvPicPr>
          <p:cNvPr id="512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1529" y="3917496"/>
            <a:ext cx="3804291"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810000" y="5486400"/>
            <a:ext cx="1219200" cy="461665"/>
          </a:xfrm>
          <a:prstGeom prst="rect">
            <a:avLst/>
          </a:prstGeom>
          <a:noFill/>
        </p:spPr>
        <p:txBody>
          <a:bodyPr wrap="square" rtlCol="0">
            <a:spAutoFit/>
          </a:bodyPr>
          <a:lstStyle/>
          <a:p>
            <a:r>
              <a:rPr lang="en-US" sz="2400" dirty="0" smtClean="0"/>
              <a:t>FREE!!! </a:t>
            </a:r>
            <a:endParaRPr lang="en-US" sz="2400" dirty="0"/>
          </a:p>
        </p:txBody>
      </p:sp>
    </p:spTree>
    <p:extLst>
      <p:ext uri="{BB962C8B-B14F-4D97-AF65-F5344CB8AC3E}">
        <p14:creationId xmlns:p14="http://schemas.microsoft.com/office/powerpoint/2010/main" val="6549326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b="1" dirty="0" smtClean="0">
                <a:solidFill>
                  <a:srgbClr val="0070C0"/>
                </a:solidFill>
              </a:rPr>
              <a:t>Breaking into Groups </a:t>
            </a:r>
            <a:endParaRPr lang="en-US" sz="5400" b="1" dirty="0">
              <a:solidFill>
                <a:srgbClr val="0070C0"/>
              </a:solidFill>
            </a:endParaRPr>
          </a:p>
        </p:txBody>
      </p:sp>
      <p:sp>
        <p:nvSpPr>
          <p:cNvPr id="3" name="Content Placeholder 2"/>
          <p:cNvSpPr>
            <a:spLocks noGrp="1"/>
          </p:cNvSpPr>
          <p:nvPr>
            <p:ph sz="quarter" idx="1"/>
          </p:nvPr>
        </p:nvSpPr>
        <p:spPr/>
        <p:txBody>
          <a:bodyPr/>
          <a:lstStyle/>
          <a:p>
            <a:pPr marL="0" indent="0">
              <a:buNone/>
            </a:pPr>
            <a:r>
              <a:rPr lang="en-US" dirty="0" smtClean="0"/>
              <a:t>Traditional ways</a:t>
            </a:r>
          </a:p>
          <a:p>
            <a:pPr marL="0" indent="0">
              <a:buNone/>
            </a:pPr>
            <a:r>
              <a:rPr lang="en-US" dirty="0"/>
              <a:t>	</a:t>
            </a:r>
            <a:r>
              <a:rPr lang="en-US" dirty="0" smtClean="0"/>
              <a:t>- Counting off</a:t>
            </a:r>
          </a:p>
          <a:p>
            <a:pPr marL="0" indent="0">
              <a:buNone/>
            </a:pPr>
            <a:r>
              <a:rPr lang="en-US" dirty="0"/>
              <a:t>	</a:t>
            </a:r>
            <a:r>
              <a:rPr lang="en-US" dirty="0" smtClean="0"/>
              <a:t>- Choose your own</a:t>
            </a:r>
          </a:p>
          <a:p>
            <a:pPr marL="0" indent="0">
              <a:buNone/>
            </a:pPr>
            <a:r>
              <a:rPr lang="en-US" dirty="0"/>
              <a:t>	</a:t>
            </a:r>
            <a:r>
              <a:rPr lang="en-US" dirty="0" smtClean="0"/>
              <a:t>- Splitting the room in half</a:t>
            </a:r>
          </a:p>
          <a:p>
            <a:pPr marL="0" indent="0">
              <a:buNone/>
            </a:pPr>
            <a:r>
              <a:rPr lang="en-US" dirty="0"/>
              <a:t>	</a:t>
            </a:r>
            <a:r>
              <a:rPr lang="en-US" dirty="0" smtClean="0"/>
              <a:t>- Your table</a:t>
            </a:r>
          </a:p>
          <a:p>
            <a:pPr marL="0" indent="0">
              <a:buNone/>
            </a:pPr>
            <a:r>
              <a:rPr lang="en-US" dirty="0"/>
              <a:t>	</a:t>
            </a:r>
            <a:r>
              <a:rPr lang="en-US" dirty="0" smtClean="0"/>
              <a:t>- Your row</a:t>
            </a:r>
          </a:p>
          <a:p>
            <a:pPr marL="0" indent="0">
              <a:buNone/>
            </a:pPr>
            <a:endParaRPr lang="en-US" dirty="0"/>
          </a:p>
          <a:p>
            <a:pPr marL="0" indent="0">
              <a:buNone/>
            </a:pPr>
            <a:endParaRPr lang="en-US" dirty="0" smtClean="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5800" y="3733800"/>
            <a:ext cx="3310562"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71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6146"/>
                                        </p:tgtEl>
                                        <p:attrNameLst>
                                          <p:attrName>style.visibility</p:attrName>
                                        </p:attrNameLst>
                                      </p:cBhvr>
                                      <p:to>
                                        <p:strVal val="visible"/>
                                      </p:to>
                                    </p:set>
                                    <p:animEffect transition="in" filter="fade">
                                      <p:cBhvr>
                                        <p:cTn id="39" dur="1000"/>
                                        <p:tgtEl>
                                          <p:spTgt spid="6146"/>
                                        </p:tgtEl>
                                      </p:cBhvr>
                                    </p:animEffect>
                                    <p:anim calcmode="lin" valueType="num">
                                      <p:cBhvr>
                                        <p:cTn id="40" dur="1000" fill="hold"/>
                                        <p:tgtEl>
                                          <p:spTgt spid="6146"/>
                                        </p:tgtEl>
                                        <p:attrNameLst>
                                          <p:attrName>ppt_x</p:attrName>
                                        </p:attrNameLst>
                                      </p:cBhvr>
                                      <p:tavLst>
                                        <p:tav tm="0">
                                          <p:val>
                                            <p:strVal val="#ppt_x"/>
                                          </p:val>
                                        </p:tav>
                                        <p:tav tm="100000">
                                          <p:val>
                                            <p:strVal val="#ppt_x"/>
                                          </p:val>
                                        </p:tav>
                                      </p:tavLst>
                                    </p:anim>
                                    <p:anim calcmode="lin" valueType="num">
                                      <p:cBhvr>
                                        <p:cTn id="41"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a:solidFill>
                  <a:srgbClr val="0070C0"/>
                </a:solidFill>
              </a:rPr>
              <a:t>Breaking into Groups </a:t>
            </a:r>
            <a:endParaRPr lang="en-US" dirty="0"/>
          </a:p>
        </p:txBody>
      </p:sp>
      <p:pic>
        <p:nvPicPr>
          <p:cNvPr id="1638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7632" y="4240877"/>
            <a:ext cx="855135" cy="1069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818" y="2422277"/>
            <a:ext cx="2057400" cy="1094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57200" y="1295400"/>
            <a:ext cx="7696200" cy="892552"/>
          </a:xfrm>
          <a:prstGeom prst="rect">
            <a:avLst/>
          </a:prstGeom>
          <a:noFill/>
        </p:spPr>
        <p:txBody>
          <a:bodyPr wrap="square" rtlCol="0">
            <a:spAutoFit/>
          </a:bodyPr>
          <a:lstStyle/>
          <a:p>
            <a:pPr lvl="0">
              <a:spcBef>
                <a:spcPts val="600"/>
              </a:spcBef>
              <a:buClr>
                <a:srgbClr val="727CA3"/>
              </a:buClr>
              <a:buSzPct val="76000"/>
            </a:pPr>
            <a:r>
              <a:rPr lang="en-US" sz="2600" dirty="0">
                <a:solidFill>
                  <a:prstClr val="black"/>
                </a:solidFill>
              </a:rPr>
              <a:t>Everyone should have one (1) card from a deck of regular playing cards.</a:t>
            </a:r>
          </a:p>
        </p:txBody>
      </p:sp>
      <p:pic>
        <p:nvPicPr>
          <p:cNvPr id="1639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7419" y="2740628"/>
            <a:ext cx="2595562" cy="753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33218" y="3528455"/>
            <a:ext cx="2514600" cy="707886"/>
          </a:xfrm>
          <a:prstGeom prst="rect">
            <a:avLst/>
          </a:prstGeom>
          <a:noFill/>
        </p:spPr>
        <p:txBody>
          <a:bodyPr wrap="square" rtlCol="0">
            <a:spAutoFit/>
          </a:bodyPr>
          <a:lstStyle/>
          <a:p>
            <a:pPr lvl="0" algn="ctr">
              <a:spcBef>
                <a:spcPts val="600"/>
              </a:spcBef>
              <a:buClr>
                <a:srgbClr val="727CA3"/>
              </a:buClr>
              <a:buSzPct val="76000"/>
            </a:pPr>
            <a:r>
              <a:rPr lang="en-US" sz="2000" dirty="0">
                <a:solidFill>
                  <a:prstClr val="black"/>
                </a:solidFill>
              </a:rPr>
              <a:t>Red cards/Black cards (2 large groups)</a:t>
            </a:r>
          </a:p>
        </p:txBody>
      </p:sp>
      <p:sp>
        <p:nvSpPr>
          <p:cNvPr id="7" name="TextBox 6"/>
          <p:cNvSpPr txBox="1"/>
          <p:nvPr/>
        </p:nvSpPr>
        <p:spPr>
          <a:xfrm>
            <a:off x="5918127" y="2129058"/>
            <a:ext cx="2794144" cy="461665"/>
          </a:xfrm>
          <a:prstGeom prst="rect">
            <a:avLst/>
          </a:prstGeom>
          <a:noFill/>
        </p:spPr>
        <p:txBody>
          <a:bodyPr wrap="square" rtlCol="0">
            <a:spAutoFit/>
          </a:bodyPr>
          <a:lstStyle/>
          <a:p>
            <a:pPr lvl="0" algn="ctr">
              <a:spcBef>
                <a:spcPts val="600"/>
              </a:spcBef>
              <a:buClr>
                <a:srgbClr val="727CA3"/>
              </a:buClr>
              <a:buSzPct val="76000"/>
            </a:pPr>
            <a:r>
              <a:rPr lang="en-US" sz="2000" dirty="0">
                <a:solidFill>
                  <a:prstClr val="black"/>
                </a:solidFill>
              </a:rPr>
              <a:t>Suites </a:t>
            </a:r>
            <a:r>
              <a:rPr lang="en-US" sz="2000" dirty="0" smtClean="0">
                <a:solidFill>
                  <a:prstClr val="black"/>
                </a:solidFill>
              </a:rPr>
              <a:t>(4 </a:t>
            </a:r>
            <a:r>
              <a:rPr lang="en-US" sz="2000" dirty="0">
                <a:solidFill>
                  <a:prstClr val="black"/>
                </a:solidFill>
              </a:rPr>
              <a:t>Groups</a:t>
            </a:r>
            <a:r>
              <a:rPr lang="en-US" sz="2400" dirty="0">
                <a:solidFill>
                  <a:prstClr val="black"/>
                </a:solidFill>
              </a:rPr>
              <a:t>)</a:t>
            </a:r>
          </a:p>
        </p:txBody>
      </p:sp>
      <p:pic>
        <p:nvPicPr>
          <p:cNvPr id="1639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575" y="4648199"/>
            <a:ext cx="2638425"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330994" y="5600481"/>
            <a:ext cx="2843212" cy="400110"/>
          </a:xfrm>
          <a:prstGeom prst="rect">
            <a:avLst/>
          </a:prstGeom>
          <a:noFill/>
        </p:spPr>
        <p:txBody>
          <a:bodyPr wrap="square" rtlCol="0">
            <a:spAutoFit/>
          </a:bodyPr>
          <a:lstStyle/>
          <a:p>
            <a:r>
              <a:rPr lang="en-US" sz="2000" dirty="0" smtClean="0"/>
              <a:t>Values – Up to 13 groups </a:t>
            </a:r>
            <a:endParaRPr lang="en-US" sz="2000" dirty="0"/>
          </a:p>
        </p:txBody>
      </p:sp>
      <p:sp>
        <p:nvSpPr>
          <p:cNvPr id="11" name="TextBox 10"/>
          <p:cNvSpPr txBox="1"/>
          <p:nvPr/>
        </p:nvSpPr>
        <p:spPr>
          <a:xfrm>
            <a:off x="5791200" y="5371131"/>
            <a:ext cx="3048000" cy="784830"/>
          </a:xfrm>
          <a:prstGeom prst="rect">
            <a:avLst/>
          </a:prstGeom>
          <a:noFill/>
        </p:spPr>
        <p:txBody>
          <a:bodyPr wrap="square" rtlCol="0">
            <a:spAutoFit/>
          </a:bodyPr>
          <a:lstStyle/>
          <a:p>
            <a:pPr lvl="0" algn="ctr">
              <a:spcBef>
                <a:spcPts val="600"/>
              </a:spcBef>
              <a:buClr>
                <a:srgbClr val="727CA3"/>
              </a:buClr>
              <a:buSzPct val="76000"/>
            </a:pPr>
            <a:r>
              <a:rPr lang="en-US" sz="2000" dirty="0">
                <a:solidFill>
                  <a:prstClr val="black"/>
                </a:solidFill>
              </a:rPr>
              <a:t>Jokers – wild cards!  </a:t>
            </a:r>
            <a:endParaRPr lang="en-US" sz="2000" dirty="0" smtClean="0">
              <a:solidFill>
                <a:prstClr val="black"/>
              </a:solidFill>
            </a:endParaRPr>
          </a:p>
          <a:p>
            <a:pPr lvl="0" algn="ctr">
              <a:spcBef>
                <a:spcPts val="600"/>
              </a:spcBef>
              <a:buClr>
                <a:srgbClr val="727CA3"/>
              </a:buClr>
              <a:buSzPct val="76000"/>
            </a:pPr>
            <a:r>
              <a:rPr lang="en-US" sz="2000" dirty="0" smtClean="0">
                <a:solidFill>
                  <a:prstClr val="black"/>
                </a:solidFill>
              </a:rPr>
              <a:t>They </a:t>
            </a:r>
            <a:r>
              <a:rPr lang="en-US" sz="2000" dirty="0">
                <a:solidFill>
                  <a:prstClr val="black"/>
                </a:solidFill>
              </a:rPr>
              <a:t>can pick their groups. </a:t>
            </a:r>
          </a:p>
        </p:txBody>
      </p:sp>
      <p:pic>
        <p:nvPicPr>
          <p:cNvPr id="1639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2852" y="2763719"/>
            <a:ext cx="1765223" cy="1635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3505198" y="4399492"/>
            <a:ext cx="2209801" cy="646331"/>
          </a:xfrm>
          <a:prstGeom prst="rect">
            <a:avLst/>
          </a:prstGeom>
          <a:noFill/>
        </p:spPr>
        <p:txBody>
          <a:bodyPr wrap="square" rtlCol="0">
            <a:spAutoFit/>
          </a:bodyPr>
          <a:lstStyle/>
          <a:p>
            <a:pPr algn="ctr"/>
            <a:r>
              <a:rPr lang="en-US" dirty="0" smtClean="0"/>
              <a:t>Dots/Color marks </a:t>
            </a:r>
          </a:p>
          <a:p>
            <a:pPr algn="ctr"/>
            <a:r>
              <a:rPr lang="en-US" dirty="0" smtClean="0"/>
              <a:t>(odd number groups)</a:t>
            </a:r>
            <a:endParaRPr lang="en-US" dirty="0"/>
          </a:p>
        </p:txBody>
      </p:sp>
    </p:spTree>
    <p:extLst>
      <p:ext uri="{BB962C8B-B14F-4D97-AF65-F5344CB8AC3E}">
        <p14:creationId xmlns:p14="http://schemas.microsoft.com/office/powerpoint/2010/main" val="295663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6390"/>
                                        </p:tgtEl>
                                        <p:attrNameLst>
                                          <p:attrName>style.visibility</p:attrName>
                                        </p:attrNameLst>
                                      </p:cBhvr>
                                      <p:to>
                                        <p:strVal val="visible"/>
                                      </p:to>
                                    </p:set>
                                    <p:animEffect transition="in" filter="circle(in)">
                                      <p:cBhvr>
                                        <p:cTn id="12" dur="2000"/>
                                        <p:tgtEl>
                                          <p:spTgt spid="16390"/>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2000"/>
                                        <p:tgtEl>
                                          <p:spTgt spid="7"/>
                                        </p:tgtEl>
                                      </p:cBhvr>
                                    </p:animEffect>
                                  </p:childTnLst>
                                </p:cTn>
                              </p:par>
                              <p:par>
                                <p:cTn id="21" presetID="6" presetClass="entr" presetSubtype="16" fill="hold" nodeType="withEffect">
                                  <p:stCondLst>
                                    <p:cond delay="0"/>
                                  </p:stCondLst>
                                  <p:childTnLst>
                                    <p:set>
                                      <p:cBhvr>
                                        <p:cTn id="22" dur="1" fill="hold">
                                          <p:stCondLst>
                                            <p:cond delay="0"/>
                                          </p:stCondLst>
                                        </p:cTn>
                                        <p:tgtEl>
                                          <p:spTgt spid="16392"/>
                                        </p:tgtEl>
                                        <p:attrNameLst>
                                          <p:attrName>style.visibility</p:attrName>
                                        </p:attrNameLst>
                                      </p:cBhvr>
                                      <p:to>
                                        <p:strVal val="visible"/>
                                      </p:to>
                                    </p:set>
                                    <p:animEffect transition="in" filter="circle(in)">
                                      <p:cBhvr>
                                        <p:cTn id="23" dur="2000"/>
                                        <p:tgtEl>
                                          <p:spTgt spid="16392"/>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6393"/>
                                        </p:tgtEl>
                                        <p:attrNameLst>
                                          <p:attrName>style.visibility</p:attrName>
                                        </p:attrNameLst>
                                      </p:cBhvr>
                                      <p:to>
                                        <p:strVal val="visible"/>
                                      </p:to>
                                    </p:set>
                                    <p:animEffect transition="in" filter="circle(in)">
                                      <p:cBhvr>
                                        <p:cTn id="28" dur="2000"/>
                                        <p:tgtEl>
                                          <p:spTgt spid="16393"/>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6389"/>
                                        </p:tgtEl>
                                        <p:attrNameLst>
                                          <p:attrName>style.visibility</p:attrName>
                                        </p:attrNameLst>
                                      </p:cBhvr>
                                      <p:to>
                                        <p:strVal val="visible"/>
                                      </p:to>
                                    </p:set>
                                    <p:animEffect transition="in" filter="circle(in)">
                                      <p:cBhvr>
                                        <p:cTn id="36" dur="2000"/>
                                        <p:tgtEl>
                                          <p:spTgt spid="16389"/>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circle(in)">
                                      <p:cBhvr>
                                        <p:cTn id="39" dur="20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16394"/>
                                        </p:tgtEl>
                                        <p:attrNameLst>
                                          <p:attrName>style.visibility</p:attrName>
                                        </p:attrNameLst>
                                      </p:cBhvr>
                                      <p:to>
                                        <p:strVal val="visible"/>
                                      </p:to>
                                    </p:set>
                                    <p:animEffect transition="in" filter="circle(in)">
                                      <p:cBhvr>
                                        <p:cTn id="44" dur="2000"/>
                                        <p:tgtEl>
                                          <p:spTgt spid="16394"/>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circle(in)">
                                      <p:cBhvr>
                                        <p:cTn id="4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990600"/>
          </a:xfrm>
        </p:spPr>
        <p:txBody>
          <a:bodyPr>
            <a:noAutofit/>
          </a:bodyPr>
          <a:lstStyle/>
          <a:p>
            <a:pPr algn="ctr"/>
            <a:r>
              <a:rPr lang="en-US" sz="4800" b="1" dirty="0">
                <a:solidFill>
                  <a:srgbClr val="0070C0"/>
                </a:solidFill>
              </a:rPr>
              <a:t>Breaking into Groups </a:t>
            </a:r>
            <a:r>
              <a:rPr lang="en-US" sz="4800" b="1" dirty="0" smtClean="0">
                <a:solidFill>
                  <a:srgbClr val="0070C0"/>
                </a:solidFill>
              </a:rPr>
              <a:t>Cost </a:t>
            </a:r>
            <a:endParaRPr lang="en-US" sz="2800" dirty="0"/>
          </a:p>
        </p:txBody>
      </p:sp>
      <p:pic>
        <p:nvPicPr>
          <p:cNvPr id="1536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447800"/>
            <a:ext cx="243840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048000" y="2205335"/>
            <a:ext cx="2286000" cy="923330"/>
          </a:xfrm>
          <a:prstGeom prst="rect">
            <a:avLst/>
          </a:prstGeom>
          <a:noFill/>
        </p:spPr>
        <p:txBody>
          <a:bodyPr wrap="square" rtlCol="0">
            <a:spAutoFit/>
          </a:bodyPr>
          <a:lstStyle/>
          <a:p>
            <a:pPr algn="ctr"/>
            <a:r>
              <a:rPr lang="en-US" dirty="0" smtClean="0"/>
              <a:t>Deck of Playing Cards </a:t>
            </a:r>
          </a:p>
          <a:p>
            <a:pPr algn="ctr"/>
            <a:r>
              <a:rPr lang="en-US" dirty="0" smtClean="0"/>
              <a:t>$.88</a:t>
            </a:r>
          </a:p>
          <a:p>
            <a:pPr algn="ctr"/>
            <a:r>
              <a:rPr lang="en-US" dirty="0" smtClean="0"/>
              <a:t>at Walmart</a:t>
            </a:r>
            <a:endParaRPr lang="en-US" dirty="0"/>
          </a:p>
        </p:txBody>
      </p:sp>
      <p:pic>
        <p:nvPicPr>
          <p:cNvPr id="1536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9000" y="3657600"/>
            <a:ext cx="2514600"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172200" y="4191000"/>
            <a:ext cx="2057400" cy="1200329"/>
          </a:xfrm>
          <a:prstGeom prst="rect">
            <a:avLst/>
          </a:prstGeom>
          <a:noFill/>
        </p:spPr>
        <p:txBody>
          <a:bodyPr wrap="square" rtlCol="0">
            <a:spAutoFit/>
          </a:bodyPr>
          <a:lstStyle/>
          <a:p>
            <a:pPr algn="ctr"/>
            <a:r>
              <a:rPr lang="en-US" dirty="0" smtClean="0"/>
              <a:t>Adhesive Stickers</a:t>
            </a:r>
          </a:p>
          <a:p>
            <a:pPr algn="ctr"/>
            <a:r>
              <a:rPr lang="en-US" dirty="0" smtClean="0"/>
              <a:t>1536 pack</a:t>
            </a:r>
          </a:p>
          <a:p>
            <a:pPr algn="ctr"/>
            <a:r>
              <a:rPr lang="en-US" dirty="0" smtClean="0"/>
              <a:t>$8.68</a:t>
            </a:r>
          </a:p>
          <a:p>
            <a:pPr algn="ctr"/>
            <a:r>
              <a:rPr lang="en-US" dirty="0" smtClean="0"/>
              <a:t>at Walmart </a:t>
            </a:r>
            <a:endParaRPr lang="en-US" dirty="0"/>
          </a:p>
        </p:txBody>
      </p:sp>
    </p:spTree>
    <p:extLst>
      <p:ext uri="{BB962C8B-B14F-4D97-AF65-F5344CB8AC3E}">
        <p14:creationId xmlns:p14="http://schemas.microsoft.com/office/powerpoint/2010/main" val="31568979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990600"/>
          </a:xfrm>
        </p:spPr>
        <p:txBody>
          <a:bodyPr>
            <a:noAutofit/>
          </a:bodyPr>
          <a:lstStyle/>
          <a:p>
            <a:pPr algn="ctr"/>
            <a:r>
              <a:rPr lang="en-US" sz="6000" b="1" dirty="0" smtClean="0">
                <a:solidFill>
                  <a:srgbClr val="FF6600"/>
                </a:solidFill>
              </a:rPr>
              <a:t>Whodunit? </a:t>
            </a:r>
            <a:endParaRPr lang="en-US" sz="3600" dirty="0">
              <a:solidFill>
                <a:srgbClr val="FF6600"/>
              </a:solidFill>
            </a:endParaRPr>
          </a:p>
        </p:txBody>
      </p:sp>
      <p:sp>
        <p:nvSpPr>
          <p:cNvPr id="3" name="Content Placeholder 2"/>
          <p:cNvSpPr>
            <a:spLocks noGrp="1"/>
          </p:cNvSpPr>
          <p:nvPr>
            <p:ph sz="quarter" idx="1"/>
          </p:nvPr>
        </p:nvSpPr>
        <p:spPr/>
        <p:txBody>
          <a:bodyPr/>
          <a:lstStyle/>
          <a:p>
            <a:r>
              <a:rPr lang="en-US" dirty="0" smtClean="0"/>
              <a:t>Find your sticker color groups on the back of your playing card</a:t>
            </a:r>
          </a:p>
          <a:p>
            <a:r>
              <a:rPr lang="en-US" dirty="0" smtClean="0"/>
              <a:t>Each of you should have a blank colored index card</a:t>
            </a:r>
          </a:p>
          <a:p>
            <a:r>
              <a:rPr lang="en-US" dirty="0" smtClean="0"/>
              <a:t>On the blank colored index card write down something interesting you have done in your life…Make it Fun! </a:t>
            </a:r>
          </a:p>
          <a:p>
            <a:r>
              <a:rPr lang="en-US" dirty="0" smtClean="0"/>
              <a:t>Fold your index card and put it in your groups plastic cup </a:t>
            </a:r>
          </a:p>
          <a:p>
            <a:r>
              <a:rPr lang="en-US" dirty="0" smtClean="0"/>
              <a:t>One at a time, each person takes a card and reads it to the group.  </a:t>
            </a:r>
          </a:p>
          <a:p>
            <a:r>
              <a:rPr lang="en-US" dirty="0" smtClean="0"/>
              <a:t>The reader must then try to guess “who done it” and why they came to that conclusion </a:t>
            </a:r>
            <a:endParaRPr lang="en-US" dirty="0"/>
          </a:p>
        </p:txBody>
      </p:sp>
    </p:spTree>
    <p:extLst>
      <p:ext uri="{BB962C8B-B14F-4D97-AF65-F5344CB8AC3E}">
        <p14:creationId xmlns:p14="http://schemas.microsoft.com/office/powerpoint/2010/main" val="151169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000" b="1" dirty="0">
                <a:solidFill>
                  <a:srgbClr val="FF6600"/>
                </a:solidFill>
              </a:rPr>
              <a:t>Whodunit? </a:t>
            </a:r>
            <a:r>
              <a:rPr lang="en-US" sz="6000" b="1" dirty="0" smtClean="0">
                <a:solidFill>
                  <a:srgbClr val="FF6600"/>
                </a:solidFill>
              </a:rPr>
              <a:t>Cost </a:t>
            </a:r>
            <a:endParaRPr lang="en-US" sz="4000"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182" y="1694029"/>
            <a:ext cx="2828148" cy="2072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947638" y="3886200"/>
            <a:ext cx="2438400" cy="1554272"/>
          </a:xfrm>
          <a:prstGeom prst="rect">
            <a:avLst/>
          </a:prstGeom>
          <a:noFill/>
        </p:spPr>
        <p:txBody>
          <a:bodyPr wrap="square" rtlCol="0">
            <a:spAutoFit/>
          </a:bodyPr>
          <a:lstStyle/>
          <a:p>
            <a:pPr lvl="0" algn="ctr">
              <a:spcBef>
                <a:spcPts val="600"/>
              </a:spcBef>
              <a:buClr>
                <a:srgbClr val="727CA3"/>
              </a:buClr>
              <a:buSzPct val="76000"/>
            </a:pPr>
            <a:r>
              <a:rPr lang="en-US" sz="2000" dirty="0">
                <a:solidFill>
                  <a:prstClr val="black"/>
                </a:solidFill>
              </a:rPr>
              <a:t>Colored index cards </a:t>
            </a:r>
            <a:endParaRPr lang="en-US" sz="2000" dirty="0" smtClean="0">
              <a:solidFill>
                <a:prstClr val="black"/>
              </a:solidFill>
            </a:endParaRPr>
          </a:p>
          <a:p>
            <a:pPr lvl="0" algn="ctr">
              <a:spcBef>
                <a:spcPts val="600"/>
              </a:spcBef>
              <a:buClr>
                <a:srgbClr val="727CA3"/>
              </a:buClr>
              <a:buSzPct val="76000"/>
            </a:pPr>
            <a:r>
              <a:rPr lang="en-US" sz="2000" dirty="0" smtClean="0">
                <a:solidFill>
                  <a:prstClr val="black"/>
                </a:solidFill>
              </a:rPr>
              <a:t>100 count </a:t>
            </a:r>
            <a:endParaRPr lang="en-US" sz="2000" dirty="0">
              <a:solidFill>
                <a:prstClr val="black"/>
              </a:solidFill>
            </a:endParaRPr>
          </a:p>
          <a:p>
            <a:pPr lvl="0" algn="ctr">
              <a:spcBef>
                <a:spcPts val="600"/>
              </a:spcBef>
              <a:buClr>
                <a:srgbClr val="727CA3"/>
              </a:buClr>
              <a:buSzPct val="76000"/>
            </a:pPr>
            <a:r>
              <a:rPr lang="en-US" sz="2000" dirty="0" smtClean="0">
                <a:solidFill>
                  <a:prstClr val="black"/>
                </a:solidFill>
              </a:rPr>
              <a:t>$</a:t>
            </a:r>
            <a:r>
              <a:rPr lang="en-US" sz="2000" dirty="0">
                <a:solidFill>
                  <a:prstClr val="black"/>
                </a:solidFill>
              </a:rPr>
              <a:t>1.00 </a:t>
            </a:r>
            <a:endParaRPr lang="en-US" sz="2000" dirty="0" smtClean="0">
              <a:solidFill>
                <a:prstClr val="black"/>
              </a:solidFill>
            </a:endParaRPr>
          </a:p>
          <a:p>
            <a:pPr lvl="0" algn="ctr">
              <a:spcBef>
                <a:spcPts val="600"/>
              </a:spcBef>
              <a:buClr>
                <a:srgbClr val="727CA3"/>
              </a:buClr>
              <a:buSzPct val="76000"/>
            </a:pPr>
            <a:r>
              <a:rPr lang="en-US" sz="2000" dirty="0" smtClean="0">
                <a:solidFill>
                  <a:prstClr val="black"/>
                </a:solidFill>
              </a:rPr>
              <a:t>at </a:t>
            </a:r>
            <a:r>
              <a:rPr lang="en-US" sz="2000" dirty="0">
                <a:solidFill>
                  <a:prstClr val="black"/>
                </a:solidFill>
              </a:rPr>
              <a:t>Dollar Tree </a:t>
            </a:r>
          </a:p>
        </p:txBody>
      </p:sp>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276600"/>
            <a:ext cx="26670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016336" y="1664011"/>
            <a:ext cx="2133600" cy="1323439"/>
          </a:xfrm>
          <a:prstGeom prst="rect">
            <a:avLst/>
          </a:prstGeom>
          <a:noFill/>
        </p:spPr>
        <p:txBody>
          <a:bodyPr wrap="square" rtlCol="0">
            <a:spAutoFit/>
          </a:bodyPr>
          <a:lstStyle/>
          <a:p>
            <a:pPr algn="ctr"/>
            <a:r>
              <a:rPr lang="en-US" sz="2000" dirty="0" smtClean="0"/>
              <a:t>Plastic Cups</a:t>
            </a:r>
          </a:p>
          <a:p>
            <a:pPr algn="ctr"/>
            <a:r>
              <a:rPr lang="en-US" sz="2000" dirty="0" smtClean="0"/>
              <a:t>16 count</a:t>
            </a:r>
          </a:p>
          <a:p>
            <a:pPr algn="ctr"/>
            <a:r>
              <a:rPr lang="en-US" sz="2000" dirty="0" smtClean="0"/>
              <a:t>$1.00 </a:t>
            </a:r>
          </a:p>
          <a:p>
            <a:pPr algn="ctr"/>
            <a:r>
              <a:rPr lang="en-US" sz="2000" dirty="0" smtClean="0"/>
              <a:t>at Dollar Tree </a:t>
            </a:r>
            <a:endParaRPr lang="en-US" sz="2000" dirty="0"/>
          </a:p>
        </p:txBody>
      </p:sp>
    </p:spTree>
    <p:extLst>
      <p:ext uri="{BB962C8B-B14F-4D97-AF65-F5344CB8AC3E}">
        <p14:creationId xmlns:p14="http://schemas.microsoft.com/office/powerpoint/2010/main" val="17850327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990600"/>
          </a:xfrm>
        </p:spPr>
        <p:txBody>
          <a:bodyPr>
            <a:noAutofit/>
          </a:bodyPr>
          <a:lstStyle/>
          <a:p>
            <a:pPr algn="ctr"/>
            <a:r>
              <a:rPr lang="en-US" sz="3900" b="1" dirty="0"/>
              <a:t>Why is knowing your volunteers important? </a:t>
            </a:r>
          </a:p>
        </p:txBody>
      </p:sp>
      <p:pic>
        <p:nvPicPr>
          <p:cNvPr id="2051" name="Picture 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371600" y="2973386"/>
            <a:ext cx="6248400" cy="2665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600200" y="1905000"/>
            <a:ext cx="5943600" cy="1200329"/>
          </a:xfrm>
          <a:prstGeom prst="rect">
            <a:avLst/>
          </a:prstGeom>
          <a:noFill/>
        </p:spPr>
        <p:txBody>
          <a:bodyPr wrap="square" rtlCol="0">
            <a:spAutoFit/>
          </a:bodyPr>
          <a:lstStyle/>
          <a:p>
            <a:pPr algn="ctr"/>
            <a:r>
              <a:rPr lang="en-US" sz="7200" b="1" dirty="0" smtClean="0"/>
              <a:t>RETENTION</a:t>
            </a:r>
            <a:endParaRPr lang="en-US" sz="7200" b="1" dirty="0"/>
          </a:p>
        </p:txBody>
      </p:sp>
    </p:spTree>
    <p:extLst>
      <p:ext uri="{BB962C8B-B14F-4D97-AF65-F5344CB8AC3E}">
        <p14:creationId xmlns:p14="http://schemas.microsoft.com/office/powerpoint/2010/main" val="111763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p:cTn id="7" dur="1000" fill="hold"/>
                                        <p:tgtEl>
                                          <p:spTgt spid="2051"/>
                                        </p:tgtEl>
                                        <p:attrNameLst>
                                          <p:attrName>ppt_w</p:attrName>
                                        </p:attrNameLst>
                                      </p:cBhvr>
                                      <p:tavLst>
                                        <p:tav tm="0">
                                          <p:val>
                                            <p:fltVal val="0"/>
                                          </p:val>
                                        </p:tav>
                                        <p:tav tm="100000">
                                          <p:val>
                                            <p:strVal val="#ppt_w"/>
                                          </p:val>
                                        </p:tav>
                                      </p:tavLst>
                                    </p:anim>
                                    <p:anim calcmode="lin" valueType="num">
                                      <p:cBhvr>
                                        <p:cTn id="8" dur="1000" fill="hold"/>
                                        <p:tgtEl>
                                          <p:spTgt spid="2051"/>
                                        </p:tgtEl>
                                        <p:attrNameLst>
                                          <p:attrName>ppt_h</p:attrName>
                                        </p:attrNameLst>
                                      </p:cBhvr>
                                      <p:tavLst>
                                        <p:tav tm="0">
                                          <p:val>
                                            <p:fltVal val="0"/>
                                          </p:val>
                                        </p:tav>
                                        <p:tav tm="100000">
                                          <p:val>
                                            <p:strVal val="#ppt_h"/>
                                          </p:val>
                                        </p:tav>
                                      </p:tavLst>
                                    </p:anim>
                                    <p:anim calcmode="lin" valueType="num">
                                      <p:cBhvr>
                                        <p:cTn id="9" dur="1000" fill="hold"/>
                                        <p:tgtEl>
                                          <p:spTgt spid="2051"/>
                                        </p:tgtEl>
                                        <p:attrNameLst>
                                          <p:attrName>style.rotation</p:attrName>
                                        </p:attrNameLst>
                                      </p:cBhvr>
                                      <p:tavLst>
                                        <p:tav tm="0">
                                          <p:val>
                                            <p:fltVal val="90"/>
                                          </p:val>
                                        </p:tav>
                                        <p:tav tm="100000">
                                          <p:val>
                                            <p:fltVal val="0"/>
                                          </p:val>
                                        </p:tav>
                                      </p:tavLst>
                                    </p:anim>
                                    <p:animEffect transition="in" filter="fade">
                                      <p:cBhvr>
                                        <p:cTn id="10" dur="1000"/>
                                        <p:tgtEl>
                                          <p:spTgt spid="2051"/>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FF00FF"/>
                </a:solidFill>
              </a:rPr>
              <a:t>Other simple games</a:t>
            </a:r>
            <a:endParaRPr lang="en-US" sz="4800" b="1" dirty="0">
              <a:solidFill>
                <a:srgbClr val="FF00FF"/>
              </a:solidFill>
            </a:endParaRPr>
          </a:p>
        </p:txBody>
      </p:sp>
      <p:sp>
        <p:nvSpPr>
          <p:cNvPr id="3" name="Content Placeholder 2"/>
          <p:cNvSpPr>
            <a:spLocks noGrp="1"/>
          </p:cNvSpPr>
          <p:nvPr>
            <p:ph sz="quarter" idx="1"/>
          </p:nvPr>
        </p:nvSpPr>
        <p:spPr>
          <a:xfrm>
            <a:off x="152400" y="1219200"/>
            <a:ext cx="8839200" cy="5257800"/>
          </a:xfrm>
        </p:spPr>
        <p:txBody>
          <a:bodyPr>
            <a:normAutofit lnSpcReduction="10000"/>
          </a:bodyPr>
          <a:lstStyle/>
          <a:p>
            <a:pPr marL="274320" lvl="1" indent="0">
              <a:buNone/>
            </a:pPr>
            <a:endParaRPr lang="en-US" sz="3600" dirty="0" smtClean="0"/>
          </a:p>
          <a:p>
            <a:pPr marL="274320" lvl="1" indent="0">
              <a:buNone/>
            </a:pPr>
            <a:endParaRPr lang="en-US" sz="3600" dirty="0"/>
          </a:p>
          <a:p>
            <a:pPr marL="274320" lvl="1" indent="0">
              <a:buNone/>
            </a:pPr>
            <a:endParaRPr lang="en-US" sz="3600" dirty="0" smtClean="0"/>
          </a:p>
          <a:p>
            <a:pPr marL="274320" lvl="1" indent="0">
              <a:buNone/>
            </a:pPr>
            <a:endParaRPr lang="en-US" sz="3600" dirty="0" smtClean="0"/>
          </a:p>
          <a:p>
            <a:pPr marL="274320" lvl="1" indent="0">
              <a:buNone/>
            </a:pPr>
            <a:endParaRPr lang="en-US" sz="3600" dirty="0"/>
          </a:p>
          <a:p>
            <a:pPr marL="274320" lvl="1" indent="0">
              <a:buNone/>
            </a:pPr>
            <a:r>
              <a:rPr lang="en-US" sz="3600" dirty="0" smtClean="0"/>
              <a:t>Each person has to come up with 2 truths and 1 lie about themselves and say it to the group.   The group determines which is a lie </a:t>
            </a:r>
          </a:p>
          <a:p>
            <a:pPr marL="0" indent="0">
              <a:buNone/>
            </a:pPr>
            <a:r>
              <a:rPr lang="en-US" dirty="0"/>
              <a:t/>
            </a:r>
            <a:br>
              <a:rPr lang="en-US" dirty="0"/>
            </a:br>
            <a:endParaRPr lang="en-US" dirty="0"/>
          </a:p>
          <a:p>
            <a:endParaRPr lang="en-US" dirty="0" smtClean="0"/>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1443182"/>
            <a:ext cx="4334933"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40724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a:solidFill>
                  <a:srgbClr val="FF00FF"/>
                </a:solidFill>
              </a:rPr>
              <a:t>Other simple games</a:t>
            </a:r>
            <a:endParaRPr lang="en-US"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145" y="1163782"/>
            <a:ext cx="4724400" cy="5573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105400" y="1642064"/>
            <a:ext cx="3733800" cy="4401205"/>
          </a:xfrm>
          <a:prstGeom prst="rect">
            <a:avLst/>
          </a:prstGeom>
          <a:noFill/>
        </p:spPr>
        <p:txBody>
          <a:bodyPr wrap="square" rtlCol="0">
            <a:spAutoFit/>
          </a:bodyPr>
          <a:lstStyle/>
          <a:p>
            <a:r>
              <a:rPr lang="en-US" sz="2800" dirty="0" smtClean="0">
                <a:solidFill>
                  <a:srgbClr val="0070C0"/>
                </a:solidFill>
              </a:rPr>
              <a:t>Many free versions online. </a:t>
            </a:r>
            <a:r>
              <a:rPr lang="en-US" sz="2800" dirty="0">
                <a:solidFill>
                  <a:srgbClr val="0070C0"/>
                </a:solidFill>
              </a:rPr>
              <a:t> </a:t>
            </a:r>
            <a:r>
              <a:rPr lang="en-US" sz="2800" dirty="0" smtClean="0">
                <a:solidFill>
                  <a:srgbClr val="0070C0"/>
                </a:solidFill>
              </a:rPr>
              <a:t>Everyone has a board and goes around the room finding someone who relates to one of the BINGO Squares.  Set a timer, traditional BINGO rules or the ultimate BLACKOUT to win! </a:t>
            </a:r>
            <a:endParaRPr lang="en-US" sz="2800" dirty="0">
              <a:solidFill>
                <a:srgbClr val="0070C0"/>
              </a:solidFill>
            </a:endParaRPr>
          </a:p>
        </p:txBody>
      </p:sp>
    </p:spTree>
    <p:extLst>
      <p:ext uri="{BB962C8B-B14F-4D97-AF65-F5344CB8AC3E}">
        <p14:creationId xmlns:p14="http://schemas.microsoft.com/office/powerpoint/2010/main" val="29260657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a:solidFill>
                  <a:srgbClr val="FF00FF"/>
                </a:solidFill>
              </a:rPr>
              <a:t>Other simple games</a:t>
            </a:r>
            <a:endParaRPr lang="en-US" dirty="0"/>
          </a:p>
        </p:txBody>
      </p:sp>
      <p:sp>
        <p:nvSpPr>
          <p:cNvPr id="7" name="TextBox 6"/>
          <p:cNvSpPr txBox="1"/>
          <p:nvPr/>
        </p:nvSpPr>
        <p:spPr>
          <a:xfrm>
            <a:off x="1371600" y="1263134"/>
            <a:ext cx="6248400" cy="523220"/>
          </a:xfrm>
          <a:prstGeom prst="rect">
            <a:avLst/>
          </a:prstGeom>
          <a:noFill/>
        </p:spPr>
        <p:txBody>
          <a:bodyPr wrap="square" rtlCol="0">
            <a:spAutoFit/>
          </a:bodyPr>
          <a:lstStyle/>
          <a:p>
            <a:pPr algn="ctr"/>
            <a:r>
              <a:rPr lang="en-US" sz="2800" b="1" dirty="0" smtClean="0">
                <a:solidFill>
                  <a:srgbClr val="0070C0"/>
                </a:solidFill>
              </a:rPr>
              <a:t>CANDY INTRODUCTIONS</a:t>
            </a:r>
          </a:p>
        </p:txBody>
      </p:sp>
      <p:pic>
        <p:nvPicPr>
          <p:cNvPr id="20486"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764144"/>
            <a:ext cx="3962400"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764145"/>
            <a:ext cx="3867150" cy="4495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94226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a:solidFill>
                  <a:srgbClr val="FF00FF"/>
                </a:solidFill>
              </a:rPr>
              <a:t>Other simple games</a:t>
            </a:r>
            <a:endParaRPr lang="en-US" dirty="0"/>
          </a:p>
        </p:txBody>
      </p:sp>
      <p:pic>
        <p:nvPicPr>
          <p:cNvPr id="22531" name="Picture 3" descr="C:\Users\af02036\AppData\Local\Microsoft\Windows\Temporary Internet Files\Content.IE5\I99PZ7YX\daily-meetin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676400"/>
            <a:ext cx="3352800" cy="39624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58422" y="1447800"/>
            <a:ext cx="4648200" cy="4724370"/>
          </a:xfrm>
          <a:prstGeom prst="rect">
            <a:avLst/>
          </a:prstGeom>
          <a:noFill/>
        </p:spPr>
        <p:txBody>
          <a:bodyPr wrap="square" rtlCol="0">
            <a:spAutoFit/>
          </a:bodyPr>
          <a:lstStyle/>
          <a:p>
            <a:pPr algn="ctr"/>
            <a:r>
              <a:rPr lang="en-US" sz="2800" b="1" dirty="0" smtClean="0">
                <a:solidFill>
                  <a:srgbClr val="0070C0"/>
                </a:solidFill>
              </a:rPr>
              <a:t>NAME GAME</a:t>
            </a:r>
          </a:p>
          <a:p>
            <a:endParaRPr lang="en-US" sz="1000" dirty="0" smtClean="0"/>
          </a:p>
          <a:p>
            <a:r>
              <a:rPr lang="en-US" sz="2100" dirty="0" smtClean="0"/>
              <a:t>Everyone sits/stands in a circle.  The first person says their name and something they like at starts with the first letter of their first name.  The second person says the first persons name and what they like, then their name and what they like.  The third person says the first and second persons name and what they like, then their name and what they like.  This pattern continues until it returns to the first person and the first person must repeat the entire groups names and likes.</a:t>
            </a:r>
            <a:endParaRPr lang="en-US" sz="2100" dirty="0"/>
          </a:p>
        </p:txBody>
      </p:sp>
    </p:spTree>
    <p:extLst>
      <p:ext uri="{BB962C8B-B14F-4D97-AF65-F5344CB8AC3E}">
        <p14:creationId xmlns:p14="http://schemas.microsoft.com/office/powerpoint/2010/main" val="8471628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2"/>
          <p:cNvSpPr>
            <a:spLocks noGrp="1"/>
          </p:cNvSpPr>
          <p:nvPr>
            <p:ph type="title"/>
          </p:nvPr>
        </p:nvSpPr>
        <p:spPr>
          <a:xfrm>
            <a:off x="0" y="1"/>
            <a:ext cx="9144000" cy="1066800"/>
          </a:xfrm>
        </p:spPr>
        <p:txBody>
          <a:bodyPr/>
          <a:lstStyle/>
          <a:p>
            <a:pPr algn="ctr" eaLnBrk="1" fontAlgn="auto" hangingPunct="1">
              <a:spcAft>
                <a:spcPts val="0"/>
              </a:spcAft>
              <a:defRPr/>
            </a:pPr>
            <a:r>
              <a:rPr lang="en-US" altLang="en-US" sz="5000" dirty="0" smtClean="0">
                <a:solidFill>
                  <a:schemeClr val="tx1"/>
                </a:solidFill>
              </a:rPr>
              <a:t>QUESTIONS</a:t>
            </a:r>
            <a:r>
              <a:rPr lang="en-US" altLang="en-US" sz="5000" dirty="0" smtClean="0">
                <a:solidFill>
                  <a:schemeClr val="accent1">
                    <a:satMod val="150000"/>
                  </a:schemeClr>
                </a:solidFill>
              </a:rPr>
              <a:t> </a:t>
            </a:r>
          </a:p>
        </p:txBody>
      </p:sp>
      <p:pic>
        <p:nvPicPr>
          <p:cNvPr id="24579" name="Picture 2" descr="https://oracle-base.com/blog/wp-content/uploads/2016/01/Question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4569" y="1676400"/>
            <a:ext cx="5715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04637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4"/>
          <p:cNvSpPr txBox="1">
            <a:spLocks noChangeArrowheads="1"/>
          </p:cNvSpPr>
          <p:nvPr/>
        </p:nvSpPr>
        <p:spPr bwMode="auto">
          <a:xfrm>
            <a:off x="389263" y="2542823"/>
            <a:ext cx="8382000"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SzPct val="95000"/>
              <a:buFont typeface="Rage Italic" pitchFamily="66" charset="0"/>
              <a:buChar char="0"/>
              <a:defRPr sz="2400">
                <a:solidFill>
                  <a:srgbClr val="404040"/>
                </a:solidFill>
                <a:latin typeface="Cambria" pitchFamily="18" charset="0"/>
              </a:defRPr>
            </a:lvl1pPr>
            <a:lvl2pPr marL="742950" indent="-285750" eaLnBrk="0" hangingPunct="0">
              <a:spcBef>
                <a:spcPct val="20000"/>
              </a:spcBef>
              <a:buClr>
                <a:schemeClr val="accent1"/>
              </a:buClr>
              <a:buSzPct val="95000"/>
              <a:buFont typeface="Rage Italic" pitchFamily="66" charset="0"/>
              <a:buChar char="0"/>
              <a:defRPr sz="2200">
                <a:solidFill>
                  <a:srgbClr val="404040"/>
                </a:solidFill>
                <a:latin typeface="Cambria" pitchFamily="18" charset="0"/>
              </a:defRPr>
            </a:lvl2pPr>
            <a:lvl3pPr marL="1143000" indent="-228600" eaLnBrk="0" hangingPunct="0">
              <a:spcBef>
                <a:spcPct val="20000"/>
              </a:spcBef>
              <a:buClr>
                <a:schemeClr val="accent1"/>
              </a:buClr>
              <a:buSzPct val="95000"/>
              <a:buFont typeface="Rage Italic" pitchFamily="66" charset="0"/>
              <a:buChar char="0"/>
              <a:defRPr sz="2000">
                <a:solidFill>
                  <a:srgbClr val="404040"/>
                </a:solidFill>
                <a:latin typeface="Cambria" pitchFamily="18" charset="0"/>
              </a:defRPr>
            </a:lvl3pPr>
            <a:lvl4pPr marL="1600200" indent="-228600" eaLnBrk="0" hangingPunct="0">
              <a:spcBef>
                <a:spcPct val="20000"/>
              </a:spcBef>
              <a:buClr>
                <a:schemeClr val="accent1"/>
              </a:buClr>
              <a:buSzPct val="95000"/>
              <a:buFont typeface="Rage Italic" pitchFamily="66" charset="0"/>
              <a:buChar char="0"/>
              <a:defRPr sz="1600">
                <a:solidFill>
                  <a:srgbClr val="404040"/>
                </a:solidFill>
                <a:latin typeface="Cambria" pitchFamily="18" charset="0"/>
              </a:defRPr>
            </a:lvl4pPr>
            <a:lvl5pPr marL="2057400" indent="-228600" eaLnBrk="0" hangingPunct="0">
              <a:spcBef>
                <a:spcPct val="20000"/>
              </a:spcBef>
              <a:buClr>
                <a:schemeClr val="accent1"/>
              </a:buClr>
              <a:buSzPct val="95000"/>
              <a:buFont typeface="Rage Italic" pitchFamily="66" charset="0"/>
              <a:buChar char="0"/>
              <a:defRPr sz="1400">
                <a:solidFill>
                  <a:srgbClr val="404040"/>
                </a:solidFill>
                <a:latin typeface="Cambria" pitchFamily="18" charset="0"/>
              </a:defRPr>
            </a:lvl5pPr>
            <a:lvl6pPr marL="2514600" indent="-228600" eaLnBrk="0" fontAlgn="base" hangingPunct="0">
              <a:spcBef>
                <a:spcPct val="20000"/>
              </a:spcBef>
              <a:spcAft>
                <a:spcPct val="0"/>
              </a:spcAft>
              <a:buClr>
                <a:schemeClr val="accent1"/>
              </a:buClr>
              <a:buSzPct val="95000"/>
              <a:buFont typeface="Rage Italic" pitchFamily="66" charset="0"/>
              <a:buChar char="0"/>
              <a:defRPr sz="1400">
                <a:solidFill>
                  <a:srgbClr val="404040"/>
                </a:solidFill>
                <a:latin typeface="Cambria" pitchFamily="18" charset="0"/>
              </a:defRPr>
            </a:lvl6pPr>
            <a:lvl7pPr marL="2971800" indent="-228600" eaLnBrk="0" fontAlgn="base" hangingPunct="0">
              <a:spcBef>
                <a:spcPct val="20000"/>
              </a:spcBef>
              <a:spcAft>
                <a:spcPct val="0"/>
              </a:spcAft>
              <a:buClr>
                <a:schemeClr val="accent1"/>
              </a:buClr>
              <a:buSzPct val="95000"/>
              <a:buFont typeface="Rage Italic" pitchFamily="66" charset="0"/>
              <a:buChar char="0"/>
              <a:defRPr sz="1400">
                <a:solidFill>
                  <a:srgbClr val="404040"/>
                </a:solidFill>
                <a:latin typeface="Cambria" pitchFamily="18" charset="0"/>
              </a:defRPr>
            </a:lvl7pPr>
            <a:lvl8pPr marL="3429000" indent="-228600" eaLnBrk="0" fontAlgn="base" hangingPunct="0">
              <a:spcBef>
                <a:spcPct val="20000"/>
              </a:spcBef>
              <a:spcAft>
                <a:spcPct val="0"/>
              </a:spcAft>
              <a:buClr>
                <a:schemeClr val="accent1"/>
              </a:buClr>
              <a:buSzPct val="95000"/>
              <a:buFont typeface="Rage Italic" pitchFamily="66" charset="0"/>
              <a:buChar char="0"/>
              <a:defRPr sz="1400">
                <a:solidFill>
                  <a:srgbClr val="404040"/>
                </a:solidFill>
                <a:latin typeface="Cambria" pitchFamily="18" charset="0"/>
              </a:defRPr>
            </a:lvl8pPr>
            <a:lvl9pPr marL="3886200" indent="-228600" eaLnBrk="0" fontAlgn="base" hangingPunct="0">
              <a:spcBef>
                <a:spcPct val="20000"/>
              </a:spcBef>
              <a:spcAft>
                <a:spcPct val="0"/>
              </a:spcAft>
              <a:buClr>
                <a:schemeClr val="accent1"/>
              </a:buClr>
              <a:buSzPct val="95000"/>
              <a:buFont typeface="Rage Italic" pitchFamily="66" charset="0"/>
              <a:buChar char="0"/>
              <a:defRPr sz="1400">
                <a:solidFill>
                  <a:srgbClr val="404040"/>
                </a:solidFill>
                <a:latin typeface="Cambria" pitchFamily="18" charset="0"/>
              </a:defRPr>
            </a:lvl9pPr>
          </a:lstStyle>
          <a:p>
            <a:pPr algn="ctr" eaLnBrk="1" hangingPunct="1">
              <a:spcBef>
                <a:spcPct val="0"/>
              </a:spcBef>
              <a:buClrTx/>
              <a:buSzTx/>
              <a:buFontTx/>
              <a:buNone/>
            </a:pPr>
            <a:endParaRPr lang="en-US" altLang="en-US" sz="2000" dirty="0">
              <a:solidFill>
                <a:schemeClr val="tx1"/>
              </a:solidFill>
              <a:latin typeface="Calibri" pitchFamily="34" charset="0"/>
            </a:endParaRPr>
          </a:p>
          <a:p>
            <a:pPr algn="ctr" eaLnBrk="1" hangingPunct="1">
              <a:spcBef>
                <a:spcPct val="0"/>
              </a:spcBef>
              <a:buClrTx/>
              <a:buSzTx/>
              <a:buFontTx/>
              <a:buNone/>
            </a:pPr>
            <a:r>
              <a:rPr lang="en-US" altLang="en-US" sz="2800" dirty="0">
                <a:solidFill>
                  <a:schemeClr val="tx1"/>
                </a:solidFill>
                <a:latin typeface="Calibri" pitchFamily="34" charset="0"/>
              </a:rPr>
              <a:t>Sidney Schuttrow, MPA, </a:t>
            </a:r>
            <a:r>
              <a:rPr lang="en-US" altLang="en-US" sz="2800" dirty="0" smtClean="0">
                <a:solidFill>
                  <a:schemeClr val="tx1"/>
                </a:solidFill>
                <a:latin typeface="Calibri" pitchFamily="34" charset="0"/>
              </a:rPr>
              <a:t>CNP, CRS-A/D</a:t>
            </a:r>
            <a:endParaRPr lang="en-US" altLang="en-US" sz="2800" dirty="0">
              <a:solidFill>
                <a:schemeClr val="tx1"/>
              </a:solidFill>
              <a:latin typeface="Calibri" pitchFamily="34" charset="0"/>
            </a:endParaRPr>
          </a:p>
          <a:p>
            <a:pPr algn="ctr" eaLnBrk="1" hangingPunct="1">
              <a:spcBef>
                <a:spcPct val="0"/>
              </a:spcBef>
              <a:buClrTx/>
              <a:buSzTx/>
              <a:buFontTx/>
              <a:buNone/>
            </a:pPr>
            <a:r>
              <a:rPr lang="en-US" altLang="en-US" sz="2800" dirty="0" smtClean="0">
                <a:solidFill>
                  <a:schemeClr val="tx1"/>
                </a:solidFill>
                <a:latin typeface="Calibri" pitchFamily="34" charset="0"/>
              </a:rPr>
              <a:t>Director of Volunteer Services </a:t>
            </a:r>
          </a:p>
          <a:p>
            <a:pPr algn="ctr" eaLnBrk="1" hangingPunct="1">
              <a:spcBef>
                <a:spcPct val="0"/>
              </a:spcBef>
              <a:buClrTx/>
              <a:buSzTx/>
              <a:buFontTx/>
              <a:buNone/>
            </a:pPr>
            <a:r>
              <a:rPr lang="en-US" altLang="en-US" sz="2800" dirty="0" smtClean="0">
                <a:solidFill>
                  <a:schemeClr val="tx1"/>
                </a:solidFill>
                <a:latin typeface="Calibri" pitchFamily="34" charset="0"/>
              </a:rPr>
              <a:t>Tennessee Commission on Aging and Disability </a:t>
            </a:r>
            <a:endParaRPr lang="en-US" altLang="en-US" sz="2800" dirty="0">
              <a:solidFill>
                <a:schemeClr val="tx1"/>
              </a:solidFill>
              <a:latin typeface="Calibri" pitchFamily="34" charset="0"/>
            </a:endParaRPr>
          </a:p>
          <a:p>
            <a:pPr algn="ctr" eaLnBrk="1" hangingPunct="1">
              <a:spcBef>
                <a:spcPct val="0"/>
              </a:spcBef>
              <a:buClrTx/>
              <a:buSzTx/>
              <a:buFontTx/>
              <a:buNone/>
            </a:pPr>
            <a:r>
              <a:rPr lang="en-US" altLang="en-US" sz="2800" dirty="0">
                <a:solidFill>
                  <a:schemeClr val="tx1"/>
                </a:solidFill>
                <a:latin typeface="Calibri" pitchFamily="34" charset="0"/>
              </a:rPr>
              <a:t>502 </a:t>
            </a:r>
            <a:r>
              <a:rPr lang="en-US" altLang="en-US" sz="2800" dirty="0" err="1">
                <a:solidFill>
                  <a:schemeClr val="tx1"/>
                </a:solidFill>
                <a:latin typeface="Calibri" pitchFamily="34" charset="0"/>
              </a:rPr>
              <a:t>Deaderick</a:t>
            </a:r>
            <a:r>
              <a:rPr lang="en-US" altLang="en-US" sz="2800" dirty="0">
                <a:solidFill>
                  <a:schemeClr val="tx1"/>
                </a:solidFill>
                <a:latin typeface="Calibri" pitchFamily="34" charset="0"/>
              </a:rPr>
              <a:t> Street, 9</a:t>
            </a:r>
            <a:r>
              <a:rPr lang="en-US" altLang="en-US" sz="2800" baseline="30000" dirty="0">
                <a:solidFill>
                  <a:schemeClr val="tx1"/>
                </a:solidFill>
                <a:latin typeface="Calibri" pitchFamily="34" charset="0"/>
              </a:rPr>
              <a:t>th</a:t>
            </a:r>
            <a:r>
              <a:rPr lang="en-US" altLang="en-US" sz="2800" dirty="0">
                <a:solidFill>
                  <a:schemeClr val="tx1"/>
                </a:solidFill>
                <a:latin typeface="Calibri" pitchFamily="34" charset="0"/>
              </a:rPr>
              <a:t> Floor </a:t>
            </a:r>
          </a:p>
          <a:p>
            <a:pPr algn="ctr" eaLnBrk="1" hangingPunct="1">
              <a:spcBef>
                <a:spcPct val="0"/>
              </a:spcBef>
              <a:buClrTx/>
              <a:buSzTx/>
              <a:buFontTx/>
              <a:buNone/>
            </a:pPr>
            <a:r>
              <a:rPr lang="en-US" altLang="en-US" sz="2800" dirty="0">
                <a:solidFill>
                  <a:schemeClr val="tx1"/>
                </a:solidFill>
                <a:latin typeface="Calibri" pitchFamily="34" charset="0"/>
              </a:rPr>
              <a:t>Nashville, TN 37243</a:t>
            </a:r>
          </a:p>
          <a:p>
            <a:pPr algn="ctr" eaLnBrk="1" hangingPunct="1">
              <a:spcBef>
                <a:spcPct val="0"/>
              </a:spcBef>
              <a:buClrTx/>
              <a:buSzTx/>
              <a:buFontTx/>
              <a:buNone/>
            </a:pPr>
            <a:r>
              <a:rPr lang="en-US" altLang="en-US" sz="2800" dirty="0">
                <a:solidFill>
                  <a:schemeClr val="tx1"/>
                </a:solidFill>
                <a:latin typeface="Calibri" pitchFamily="34" charset="0"/>
              </a:rPr>
              <a:t>615-741-1585</a:t>
            </a:r>
          </a:p>
          <a:p>
            <a:pPr algn="ctr" eaLnBrk="1" hangingPunct="1">
              <a:spcBef>
                <a:spcPct val="0"/>
              </a:spcBef>
              <a:buClrTx/>
              <a:buSzTx/>
              <a:buFontTx/>
              <a:buNone/>
            </a:pPr>
            <a:r>
              <a:rPr lang="en-US" altLang="en-US" sz="2800" dirty="0">
                <a:solidFill>
                  <a:schemeClr val="tx1"/>
                </a:solidFill>
                <a:latin typeface="Calibri" pitchFamily="34" charset="0"/>
              </a:rPr>
              <a:t>fax: </a:t>
            </a:r>
            <a:r>
              <a:rPr lang="en-US" altLang="en-US" sz="2800" dirty="0" smtClean="0">
                <a:solidFill>
                  <a:schemeClr val="tx1"/>
                </a:solidFill>
                <a:latin typeface="Calibri" pitchFamily="34" charset="0"/>
              </a:rPr>
              <a:t>615-741-3309</a:t>
            </a:r>
          </a:p>
          <a:p>
            <a:pPr algn="ctr" eaLnBrk="1" hangingPunct="1">
              <a:spcBef>
                <a:spcPct val="0"/>
              </a:spcBef>
              <a:buClrTx/>
              <a:buSzTx/>
              <a:buFontTx/>
              <a:buNone/>
            </a:pPr>
            <a:r>
              <a:rPr lang="en-US" altLang="en-US" sz="2800" dirty="0" smtClean="0">
                <a:solidFill>
                  <a:schemeClr val="tx1"/>
                </a:solidFill>
                <a:latin typeface="Calibri" pitchFamily="34" charset="0"/>
                <a:hlinkClick r:id="rId3"/>
              </a:rPr>
              <a:t>Sidney.Schuttrow@tn.gov</a:t>
            </a:r>
            <a:r>
              <a:rPr lang="en-US" altLang="en-US" sz="2800" dirty="0" smtClean="0">
                <a:solidFill>
                  <a:schemeClr val="tx1"/>
                </a:solidFill>
                <a:latin typeface="Calibri" pitchFamily="34" charset="0"/>
              </a:rPr>
              <a:t> </a:t>
            </a:r>
            <a:endParaRPr lang="en-US" altLang="en-US" sz="2800" dirty="0">
              <a:solidFill>
                <a:schemeClr val="tx1"/>
              </a:solidFill>
              <a:latin typeface="Calibri" pitchFamily="34" charset="0"/>
            </a:endParaRPr>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3163" y="152400"/>
            <a:ext cx="6934200" cy="2362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1405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3429000" cy="990601"/>
          </a:xfrm>
        </p:spPr>
        <p:txBody>
          <a:bodyPr>
            <a:normAutofit/>
          </a:bodyPr>
          <a:lstStyle/>
          <a:p>
            <a:r>
              <a:rPr lang="en-US" sz="4400" dirty="0" smtClean="0">
                <a:solidFill>
                  <a:schemeClr val="tx1"/>
                </a:solidFill>
              </a:rPr>
              <a:t>Traditional</a:t>
            </a:r>
            <a:endParaRPr lang="en-US" sz="4400" dirty="0">
              <a:solidFill>
                <a:schemeClr val="tx1"/>
              </a:solidFill>
            </a:endParaRPr>
          </a:p>
        </p:txBody>
      </p:sp>
      <p:sp>
        <p:nvSpPr>
          <p:cNvPr id="3" name="Content Placeholder 2"/>
          <p:cNvSpPr>
            <a:spLocks noGrp="1"/>
          </p:cNvSpPr>
          <p:nvPr>
            <p:ph sz="quarter" idx="1"/>
          </p:nvPr>
        </p:nvSpPr>
        <p:spPr>
          <a:xfrm>
            <a:off x="76200" y="1371600"/>
            <a:ext cx="4346222" cy="4525963"/>
          </a:xfrm>
        </p:spPr>
        <p:txBody>
          <a:bodyPr>
            <a:normAutofit/>
          </a:bodyPr>
          <a:lstStyle/>
          <a:p>
            <a:r>
              <a:rPr lang="en-US" sz="3000" dirty="0" smtClean="0"/>
              <a:t>Name</a:t>
            </a:r>
          </a:p>
          <a:p>
            <a:r>
              <a:rPr lang="en-US" sz="3000" dirty="0" smtClean="0"/>
              <a:t>Address</a:t>
            </a:r>
          </a:p>
          <a:p>
            <a:r>
              <a:rPr lang="en-US" sz="3000" dirty="0" smtClean="0"/>
              <a:t>Phone Number</a:t>
            </a:r>
          </a:p>
          <a:p>
            <a:r>
              <a:rPr lang="en-US" sz="3000" dirty="0" smtClean="0"/>
              <a:t>Email</a:t>
            </a:r>
          </a:p>
          <a:p>
            <a:r>
              <a:rPr lang="en-US" sz="3000" dirty="0" smtClean="0"/>
              <a:t>Communication method</a:t>
            </a:r>
          </a:p>
          <a:p>
            <a:r>
              <a:rPr lang="en-US" sz="3000" dirty="0" smtClean="0"/>
              <a:t>Availability</a:t>
            </a:r>
          </a:p>
          <a:p>
            <a:r>
              <a:rPr lang="en-US" sz="3000" dirty="0" smtClean="0"/>
              <a:t>Emergency Contact </a:t>
            </a:r>
            <a:endParaRPr lang="en-US" sz="3000" dirty="0"/>
          </a:p>
        </p:txBody>
      </p:sp>
      <p:sp>
        <p:nvSpPr>
          <p:cNvPr id="4" name="Title 1"/>
          <p:cNvSpPr txBox="1">
            <a:spLocks/>
          </p:cNvSpPr>
          <p:nvPr/>
        </p:nvSpPr>
        <p:spPr>
          <a:xfrm>
            <a:off x="4419600" y="152400"/>
            <a:ext cx="4495800" cy="10668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Non-Traditional</a:t>
            </a:r>
            <a:endParaRPr lang="en-US" dirty="0"/>
          </a:p>
        </p:txBody>
      </p:sp>
      <p:sp>
        <p:nvSpPr>
          <p:cNvPr id="7" name="Content Placeholder 2"/>
          <p:cNvSpPr txBox="1">
            <a:spLocks/>
          </p:cNvSpPr>
          <p:nvPr/>
        </p:nvSpPr>
        <p:spPr>
          <a:xfrm>
            <a:off x="4422422" y="1371600"/>
            <a:ext cx="4572000" cy="4525963"/>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sz="3000" dirty="0" smtClean="0"/>
              <a:t>Date of Birth</a:t>
            </a:r>
          </a:p>
          <a:p>
            <a:r>
              <a:rPr lang="en-US" sz="3000" dirty="0" smtClean="0"/>
              <a:t>Volunteer State Date</a:t>
            </a:r>
          </a:p>
          <a:p>
            <a:r>
              <a:rPr lang="en-US" sz="3000" dirty="0" smtClean="0"/>
              <a:t>Employer</a:t>
            </a:r>
          </a:p>
          <a:p>
            <a:r>
              <a:rPr lang="en-US" sz="3000" dirty="0" smtClean="0"/>
              <a:t>Skills/Talents</a:t>
            </a:r>
          </a:p>
          <a:p>
            <a:r>
              <a:rPr lang="en-US" sz="3000" dirty="0" smtClean="0"/>
              <a:t>Interests</a:t>
            </a:r>
          </a:p>
          <a:p>
            <a:r>
              <a:rPr lang="en-US" sz="3000" dirty="0" smtClean="0"/>
              <a:t>Favorite Snack</a:t>
            </a:r>
          </a:p>
          <a:p>
            <a:r>
              <a:rPr lang="en-US" sz="3000" dirty="0" smtClean="0"/>
              <a:t>Fun Fact</a:t>
            </a:r>
          </a:p>
          <a:p>
            <a:r>
              <a:rPr lang="en-US" sz="3000" dirty="0" smtClean="0"/>
              <a:t>Reason for Volunteering </a:t>
            </a:r>
            <a:endParaRPr lang="en-US" sz="3000" dirty="0"/>
          </a:p>
        </p:txBody>
      </p:sp>
    </p:spTree>
    <p:extLst>
      <p:ext uri="{BB962C8B-B14F-4D97-AF65-F5344CB8AC3E}">
        <p14:creationId xmlns:p14="http://schemas.microsoft.com/office/powerpoint/2010/main" val="2749940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457200" y="838200"/>
            <a:ext cx="8305800" cy="5443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22103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000" b="1" dirty="0" smtClean="0">
                <a:solidFill>
                  <a:srgbClr val="7030A0"/>
                </a:solidFill>
              </a:rPr>
              <a:t>Make a Date! </a:t>
            </a:r>
            <a:endParaRPr lang="en-US" sz="6000" b="1" dirty="0">
              <a:solidFill>
                <a:srgbClr val="7030A0"/>
              </a:solidFill>
            </a:endParaRPr>
          </a:p>
        </p:txBody>
      </p:sp>
      <p:sp>
        <p:nvSpPr>
          <p:cNvPr id="3" name="Content Placeholder 2"/>
          <p:cNvSpPr>
            <a:spLocks noGrp="1"/>
          </p:cNvSpPr>
          <p:nvPr>
            <p:ph sz="quarter" idx="1"/>
          </p:nvPr>
        </p:nvSpPr>
        <p:spPr/>
        <p:txBody>
          <a:bodyPr>
            <a:normAutofit lnSpcReduction="10000"/>
          </a:bodyPr>
          <a:lstStyle/>
          <a:p>
            <a:pPr marL="0" indent="0">
              <a:buNone/>
            </a:pPr>
            <a:r>
              <a:rPr lang="en-US" sz="3600" dirty="0" smtClean="0"/>
              <a:t>1.    Find your Yellow sheet of paper with a clock on it </a:t>
            </a:r>
          </a:p>
          <a:p>
            <a:pPr marL="0" indent="0">
              <a:buNone/>
            </a:pPr>
            <a:endParaRPr lang="en-US" sz="3600" dirty="0" smtClean="0"/>
          </a:p>
          <a:p>
            <a:pPr marL="0" indent="0">
              <a:buNone/>
            </a:pPr>
            <a:r>
              <a:rPr lang="en-US" sz="3600" dirty="0" smtClean="0"/>
              <a:t>2.     You will have 7 minutes to make 12 dates with 12 different people around the room.</a:t>
            </a:r>
          </a:p>
          <a:p>
            <a:pPr marL="0" indent="0">
              <a:buNone/>
            </a:pPr>
            <a:endParaRPr lang="en-US" sz="3600" dirty="0" smtClean="0"/>
          </a:p>
          <a:p>
            <a:pPr marL="0" indent="0">
              <a:buNone/>
            </a:pPr>
            <a:r>
              <a:rPr lang="en-US" sz="3600" dirty="0" smtClean="0"/>
              <a:t>3.    Write the persons name in the time slot to “Make a Date” with them.</a:t>
            </a:r>
          </a:p>
          <a:p>
            <a:pPr marL="0" indent="0">
              <a:buNone/>
            </a:pPr>
            <a:endParaRPr lang="en-US" dirty="0" smtClean="0"/>
          </a:p>
        </p:txBody>
      </p:sp>
    </p:spTree>
    <p:extLst>
      <p:ext uri="{BB962C8B-B14F-4D97-AF65-F5344CB8AC3E}">
        <p14:creationId xmlns:p14="http://schemas.microsoft.com/office/powerpoint/2010/main" val="1251364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smtClean="0">
                <a:solidFill>
                  <a:srgbClr val="7030A0"/>
                </a:solidFill>
              </a:rPr>
              <a:t>Find your 3 O'clock Date </a:t>
            </a:r>
            <a:endParaRPr lang="en-US" sz="4400" b="1" dirty="0">
              <a:solidFill>
                <a:srgbClr val="7030A0"/>
              </a:solidFill>
            </a:endParaRPr>
          </a:p>
        </p:txBody>
      </p:sp>
      <p:sp>
        <p:nvSpPr>
          <p:cNvPr id="3" name="Content Placeholder 2"/>
          <p:cNvSpPr>
            <a:spLocks noGrp="1"/>
          </p:cNvSpPr>
          <p:nvPr>
            <p:ph sz="quarter" idx="1"/>
          </p:nvPr>
        </p:nvSpPr>
        <p:spPr/>
        <p:txBody>
          <a:bodyPr>
            <a:normAutofit/>
          </a:bodyPr>
          <a:lstStyle/>
          <a:p>
            <a:pPr marL="0" indent="0">
              <a:buNone/>
            </a:pPr>
            <a:endParaRPr lang="en-US" sz="1000" dirty="0"/>
          </a:p>
          <a:p>
            <a:pPr marL="0" indent="0">
              <a:buNone/>
            </a:pPr>
            <a:endParaRPr lang="en-US" sz="1000" dirty="0" smtClean="0"/>
          </a:p>
          <a:p>
            <a:pPr marL="0" indent="0">
              <a:buNone/>
            </a:pPr>
            <a:endParaRPr lang="en-US" sz="1000" dirty="0"/>
          </a:p>
          <a:p>
            <a:pPr marL="0" indent="0" algn="ctr">
              <a:buNone/>
            </a:pPr>
            <a:r>
              <a:rPr lang="en-US" sz="5400" dirty="0" smtClean="0"/>
              <a:t>Why did you attend this conference?  Session? </a:t>
            </a:r>
          </a:p>
          <a:p>
            <a:pPr marL="0" indent="0" algn="ctr">
              <a:buNone/>
            </a:pPr>
            <a:endParaRPr lang="en-US" sz="5400" dirty="0"/>
          </a:p>
          <a:p>
            <a:pPr marL="0" indent="0" algn="ctr">
              <a:buNone/>
            </a:pPr>
            <a:endParaRPr lang="en-US" sz="54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4038600"/>
            <a:ext cx="3943350" cy="2208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0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circle(in)">
                                      <p:cBhvr>
                                        <p:cTn id="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7030A0"/>
                </a:solidFill>
              </a:rPr>
              <a:t>Find your </a:t>
            </a:r>
            <a:r>
              <a:rPr lang="en-US" sz="4400" b="1" dirty="0" smtClean="0">
                <a:solidFill>
                  <a:srgbClr val="7030A0"/>
                </a:solidFill>
              </a:rPr>
              <a:t>7 </a:t>
            </a:r>
            <a:r>
              <a:rPr lang="en-US" sz="4400" b="1" dirty="0">
                <a:solidFill>
                  <a:srgbClr val="7030A0"/>
                </a:solidFill>
              </a:rPr>
              <a:t>O'clock Date </a:t>
            </a:r>
            <a:endParaRPr lang="en-US" dirty="0"/>
          </a:p>
        </p:txBody>
      </p:sp>
      <p:sp>
        <p:nvSpPr>
          <p:cNvPr id="3" name="Content Placeholder 2"/>
          <p:cNvSpPr>
            <a:spLocks noGrp="1"/>
          </p:cNvSpPr>
          <p:nvPr>
            <p:ph sz="quarter" idx="1"/>
          </p:nvPr>
        </p:nvSpPr>
        <p:spPr/>
        <p:txBody>
          <a:bodyPr>
            <a:noAutofit/>
          </a:bodyPr>
          <a:lstStyle/>
          <a:p>
            <a:pPr marL="0" indent="0">
              <a:buNone/>
            </a:pPr>
            <a:endParaRPr lang="en-US" sz="4000" dirty="0" smtClean="0"/>
          </a:p>
          <a:p>
            <a:pPr marL="0" indent="0">
              <a:buNone/>
            </a:pPr>
            <a:endParaRPr lang="en-US" sz="2000" dirty="0" smtClean="0"/>
          </a:p>
          <a:p>
            <a:pPr marL="0" indent="0" algn="ctr">
              <a:buNone/>
            </a:pPr>
            <a:endParaRPr lang="en-US" sz="500" dirty="0" smtClean="0"/>
          </a:p>
          <a:p>
            <a:pPr marL="0" indent="0" algn="ctr">
              <a:buNone/>
            </a:pPr>
            <a:r>
              <a:rPr lang="en-US" sz="3600" dirty="0" smtClean="0"/>
              <a:t>What was your favorite food/dessert/treat that your parent (mom, dad, grandma, grandpa, etc.) would make for you when you were little?  Do you know how to make it? </a:t>
            </a:r>
            <a:endParaRPr lang="en-US" sz="3600" dirty="0"/>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5029200"/>
            <a:ext cx="1752600" cy="1167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descr="Image result for homemade trea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199" y="4918183"/>
            <a:ext cx="2085985" cy="1389266"/>
          </a:xfrm>
          <a:prstGeom prst="rect">
            <a:avLst/>
          </a:prstGeom>
          <a:noFill/>
          <a:extLst>
            <a:ext uri="{909E8E84-426E-40DD-AFC4-6F175D3DCCD1}">
              <a14:hiddenFill xmlns:a14="http://schemas.microsoft.com/office/drawing/2010/main">
                <a:solidFill>
                  <a:srgbClr val="FFFFFF"/>
                </a:solidFill>
              </a14:hiddenFill>
            </a:ext>
          </a:extLst>
        </p:spPr>
      </p:pic>
      <p:pic>
        <p:nvPicPr>
          <p:cNvPr id="9223"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23731" y="1438564"/>
            <a:ext cx="2002335"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4"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62600" y="1350741"/>
            <a:ext cx="2417881" cy="1090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968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7030A0"/>
                </a:solidFill>
              </a:rPr>
              <a:t>Find your </a:t>
            </a:r>
            <a:r>
              <a:rPr lang="en-US" sz="4400" b="1" dirty="0" smtClean="0">
                <a:solidFill>
                  <a:srgbClr val="7030A0"/>
                </a:solidFill>
              </a:rPr>
              <a:t>12 </a:t>
            </a:r>
            <a:r>
              <a:rPr lang="en-US" sz="4400" b="1" dirty="0">
                <a:solidFill>
                  <a:srgbClr val="7030A0"/>
                </a:solidFill>
              </a:rPr>
              <a:t>O'clock Date </a:t>
            </a:r>
            <a:endParaRPr lang="en-US" dirty="0"/>
          </a:p>
        </p:txBody>
      </p:sp>
      <p:sp>
        <p:nvSpPr>
          <p:cNvPr id="3" name="Content Placeholder 2"/>
          <p:cNvSpPr>
            <a:spLocks noGrp="1"/>
          </p:cNvSpPr>
          <p:nvPr>
            <p:ph sz="quarter" idx="1"/>
          </p:nvPr>
        </p:nvSpPr>
        <p:spPr/>
        <p:txBody>
          <a:bodyPr>
            <a:normAutofit/>
          </a:bodyPr>
          <a:lstStyle/>
          <a:p>
            <a:pPr marL="0" indent="0" algn="ctr">
              <a:buNone/>
            </a:pPr>
            <a:endParaRPr lang="en-US" sz="4000" dirty="0" smtClean="0"/>
          </a:p>
          <a:p>
            <a:pPr marL="0" indent="0" algn="ctr">
              <a:buNone/>
            </a:pPr>
            <a:endParaRPr lang="en-US" sz="2000" dirty="0"/>
          </a:p>
          <a:p>
            <a:pPr marL="0" indent="0" algn="ctr">
              <a:buNone/>
            </a:pPr>
            <a:r>
              <a:rPr lang="en-US" sz="5400" dirty="0" smtClean="0"/>
              <a:t>Who is your favorite organization to volunteer for and why? </a:t>
            </a:r>
            <a:endParaRPr lang="en-US" sz="54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12" y="1298430"/>
            <a:ext cx="1114425" cy="111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7974" y="1295399"/>
            <a:ext cx="1778455" cy="1183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05200" y="1347787"/>
            <a:ext cx="1615440"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1400" y="4343400"/>
            <a:ext cx="1361661"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7"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0199" y="4191000"/>
            <a:ext cx="1443038" cy="962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8"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81200" y="5029200"/>
            <a:ext cx="11430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9"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0600" y="5153025"/>
            <a:ext cx="1767721" cy="1176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596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7030A0"/>
                </a:solidFill>
              </a:rPr>
              <a:t>Find your 5</a:t>
            </a:r>
            <a:r>
              <a:rPr lang="en-US" sz="4400" b="1" dirty="0" smtClean="0">
                <a:solidFill>
                  <a:srgbClr val="7030A0"/>
                </a:solidFill>
              </a:rPr>
              <a:t> </a:t>
            </a:r>
            <a:r>
              <a:rPr lang="en-US" sz="4400" b="1" dirty="0">
                <a:solidFill>
                  <a:srgbClr val="7030A0"/>
                </a:solidFill>
              </a:rPr>
              <a:t>O'clock Date </a:t>
            </a:r>
            <a:endParaRPr lang="en-US" dirty="0"/>
          </a:p>
        </p:txBody>
      </p:sp>
      <p:sp>
        <p:nvSpPr>
          <p:cNvPr id="3" name="Content Placeholder 2"/>
          <p:cNvSpPr>
            <a:spLocks noGrp="1"/>
          </p:cNvSpPr>
          <p:nvPr>
            <p:ph sz="quarter" idx="1"/>
          </p:nvPr>
        </p:nvSpPr>
        <p:spPr/>
        <p:txBody>
          <a:bodyPr>
            <a:normAutofit/>
          </a:bodyPr>
          <a:lstStyle/>
          <a:p>
            <a:pPr marL="0" indent="0">
              <a:buNone/>
            </a:pPr>
            <a:endParaRPr lang="en-US" sz="2000" dirty="0" smtClean="0"/>
          </a:p>
          <a:p>
            <a:pPr marL="0" indent="0">
              <a:buNone/>
            </a:pPr>
            <a:endParaRPr lang="en-US" sz="2000" dirty="0"/>
          </a:p>
          <a:p>
            <a:pPr marL="0" indent="0">
              <a:buNone/>
            </a:pPr>
            <a:endParaRPr lang="en-US" sz="2000" dirty="0" smtClean="0"/>
          </a:p>
          <a:p>
            <a:pPr marL="0" indent="0" algn="ctr">
              <a:buNone/>
            </a:pPr>
            <a:endParaRPr lang="en-US" sz="500" dirty="0" smtClean="0"/>
          </a:p>
          <a:p>
            <a:pPr marL="0" indent="0" algn="ctr">
              <a:buNone/>
            </a:pPr>
            <a:endParaRPr lang="en-US" sz="500" dirty="0" smtClean="0"/>
          </a:p>
          <a:p>
            <a:pPr marL="0" indent="0" algn="ctr">
              <a:buNone/>
            </a:pPr>
            <a:endParaRPr lang="en-US" sz="500" dirty="0" smtClean="0"/>
          </a:p>
          <a:p>
            <a:pPr marL="0" indent="0" algn="ctr">
              <a:buNone/>
            </a:pPr>
            <a:r>
              <a:rPr lang="en-US" sz="4800" dirty="0" smtClean="0"/>
              <a:t>What is your favorite guilty pleasure TV Show or movie? </a:t>
            </a:r>
          </a:p>
          <a:p>
            <a:pPr marL="0" indent="0">
              <a:buNone/>
            </a:pPr>
            <a:endParaRPr lang="en-US" sz="2000" dirty="0"/>
          </a:p>
          <a:p>
            <a:pPr marL="0" indent="0">
              <a:buNone/>
            </a:pPr>
            <a:endParaRPr lang="en-US" sz="2000" dirty="0" smtClean="0"/>
          </a:p>
          <a:p>
            <a:pPr marL="0" indent="0">
              <a:buNone/>
            </a:pPr>
            <a:r>
              <a:rPr lang="en-US" sz="2800" dirty="0" smtClean="0"/>
              <a:t>A guilty </a:t>
            </a:r>
            <a:r>
              <a:rPr lang="en-US" sz="2800" dirty="0"/>
              <a:t>pleasure is </a:t>
            </a:r>
            <a:r>
              <a:rPr lang="en-US" sz="2800" dirty="0" smtClean="0"/>
              <a:t> something that </a:t>
            </a:r>
            <a:r>
              <a:rPr lang="en-US" sz="2800" dirty="0"/>
              <a:t>one enjoys despite feeling that it is not generally held in high regard</a:t>
            </a:r>
          </a:p>
        </p:txBody>
      </p:sp>
      <p:pic>
        <p:nvPicPr>
          <p:cNvPr id="1126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219200"/>
            <a:ext cx="1257300" cy="125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0" y="1360243"/>
            <a:ext cx="1516385" cy="1138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1266031"/>
            <a:ext cx="4062435" cy="1262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1771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324</TotalTime>
  <Words>855</Words>
  <Application>Microsoft Office PowerPoint</Application>
  <PresentationFormat>On-screen Show (4:3)</PresentationFormat>
  <Paragraphs>162</Paragraphs>
  <Slides>25</Slides>
  <Notes>2</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Origin</vt:lpstr>
      <vt:lpstr>Make a Date! </vt:lpstr>
      <vt:lpstr>Why is knowing your volunteers important? </vt:lpstr>
      <vt:lpstr>Traditional</vt:lpstr>
      <vt:lpstr>PowerPoint Presentation</vt:lpstr>
      <vt:lpstr>Make a Date! </vt:lpstr>
      <vt:lpstr>Find your 3 O'clock Date </vt:lpstr>
      <vt:lpstr>Find your 7 O'clock Date </vt:lpstr>
      <vt:lpstr>Find your 12 O'clock Date </vt:lpstr>
      <vt:lpstr>Find your 5 O'clock Date </vt:lpstr>
      <vt:lpstr>Make a Date Cost</vt:lpstr>
      <vt:lpstr>Name Planes Game </vt:lpstr>
      <vt:lpstr>Name Planes Game Cost </vt:lpstr>
      <vt:lpstr>Would You Rather? </vt:lpstr>
      <vt:lpstr>Would You Rather? Cost</vt:lpstr>
      <vt:lpstr>Breaking into Groups </vt:lpstr>
      <vt:lpstr>Breaking into Groups </vt:lpstr>
      <vt:lpstr>Breaking into Groups Cost </vt:lpstr>
      <vt:lpstr>Whodunit? </vt:lpstr>
      <vt:lpstr>Whodunit? Cost </vt:lpstr>
      <vt:lpstr>Other simple games</vt:lpstr>
      <vt:lpstr>Other simple games</vt:lpstr>
      <vt:lpstr>Other simple games</vt:lpstr>
      <vt:lpstr>Other simple games</vt:lpstr>
      <vt:lpstr>QUESTIONS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a Date!</dc:title>
  <dc:creator>Sidney Schuttrow</dc:creator>
  <cp:lastModifiedBy>Sidney Schuttrow</cp:lastModifiedBy>
  <cp:revision>25</cp:revision>
  <dcterms:created xsi:type="dcterms:W3CDTF">2019-02-04T14:20:04Z</dcterms:created>
  <dcterms:modified xsi:type="dcterms:W3CDTF">2019-02-04T19:46:43Z</dcterms:modified>
</cp:coreProperties>
</file>