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y="5143500" cx="9144000"/>
  <p:notesSz cx="6858000" cy="9144000"/>
  <p:embeddedFontLst>
    <p:embeddedFont>
      <p:font typeface="Roboto Slab"/>
      <p:regular r:id="rId13"/>
      <p:bold r:id="rId14"/>
    </p:embeddedFont>
    <p:embeddedFont>
      <p:font typeface="Roboto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font" Target="fonts/RobotoSlab-regular.fntdata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Roboto-regular.fntdata"/><Relationship Id="rId14" Type="http://schemas.openxmlformats.org/officeDocument/2006/relationships/font" Target="fonts/RobotoSlab-bold.fntdata"/><Relationship Id="rId17" Type="http://schemas.openxmlformats.org/officeDocument/2006/relationships/font" Target="fonts/Roboto-italic.fntdata"/><Relationship Id="rId16" Type="http://schemas.openxmlformats.org/officeDocument/2006/relationships/font" Target="fonts/Roboto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18" Type="http://schemas.openxmlformats.org/officeDocument/2006/relationships/font" Target="fonts/Roboto-bold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4c912f6eeb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4c912f6eeb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4c912f6eeb_0_6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4c912f6eeb_0_6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4e35d562f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4e35d562f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4c912f6eeb_0_6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4c912f6eeb_0_6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4c912f6eeb_0_6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4c912f6eeb_0_6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4c912f6eeb_0_6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4c912f6eeb_0_6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4c912f6eeb_0_6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4c912f6eeb_0_6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524800" y="672606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" name="Google Shape;11;p2"/>
          <p:cNvSpPr/>
          <p:nvPr/>
        </p:nvSpPr>
        <p:spPr>
          <a:xfrm rot="10800000">
            <a:off x="6537563" y="33429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cxnSp>
        <p:nvCxnSpPr>
          <p:cNvPr id="12" name="Google Shape;12;p2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/>
          <p:nvPr/>
        </p:nvSpPr>
        <p:spPr>
          <a:xfrm>
            <a:off x="150" y="5076825"/>
            <a:ext cx="9143700" cy="66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1"/>
          <p:cNvSpPr txBox="1"/>
          <p:nvPr>
            <p:ph hasCustomPrompt="1" type="title"/>
          </p:nvPr>
        </p:nvSpPr>
        <p:spPr>
          <a:xfrm>
            <a:off x="387900" y="1152450"/>
            <a:ext cx="83682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/>
          <p:nvPr>
            <p:ph idx="1" type="body"/>
          </p:nvPr>
        </p:nvSpPr>
        <p:spPr>
          <a:xfrm>
            <a:off x="387900" y="2919450"/>
            <a:ext cx="83682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" name="Google Shape;18;p3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4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" name="Google Shape;22;p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Google Shape;26;p5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7"/>
          <p:cNvCxnSpPr/>
          <p:nvPr/>
        </p:nvCxnSpPr>
        <p:spPr>
          <a:xfrm>
            <a:off x="489218" y="1412277"/>
            <a:ext cx="3315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" name="Google Shape;36;p7"/>
          <p:cNvSpPr txBox="1"/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7" name="Google Shape;37;p7"/>
          <p:cNvSpPr txBox="1"/>
          <p:nvPr>
            <p:ph idx="1" type="body"/>
          </p:nvPr>
        </p:nvSpPr>
        <p:spPr>
          <a:xfrm>
            <a:off x="387900" y="1594025"/>
            <a:ext cx="2808000" cy="2681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8" name="Google Shape;3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1" name="Google Shape;41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4" name="Google Shape;44;p9"/>
          <p:cNvCxnSpPr/>
          <p:nvPr/>
        </p:nvCxnSpPr>
        <p:spPr>
          <a:xfrm>
            <a:off x="5029675" y="4495503"/>
            <a:ext cx="540900" cy="0"/>
          </a:xfrm>
          <a:prstGeom prst="straightConnector1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" name="Google Shape;45;p9"/>
          <p:cNvSpPr txBox="1"/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6" name="Google Shape;46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/>
        </p:txBody>
      </p:sp>
      <p:sp>
        <p:nvSpPr>
          <p:cNvPr id="51" name="Google Shape;51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marina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prezi.com/a89toaknuqkv/edit/#1_378331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Community Action: </a:t>
            </a:r>
            <a:r>
              <a:rPr lang="en" sz="2400"/>
              <a:t>Progressing Towards Real Change</a:t>
            </a:r>
            <a:endParaRPr sz="2400"/>
          </a:p>
        </p:txBody>
      </p:sp>
      <p:sp>
        <p:nvSpPr>
          <p:cNvPr id="64" name="Google Shape;64;p13"/>
          <p:cNvSpPr txBox="1"/>
          <p:nvPr>
            <p:ph idx="1" type="subTitle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University School of Nashville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Tennessee Conference on Volunteerism and Service-Learning (Student Track)</a:t>
            </a:r>
            <a:endParaRPr sz="1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Icebreaker</a:t>
            </a:r>
            <a:endParaRPr/>
          </a:p>
        </p:txBody>
      </p:sp>
      <p:sp>
        <p:nvSpPr>
          <p:cNvPr id="70" name="Google Shape;70;p14"/>
          <p:cNvSpPr txBox="1"/>
          <p:nvPr>
            <p:ph idx="1" type="body"/>
          </p:nvPr>
        </p:nvSpPr>
        <p:spPr>
          <a:xfrm>
            <a:off x="387900" y="1489825"/>
            <a:ext cx="8368200" cy="342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>
                <a:latin typeface="Roboto Slab"/>
                <a:ea typeface="Roboto Slab"/>
                <a:cs typeface="Roboto Slab"/>
                <a:sym typeface="Roboto Slab"/>
              </a:rPr>
              <a:t>Fill out handouts</a:t>
            </a:r>
            <a:r>
              <a:rPr lang="en">
                <a:latin typeface="Roboto Slab"/>
                <a:ea typeface="Roboto Slab"/>
                <a:cs typeface="Roboto Slab"/>
                <a:sym typeface="Roboto Slab"/>
              </a:rPr>
              <a:t> entitled “Community Issue Stand”</a:t>
            </a:r>
            <a:endParaRPr>
              <a:latin typeface="Roboto Slab"/>
              <a:ea typeface="Roboto Slab"/>
              <a:cs typeface="Roboto Slab"/>
              <a:sym typeface="Roboto Slab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latin typeface="Roboto Slab"/>
                <a:ea typeface="Roboto Slab"/>
                <a:cs typeface="Roboto Slab"/>
                <a:sym typeface="Roboto Slab"/>
              </a:rPr>
              <a:t>When finished, </a:t>
            </a:r>
            <a:r>
              <a:rPr b="1" lang="en">
                <a:latin typeface="Roboto Slab"/>
                <a:ea typeface="Roboto Slab"/>
                <a:cs typeface="Roboto Slab"/>
                <a:sym typeface="Roboto Slab"/>
              </a:rPr>
              <a:t>make a stack</a:t>
            </a:r>
            <a:r>
              <a:rPr lang="en">
                <a:latin typeface="Roboto Slab"/>
                <a:ea typeface="Roboto Slab"/>
                <a:cs typeface="Roboto Slab"/>
                <a:sym typeface="Roboto Slab"/>
              </a:rPr>
              <a:t> of the handouts in the middle of your table.</a:t>
            </a:r>
            <a:endParaRPr>
              <a:latin typeface="Roboto Slab"/>
              <a:ea typeface="Roboto Slab"/>
              <a:cs typeface="Roboto Slab"/>
              <a:sym typeface="Roboto Slab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>
                <a:latin typeface="Roboto Slab"/>
                <a:ea typeface="Roboto Slab"/>
                <a:cs typeface="Roboto Slab"/>
                <a:sym typeface="Roboto Slab"/>
              </a:rPr>
              <a:t>Stand </a:t>
            </a:r>
            <a:r>
              <a:rPr lang="en">
                <a:latin typeface="Roboto Slab"/>
                <a:ea typeface="Roboto Slab"/>
                <a:cs typeface="Roboto Slab"/>
                <a:sym typeface="Roboto Slab"/>
              </a:rPr>
              <a:t>when we call out the statement that is answered “yes” on your assigned handout.</a:t>
            </a:r>
            <a:endParaRPr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latin typeface="Roboto Slab"/>
                <a:ea typeface="Roboto Slab"/>
                <a:cs typeface="Roboto Slab"/>
                <a:sym typeface="Roboto Slab"/>
              </a:rPr>
              <a:t>Questions to think about:</a:t>
            </a:r>
            <a:endParaRPr>
              <a:latin typeface="Roboto Slab"/>
              <a:ea typeface="Roboto Slab"/>
              <a:cs typeface="Roboto Slab"/>
              <a:sym typeface="Roboto Slab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Font typeface="Roboto Slab"/>
              <a:buChar char="●"/>
            </a:pPr>
            <a:r>
              <a:rPr lang="en">
                <a:latin typeface="Roboto Slab"/>
                <a:ea typeface="Roboto Slab"/>
                <a:cs typeface="Roboto Slab"/>
                <a:sym typeface="Roboto Slab"/>
              </a:rPr>
              <a:t>What are the most prevalent issues in your community?</a:t>
            </a:r>
            <a:endParaRPr>
              <a:latin typeface="Roboto Slab"/>
              <a:ea typeface="Roboto Slab"/>
              <a:cs typeface="Roboto Slab"/>
              <a:sym typeface="Roboto Slab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Char char="●"/>
            </a:pPr>
            <a:r>
              <a:rPr lang="en">
                <a:latin typeface="Roboto Slab"/>
                <a:ea typeface="Roboto Slab"/>
                <a:cs typeface="Roboto Slab"/>
                <a:sym typeface="Roboto Slab"/>
              </a:rPr>
              <a:t>What are ways you can create service initiatives to address those community needs?</a:t>
            </a:r>
            <a:endParaRPr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45720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>
                <a:latin typeface="Roboto Slab"/>
                <a:ea typeface="Roboto Slab"/>
                <a:cs typeface="Roboto Slab"/>
                <a:sym typeface="Roboto Slab"/>
              </a:rPr>
              <a:t>Shriya Karam &amp; Cyntasia Palmer</a:t>
            </a:r>
            <a:endParaRPr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</a:t>
            </a:r>
            <a:endParaRPr/>
          </a:p>
        </p:txBody>
      </p:sp>
      <p:sp>
        <p:nvSpPr>
          <p:cNvPr id="76" name="Google Shape;76;p15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Slab"/>
                <a:ea typeface="Roboto Slab"/>
                <a:cs typeface="Roboto Slab"/>
                <a:sym typeface="Roboto Slab"/>
              </a:rPr>
              <a:t>Goals: </a:t>
            </a:r>
            <a:endParaRPr>
              <a:latin typeface="Roboto Slab"/>
              <a:ea typeface="Roboto Slab"/>
              <a:cs typeface="Roboto Slab"/>
              <a:sym typeface="Roboto Slab"/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1600"/>
              </a:spcBef>
              <a:spcAft>
                <a:spcPts val="0"/>
              </a:spcAft>
              <a:buSzPts val="1800"/>
              <a:buChar char="➔"/>
            </a:pPr>
            <a:r>
              <a:rPr lang="en">
                <a:latin typeface="Roboto Slab"/>
                <a:ea typeface="Roboto Slab"/>
                <a:cs typeface="Roboto Slab"/>
                <a:sym typeface="Roboto Slab"/>
              </a:rPr>
              <a:t>IDENTIFY a </a:t>
            </a:r>
            <a:r>
              <a:rPr b="1" i="1" lang="en" u="sng">
                <a:latin typeface="Roboto Slab"/>
                <a:ea typeface="Roboto Slab"/>
                <a:cs typeface="Roboto Slab"/>
                <a:sym typeface="Roboto Slab"/>
              </a:rPr>
              <a:t>major</a:t>
            </a:r>
            <a:r>
              <a:rPr lang="en">
                <a:latin typeface="Roboto Slab"/>
                <a:ea typeface="Roboto Slab"/>
                <a:cs typeface="Roboto Slab"/>
                <a:sym typeface="Roboto Slab"/>
              </a:rPr>
              <a:t> community issue </a:t>
            </a:r>
            <a:endParaRPr>
              <a:latin typeface="Roboto Slab"/>
              <a:ea typeface="Roboto Slab"/>
              <a:cs typeface="Roboto Slab"/>
              <a:sym typeface="Roboto Slab"/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">
                <a:latin typeface="Roboto Slab"/>
                <a:ea typeface="Roboto Slab"/>
                <a:cs typeface="Roboto Slab"/>
                <a:sym typeface="Roboto Slab"/>
              </a:rPr>
              <a:t>DISCOVER the </a:t>
            </a:r>
            <a:r>
              <a:rPr b="1" i="1" lang="en" u="sng">
                <a:latin typeface="Roboto Slab"/>
                <a:ea typeface="Roboto Slab"/>
                <a:cs typeface="Roboto Slab"/>
                <a:sym typeface="Roboto Slab"/>
              </a:rPr>
              <a:t>root cause</a:t>
            </a:r>
            <a:r>
              <a:rPr lang="en">
                <a:latin typeface="Roboto Slab"/>
                <a:ea typeface="Roboto Slab"/>
                <a:cs typeface="Roboto Slab"/>
                <a:sym typeface="Roboto Slab"/>
              </a:rPr>
              <a:t> of the problem </a:t>
            </a:r>
            <a:endParaRPr>
              <a:latin typeface="Roboto Slab"/>
              <a:ea typeface="Roboto Slab"/>
              <a:cs typeface="Roboto Slab"/>
              <a:sym typeface="Roboto Slab"/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">
                <a:latin typeface="Roboto Slab"/>
                <a:ea typeface="Roboto Slab"/>
                <a:cs typeface="Roboto Slab"/>
                <a:sym typeface="Roboto Slab"/>
              </a:rPr>
              <a:t>BRAINSTORM </a:t>
            </a:r>
            <a:r>
              <a:rPr b="1" i="1" lang="en" u="sng">
                <a:latin typeface="Roboto Slab"/>
                <a:ea typeface="Roboto Slab"/>
                <a:cs typeface="Roboto Slab"/>
                <a:sym typeface="Roboto Slab"/>
              </a:rPr>
              <a:t>multiple</a:t>
            </a:r>
            <a:r>
              <a:rPr lang="en">
                <a:latin typeface="Roboto Slab"/>
                <a:ea typeface="Roboto Slab"/>
                <a:cs typeface="Roboto Slab"/>
                <a:sym typeface="Roboto Slab"/>
              </a:rPr>
              <a:t> creative solutions to solve </a:t>
            </a:r>
            <a:endParaRPr>
              <a:latin typeface="Roboto Slab"/>
              <a:ea typeface="Roboto Slab"/>
              <a:cs typeface="Roboto Slab"/>
              <a:sym typeface="Roboto Slab"/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">
                <a:latin typeface="Roboto Slab"/>
                <a:ea typeface="Roboto Slab"/>
                <a:cs typeface="Roboto Slab"/>
                <a:sym typeface="Roboto Slab"/>
              </a:rPr>
              <a:t>PLAN initiatives for </a:t>
            </a:r>
            <a:r>
              <a:rPr b="1" i="1" lang="en" u="sng">
                <a:latin typeface="Roboto Slab"/>
                <a:ea typeface="Roboto Slab"/>
                <a:cs typeface="Roboto Slab"/>
                <a:sym typeface="Roboto Slab"/>
              </a:rPr>
              <a:t>continuous</a:t>
            </a:r>
            <a:r>
              <a:rPr lang="en">
                <a:latin typeface="Roboto Slab"/>
                <a:ea typeface="Roboto Slab"/>
                <a:cs typeface="Roboto Slab"/>
                <a:sym typeface="Roboto Slab"/>
              </a:rPr>
              <a:t> progress</a:t>
            </a:r>
            <a:endParaRPr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lnSpc>
                <a:spcPct val="2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>
                <a:latin typeface="Roboto Slab"/>
                <a:ea typeface="Roboto Slab"/>
                <a:cs typeface="Roboto Slab"/>
                <a:sym typeface="Roboto Slab"/>
              </a:rPr>
              <a:t>														Haley Harris</a:t>
            </a:r>
            <a:endParaRPr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SERVE TO SOLVE!</a:t>
            </a:r>
            <a:endParaRPr/>
          </a:p>
        </p:txBody>
      </p:sp>
      <p:sp>
        <p:nvSpPr>
          <p:cNvPr id="82" name="Google Shape;82;p16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8288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Roboto Slab"/>
                <a:ea typeface="Roboto Slab"/>
                <a:cs typeface="Roboto Slab"/>
                <a:sym typeface="Roboto Slab"/>
              </a:rPr>
              <a:t>BANDAID VS. FIXING FROM THE ROOT</a:t>
            </a:r>
            <a:endParaRPr b="1">
              <a:latin typeface="Roboto Slab"/>
              <a:ea typeface="Roboto Slab"/>
              <a:cs typeface="Roboto Slab"/>
              <a:sym typeface="Roboto Slab"/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1600"/>
              </a:spcBef>
              <a:spcAft>
                <a:spcPts val="0"/>
              </a:spcAft>
              <a:buSzPts val="1800"/>
              <a:buFont typeface="Roboto Slab"/>
              <a:buChar char="●"/>
            </a:pPr>
            <a:r>
              <a:rPr lang="en">
                <a:latin typeface="Roboto Slab"/>
                <a:ea typeface="Roboto Slab"/>
                <a:cs typeface="Roboto Slab"/>
                <a:sym typeface="Roboto Slab"/>
              </a:rPr>
              <a:t>Temporary versus Sustainable change </a:t>
            </a:r>
            <a:endParaRPr>
              <a:latin typeface="Roboto Slab"/>
              <a:ea typeface="Roboto Slab"/>
              <a:cs typeface="Roboto Slab"/>
              <a:sym typeface="Roboto Slab"/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Char char="●"/>
            </a:pPr>
            <a:r>
              <a:rPr lang="en">
                <a:latin typeface="Roboto Slab"/>
                <a:ea typeface="Roboto Slab"/>
                <a:cs typeface="Roboto Slab"/>
                <a:sym typeface="Roboto Slab"/>
              </a:rPr>
              <a:t>Constant versus Temporary oversight </a:t>
            </a:r>
            <a:endParaRPr>
              <a:latin typeface="Roboto Slab"/>
              <a:ea typeface="Roboto Slab"/>
              <a:cs typeface="Roboto Slab"/>
              <a:sym typeface="Roboto Slab"/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Char char="●"/>
            </a:pPr>
            <a:r>
              <a:rPr lang="en">
                <a:latin typeface="Roboto Slab"/>
                <a:ea typeface="Roboto Slab"/>
                <a:cs typeface="Roboto Slab"/>
                <a:sym typeface="Roboto Slab"/>
              </a:rPr>
              <a:t>Generic versus Innovative solutions </a:t>
            </a:r>
            <a:endParaRPr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lnSpc>
                <a:spcPct val="2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lnSpc>
                <a:spcPct val="2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>
                <a:latin typeface="Roboto Slab"/>
                <a:ea typeface="Roboto Slab"/>
                <a:cs typeface="Roboto Slab"/>
                <a:sym typeface="Roboto Slab"/>
              </a:rPr>
              <a:t>														Haley Harris</a:t>
            </a:r>
            <a:endParaRPr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Core Campaign</a:t>
            </a:r>
            <a:endParaRPr/>
          </a:p>
        </p:txBody>
      </p:sp>
      <p:sp>
        <p:nvSpPr>
          <p:cNvPr id="88" name="Google Shape;88;p17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Roboto Slab"/>
                <a:ea typeface="Roboto Slab"/>
                <a:cs typeface="Roboto Slab"/>
                <a:sym typeface="Roboto Slab"/>
                <a:hlinkClick r:id="rId3"/>
              </a:rPr>
              <a:t>Our Presentation</a:t>
            </a:r>
            <a:endParaRPr b="1"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r">
              <a:spcBef>
                <a:spcPts val="1600"/>
              </a:spcBef>
              <a:spcAft>
                <a:spcPts val="1600"/>
              </a:spcAft>
              <a:buNone/>
            </a:pPr>
            <a:r>
              <a:rPr lang="en">
                <a:latin typeface="Roboto Slab"/>
                <a:ea typeface="Roboto Slab"/>
                <a:cs typeface="Roboto Slab"/>
                <a:sym typeface="Roboto Slab"/>
              </a:rPr>
              <a:t>Clayton Jelsma &amp; Aerial Towles</a:t>
            </a:r>
            <a:endParaRPr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Community Need Identification</a:t>
            </a:r>
            <a:endParaRPr/>
          </a:p>
        </p:txBody>
      </p:sp>
      <p:sp>
        <p:nvSpPr>
          <p:cNvPr id="94" name="Google Shape;94;p18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AutoNum type="arabicPeriod"/>
            </a:pPr>
            <a:r>
              <a:rPr lang="en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Environment (ex. Agricultural)</a:t>
            </a:r>
            <a:endParaRPr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AutoNum type="arabicPeriod"/>
            </a:pPr>
            <a:r>
              <a:rPr lang="en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Violence/Substance Abuse</a:t>
            </a:r>
            <a:endParaRPr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AutoNum type="arabicPeriod"/>
            </a:pPr>
            <a:r>
              <a:rPr lang="en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Social Inequalities</a:t>
            </a:r>
            <a:endParaRPr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AutoNum type="arabicPeriod"/>
            </a:pPr>
            <a:r>
              <a:rPr lang="en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Financial</a:t>
            </a:r>
            <a:endParaRPr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AutoNum type="arabicPeriod"/>
            </a:pPr>
            <a:r>
              <a:rPr lang="en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Education</a:t>
            </a:r>
            <a:endParaRPr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AutoNum type="arabicPeriod"/>
            </a:pPr>
            <a:r>
              <a:rPr lang="en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Health (ex. Mental Health, Physical Health, etc.)</a:t>
            </a:r>
            <a:endParaRPr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Slab"/>
              <a:buAutoNum type="arabicPeriod"/>
            </a:pPr>
            <a:r>
              <a:rPr lang="en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Hunger/Homelessness </a:t>
            </a:r>
            <a:endParaRPr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r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latin typeface="Roboto Slab"/>
                <a:ea typeface="Roboto Slab"/>
                <a:cs typeface="Roboto Slab"/>
                <a:sym typeface="Roboto Slab"/>
              </a:rPr>
              <a:t>Shriya Karam &amp; Cyntasia Palmer</a:t>
            </a:r>
            <a:endParaRPr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Community Map Out</a:t>
            </a:r>
            <a:endParaRPr/>
          </a:p>
        </p:txBody>
      </p:sp>
      <p:sp>
        <p:nvSpPr>
          <p:cNvPr id="100" name="Google Shape;100;p19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AutoNum type="arabicParenR"/>
            </a:pPr>
            <a:r>
              <a:rPr lang="en">
                <a:latin typeface="Roboto Slab"/>
                <a:ea typeface="Roboto Slab"/>
                <a:cs typeface="Roboto Slab"/>
                <a:sym typeface="Roboto Slab"/>
              </a:rPr>
              <a:t>Brainstorm a specific issue that falls under your chosen category.</a:t>
            </a:r>
            <a:endParaRPr>
              <a:latin typeface="Roboto Slab"/>
              <a:ea typeface="Roboto Slab"/>
              <a:cs typeface="Roboto Slab"/>
              <a:sym typeface="Roboto Slab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AutoNum type="arabicParenR"/>
            </a:pPr>
            <a:r>
              <a:rPr lang="en">
                <a:latin typeface="Roboto Slab"/>
                <a:ea typeface="Roboto Slab"/>
                <a:cs typeface="Roboto Slab"/>
                <a:sym typeface="Roboto Slab"/>
              </a:rPr>
              <a:t>Discuss ways to spread awareness and act within your community regarding the problem. (Refer to questions on handout)</a:t>
            </a:r>
            <a:endParaRPr>
              <a:latin typeface="Roboto Slab"/>
              <a:ea typeface="Roboto Slab"/>
              <a:cs typeface="Roboto Slab"/>
              <a:sym typeface="Roboto Slab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AutoNum type="arabicParenR"/>
            </a:pPr>
            <a:r>
              <a:rPr lang="en">
                <a:latin typeface="Roboto Slab"/>
                <a:ea typeface="Roboto Slab"/>
                <a:cs typeface="Roboto Slab"/>
                <a:sym typeface="Roboto Slab"/>
              </a:rPr>
              <a:t>Map out the process that you could take to create this community-wide initiative.</a:t>
            </a:r>
            <a:endParaRPr>
              <a:latin typeface="Roboto Slab"/>
              <a:ea typeface="Roboto Slab"/>
              <a:cs typeface="Roboto Slab"/>
              <a:sym typeface="Roboto Slab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AutoNum type="arabicParenR"/>
            </a:pPr>
            <a:r>
              <a:rPr lang="en">
                <a:latin typeface="Roboto Slab"/>
                <a:ea typeface="Roboto Slab"/>
                <a:cs typeface="Roboto Slab"/>
                <a:sym typeface="Roboto Slab"/>
              </a:rPr>
              <a:t>Present!</a:t>
            </a:r>
            <a:endParaRPr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r">
              <a:spcBef>
                <a:spcPts val="1600"/>
              </a:spcBef>
              <a:spcAft>
                <a:spcPts val="1600"/>
              </a:spcAft>
              <a:buNone/>
            </a:pPr>
            <a:r>
              <a:rPr lang="en">
                <a:latin typeface="Roboto Slab"/>
                <a:ea typeface="Roboto Slab"/>
                <a:cs typeface="Roboto Slab"/>
                <a:sym typeface="Roboto Slab"/>
              </a:rPr>
              <a:t>Hannah Laibinis &amp; Katelyn Starks</a:t>
            </a:r>
            <a:endParaRPr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Reflection</a:t>
            </a:r>
            <a:endParaRPr/>
          </a:p>
        </p:txBody>
      </p:sp>
      <p:sp>
        <p:nvSpPr>
          <p:cNvPr id="106" name="Google Shape;106;p20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Slab"/>
                <a:ea typeface="Roboto Slab"/>
                <a:cs typeface="Roboto Slab"/>
                <a:sym typeface="Roboto Slab"/>
              </a:rPr>
              <a:t>ON YOUR NOTECARD!</a:t>
            </a:r>
            <a:endParaRPr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latin typeface="Roboto Slab"/>
                <a:ea typeface="Roboto Slab"/>
                <a:cs typeface="Roboto Slab"/>
                <a:sym typeface="Roboto Slab"/>
              </a:rPr>
              <a:t>What was your initiative? </a:t>
            </a:r>
            <a:endParaRPr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latin typeface="Roboto Slab"/>
                <a:ea typeface="Roboto Slab"/>
                <a:cs typeface="Roboto Slab"/>
                <a:sym typeface="Roboto Slab"/>
              </a:rPr>
              <a:t>3 Steps to go forward: </a:t>
            </a:r>
            <a:endParaRPr>
              <a:latin typeface="Roboto Slab"/>
              <a:ea typeface="Roboto Slab"/>
              <a:cs typeface="Roboto Slab"/>
              <a:sym typeface="Roboto Slab"/>
            </a:endParaRPr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Font typeface="Roboto Slab"/>
              <a:buAutoNum type="arabicPeriod"/>
            </a:pPr>
            <a:r>
              <a:rPr lang="en">
                <a:latin typeface="Roboto Slab"/>
                <a:ea typeface="Roboto Slab"/>
                <a:cs typeface="Roboto Slab"/>
                <a:sym typeface="Roboto Slab"/>
              </a:rPr>
              <a:t>How will you raise awareness?</a:t>
            </a:r>
            <a:endParaRPr>
              <a:latin typeface="Roboto Slab"/>
              <a:ea typeface="Roboto Slab"/>
              <a:cs typeface="Roboto Slab"/>
              <a:sym typeface="Roboto Slab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AutoNum type="arabicPeriod"/>
            </a:pPr>
            <a:r>
              <a:rPr lang="en">
                <a:latin typeface="Roboto Slab"/>
                <a:ea typeface="Roboto Slab"/>
                <a:cs typeface="Roboto Slab"/>
                <a:sym typeface="Roboto Slab"/>
              </a:rPr>
              <a:t>How will you solve the issue?</a:t>
            </a:r>
            <a:endParaRPr>
              <a:latin typeface="Roboto Slab"/>
              <a:ea typeface="Roboto Slab"/>
              <a:cs typeface="Roboto Slab"/>
              <a:sym typeface="Roboto Slab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AutoNum type="arabicPeriod"/>
            </a:pPr>
            <a:r>
              <a:rPr lang="en">
                <a:latin typeface="Roboto Slab"/>
                <a:ea typeface="Roboto Slab"/>
                <a:cs typeface="Roboto Slab"/>
                <a:sym typeface="Roboto Slab"/>
              </a:rPr>
              <a:t>What/Who do you need right now to start? </a:t>
            </a:r>
            <a:endParaRPr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64008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64008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>
                <a:latin typeface="Roboto Slab"/>
                <a:ea typeface="Roboto Slab"/>
                <a:cs typeface="Roboto Slab"/>
                <a:sym typeface="Roboto Slab"/>
              </a:rPr>
              <a:t>Haley Harris</a:t>
            </a:r>
            <a:endParaRPr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arina">
  <a:themeElements>
    <a:clrScheme name="Marina">
      <a:dk1>
        <a:srgbClr val="FFFFFF"/>
      </a:dk1>
      <a:lt1>
        <a:srgbClr val="00517C"/>
      </a:lt1>
      <a:dk2>
        <a:srgbClr val="004065"/>
      </a:dk2>
      <a:lt2>
        <a:srgbClr val="CFD8DC"/>
      </a:lt2>
      <a:accent1>
        <a:srgbClr val="0277BD"/>
      </a:accent1>
      <a:accent2>
        <a:srgbClr val="558B2F"/>
      </a:accent2>
      <a:accent3>
        <a:srgbClr val="009688"/>
      </a:accent3>
      <a:accent4>
        <a:srgbClr val="039BE5"/>
      </a:accent4>
      <a:accent5>
        <a:srgbClr val="8BC34A"/>
      </a:accent5>
      <a:accent6>
        <a:srgbClr val="FFEB38"/>
      </a:accent6>
      <a:hlink>
        <a:srgbClr val="8BC34A"/>
      </a:hlink>
      <a:folHlink>
        <a:srgbClr val="8BC3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