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25"/>
  </p:notesMasterIdLst>
  <p:sldIdLst>
    <p:sldId id="256" r:id="rId2"/>
    <p:sldId id="322" r:id="rId3"/>
    <p:sldId id="331" r:id="rId4"/>
    <p:sldId id="330" r:id="rId5"/>
    <p:sldId id="293" r:id="rId6"/>
    <p:sldId id="292" r:id="rId7"/>
    <p:sldId id="327" r:id="rId8"/>
    <p:sldId id="328" r:id="rId9"/>
    <p:sldId id="306" r:id="rId10"/>
    <p:sldId id="326" r:id="rId11"/>
    <p:sldId id="332" r:id="rId12"/>
    <p:sldId id="313" r:id="rId13"/>
    <p:sldId id="314" r:id="rId14"/>
    <p:sldId id="304" r:id="rId15"/>
    <p:sldId id="305" r:id="rId16"/>
    <p:sldId id="329" r:id="rId17"/>
    <p:sldId id="311" r:id="rId18"/>
    <p:sldId id="281" r:id="rId19"/>
    <p:sldId id="271" r:id="rId20"/>
    <p:sldId id="273" r:id="rId21"/>
    <p:sldId id="324" r:id="rId22"/>
    <p:sldId id="275" r:id="rId23"/>
    <p:sldId id="319" r:id="rId24"/>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9523"/>
    <a:srgbClr val="989B25"/>
    <a:srgbClr val="B0B32B"/>
    <a:srgbClr val="D2D85A"/>
    <a:srgbClr val="DBE07C"/>
    <a:srgbClr val="CDD448"/>
    <a:srgbClr val="C8CF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0" autoAdjust="0"/>
    <p:restoredTop sz="96357" autoAdjust="0"/>
  </p:normalViewPr>
  <p:slideViewPr>
    <p:cSldViewPr snapToGrid="0">
      <p:cViewPr>
        <p:scale>
          <a:sx n="80" d="100"/>
          <a:sy n="80" d="100"/>
        </p:scale>
        <p:origin x="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dirty="0"/>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BBD096B6-D7EB-4B1D-980B-469FCF515AAD}" type="datetimeFigureOut">
              <a:rPr lang="en-US" smtClean="0"/>
              <a:t>8/4/2023</a:t>
            </a:fld>
            <a:endParaRPr lang="en-US" dirty="0"/>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dirty="0"/>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9D81AA99-0D28-46D3-8700-CFA2834AB9E6}" type="slidenum">
              <a:rPr lang="en-US" smtClean="0"/>
              <a:t>‹#›</a:t>
            </a:fld>
            <a:endParaRPr lang="en-US" dirty="0"/>
          </a:p>
        </p:txBody>
      </p:sp>
    </p:spTree>
    <p:extLst>
      <p:ext uri="{BB962C8B-B14F-4D97-AF65-F5344CB8AC3E}">
        <p14:creationId xmlns:p14="http://schemas.microsoft.com/office/powerpoint/2010/main" val="3725810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81AA99-0D28-46D3-8700-CFA2834AB9E6}" type="slidenum">
              <a:rPr lang="en-US" smtClean="0"/>
              <a:t>1</a:t>
            </a:fld>
            <a:endParaRPr lang="en-US" dirty="0"/>
          </a:p>
        </p:txBody>
      </p:sp>
    </p:spTree>
    <p:extLst>
      <p:ext uri="{BB962C8B-B14F-4D97-AF65-F5344CB8AC3E}">
        <p14:creationId xmlns:p14="http://schemas.microsoft.com/office/powerpoint/2010/main" val="2859290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2</a:t>
            </a:fld>
            <a:endParaRPr lang="en-US" dirty="0"/>
          </a:p>
        </p:txBody>
      </p:sp>
    </p:spTree>
    <p:extLst>
      <p:ext uri="{BB962C8B-B14F-4D97-AF65-F5344CB8AC3E}">
        <p14:creationId xmlns:p14="http://schemas.microsoft.com/office/powerpoint/2010/main" val="3744719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3</a:t>
            </a:fld>
            <a:endParaRPr lang="en-US" dirty="0"/>
          </a:p>
        </p:txBody>
      </p:sp>
    </p:spTree>
    <p:extLst>
      <p:ext uri="{BB962C8B-B14F-4D97-AF65-F5344CB8AC3E}">
        <p14:creationId xmlns:p14="http://schemas.microsoft.com/office/powerpoint/2010/main" val="1245835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4</a:t>
            </a:fld>
            <a:endParaRPr lang="en-US" dirty="0"/>
          </a:p>
        </p:txBody>
      </p:sp>
    </p:spTree>
    <p:extLst>
      <p:ext uri="{BB962C8B-B14F-4D97-AF65-F5344CB8AC3E}">
        <p14:creationId xmlns:p14="http://schemas.microsoft.com/office/powerpoint/2010/main" val="1260936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5</a:t>
            </a:fld>
            <a:endParaRPr lang="en-US" dirty="0"/>
          </a:p>
        </p:txBody>
      </p:sp>
    </p:spTree>
    <p:extLst>
      <p:ext uri="{BB962C8B-B14F-4D97-AF65-F5344CB8AC3E}">
        <p14:creationId xmlns:p14="http://schemas.microsoft.com/office/powerpoint/2010/main" val="4187523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81AA99-0D28-46D3-8700-CFA2834AB9E6}" type="slidenum">
              <a:rPr lang="en-US" smtClean="0"/>
              <a:t>6</a:t>
            </a:fld>
            <a:endParaRPr lang="en-US" dirty="0"/>
          </a:p>
        </p:txBody>
      </p:sp>
    </p:spTree>
    <p:extLst>
      <p:ext uri="{BB962C8B-B14F-4D97-AF65-F5344CB8AC3E}">
        <p14:creationId xmlns:p14="http://schemas.microsoft.com/office/powerpoint/2010/main" val="3849479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7</a:t>
            </a:fld>
            <a:endParaRPr lang="en-US" dirty="0"/>
          </a:p>
        </p:txBody>
      </p:sp>
    </p:spTree>
    <p:extLst>
      <p:ext uri="{BB962C8B-B14F-4D97-AF65-F5344CB8AC3E}">
        <p14:creationId xmlns:p14="http://schemas.microsoft.com/office/powerpoint/2010/main" val="3366051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8</a:t>
            </a:fld>
            <a:endParaRPr lang="en-US" dirty="0"/>
          </a:p>
        </p:txBody>
      </p:sp>
    </p:spTree>
    <p:extLst>
      <p:ext uri="{BB962C8B-B14F-4D97-AF65-F5344CB8AC3E}">
        <p14:creationId xmlns:p14="http://schemas.microsoft.com/office/powerpoint/2010/main" val="1225755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9</a:t>
            </a:fld>
            <a:endParaRPr lang="en-US" dirty="0"/>
          </a:p>
        </p:txBody>
      </p:sp>
    </p:spTree>
    <p:extLst>
      <p:ext uri="{BB962C8B-B14F-4D97-AF65-F5344CB8AC3E}">
        <p14:creationId xmlns:p14="http://schemas.microsoft.com/office/powerpoint/2010/main" val="1796798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10</a:t>
            </a:fld>
            <a:endParaRPr lang="en-US" dirty="0"/>
          </a:p>
        </p:txBody>
      </p:sp>
    </p:spTree>
    <p:extLst>
      <p:ext uri="{BB962C8B-B14F-4D97-AF65-F5344CB8AC3E}">
        <p14:creationId xmlns:p14="http://schemas.microsoft.com/office/powerpoint/2010/main" val="1922726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11</a:t>
            </a:fld>
            <a:endParaRPr lang="en-US" dirty="0"/>
          </a:p>
        </p:txBody>
      </p:sp>
    </p:spTree>
    <p:extLst>
      <p:ext uri="{BB962C8B-B14F-4D97-AF65-F5344CB8AC3E}">
        <p14:creationId xmlns:p14="http://schemas.microsoft.com/office/powerpoint/2010/main" val="24977881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12</a:t>
            </a:fld>
            <a:endParaRPr lang="en-US" dirty="0"/>
          </a:p>
        </p:txBody>
      </p:sp>
    </p:spTree>
    <p:extLst>
      <p:ext uri="{BB962C8B-B14F-4D97-AF65-F5344CB8AC3E}">
        <p14:creationId xmlns:p14="http://schemas.microsoft.com/office/powerpoint/2010/main" val="3787086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13</a:t>
            </a:fld>
            <a:endParaRPr lang="en-US" dirty="0"/>
          </a:p>
        </p:txBody>
      </p:sp>
    </p:spTree>
    <p:extLst>
      <p:ext uri="{BB962C8B-B14F-4D97-AF65-F5344CB8AC3E}">
        <p14:creationId xmlns:p14="http://schemas.microsoft.com/office/powerpoint/2010/main" val="3910315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14</a:t>
            </a:fld>
            <a:endParaRPr lang="en-US" dirty="0"/>
          </a:p>
        </p:txBody>
      </p:sp>
    </p:spTree>
    <p:extLst>
      <p:ext uri="{BB962C8B-B14F-4D97-AF65-F5344CB8AC3E}">
        <p14:creationId xmlns:p14="http://schemas.microsoft.com/office/powerpoint/2010/main" val="205229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81AA99-0D28-46D3-8700-CFA2834AB9E6}" type="slidenum">
              <a:rPr lang="en-US" smtClean="0"/>
              <a:t>15</a:t>
            </a:fld>
            <a:endParaRPr lang="en-US" dirty="0"/>
          </a:p>
        </p:txBody>
      </p:sp>
    </p:spTree>
    <p:extLst>
      <p:ext uri="{BB962C8B-B14F-4D97-AF65-F5344CB8AC3E}">
        <p14:creationId xmlns:p14="http://schemas.microsoft.com/office/powerpoint/2010/main" val="37125778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16</a:t>
            </a:fld>
            <a:endParaRPr lang="en-US" dirty="0"/>
          </a:p>
        </p:txBody>
      </p:sp>
    </p:spTree>
    <p:extLst>
      <p:ext uri="{BB962C8B-B14F-4D97-AF65-F5344CB8AC3E}">
        <p14:creationId xmlns:p14="http://schemas.microsoft.com/office/powerpoint/2010/main" val="6990550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17</a:t>
            </a:fld>
            <a:endParaRPr lang="en-US" dirty="0"/>
          </a:p>
        </p:txBody>
      </p:sp>
    </p:spTree>
    <p:extLst>
      <p:ext uri="{BB962C8B-B14F-4D97-AF65-F5344CB8AC3E}">
        <p14:creationId xmlns:p14="http://schemas.microsoft.com/office/powerpoint/2010/main" val="3206602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18</a:t>
            </a:fld>
            <a:endParaRPr lang="en-US" dirty="0"/>
          </a:p>
        </p:txBody>
      </p:sp>
    </p:spTree>
    <p:extLst>
      <p:ext uri="{BB962C8B-B14F-4D97-AF65-F5344CB8AC3E}">
        <p14:creationId xmlns:p14="http://schemas.microsoft.com/office/powerpoint/2010/main" val="2848473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19</a:t>
            </a:fld>
            <a:endParaRPr lang="en-US" dirty="0"/>
          </a:p>
        </p:txBody>
      </p:sp>
    </p:spTree>
    <p:extLst>
      <p:ext uri="{BB962C8B-B14F-4D97-AF65-F5344CB8AC3E}">
        <p14:creationId xmlns:p14="http://schemas.microsoft.com/office/powerpoint/2010/main" val="8834681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20</a:t>
            </a:fld>
            <a:endParaRPr lang="en-US" dirty="0"/>
          </a:p>
        </p:txBody>
      </p:sp>
    </p:spTree>
    <p:extLst>
      <p:ext uri="{BB962C8B-B14F-4D97-AF65-F5344CB8AC3E}">
        <p14:creationId xmlns:p14="http://schemas.microsoft.com/office/powerpoint/2010/main" val="16779690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21</a:t>
            </a:fld>
            <a:endParaRPr lang="en-US" dirty="0"/>
          </a:p>
        </p:txBody>
      </p:sp>
    </p:spTree>
    <p:extLst>
      <p:ext uri="{BB962C8B-B14F-4D97-AF65-F5344CB8AC3E}">
        <p14:creationId xmlns:p14="http://schemas.microsoft.com/office/powerpoint/2010/main" val="2380759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22</a:t>
            </a:fld>
            <a:endParaRPr lang="en-US" dirty="0"/>
          </a:p>
        </p:txBody>
      </p:sp>
    </p:spTree>
    <p:extLst>
      <p:ext uri="{BB962C8B-B14F-4D97-AF65-F5344CB8AC3E}">
        <p14:creationId xmlns:p14="http://schemas.microsoft.com/office/powerpoint/2010/main" val="1136574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D81AA99-0D28-46D3-8700-CFA2834AB9E6}" type="slidenum">
              <a:rPr lang="en-US" smtClean="0"/>
              <a:t>23</a:t>
            </a:fld>
            <a:endParaRPr lang="en-US" dirty="0"/>
          </a:p>
        </p:txBody>
      </p:sp>
    </p:spTree>
    <p:extLst>
      <p:ext uri="{BB962C8B-B14F-4D97-AF65-F5344CB8AC3E}">
        <p14:creationId xmlns:p14="http://schemas.microsoft.com/office/powerpoint/2010/main" val="29087727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 Standard">
    <p:spTree>
      <p:nvGrpSpPr>
        <p:cNvPr id="1" name=""/>
        <p:cNvGrpSpPr/>
        <p:nvPr/>
      </p:nvGrpSpPr>
      <p:grpSpPr>
        <a:xfrm>
          <a:off x="0" y="0"/>
          <a:ext cx="0" cy="0"/>
          <a:chOff x="0" y="0"/>
          <a:chExt cx="0" cy="0"/>
        </a:xfrm>
      </p:grpSpPr>
      <p:sp>
        <p:nvSpPr>
          <p:cNvPr id="3" name="Rectangle 2"/>
          <p:cNvSpPr/>
          <p:nvPr/>
        </p:nvSpPr>
        <p:spPr>
          <a:xfrm>
            <a:off x="0" y="3886200"/>
            <a:ext cx="12192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ctrTitle"/>
          </p:nvPr>
        </p:nvSpPr>
        <p:spPr>
          <a:xfrm>
            <a:off x="203200" y="4038604"/>
            <a:ext cx="11785600" cy="14223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hasCustomPrompt="1"/>
          </p:nvPr>
        </p:nvSpPr>
        <p:spPr>
          <a:xfrm>
            <a:off x="203200" y="5461001"/>
            <a:ext cx="11785600" cy="8128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dirty="0"/>
              <a:t>Sub-Title</a:t>
            </a:r>
          </a:p>
        </p:txBody>
      </p:sp>
      <p:sp>
        <p:nvSpPr>
          <p:cNvPr id="8" name="Text Placeholder 11"/>
          <p:cNvSpPr>
            <a:spLocks noGrp="1"/>
          </p:cNvSpPr>
          <p:nvPr>
            <p:ph type="body" sz="quarter" idx="11" hasCustomPrompt="1"/>
          </p:nvPr>
        </p:nvSpPr>
        <p:spPr>
          <a:xfrm>
            <a:off x="0" y="6400800"/>
            <a:ext cx="12192000" cy="4572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r="24775"/>
          <a:stretch/>
        </p:blipFill>
        <p:spPr>
          <a:xfrm>
            <a:off x="2914650" y="1219200"/>
            <a:ext cx="6362700" cy="2743200"/>
          </a:xfrm>
          <a:prstGeom prst="rect">
            <a:avLst/>
          </a:prstGeom>
        </p:spPr>
      </p:pic>
      <p:sp>
        <p:nvSpPr>
          <p:cNvPr id="9" name="Rectangle 8"/>
          <p:cNvSpPr/>
          <p:nvPr userDrawn="1"/>
        </p:nvSpPr>
        <p:spPr>
          <a:xfrm>
            <a:off x="0" y="3886200"/>
            <a:ext cx="12192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r="24775"/>
          <a:stretch/>
        </p:blipFill>
        <p:spPr>
          <a:xfrm>
            <a:off x="2914650" y="1219200"/>
            <a:ext cx="6362700" cy="2743200"/>
          </a:xfrm>
          <a:prstGeom prst="rect">
            <a:avLst/>
          </a:prstGeom>
        </p:spPr>
      </p:pic>
    </p:spTree>
    <p:extLst>
      <p:ext uri="{BB962C8B-B14F-4D97-AF65-F5344CB8AC3E}">
        <p14:creationId xmlns:p14="http://schemas.microsoft.com/office/powerpoint/2010/main" val="1173616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6096000" y="0"/>
            <a:ext cx="6096000" cy="6858000"/>
          </a:xfrm>
        </p:spPr>
        <p:txBody>
          <a:bodyPr/>
          <a:lstStyle>
            <a:lvl1pPr marL="0" indent="0">
              <a:buNone/>
              <a:defRPr/>
            </a:lvl1pPr>
          </a:lstStyle>
          <a:p>
            <a:r>
              <a:rPr lang="en-US" dirty="0"/>
              <a:t>Click icon to add picture</a:t>
            </a:r>
          </a:p>
        </p:txBody>
      </p:sp>
      <p:sp>
        <p:nvSpPr>
          <p:cNvPr id="10" name="Title 9"/>
          <p:cNvSpPr>
            <a:spLocks noGrp="1"/>
          </p:cNvSpPr>
          <p:nvPr>
            <p:ph type="title"/>
          </p:nvPr>
        </p:nvSpPr>
        <p:spPr>
          <a:xfrm>
            <a:off x="508000" y="2209801"/>
            <a:ext cx="5283200" cy="2235200"/>
          </a:xfrm>
        </p:spPr>
        <p:txBody>
          <a:bodyPr>
            <a:noAutofit/>
          </a:bodyPr>
          <a:lstStyle>
            <a:lvl1pPr marL="0" indent="0" algn="l">
              <a:defRPr sz="3600">
                <a:effectLst/>
                <a:latin typeface="PermianSlabSerifTypeface" pitchFamily="50" charset="0"/>
              </a:defRPr>
            </a:lvl1pPr>
          </a:lstStyle>
          <a:p>
            <a:r>
              <a:rPr lang="en-US"/>
              <a:t>Click to edit Master title style</a:t>
            </a:r>
            <a:endParaRPr lang="en-US" dirty="0"/>
          </a:p>
        </p:txBody>
      </p:sp>
      <p:sp>
        <p:nvSpPr>
          <p:cNvPr id="12" name="Text Placeholder 11"/>
          <p:cNvSpPr>
            <a:spLocks noGrp="1"/>
          </p:cNvSpPr>
          <p:nvPr>
            <p:ph type="body" sz="quarter" idx="11" hasCustomPrompt="1"/>
          </p:nvPr>
        </p:nvSpPr>
        <p:spPr>
          <a:xfrm>
            <a:off x="508000" y="5562600"/>
            <a:ext cx="5384800" cy="11176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a:t>
            </a:r>
          </a:p>
          <a:p>
            <a:pPr lvl="0"/>
            <a:r>
              <a:rPr lang="en-US" dirty="0"/>
              <a:t>Date</a:t>
            </a:r>
          </a:p>
        </p:txBody>
      </p:sp>
      <p:sp>
        <p:nvSpPr>
          <p:cNvPr id="14" name="Text Placeholder 13"/>
          <p:cNvSpPr>
            <a:spLocks noGrp="1"/>
          </p:cNvSpPr>
          <p:nvPr>
            <p:ph type="body" sz="quarter" idx="12" hasCustomPrompt="1"/>
          </p:nvPr>
        </p:nvSpPr>
        <p:spPr>
          <a:xfrm>
            <a:off x="508000" y="4445001"/>
            <a:ext cx="5283200" cy="812800"/>
          </a:xfrm>
        </p:spPr>
        <p:txBody>
          <a:bodyPr>
            <a:normAutofit/>
          </a:bodyPr>
          <a:lstStyle>
            <a:lvl1pPr marL="0" indent="0">
              <a:buNone/>
              <a:defRPr sz="2800">
                <a:solidFill>
                  <a:schemeClr val="accent5"/>
                </a:solidFill>
                <a:latin typeface="PermianSlabSerifTypeface" pitchFamily="50" charset="0"/>
              </a:defRPr>
            </a:lvl1pPr>
          </a:lstStyle>
          <a:p>
            <a:pPr lvl="0"/>
            <a:r>
              <a:rPr lang="en-US" dirty="0"/>
              <a:t>Sub-Title</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08001" y="381000"/>
            <a:ext cx="2969260" cy="1280160"/>
          </a:xfrm>
          <a:prstGeom prst="rect">
            <a:avLst/>
          </a:prstGeom>
        </p:spPr>
      </p:pic>
    </p:spTree>
    <p:extLst>
      <p:ext uri="{BB962C8B-B14F-4D97-AF65-F5344CB8AC3E}">
        <p14:creationId xmlns:p14="http://schemas.microsoft.com/office/powerpoint/2010/main" val="3688637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ub-Title">
    <p:spTree>
      <p:nvGrpSpPr>
        <p:cNvPr id="1" name=""/>
        <p:cNvGrpSpPr/>
        <p:nvPr/>
      </p:nvGrpSpPr>
      <p:grpSpPr>
        <a:xfrm>
          <a:off x="0" y="0"/>
          <a:ext cx="0" cy="0"/>
          <a:chOff x="0" y="0"/>
          <a:chExt cx="0" cy="0"/>
        </a:xfrm>
      </p:grpSpPr>
      <p:sp>
        <p:nvSpPr>
          <p:cNvPr id="4" name="Rectangle 3"/>
          <p:cNvSpPr/>
          <p:nvPr/>
        </p:nvSpPr>
        <p:spPr>
          <a:xfrm>
            <a:off x="3454400" y="3874770"/>
            <a:ext cx="8737600" cy="22402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ctrTitle"/>
          </p:nvPr>
        </p:nvSpPr>
        <p:spPr>
          <a:xfrm>
            <a:off x="3556000" y="3962400"/>
            <a:ext cx="8432800" cy="205740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5509" t="13397" r="9549" b="13397"/>
          <a:stretch/>
        </p:blipFill>
        <p:spPr>
          <a:xfrm>
            <a:off x="203200" y="3766736"/>
            <a:ext cx="3352800" cy="2456348"/>
          </a:xfrm>
          <a:prstGeom prst="rect">
            <a:avLst/>
          </a:prstGeom>
          <a:noFill/>
          <a:ln>
            <a:noFill/>
          </a:ln>
        </p:spPr>
      </p:pic>
    </p:spTree>
    <p:extLst>
      <p:ext uri="{BB962C8B-B14F-4D97-AF65-F5344CB8AC3E}">
        <p14:creationId xmlns:p14="http://schemas.microsoft.com/office/powerpoint/2010/main" val="460291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Body - TN Mark">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03200" y="1143000"/>
            <a:ext cx="11785600" cy="556260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74400" y="6019800"/>
            <a:ext cx="1155699" cy="866774"/>
          </a:xfrm>
          <a:prstGeom prst="rect">
            <a:avLst/>
          </a:prstGeom>
        </p:spPr>
      </p:pic>
    </p:spTree>
    <p:extLst>
      <p:ext uri="{BB962C8B-B14F-4D97-AF65-F5344CB8AC3E}">
        <p14:creationId xmlns:p14="http://schemas.microsoft.com/office/powerpoint/2010/main" val="4111569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ody">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4"/>
            <a:ext cx="11684000" cy="4958462"/>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Rectangle 9"/>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2"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3335398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ody - Red">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1"/>
            <a:ext cx="11684000" cy="4958465"/>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990602"/>
            <a:ext cx="12192000" cy="88900"/>
          </a:xfrm>
          <a:prstGeom prst="rect">
            <a:avLst/>
          </a:prstGeom>
          <a:solidFill>
            <a:srgbClr val="FF0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1" name="Rectangle 10"/>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1257449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dy - Orange">
    <p:spTree>
      <p:nvGrpSpPr>
        <p:cNvPr id="1" name=""/>
        <p:cNvGrpSpPr/>
        <p:nvPr/>
      </p:nvGrpSpPr>
      <p:grpSpPr>
        <a:xfrm>
          <a:off x="0" y="0"/>
          <a:ext cx="0" cy="0"/>
          <a:chOff x="0" y="0"/>
          <a:chExt cx="0" cy="0"/>
        </a:xfrm>
      </p:grpSpPr>
      <p:sp>
        <p:nvSpPr>
          <p:cNvPr id="12" name="Rectangle 11"/>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3"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14" name="Content Placeholder 2"/>
          <p:cNvSpPr>
            <a:spLocks noGrp="1"/>
          </p:cNvSpPr>
          <p:nvPr>
            <p:ph idx="1"/>
          </p:nvPr>
        </p:nvSpPr>
        <p:spPr>
          <a:xfrm>
            <a:off x="304800" y="1193801"/>
            <a:ext cx="11684000" cy="4958465"/>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Rectangle 16"/>
          <p:cNvSpPr/>
          <p:nvPr/>
        </p:nvSpPr>
        <p:spPr>
          <a:xfrm>
            <a:off x="0" y="990602"/>
            <a:ext cx="12192000" cy="889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1" name="Rectangle 10"/>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3038337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Body - Blue">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1"/>
            <a:ext cx="11684000" cy="4958465"/>
          </a:xfrm>
        </p:spPr>
        <p:txBody>
          <a:bodyPr>
            <a:normAutofit/>
          </a:bodyPr>
          <a:lstStyle>
            <a:lvl1pPr>
              <a:buClr>
                <a:schemeClr val="accent1"/>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1"/>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1"/>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990602"/>
            <a:ext cx="12192000" cy="88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2383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ody - YellowGreen">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1"/>
            <a:ext cx="11684000" cy="4958465"/>
          </a:xfrm>
        </p:spPr>
        <p:txBody>
          <a:bodyPr>
            <a:normAutofit/>
          </a:bodyPr>
          <a:lstStyle>
            <a:lvl1pPr>
              <a:buClr>
                <a:schemeClr val="accent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990602"/>
            <a:ext cx="12192000" cy="88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1" name="Rectangle 10"/>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2010751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ody - Gray">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4"/>
            <a:ext cx="11684000" cy="4958462"/>
          </a:xfrm>
        </p:spPr>
        <p:txBody>
          <a:bodyPr>
            <a:normAutofit/>
          </a:bodyPr>
          <a:lstStyle>
            <a:lvl1pPr>
              <a:buClr>
                <a:schemeClr val="accent5">
                  <a:lumMod val="60000"/>
                  <a:lumOff val="40000"/>
                </a:schemeClr>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5">
                  <a:lumMod val="60000"/>
                  <a:lumOff val="40000"/>
                </a:schemeClr>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5">
                  <a:lumMod val="60000"/>
                  <a:lumOff val="40000"/>
                </a:schemeClr>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990602"/>
            <a:ext cx="12192000" cy="889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0" name="Rectangle 9"/>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2"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4094322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Body - Tan">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1"/>
            <a:ext cx="11684000" cy="4958465"/>
          </a:xfrm>
        </p:spPr>
        <p:txBody>
          <a:bodyPr>
            <a:normAutofit/>
          </a:bodyPr>
          <a:lstStyle>
            <a:lvl1pPr>
              <a:buClr>
                <a:schemeClr val="accent6"/>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6"/>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6"/>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990602"/>
            <a:ext cx="12192000" cy="889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1" name="Rectangle 10"/>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3084360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ouble-Column Body">
    <p:spTree>
      <p:nvGrpSpPr>
        <p:cNvPr id="1" name=""/>
        <p:cNvGrpSpPr/>
        <p:nvPr/>
      </p:nvGrpSpPr>
      <p:grpSpPr>
        <a:xfrm>
          <a:off x="0" y="0"/>
          <a:ext cx="0" cy="0"/>
          <a:chOff x="0" y="0"/>
          <a:chExt cx="0" cy="0"/>
        </a:xfrm>
      </p:grpSpPr>
      <p:sp>
        <p:nvSpPr>
          <p:cNvPr id="7" name="Rectangle 6"/>
          <p:cNvSpPr/>
          <p:nvPr/>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4"/>
            <a:ext cx="5588000" cy="4958462"/>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3"/>
          </p:nvPr>
        </p:nvSpPr>
        <p:spPr>
          <a:xfrm>
            <a:off x="6299200" y="1193804"/>
            <a:ext cx="5588000" cy="4958462"/>
          </a:xfrm>
        </p:spPr>
        <p:txBody>
          <a:bodyPr>
            <a:normAutofit/>
          </a:bodyPr>
          <a:lstStyle>
            <a:lvl1pPr>
              <a:buClr>
                <a:srgbClr val="FF00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0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0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3"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4"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28777389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3060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 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1390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Blank - Orange">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06713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Blank - YellowGreen">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9594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21371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 Standard">
    <p:spTree>
      <p:nvGrpSpPr>
        <p:cNvPr id="1" name=""/>
        <p:cNvGrpSpPr/>
        <p:nvPr/>
      </p:nvGrpSpPr>
      <p:grpSpPr>
        <a:xfrm>
          <a:off x="0" y="0"/>
          <a:ext cx="0" cy="0"/>
          <a:chOff x="0" y="0"/>
          <a:chExt cx="0" cy="0"/>
        </a:xfrm>
      </p:grpSpPr>
      <p:sp>
        <p:nvSpPr>
          <p:cNvPr id="3" name="Rectangle 2"/>
          <p:cNvSpPr/>
          <p:nvPr userDrawn="1"/>
        </p:nvSpPr>
        <p:spPr>
          <a:xfrm>
            <a:off x="0" y="3886200"/>
            <a:ext cx="12192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ctrTitle"/>
          </p:nvPr>
        </p:nvSpPr>
        <p:spPr>
          <a:xfrm>
            <a:off x="203200" y="4038604"/>
            <a:ext cx="11785600" cy="14223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hasCustomPrompt="1"/>
          </p:nvPr>
        </p:nvSpPr>
        <p:spPr>
          <a:xfrm>
            <a:off x="203200" y="5461001"/>
            <a:ext cx="11785600" cy="8128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dirty="0"/>
              <a:t>Sub-Title</a:t>
            </a:r>
          </a:p>
        </p:txBody>
      </p:sp>
      <p:sp>
        <p:nvSpPr>
          <p:cNvPr id="8" name="Text Placeholder 11"/>
          <p:cNvSpPr>
            <a:spLocks noGrp="1"/>
          </p:cNvSpPr>
          <p:nvPr>
            <p:ph type="body" sz="quarter" idx="11" hasCustomPrompt="1"/>
          </p:nvPr>
        </p:nvSpPr>
        <p:spPr>
          <a:xfrm>
            <a:off x="0" y="6400800"/>
            <a:ext cx="12192000" cy="4572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6" name="Picture 5"/>
          <p:cNvPicPr>
            <a:picLocks noChangeAspect="1"/>
          </p:cNvPicPr>
          <p:nvPr userDrawn="1"/>
        </p:nvPicPr>
        <p:blipFill rotWithShape="1">
          <a:blip r:embed="rId2">
            <a:extLst>
              <a:ext uri="{28A0092B-C50C-407E-A947-70E740481C1C}">
                <a14:useLocalDpi xmlns:a14="http://schemas.microsoft.com/office/drawing/2010/main" val="0"/>
              </a:ext>
            </a:extLst>
          </a:blip>
          <a:srcRect r="24775"/>
          <a:stretch/>
        </p:blipFill>
        <p:spPr>
          <a:xfrm>
            <a:off x="2914650" y="1219200"/>
            <a:ext cx="6362700" cy="2743200"/>
          </a:xfrm>
          <a:prstGeom prst="rect">
            <a:avLst/>
          </a:prstGeom>
        </p:spPr>
      </p:pic>
    </p:spTree>
    <p:extLst>
      <p:ext uri="{BB962C8B-B14F-4D97-AF65-F5344CB8AC3E}">
        <p14:creationId xmlns:p14="http://schemas.microsoft.com/office/powerpoint/2010/main" val="64904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itle - Standard">
    <p:spTree>
      <p:nvGrpSpPr>
        <p:cNvPr id="1" name=""/>
        <p:cNvGrpSpPr/>
        <p:nvPr/>
      </p:nvGrpSpPr>
      <p:grpSpPr>
        <a:xfrm>
          <a:off x="0" y="0"/>
          <a:ext cx="0" cy="0"/>
          <a:chOff x="0" y="0"/>
          <a:chExt cx="0" cy="0"/>
        </a:xfrm>
      </p:grpSpPr>
      <p:sp>
        <p:nvSpPr>
          <p:cNvPr id="3" name="Rectangle 2"/>
          <p:cNvSpPr/>
          <p:nvPr userDrawn="1"/>
        </p:nvSpPr>
        <p:spPr>
          <a:xfrm>
            <a:off x="0" y="3886200"/>
            <a:ext cx="12192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ctrTitle"/>
          </p:nvPr>
        </p:nvSpPr>
        <p:spPr>
          <a:xfrm>
            <a:off x="203200" y="4038604"/>
            <a:ext cx="11785600" cy="14223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hasCustomPrompt="1"/>
          </p:nvPr>
        </p:nvSpPr>
        <p:spPr>
          <a:xfrm>
            <a:off x="203200" y="5461001"/>
            <a:ext cx="11785600" cy="8128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dirty="0"/>
              <a:t>Sub-Title</a:t>
            </a:r>
          </a:p>
        </p:txBody>
      </p:sp>
      <p:sp>
        <p:nvSpPr>
          <p:cNvPr id="8" name="Text Placeholder 11"/>
          <p:cNvSpPr>
            <a:spLocks noGrp="1"/>
          </p:cNvSpPr>
          <p:nvPr>
            <p:ph type="body" sz="quarter" idx="11" hasCustomPrompt="1"/>
          </p:nvPr>
        </p:nvSpPr>
        <p:spPr>
          <a:xfrm>
            <a:off x="0" y="6400800"/>
            <a:ext cx="12192000" cy="4572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6" name="Picture 5"/>
          <p:cNvPicPr>
            <a:picLocks noChangeAspect="1"/>
          </p:cNvPicPr>
          <p:nvPr userDrawn="1"/>
        </p:nvPicPr>
        <p:blipFill rotWithShape="1">
          <a:blip r:embed="rId2">
            <a:extLst>
              <a:ext uri="{28A0092B-C50C-407E-A947-70E740481C1C}">
                <a14:useLocalDpi xmlns:a14="http://schemas.microsoft.com/office/drawing/2010/main" val="0"/>
              </a:ext>
            </a:extLst>
          </a:blip>
          <a:srcRect r="24775"/>
          <a:stretch/>
        </p:blipFill>
        <p:spPr>
          <a:xfrm>
            <a:off x="2914650" y="1219200"/>
            <a:ext cx="6362700" cy="2743200"/>
          </a:xfrm>
          <a:prstGeom prst="rect">
            <a:avLst/>
          </a:prstGeom>
        </p:spPr>
      </p:pic>
    </p:spTree>
    <p:extLst>
      <p:ext uri="{BB962C8B-B14F-4D97-AF65-F5344CB8AC3E}">
        <p14:creationId xmlns:p14="http://schemas.microsoft.com/office/powerpoint/2010/main" val="9779109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6096000" y="0"/>
            <a:ext cx="6096000" cy="6858000"/>
          </a:xfrm>
        </p:spPr>
        <p:txBody>
          <a:bodyPr/>
          <a:lstStyle>
            <a:lvl1pPr marL="0" indent="0">
              <a:buNone/>
              <a:defRPr/>
            </a:lvl1pPr>
          </a:lstStyle>
          <a:p>
            <a:r>
              <a:rPr lang="en-US" dirty="0"/>
              <a:t>Click icon to add picture</a:t>
            </a:r>
          </a:p>
        </p:txBody>
      </p:sp>
      <p:sp>
        <p:nvSpPr>
          <p:cNvPr id="10" name="Title 9"/>
          <p:cNvSpPr>
            <a:spLocks noGrp="1"/>
          </p:cNvSpPr>
          <p:nvPr>
            <p:ph type="title"/>
          </p:nvPr>
        </p:nvSpPr>
        <p:spPr>
          <a:xfrm>
            <a:off x="508000" y="2209801"/>
            <a:ext cx="5283200" cy="2235200"/>
          </a:xfrm>
        </p:spPr>
        <p:txBody>
          <a:bodyPr>
            <a:noAutofit/>
          </a:bodyPr>
          <a:lstStyle>
            <a:lvl1pPr marL="0" indent="0" algn="l">
              <a:defRPr sz="3600">
                <a:effectLst/>
                <a:latin typeface="PermianSlabSerifTypeface" pitchFamily="50" charset="0"/>
              </a:defRPr>
            </a:lvl1pPr>
          </a:lstStyle>
          <a:p>
            <a:r>
              <a:rPr lang="en-US"/>
              <a:t>Click to edit Master title style</a:t>
            </a:r>
            <a:endParaRPr lang="en-US" dirty="0"/>
          </a:p>
        </p:txBody>
      </p:sp>
      <p:sp>
        <p:nvSpPr>
          <p:cNvPr id="12" name="Text Placeholder 11"/>
          <p:cNvSpPr>
            <a:spLocks noGrp="1"/>
          </p:cNvSpPr>
          <p:nvPr>
            <p:ph type="body" sz="quarter" idx="11" hasCustomPrompt="1"/>
          </p:nvPr>
        </p:nvSpPr>
        <p:spPr>
          <a:xfrm>
            <a:off x="508000" y="5562600"/>
            <a:ext cx="5384800" cy="11176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a:t>
            </a:r>
          </a:p>
          <a:p>
            <a:pPr lvl="0"/>
            <a:r>
              <a:rPr lang="en-US" dirty="0"/>
              <a:t>Date</a:t>
            </a:r>
          </a:p>
        </p:txBody>
      </p:sp>
      <p:sp>
        <p:nvSpPr>
          <p:cNvPr id="14" name="Text Placeholder 13"/>
          <p:cNvSpPr>
            <a:spLocks noGrp="1"/>
          </p:cNvSpPr>
          <p:nvPr>
            <p:ph type="body" sz="quarter" idx="12" hasCustomPrompt="1"/>
          </p:nvPr>
        </p:nvSpPr>
        <p:spPr>
          <a:xfrm>
            <a:off x="508000" y="4445001"/>
            <a:ext cx="5283200" cy="812800"/>
          </a:xfrm>
        </p:spPr>
        <p:txBody>
          <a:bodyPr>
            <a:normAutofit/>
          </a:bodyPr>
          <a:lstStyle>
            <a:lvl1pPr marL="0" indent="0">
              <a:buNone/>
              <a:defRPr sz="2800">
                <a:solidFill>
                  <a:schemeClr val="accent5"/>
                </a:solidFill>
                <a:latin typeface="PermianSlabSerifTypeface" pitchFamily="50" charset="0"/>
              </a:defRPr>
            </a:lvl1pPr>
          </a:lstStyle>
          <a:p>
            <a:pPr lvl="0"/>
            <a:r>
              <a:rPr lang="en-US" dirty="0"/>
              <a:t>Sub-Title</a:t>
            </a:r>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r="24775"/>
          <a:stretch/>
        </p:blipFill>
        <p:spPr>
          <a:xfrm>
            <a:off x="508001" y="381000"/>
            <a:ext cx="2969260" cy="1280160"/>
          </a:xfrm>
          <a:prstGeom prst="rect">
            <a:avLst/>
          </a:prstGeom>
        </p:spPr>
      </p:pic>
    </p:spTree>
    <p:extLst>
      <p:ext uri="{BB962C8B-B14F-4D97-AF65-F5344CB8AC3E}">
        <p14:creationId xmlns:p14="http://schemas.microsoft.com/office/powerpoint/2010/main" val="27845453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Sub-Title">
    <p:spTree>
      <p:nvGrpSpPr>
        <p:cNvPr id="1" name=""/>
        <p:cNvGrpSpPr/>
        <p:nvPr/>
      </p:nvGrpSpPr>
      <p:grpSpPr>
        <a:xfrm>
          <a:off x="0" y="0"/>
          <a:ext cx="0" cy="0"/>
          <a:chOff x="0" y="0"/>
          <a:chExt cx="0" cy="0"/>
        </a:xfrm>
      </p:grpSpPr>
      <p:sp>
        <p:nvSpPr>
          <p:cNvPr id="4" name="Rectangle 3"/>
          <p:cNvSpPr/>
          <p:nvPr userDrawn="1"/>
        </p:nvSpPr>
        <p:spPr>
          <a:xfrm>
            <a:off x="3454400" y="3874770"/>
            <a:ext cx="8737600" cy="22402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ctrTitle"/>
          </p:nvPr>
        </p:nvSpPr>
        <p:spPr>
          <a:xfrm>
            <a:off x="3556000" y="3962400"/>
            <a:ext cx="8432800" cy="205740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pic>
        <p:nvPicPr>
          <p:cNvPr id="6" name="Picture 5"/>
          <p:cNvPicPr>
            <a:picLocks noChangeAspect="1"/>
          </p:cNvPicPr>
          <p:nvPr userDrawn="1"/>
        </p:nvPicPr>
        <p:blipFill rotWithShape="1">
          <a:blip r:embed="rId2">
            <a:extLst>
              <a:ext uri="{28A0092B-C50C-407E-A947-70E740481C1C}">
                <a14:useLocalDpi xmlns:a14="http://schemas.microsoft.com/office/drawing/2010/main" val="0"/>
              </a:ext>
            </a:extLst>
          </a:blip>
          <a:srcRect l="15509" t="13397" r="9549" b="13397"/>
          <a:stretch/>
        </p:blipFill>
        <p:spPr>
          <a:xfrm>
            <a:off x="203200" y="3766736"/>
            <a:ext cx="3352800" cy="2456348"/>
          </a:xfrm>
          <a:prstGeom prst="rect">
            <a:avLst/>
          </a:prstGeom>
          <a:noFill/>
          <a:ln>
            <a:noFill/>
          </a:ln>
        </p:spPr>
      </p:pic>
    </p:spTree>
    <p:extLst>
      <p:ext uri="{BB962C8B-B14F-4D97-AF65-F5344CB8AC3E}">
        <p14:creationId xmlns:p14="http://schemas.microsoft.com/office/powerpoint/2010/main" val="36501532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Body - Orange">
    <p:spTree>
      <p:nvGrpSpPr>
        <p:cNvPr id="1" name=""/>
        <p:cNvGrpSpPr/>
        <p:nvPr/>
      </p:nvGrpSpPr>
      <p:grpSpPr>
        <a:xfrm>
          <a:off x="0" y="0"/>
          <a:ext cx="0" cy="0"/>
          <a:chOff x="0" y="0"/>
          <a:chExt cx="0" cy="0"/>
        </a:xfrm>
      </p:grpSpPr>
      <p:sp>
        <p:nvSpPr>
          <p:cNvPr id="12" name="Rectangle 11"/>
          <p:cNvSpPr/>
          <p:nvPr userDrawn="1"/>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3"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14" name="Content Placeholder 2"/>
          <p:cNvSpPr>
            <a:spLocks noGrp="1"/>
          </p:cNvSpPr>
          <p:nvPr>
            <p:ph idx="1"/>
          </p:nvPr>
        </p:nvSpPr>
        <p:spPr>
          <a:xfrm>
            <a:off x="304800" y="1193801"/>
            <a:ext cx="11684000" cy="4958465"/>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Rectangle 16"/>
          <p:cNvSpPr/>
          <p:nvPr userDrawn="1"/>
        </p:nvSpPr>
        <p:spPr>
          <a:xfrm>
            <a:off x="0" y="990602"/>
            <a:ext cx="12192000" cy="889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1" name="Rectangle 10"/>
          <p:cNvSpPr/>
          <p:nvPr userDrawn="1"/>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5"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solidFill>
                <a:srgbClr val="1B365D"/>
              </a:solidFill>
            </a:endParaRPr>
          </a:p>
        </p:txBody>
      </p:sp>
      <p:sp>
        <p:nvSpPr>
          <p:cNvPr id="16"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solidFill>
                  <a:srgbClr val="1B365D"/>
                </a:solidFill>
              </a:rPr>
              <a:pPr/>
              <a:t>‹#›</a:t>
            </a:fld>
            <a:endParaRPr lang="en-US" dirty="0">
              <a:solidFill>
                <a:srgbClr val="1B365D"/>
              </a:solidFill>
            </a:endParaRPr>
          </a:p>
        </p:txBody>
      </p:sp>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28344279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Double-Column Body">
    <p:spTree>
      <p:nvGrpSpPr>
        <p:cNvPr id="1" name=""/>
        <p:cNvGrpSpPr/>
        <p:nvPr/>
      </p:nvGrpSpPr>
      <p:grpSpPr>
        <a:xfrm>
          <a:off x="0" y="0"/>
          <a:ext cx="0" cy="0"/>
          <a:chOff x="0" y="0"/>
          <a:chExt cx="0" cy="0"/>
        </a:xfrm>
      </p:grpSpPr>
      <p:sp>
        <p:nvSpPr>
          <p:cNvPr id="7" name="Rectangle 6"/>
          <p:cNvSpPr/>
          <p:nvPr userDrawn="1"/>
        </p:nvSpPr>
        <p:spPr>
          <a:xfrm>
            <a:off x="0" y="177801"/>
            <a:ext cx="12192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2" name="Title 1"/>
          <p:cNvSpPr>
            <a:spLocks noGrp="1"/>
          </p:cNvSpPr>
          <p:nvPr>
            <p:ph type="title"/>
          </p:nvPr>
        </p:nvSpPr>
        <p:spPr>
          <a:xfrm>
            <a:off x="203200" y="177803"/>
            <a:ext cx="117856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304800" y="1193804"/>
            <a:ext cx="5588000" cy="4958462"/>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3"/>
          </p:nvPr>
        </p:nvSpPr>
        <p:spPr>
          <a:xfrm>
            <a:off x="6299200" y="1193804"/>
            <a:ext cx="5588000" cy="4958462"/>
          </a:xfrm>
        </p:spPr>
        <p:txBody>
          <a:bodyPr>
            <a:normAutofit/>
          </a:bodyPr>
          <a:lstStyle>
            <a:lvl1pPr>
              <a:buClr>
                <a:srgbClr val="FF00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0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0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userDrawn="1"/>
        </p:nvSpPr>
        <p:spPr>
          <a:xfrm>
            <a:off x="0" y="6152267"/>
            <a:ext cx="12192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prstClr val="white"/>
              </a:solidFill>
            </a:endParaRPr>
          </a:p>
        </p:txBody>
      </p:sp>
      <p:sp>
        <p:nvSpPr>
          <p:cNvPr id="13" name="Footer Placeholder 4"/>
          <p:cNvSpPr>
            <a:spLocks noGrp="1"/>
          </p:cNvSpPr>
          <p:nvPr>
            <p:ph type="ftr" sz="quarter" idx="11"/>
          </p:nvPr>
        </p:nvSpPr>
        <p:spPr>
          <a:xfrm>
            <a:off x="4165600" y="6375401"/>
            <a:ext cx="38608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solidFill>
                <a:srgbClr val="1B365D"/>
              </a:solidFill>
            </a:endParaRPr>
          </a:p>
        </p:txBody>
      </p:sp>
      <p:sp>
        <p:nvSpPr>
          <p:cNvPr id="14" name="Slide Number Placeholder 5"/>
          <p:cNvSpPr>
            <a:spLocks noGrp="1"/>
          </p:cNvSpPr>
          <p:nvPr>
            <p:ph type="sldNum" sz="quarter" idx="12"/>
          </p:nvPr>
        </p:nvSpPr>
        <p:spPr>
          <a:xfrm>
            <a:off x="9144000" y="6375401"/>
            <a:ext cx="28448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solidFill>
                  <a:srgbClr val="1B365D"/>
                </a:solidFill>
              </a:rPr>
              <a:pPr/>
              <a:t>‹#›</a:t>
            </a:fld>
            <a:endParaRPr lang="en-US" dirty="0">
              <a:solidFill>
                <a:srgbClr val="1B365D"/>
              </a:solidFill>
            </a:endParaRPr>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r="24775"/>
          <a:stretch/>
        </p:blipFill>
        <p:spPr>
          <a:xfrm>
            <a:off x="55880" y="6152266"/>
            <a:ext cx="1696720" cy="731520"/>
          </a:xfrm>
          <a:prstGeom prst="rect">
            <a:avLst/>
          </a:prstGeom>
        </p:spPr>
      </p:pic>
    </p:spTree>
    <p:extLst>
      <p:ext uri="{BB962C8B-B14F-4D97-AF65-F5344CB8AC3E}">
        <p14:creationId xmlns:p14="http://schemas.microsoft.com/office/powerpoint/2010/main" val="28210979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9687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Blank - 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2230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Blank - Orange">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68459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Blank - YellowGreen">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7055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8526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2"/>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165600" y="6416676"/>
            <a:ext cx="3860800" cy="365125"/>
          </a:xfrm>
          <a:prstGeom prst="rect">
            <a:avLst/>
          </a:prstGeom>
        </p:spPr>
        <p:txBody>
          <a:bodyPr vert="horz" lIns="91440" tIns="45720" rIns="91440" bIns="45720" rtlCol="0" anchor="b"/>
          <a:lstStyle>
            <a:lvl1pPr algn="ct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7" name="Slide Number Placeholder 5"/>
          <p:cNvSpPr>
            <a:spLocks noGrp="1"/>
          </p:cNvSpPr>
          <p:nvPr>
            <p:ph type="sldNum" sz="quarter" idx="4"/>
          </p:nvPr>
        </p:nvSpPr>
        <p:spPr>
          <a:xfrm>
            <a:off x="9144000" y="6410327"/>
            <a:ext cx="2844800" cy="365125"/>
          </a:xfrm>
          <a:prstGeom prst="rect">
            <a:avLst/>
          </a:prstGeom>
        </p:spPr>
        <p:txBody>
          <a:bodyPr anchor="b"/>
          <a:lstStyle>
            <a:lvl1pPr algn="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30403012-AAB4-44EE-A24B-EE41A04C3957}" type="slidenum">
              <a:rPr lang="en-US" smtClean="0"/>
              <a:t>‹#›</a:t>
            </a:fld>
            <a:endParaRPr lang="en-US" dirty="0"/>
          </a:p>
        </p:txBody>
      </p:sp>
    </p:spTree>
    <p:extLst>
      <p:ext uri="{BB962C8B-B14F-4D97-AF65-F5344CB8AC3E}">
        <p14:creationId xmlns:p14="http://schemas.microsoft.com/office/powerpoint/2010/main" val="2518716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60" r:id="rId18"/>
    <p:sldLayoutId id="2147483700" r:id="rId19"/>
    <p:sldLayoutId id="2147483701" r:id="rId20"/>
    <p:sldLayoutId id="2147483702" r:id="rId21"/>
    <p:sldLayoutId id="2147483706" r:id="rId22"/>
    <p:sldLayoutId id="2147483711" r:id="rId23"/>
    <p:sldLayoutId id="2147483712" r:id="rId24"/>
    <p:sldLayoutId id="2147483713" r:id="rId25"/>
    <p:sldLayoutId id="2147483714" r:id="rId26"/>
    <p:sldLayoutId id="2147483715" r:id="rId27"/>
    <p:sldLayoutId id="2147483716" r:id="rId28"/>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youtu.be/yVB-ZuL7u3E"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mailto:TDOT.ENV.MITIGATION@TN.GOV"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18.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mailto:Jamie.Fitzpatrick@tn.gov"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CNX308 Blount County</a:t>
            </a:r>
            <a:br>
              <a:rPr lang="en-US" dirty="0"/>
            </a:br>
            <a:r>
              <a:rPr lang="en-US" dirty="0"/>
              <a:t>Mandatory Pre-bid Meeting</a:t>
            </a:r>
          </a:p>
        </p:txBody>
      </p:sp>
      <p:sp>
        <p:nvSpPr>
          <p:cNvPr id="3" name="Text Placeholder 2"/>
          <p:cNvSpPr>
            <a:spLocks noGrp="1"/>
          </p:cNvSpPr>
          <p:nvPr>
            <p:ph type="body" sz="quarter" idx="12"/>
          </p:nvPr>
        </p:nvSpPr>
        <p:spPr/>
        <p:txBody>
          <a:bodyPr/>
          <a:lstStyle/>
          <a:p>
            <a:r>
              <a:rPr lang="en-US" dirty="0"/>
              <a:t>August 4, 2023</a:t>
            </a:r>
          </a:p>
        </p:txBody>
      </p:sp>
      <p:sp>
        <p:nvSpPr>
          <p:cNvPr id="4" name="Text Placeholder 3"/>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479260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text, tree&#10;&#10;Description automatically generated">
            <a:extLst>
              <a:ext uri="{FF2B5EF4-FFF2-40B4-BE49-F238E27FC236}">
                <a16:creationId xmlns:a16="http://schemas.microsoft.com/office/drawing/2014/main" id="{95AEA65F-7F53-7E8A-E7AF-A73883D57753}"/>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315362" y="1118296"/>
            <a:ext cx="9504726" cy="5739704"/>
          </a:xfrm>
        </p:spPr>
      </p:pic>
      <p:sp>
        <p:nvSpPr>
          <p:cNvPr id="2" name="Title 1">
            <a:extLst>
              <a:ext uri="{FF2B5EF4-FFF2-40B4-BE49-F238E27FC236}">
                <a16:creationId xmlns:a16="http://schemas.microsoft.com/office/drawing/2014/main" id="{140B6A35-F6D7-3618-ED0D-6067CAA86497}"/>
              </a:ext>
            </a:extLst>
          </p:cNvPr>
          <p:cNvSpPr>
            <a:spLocks noGrp="1"/>
          </p:cNvSpPr>
          <p:nvPr>
            <p:ph type="title"/>
          </p:nvPr>
        </p:nvSpPr>
        <p:spPr/>
        <p:txBody>
          <a:bodyPr/>
          <a:lstStyle/>
          <a:p>
            <a:r>
              <a:rPr lang="en-US" dirty="0"/>
              <a:t>Alcoa Highway Corridor Improvements</a:t>
            </a:r>
          </a:p>
        </p:txBody>
      </p:sp>
    </p:spTree>
    <p:extLst>
      <p:ext uri="{BB962C8B-B14F-4D97-AF65-F5344CB8AC3E}">
        <p14:creationId xmlns:p14="http://schemas.microsoft.com/office/powerpoint/2010/main" val="956491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DED0F-AF2E-3632-27C5-508FE2B9433A}"/>
              </a:ext>
            </a:extLst>
          </p:cNvPr>
          <p:cNvSpPr>
            <a:spLocks noGrp="1"/>
          </p:cNvSpPr>
          <p:nvPr>
            <p:ph type="title"/>
          </p:nvPr>
        </p:nvSpPr>
        <p:spPr/>
        <p:txBody>
          <a:bodyPr/>
          <a:lstStyle/>
          <a:p>
            <a:r>
              <a:rPr lang="en-US" dirty="0"/>
              <a:t>Stage 1 – PIN 101651.04 (CNX308)</a:t>
            </a:r>
          </a:p>
        </p:txBody>
      </p:sp>
      <p:pic>
        <p:nvPicPr>
          <p:cNvPr id="9" name="Content Placeholder 8" descr="Map&#10;&#10;Description automatically generated">
            <a:extLst>
              <a:ext uri="{FF2B5EF4-FFF2-40B4-BE49-F238E27FC236}">
                <a16:creationId xmlns:a16="http://schemas.microsoft.com/office/drawing/2014/main" id="{0AD34E7B-DD19-0EDA-0416-23EEB23BE292}"/>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432807" y="1156293"/>
            <a:ext cx="8811729" cy="5701707"/>
          </a:xfrm>
        </p:spPr>
      </p:pic>
    </p:spTree>
    <p:extLst>
      <p:ext uri="{BB962C8B-B14F-4D97-AF65-F5344CB8AC3E}">
        <p14:creationId xmlns:p14="http://schemas.microsoft.com/office/powerpoint/2010/main" val="3491418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DED0F-AF2E-3632-27C5-508FE2B9433A}"/>
              </a:ext>
            </a:extLst>
          </p:cNvPr>
          <p:cNvSpPr>
            <a:spLocks noGrp="1"/>
          </p:cNvSpPr>
          <p:nvPr>
            <p:ph type="title"/>
          </p:nvPr>
        </p:nvSpPr>
        <p:spPr/>
        <p:txBody>
          <a:bodyPr/>
          <a:lstStyle/>
          <a:p>
            <a:r>
              <a:rPr lang="en-US" dirty="0"/>
              <a:t>PIN 101651.02, .03, .04 and .05</a:t>
            </a:r>
          </a:p>
        </p:txBody>
      </p:sp>
      <p:sp>
        <p:nvSpPr>
          <p:cNvPr id="10" name="Content Placeholder 2">
            <a:extLst>
              <a:ext uri="{FF2B5EF4-FFF2-40B4-BE49-F238E27FC236}">
                <a16:creationId xmlns:a16="http://schemas.microsoft.com/office/drawing/2014/main" id="{7AE7DAE7-5415-B7CE-F327-FC3DE67E6D2A}"/>
              </a:ext>
            </a:extLst>
          </p:cNvPr>
          <p:cNvSpPr txBox="1">
            <a:spLocks/>
          </p:cNvSpPr>
          <p:nvPr/>
        </p:nvSpPr>
        <p:spPr>
          <a:xfrm>
            <a:off x="203200" y="1193802"/>
            <a:ext cx="3068506" cy="4997273"/>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200" dirty="0"/>
              <a:t>ROW purchased under .02 and .03 PIN’s</a:t>
            </a:r>
          </a:p>
          <a:p>
            <a:r>
              <a:rPr lang="en-US" sz="2200" dirty="0"/>
              <a:t>Utilities coordinated under .02 and .03 and then re-evaluated under .04 and .05</a:t>
            </a:r>
          </a:p>
          <a:p>
            <a:r>
              <a:rPr lang="en-US" sz="2200" dirty="0"/>
              <a:t>Water quality permits (Individual ARAP and Individual 404) contain impacts for both .04 and .05 projects.</a:t>
            </a:r>
          </a:p>
          <a:p>
            <a:pPr lvl="1"/>
            <a:r>
              <a:rPr lang="en-US" sz="1800" dirty="0"/>
              <a:t>As such, there will be more work included in the project permits than will be performed in the first stage of construction (101651.04).</a:t>
            </a:r>
          </a:p>
          <a:p>
            <a:pPr lvl="1"/>
            <a:r>
              <a:rPr lang="en-US" sz="1800" dirty="0"/>
              <a:t>Additionally, these permits must remain open until all permitted work on both projects is complete.</a:t>
            </a:r>
          </a:p>
        </p:txBody>
      </p:sp>
      <p:pic>
        <p:nvPicPr>
          <p:cNvPr id="24" name="Picture 23" descr="Map&#10;&#10;Description automatically generated">
            <a:extLst>
              <a:ext uri="{FF2B5EF4-FFF2-40B4-BE49-F238E27FC236}">
                <a16:creationId xmlns:a16="http://schemas.microsoft.com/office/drawing/2014/main" id="{D32CB4C0-B15C-5156-9D91-D347D9BB62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31765" y="1193802"/>
            <a:ext cx="8599859" cy="5564615"/>
          </a:xfrm>
          <a:prstGeom prst="rect">
            <a:avLst/>
          </a:prstGeom>
        </p:spPr>
      </p:pic>
    </p:spTree>
    <p:extLst>
      <p:ext uri="{BB962C8B-B14F-4D97-AF65-F5344CB8AC3E}">
        <p14:creationId xmlns:p14="http://schemas.microsoft.com/office/powerpoint/2010/main" val="2466067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80C9C6C-F252-FEC6-B90D-3392D37C5203}"/>
              </a:ext>
            </a:extLst>
          </p:cNvPr>
          <p:cNvPicPr>
            <a:picLocks noChangeAspect="1"/>
          </p:cNvPicPr>
          <p:nvPr/>
        </p:nvPicPr>
        <p:blipFill>
          <a:blip r:embed="rId3"/>
          <a:stretch>
            <a:fillRect/>
          </a:stretch>
        </p:blipFill>
        <p:spPr>
          <a:xfrm>
            <a:off x="7551505" y="1003303"/>
            <a:ext cx="4027470" cy="5711452"/>
          </a:xfrm>
          <a:prstGeom prst="rect">
            <a:avLst/>
          </a:prstGeom>
        </p:spPr>
      </p:pic>
      <p:sp>
        <p:nvSpPr>
          <p:cNvPr id="20" name="TextBox 19">
            <a:extLst>
              <a:ext uri="{FF2B5EF4-FFF2-40B4-BE49-F238E27FC236}">
                <a16:creationId xmlns:a16="http://schemas.microsoft.com/office/drawing/2014/main" id="{DA25EEBF-EE00-609E-01B5-0E08EA069390}"/>
              </a:ext>
            </a:extLst>
          </p:cNvPr>
          <p:cNvSpPr txBox="1"/>
          <p:nvPr/>
        </p:nvSpPr>
        <p:spPr>
          <a:xfrm>
            <a:off x="9373563" y="4790374"/>
            <a:ext cx="1893871" cy="613832"/>
          </a:xfrm>
          <a:prstGeom prst="rect">
            <a:avLst/>
          </a:prstGeom>
          <a:solidFill>
            <a:schemeClr val="tx1"/>
          </a:solidFill>
        </p:spPr>
        <p:txBody>
          <a:bodyPr wrap="square" rtlCol="0">
            <a:spAutoFit/>
          </a:bodyPr>
          <a:lstStyle/>
          <a:p>
            <a:endParaRPr lang="en-US" dirty="0"/>
          </a:p>
        </p:txBody>
      </p:sp>
      <p:sp>
        <p:nvSpPr>
          <p:cNvPr id="17" name="TextBox 16">
            <a:extLst>
              <a:ext uri="{FF2B5EF4-FFF2-40B4-BE49-F238E27FC236}">
                <a16:creationId xmlns:a16="http://schemas.microsoft.com/office/drawing/2014/main" id="{B083252D-10B1-D455-510F-168FF2775997}"/>
              </a:ext>
            </a:extLst>
          </p:cNvPr>
          <p:cNvSpPr txBox="1"/>
          <p:nvPr/>
        </p:nvSpPr>
        <p:spPr>
          <a:xfrm>
            <a:off x="7709766" y="3852813"/>
            <a:ext cx="1360074" cy="753896"/>
          </a:xfrm>
          <a:prstGeom prst="rect">
            <a:avLst/>
          </a:prstGeom>
          <a:solidFill>
            <a:schemeClr val="tx1"/>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2C72D619-061A-48E2-8F09-D9C82C2636A3}"/>
              </a:ext>
            </a:extLst>
          </p:cNvPr>
          <p:cNvSpPr>
            <a:spLocks noGrp="1"/>
          </p:cNvSpPr>
          <p:nvPr>
            <p:ph type="title"/>
          </p:nvPr>
        </p:nvSpPr>
        <p:spPr/>
        <p:txBody>
          <a:bodyPr/>
          <a:lstStyle/>
          <a:p>
            <a:r>
              <a:rPr lang="en-US" dirty="0"/>
              <a:t>Key Stakeholders</a:t>
            </a:r>
          </a:p>
        </p:txBody>
      </p:sp>
      <p:sp>
        <p:nvSpPr>
          <p:cNvPr id="3" name="Content Placeholder 2">
            <a:extLst>
              <a:ext uri="{FF2B5EF4-FFF2-40B4-BE49-F238E27FC236}">
                <a16:creationId xmlns:a16="http://schemas.microsoft.com/office/drawing/2014/main" id="{E28051E9-C396-457D-AE04-57A3BB67B0C3}"/>
              </a:ext>
            </a:extLst>
          </p:cNvPr>
          <p:cNvSpPr>
            <a:spLocks noGrp="1"/>
          </p:cNvSpPr>
          <p:nvPr>
            <p:ph idx="1"/>
          </p:nvPr>
        </p:nvSpPr>
        <p:spPr>
          <a:xfrm>
            <a:off x="304800" y="1193802"/>
            <a:ext cx="5231934" cy="3657898"/>
          </a:xfrm>
        </p:spPr>
        <p:txBody>
          <a:bodyPr>
            <a:normAutofit/>
          </a:bodyPr>
          <a:lstStyle/>
          <a:p>
            <a:r>
              <a:rPr lang="en-US" sz="2200" dirty="0"/>
              <a:t>McGhee Tyson Airport</a:t>
            </a:r>
          </a:p>
          <a:p>
            <a:r>
              <a:rPr lang="en-US" sz="2000" dirty="0"/>
              <a:t>Amazon</a:t>
            </a:r>
          </a:p>
          <a:p>
            <a:r>
              <a:rPr lang="en-US" sz="2000" dirty="0"/>
              <a:t>ARCONIC</a:t>
            </a:r>
          </a:p>
          <a:p>
            <a:r>
              <a:rPr lang="en-US" sz="2000" dirty="0" err="1"/>
              <a:t>Northpark</a:t>
            </a:r>
            <a:r>
              <a:rPr lang="en-US" sz="2000" dirty="0"/>
              <a:t> Industrial Park</a:t>
            </a:r>
          </a:p>
        </p:txBody>
      </p:sp>
      <p:pic>
        <p:nvPicPr>
          <p:cNvPr id="16" name="Picture 15" descr="A picture containing graphical user interface&#10;&#10;Description automatically generated">
            <a:extLst>
              <a:ext uri="{FF2B5EF4-FFF2-40B4-BE49-F238E27FC236}">
                <a16:creationId xmlns:a16="http://schemas.microsoft.com/office/drawing/2014/main" id="{CA59866A-91BB-294F-BB0E-B57A018F43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01376" y="3942398"/>
            <a:ext cx="1172055" cy="606550"/>
          </a:xfrm>
          <a:prstGeom prst="rect">
            <a:avLst/>
          </a:prstGeom>
        </p:spPr>
      </p:pic>
      <p:pic>
        <p:nvPicPr>
          <p:cNvPr id="19" name="Picture 18" descr="A black and white sign&#10;&#10;Description automatically generated with low confidence">
            <a:extLst>
              <a:ext uri="{FF2B5EF4-FFF2-40B4-BE49-F238E27FC236}">
                <a16:creationId xmlns:a16="http://schemas.microsoft.com/office/drawing/2014/main" id="{9501052B-99FF-F6B2-65B0-4AF8E98B2E4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09404" y="4901958"/>
            <a:ext cx="1622191" cy="390665"/>
          </a:xfrm>
          <a:prstGeom prst="rect">
            <a:avLst/>
          </a:prstGeom>
        </p:spPr>
      </p:pic>
      <p:pic>
        <p:nvPicPr>
          <p:cNvPr id="24" name="Picture 23" descr="Logo&#10;&#10;Description automatically generated">
            <a:extLst>
              <a:ext uri="{FF2B5EF4-FFF2-40B4-BE49-F238E27FC236}">
                <a16:creationId xmlns:a16="http://schemas.microsoft.com/office/drawing/2014/main" id="{1D47C7E5-07BB-D873-985D-5D0CFB59A7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53846" y="2402081"/>
            <a:ext cx="1120636" cy="691988"/>
          </a:xfrm>
          <a:prstGeom prst="rect">
            <a:avLst/>
          </a:prstGeom>
        </p:spPr>
      </p:pic>
      <p:sp>
        <p:nvSpPr>
          <p:cNvPr id="26" name="Oval 25" descr="Northpark">
            <a:extLst>
              <a:ext uri="{FF2B5EF4-FFF2-40B4-BE49-F238E27FC236}">
                <a16:creationId xmlns:a16="http://schemas.microsoft.com/office/drawing/2014/main" id="{EA97E335-C21E-78D3-49FA-D14F477882BD}"/>
              </a:ext>
            </a:extLst>
          </p:cNvPr>
          <p:cNvSpPr/>
          <p:nvPr/>
        </p:nvSpPr>
        <p:spPr>
          <a:xfrm>
            <a:off x="9622362" y="3366149"/>
            <a:ext cx="976044" cy="7487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North-park</a:t>
            </a:r>
          </a:p>
        </p:txBody>
      </p:sp>
      <p:sp>
        <p:nvSpPr>
          <p:cNvPr id="27" name="TextBox 26">
            <a:extLst>
              <a:ext uri="{FF2B5EF4-FFF2-40B4-BE49-F238E27FC236}">
                <a16:creationId xmlns:a16="http://schemas.microsoft.com/office/drawing/2014/main" id="{B7F718BD-9D1A-830F-E258-B55F7E541842}"/>
              </a:ext>
            </a:extLst>
          </p:cNvPr>
          <p:cNvSpPr txBox="1"/>
          <p:nvPr/>
        </p:nvSpPr>
        <p:spPr>
          <a:xfrm rot="1762750">
            <a:off x="8944512" y="2168005"/>
            <a:ext cx="477799" cy="261610"/>
          </a:xfrm>
          <a:prstGeom prst="rect">
            <a:avLst/>
          </a:prstGeom>
          <a:solidFill>
            <a:schemeClr val="bg2"/>
          </a:solidFill>
        </p:spPr>
        <p:txBody>
          <a:bodyPr wrap="square" rtlCol="0">
            <a:spAutoFit/>
          </a:bodyPr>
          <a:lstStyle/>
          <a:p>
            <a:r>
              <a:rPr lang="en-US" sz="1100" b="1" dirty="0">
                <a:solidFill>
                  <a:schemeClr val="bg1"/>
                </a:solidFill>
              </a:rPr>
              <a:t>I-140</a:t>
            </a:r>
          </a:p>
        </p:txBody>
      </p:sp>
      <p:sp>
        <p:nvSpPr>
          <p:cNvPr id="28" name="TextBox 27">
            <a:extLst>
              <a:ext uri="{FF2B5EF4-FFF2-40B4-BE49-F238E27FC236}">
                <a16:creationId xmlns:a16="http://schemas.microsoft.com/office/drawing/2014/main" id="{4E286B18-A998-67F4-B517-D1AF86C20968}"/>
              </a:ext>
            </a:extLst>
          </p:cNvPr>
          <p:cNvSpPr txBox="1"/>
          <p:nvPr/>
        </p:nvSpPr>
        <p:spPr>
          <a:xfrm rot="17679611">
            <a:off x="9811839" y="1638122"/>
            <a:ext cx="664412" cy="261610"/>
          </a:xfrm>
          <a:prstGeom prst="rect">
            <a:avLst/>
          </a:prstGeom>
          <a:solidFill>
            <a:schemeClr val="bg2"/>
          </a:solidFill>
        </p:spPr>
        <p:txBody>
          <a:bodyPr wrap="square" rtlCol="0">
            <a:spAutoFit/>
          </a:bodyPr>
          <a:lstStyle/>
          <a:p>
            <a:pPr algn="ctr"/>
            <a:r>
              <a:rPr lang="en-US" sz="1100" b="1" dirty="0">
                <a:solidFill>
                  <a:schemeClr val="bg1"/>
                </a:solidFill>
              </a:rPr>
              <a:t>SR-115</a:t>
            </a:r>
          </a:p>
        </p:txBody>
      </p:sp>
      <p:sp>
        <p:nvSpPr>
          <p:cNvPr id="29" name="TextBox 28">
            <a:extLst>
              <a:ext uri="{FF2B5EF4-FFF2-40B4-BE49-F238E27FC236}">
                <a16:creationId xmlns:a16="http://schemas.microsoft.com/office/drawing/2014/main" id="{E92CEA5C-1146-0C56-4A07-E07E3FC17A40}"/>
              </a:ext>
            </a:extLst>
          </p:cNvPr>
          <p:cNvSpPr txBox="1"/>
          <p:nvPr/>
        </p:nvSpPr>
        <p:spPr>
          <a:xfrm rot="17607014">
            <a:off x="8321376" y="5243643"/>
            <a:ext cx="664412" cy="261610"/>
          </a:xfrm>
          <a:prstGeom prst="rect">
            <a:avLst/>
          </a:prstGeom>
          <a:solidFill>
            <a:schemeClr val="bg2"/>
          </a:solidFill>
        </p:spPr>
        <p:txBody>
          <a:bodyPr wrap="square" rtlCol="0">
            <a:spAutoFit/>
          </a:bodyPr>
          <a:lstStyle/>
          <a:p>
            <a:pPr algn="ctr"/>
            <a:r>
              <a:rPr lang="en-US" sz="1100" b="1" dirty="0">
                <a:solidFill>
                  <a:schemeClr val="bg1"/>
                </a:solidFill>
              </a:rPr>
              <a:t>SR-115</a:t>
            </a:r>
          </a:p>
        </p:txBody>
      </p:sp>
      <p:sp>
        <p:nvSpPr>
          <p:cNvPr id="30" name="TextBox 29">
            <a:extLst>
              <a:ext uri="{FF2B5EF4-FFF2-40B4-BE49-F238E27FC236}">
                <a16:creationId xmlns:a16="http://schemas.microsoft.com/office/drawing/2014/main" id="{35B5AEA9-D398-A1C6-F170-8C742B99728D}"/>
              </a:ext>
            </a:extLst>
          </p:cNvPr>
          <p:cNvSpPr txBox="1"/>
          <p:nvPr/>
        </p:nvSpPr>
        <p:spPr>
          <a:xfrm rot="3336292">
            <a:off x="11042782" y="3973795"/>
            <a:ext cx="664412" cy="261610"/>
          </a:xfrm>
          <a:prstGeom prst="rect">
            <a:avLst/>
          </a:prstGeom>
          <a:solidFill>
            <a:schemeClr val="bg2"/>
          </a:solidFill>
        </p:spPr>
        <p:txBody>
          <a:bodyPr wrap="square" rtlCol="0">
            <a:spAutoFit/>
          </a:bodyPr>
          <a:lstStyle/>
          <a:p>
            <a:pPr algn="ctr"/>
            <a:r>
              <a:rPr lang="en-US" sz="1100" b="1" dirty="0">
                <a:solidFill>
                  <a:schemeClr val="bg1"/>
                </a:solidFill>
              </a:rPr>
              <a:t>SR-162</a:t>
            </a:r>
          </a:p>
        </p:txBody>
      </p:sp>
    </p:spTree>
    <p:extLst>
      <p:ext uri="{BB962C8B-B14F-4D97-AF65-F5344CB8AC3E}">
        <p14:creationId xmlns:p14="http://schemas.microsoft.com/office/powerpoint/2010/main" val="2044241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7C47A-207B-4B91-A8D2-DDDDC864EEBA}"/>
              </a:ext>
            </a:extLst>
          </p:cNvPr>
          <p:cNvSpPr>
            <a:spLocks noGrp="1"/>
          </p:cNvSpPr>
          <p:nvPr>
            <p:ph type="title"/>
          </p:nvPr>
        </p:nvSpPr>
        <p:spPr/>
        <p:txBody>
          <a:bodyPr/>
          <a:lstStyle/>
          <a:p>
            <a:r>
              <a:rPr lang="en-US" dirty="0"/>
              <a:t>Design Features</a:t>
            </a:r>
          </a:p>
        </p:txBody>
      </p:sp>
      <p:sp>
        <p:nvSpPr>
          <p:cNvPr id="3" name="Content Placeholder 2">
            <a:extLst>
              <a:ext uri="{FF2B5EF4-FFF2-40B4-BE49-F238E27FC236}">
                <a16:creationId xmlns:a16="http://schemas.microsoft.com/office/drawing/2014/main" id="{1A04B68F-C1DC-4631-92C6-D871458C41BE}"/>
              </a:ext>
            </a:extLst>
          </p:cNvPr>
          <p:cNvSpPr>
            <a:spLocks noGrp="1"/>
          </p:cNvSpPr>
          <p:nvPr>
            <p:ph idx="1"/>
          </p:nvPr>
        </p:nvSpPr>
        <p:spPr>
          <a:xfrm>
            <a:off x="63490" y="1134865"/>
            <a:ext cx="5307435" cy="4958465"/>
          </a:xfrm>
        </p:spPr>
        <p:txBody>
          <a:bodyPr>
            <a:normAutofit lnSpcReduction="10000"/>
          </a:bodyPr>
          <a:lstStyle/>
          <a:p>
            <a:r>
              <a:rPr lang="en-US" sz="2000" dirty="0"/>
              <a:t>Roadway Length – 1.687 Miles</a:t>
            </a:r>
          </a:p>
          <a:p>
            <a:r>
              <a:rPr lang="en-US" sz="2000" dirty="0"/>
              <a:t>Bridge Length – 0.694 Miles</a:t>
            </a:r>
          </a:p>
          <a:p>
            <a:r>
              <a:rPr lang="en-US" sz="2000" dirty="0"/>
              <a:t>6 Bridges</a:t>
            </a:r>
          </a:p>
          <a:p>
            <a:r>
              <a:rPr lang="en-US" sz="2000" dirty="0"/>
              <a:t>6 Retaining walls</a:t>
            </a:r>
          </a:p>
          <a:p>
            <a:r>
              <a:rPr lang="en-US" sz="2000" dirty="0"/>
              <a:t>2 Interchanges</a:t>
            </a:r>
          </a:p>
          <a:p>
            <a:pPr lvl="1"/>
            <a:r>
              <a:rPr lang="en-US" sz="1600" dirty="0"/>
              <a:t>Including 1 system interchange</a:t>
            </a:r>
          </a:p>
          <a:p>
            <a:r>
              <a:rPr lang="en-US" sz="2000" dirty="0"/>
              <a:t>1 roundabouts</a:t>
            </a:r>
          </a:p>
          <a:p>
            <a:r>
              <a:rPr lang="en-US" sz="2000" dirty="0"/>
              <a:t>1 traffic signals </a:t>
            </a:r>
          </a:p>
          <a:p>
            <a:r>
              <a:rPr lang="en-US" sz="2000" dirty="0"/>
              <a:t>Continuation of the Blount County Greenway System</a:t>
            </a:r>
          </a:p>
          <a:p>
            <a:r>
              <a:rPr lang="en-US" sz="2000" dirty="0"/>
              <a:t>Natural Stream Installation</a:t>
            </a:r>
          </a:p>
          <a:p>
            <a:r>
              <a:rPr lang="en-US" sz="2000" dirty="0"/>
              <a:t>Expansion of ITS system  </a:t>
            </a:r>
          </a:p>
          <a:p>
            <a:r>
              <a:rPr lang="en-US" sz="2000" dirty="0"/>
              <a:t>Lighting</a:t>
            </a:r>
          </a:p>
          <a:p>
            <a:pPr marL="0" indent="0">
              <a:buNone/>
            </a:pPr>
            <a:endParaRPr lang="en-US" sz="2000" dirty="0"/>
          </a:p>
          <a:p>
            <a:pPr marL="0" indent="0">
              <a:buNone/>
            </a:pPr>
            <a:r>
              <a:rPr lang="en-US" sz="2000" dirty="0">
                <a:hlinkClick r:id="rId3"/>
              </a:rPr>
              <a:t>https://youtu.be/yVB-ZuL7u3E</a:t>
            </a:r>
            <a:r>
              <a:rPr lang="en-US" sz="2000" dirty="0"/>
              <a:t> </a:t>
            </a:r>
          </a:p>
          <a:p>
            <a:endParaRPr lang="en-US" sz="2000" dirty="0"/>
          </a:p>
          <a:p>
            <a:endParaRPr lang="en-US" sz="2000" dirty="0"/>
          </a:p>
        </p:txBody>
      </p:sp>
      <p:pic>
        <p:nvPicPr>
          <p:cNvPr id="8" name="Picture 7">
            <a:extLst>
              <a:ext uri="{FF2B5EF4-FFF2-40B4-BE49-F238E27FC236}">
                <a16:creationId xmlns:a16="http://schemas.microsoft.com/office/drawing/2014/main" id="{7C36241D-026A-38B3-0598-E97081394D40}"/>
              </a:ext>
            </a:extLst>
          </p:cNvPr>
          <p:cNvPicPr>
            <a:picLocks noChangeAspect="1"/>
          </p:cNvPicPr>
          <p:nvPr/>
        </p:nvPicPr>
        <p:blipFill>
          <a:blip r:embed="rId4"/>
          <a:stretch>
            <a:fillRect/>
          </a:stretch>
        </p:blipFill>
        <p:spPr>
          <a:xfrm>
            <a:off x="5612031" y="1350621"/>
            <a:ext cx="6214513" cy="4341261"/>
          </a:xfrm>
          <a:prstGeom prst="rect">
            <a:avLst/>
          </a:prstGeom>
        </p:spPr>
      </p:pic>
    </p:spTree>
    <p:extLst>
      <p:ext uri="{BB962C8B-B14F-4D97-AF65-F5344CB8AC3E}">
        <p14:creationId xmlns:p14="http://schemas.microsoft.com/office/powerpoint/2010/main" val="4222691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4371B-8BEB-D9EA-4F66-1350283F29F9}"/>
              </a:ext>
            </a:extLst>
          </p:cNvPr>
          <p:cNvSpPr>
            <a:spLocks noGrp="1"/>
          </p:cNvSpPr>
          <p:nvPr>
            <p:ph type="title"/>
          </p:nvPr>
        </p:nvSpPr>
        <p:spPr/>
        <p:txBody>
          <a:bodyPr/>
          <a:lstStyle/>
          <a:p>
            <a:r>
              <a:rPr lang="en-US" dirty="0"/>
              <a:t>Natural Stream Design</a:t>
            </a:r>
          </a:p>
        </p:txBody>
      </p:sp>
      <p:pic>
        <p:nvPicPr>
          <p:cNvPr id="12" name="Content Placeholder 11" descr="Map&#10;&#10;Description automatically generated">
            <a:extLst>
              <a:ext uri="{FF2B5EF4-FFF2-40B4-BE49-F238E27FC236}">
                <a16:creationId xmlns:a16="http://schemas.microsoft.com/office/drawing/2014/main" id="{6C05EF0B-10C6-B941-75E8-975F61427C1F}"/>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66432" y="1098005"/>
            <a:ext cx="8753763" cy="5664200"/>
          </a:xfrm>
        </p:spPr>
      </p:pic>
      <p:sp>
        <p:nvSpPr>
          <p:cNvPr id="13" name="Content Placeholder 2">
            <a:extLst>
              <a:ext uri="{FF2B5EF4-FFF2-40B4-BE49-F238E27FC236}">
                <a16:creationId xmlns:a16="http://schemas.microsoft.com/office/drawing/2014/main" id="{C2064E19-57A8-7A74-5458-12F073DA6E0A}"/>
              </a:ext>
            </a:extLst>
          </p:cNvPr>
          <p:cNvSpPr txBox="1">
            <a:spLocks/>
          </p:cNvSpPr>
          <p:nvPr/>
        </p:nvSpPr>
        <p:spPr>
          <a:xfrm>
            <a:off x="304800" y="1193802"/>
            <a:ext cx="2861632" cy="325627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200" dirty="0"/>
              <a:t>All excavation from the Natural Stream relocation sites have been determined to be suitable and has been included in the road and drainage excavation calculations </a:t>
            </a:r>
            <a:endParaRPr lang="en-US" sz="2000" dirty="0"/>
          </a:p>
        </p:txBody>
      </p:sp>
    </p:spTree>
    <p:extLst>
      <p:ext uri="{BB962C8B-B14F-4D97-AF65-F5344CB8AC3E}">
        <p14:creationId xmlns:p14="http://schemas.microsoft.com/office/powerpoint/2010/main" val="1271799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4371B-8BEB-D9EA-4F66-1350283F29F9}"/>
              </a:ext>
            </a:extLst>
          </p:cNvPr>
          <p:cNvSpPr>
            <a:spLocks noGrp="1"/>
          </p:cNvSpPr>
          <p:nvPr>
            <p:ph type="title"/>
          </p:nvPr>
        </p:nvSpPr>
        <p:spPr/>
        <p:txBody>
          <a:bodyPr/>
          <a:lstStyle/>
          <a:p>
            <a:r>
              <a:rPr lang="en-US" dirty="0"/>
              <a:t>Natural Stream Design – Inspector Requirements &amp; Qualifications</a:t>
            </a:r>
          </a:p>
        </p:txBody>
      </p:sp>
      <p:sp>
        <p:nvSpPr>
          <p:cNvPr id="4" name="Content Placeholder 3">
            <a:extLst>
              <a:ext uri="{FF2B5EF4-FFF2-40B4-BE49-F238E27FC236}">
                <a16:creationId xmlns:a16="http://schemas.microsoft.com/office/drawing/2014/main" id="{1CF8B96D-1326-1662-F846-78EF9909AD41}"/>
              </a:ext>
            </a:extLst>
          </p:cNvPr>
          <p:cNvSpPr>
            <a:spLocks noGrp="1"/>
          </p:cNvSpPr>
          <p:nvPr>
            <p:ph idx="1"/>
          </p:nvPr>
        </p:nvSpPr>
        <p:spPr>
          <a:xfrm>
            <a:off x="203200" y="1219926"/>
            <a:ext cx="11684000" cy="4958465"/>
          </a:xfrm>
        </p:spPr>
        <p:txBody>
          <a:bodyPr>
            <a:normAutofit/>
          </a:bodyPr>
          <a:lstStyle/>
          <a:p>
            <a:pPr>
              <a:spcBef>
                <a:spcPts val="0"/>
              </a:spcBef>
              <a:buFont typeface="+mj-lt"/>
              <a:buAutoNum type="arabicParenR"/>
            </a:pPr>
            <a:r>
              <a:rPr lang="en-US" sz="1200" dirty="0">
                <a:effectLst/>
              </a:rPr>
              <a:t>CONSTRUCT NATURAL STREAM CHANNELS PURSUANT TO ALL PROVISIONS AND REQUIREMENTS OF APPLICABLE ARAPS, 404 PERMITS, NPDES PERMITS, AND PLANS</a:t>
            </a:r>
          </a:p>
          <a:p>
            <a:pPr>
              <a:spcBef>
                <a:spcPts val="0"/>
              </a:spcBef>
              <a:buFont typeface="+mj-lt"/>
              <a:buAutoNum type="arabicParenR"/>
            </a:pPr>
            <a:r>
              <a:rPr lang="en-US" sz="1200" dirty="0">
                <a:effectLst/>
              </a:rPr>
              <a:t>HAVE PRESENT ON-SITE, A NATURAL STREAM CHANNEL CONSTRUCTION/DESIGN EXPERT FOR ALL STREAM CHANNEL CONSTRUCTION ACTIVITIES TO ENSURE COMPLIANCE WITH THE PLANS AND PERMITS. THE NATURAL STREAM CHANNEL CONSTRUCTION/DESIGN EXPERT ON-SITE SHALL HAVE EXPERTISE IN NATURAL STREAM CHANNEL CONSTRUCTION, DESIGN, AND HAVE AT MINIMUM ONE OF THE FOLLOWING THREE QUALIFICATIONS:</a:t>
            </a:r>
          </a:p>
          <a:p>
            <a:pPr lvl="1">
              <a:spcBef>
                <a:spcPts val="0"/>
              </a:spcBef>
              <a:buFont typeface="Arial" panose="020B0604020202020204" pitchFamily="34" charset="0"/>
              <a:buChar char="•"/>
            </a:pPr>
            <a:r>
              <a:rPr lang="en-US" sz="1300" dirty="0">
                <a:effectLst/>
              </a:rPr>
              <a:t>THE ROSGEN NATURAL STREAM RESTORATION COURSEWORK TO LEVEL IV (RIVER RESTORATION AND NATURAL CHANNEL DESIGN) </a:t>
            </a:r>
          </a:p>
          <a:p>
            <a:pPr lvl="1">
              <a:spcBef>
                <a:spcPts val="0"/>
              </a:spcBef>
              <a:buFont typeface="Arial" panose="020B0604020202020204" pitchFamily="34" charset="0"/>
              <a:buChar char="•"/>
            </a:pPr>
            <a:r>
              <a:rPr lang="en-US" sz="1300" dirty="0">
                <a:effectLst/>
              </a:rPr>
              <a:t>NORTH CAROLINA STATE UNIVERSITY STREAM RESTORATION PROGRAM TRAINING COURSEWORK EQUIVALENT </a:t>
            </a:r>
          </a:p>
          <a:p>
            <a:pPr lvl="1">
              <a:spcBef>
                <a:spcPts val="0"/>
              </a:spcBef>
              <a:buFont typeface="Arial" panose="020B0604020202020204" pitchFamily="34" charset="0"/>
              <a:buChar char="•"/>
            </a:pPr>
            <a:r>
              <a:rPr lang="en-US" sz="1300" dirty="0">
                <a:solidFill>
                  <a:schemeClr val="bg2"/>
                </a:solidFill>
                <a:effectLst/>
              </a:rPr>
              <a:t>HAVE COMPLETED THE DESIGN AND/OR CONSTRUCTION OF 2 MILES OF STREAM CHANNEL WITH AT LEAST 25% HAVING OCCURRED IN TENNESSEE. MUST SUBMIT PROJECT NAMES, APPLICABLE PERMIT NUMBERS, LENGTH OF PROJECT, AND SHORT DESCRIPTION OF INVOVLMENT. THESE PROJECTS MAY OVERLAP WITH PROJECT REQUIREMENTS BELOW IN (3). </a:t>
            </a:r>
            <a:endParaRPr lang="en-US" sz="1300" dirty="0">
              <a:solidFill>
                <a:schemeClr val="bg2"/>
              </a:solidFill>
            </a:endParaRPr>
          </a:p>
          <a:p>
            <a:pPr marL="57150" indent="0">
              <a:spcBef>
                <a:spcPts val="0"/>
              </a:spcBef>
              <a:buNone/>
            </a:pPr>
            <a:r>
              <a:rPr lang="en-US" sz="1200" dirty="0">
                <a:effectLst/>
              </a:rPr>
              <a:t>       THE NATURAL STREAM CHANNEL CONSTRUCTION/DESIGN EXPERT CAN BE THE SUPERINTENDENT, FOREMAN, A CONSULTANT OR A SUB- </a:t>
            </a:r>
          </a:p>
          <a:p>
            <a:pPr marL="57150" indent="0">
              <a:spcBef>
                <a:spcPts val="0"/>
              </a:spcBef>
              <a:buNone/>
            </a:pPr>
            <a:r>
              <a:rPr lang="en-US" sz="1200" dirty="0"/>
              <a:t>       </a:t>
            </a:r>
            <a:r>
              <a:rPr lang="en-US" sz="1200" dirty="0">
                <a:effectLst/>
              </a:rPr>
              <a:t>CONTRACTOR THAT SPECIALIZES IN NATURAL STREAM CHANNEL DESIGN AND CONSTRUCTION. PROVIDE DOCUMENTATION OF </a:t>
            </a:r>
          </a:p>
          <a:p>
            <a:pPr marL="57150" indent="0">
              <a:spcBef>
                <a:spcPts val="0"/>
              </a:spcBef>
              <a:buNone/>
            </a:pPr>
            <a:r>
              <a:rPr lang="en-US" sz="1200" dirty="0"/>
              <a:t>       </a:t>
            </a:r>
            <a:r>
              <a:rPr lang="en-US" sz="1200" dirty="0">
                <a:effectLst/>
              </a:rPr>
              <a:t>REQUIRED TRAINING TO THE TDOT DISTRICT SUPERVISOR AT THE PRE-CONSTRUCTION MEETING.</a:t>
            </a:r>
          </a:p>
          <a:p>
            <a:pPr>
              <a:spcBef>
                <a:spcPts val="0"/>
              </a:spcBef>
              <a:buFont typeface="+mj-lt"/>
              <a:buAutoNum type="arabicParenR" startAt="3"/>
            </a:pPr>
            <a:r>
              <a:rPr lang="en-US" sz="1200" dirty="0">
                <a:effectLst/>
              </a:rPr>
              <a:t>THE NATURAL STREAM CHANNEL CONSTRUCTION/DESIGN EXPERT SHALL HAVE COMPLETED CONSTRUCTION OF AT LEAST THREE STREAM RESTORATION PROJECTS FOR MITIGATION BANKS, IN LIEU FEE PROGRAMS, OR STANDALONE MITIGATION SITES. THESE THREE PROJECTS SHALL BE BASED ON NATURAL STREAM CHANNEL DESIGN PRINCIPLES INCLUDING, BUT NOT LIMITED TO: IN-STREAM STRUCTURES (STEP POOLS, LOG VANES, ROCK RIFFLES, AND WOOD TOE PROTECTION), STREAM MEANDER CONSTRUCTION, AND STREAMBANK RESTORATION (BANK SHAPING, STABILIZATION, AND BIOENGINEERING), AND VEGETATION INSTALLATION (I.E. NATIVE SEED MIX, BARE ROOT SEEDLINGS, LIVE STAKES, CONTAINER TREES, AND BALLED AND BURLAP TREES). PROVIDE DOCUMENTATION OF THE PROJECTS FOR REVIEW TO THE TDOT DISTRICT SUPERVISOR AT THE PRE-CONSTRUCTION MEETING.</a:t>
            </a:r>
          </a:p>
          <a:p>
            <a:pPr>
              <a:spcBef>
                <a:spcPts val="0"/>
              </a:spcBef>
              <a:buFont typeface="+mj-lt"/>
              <a:buAutoNum type="arabicParenR" startAt="3"/>
            </a:pPr>
            <a:r>
              <a:rPr lang="en-US" sz="1200" dirty="0">
                <a:effectLst/>
              </a:rPr>
              <a:t>A REGISTERED TENNESSEE PROFESSIONAL ENGINEER WITH KNOWLEDGE OF THE MITIGATION SITE SHALL PREPARE AS-BUILT PLANS OF THE CONSTRUCTED NATURAL STREAM CHANNEL IMMEDIATELY FOLLOWING COMPLETION. A COPY OF THE ORIGINAL NATURAL STREAM CHANNEL PLANS, RED-LINED TO SHOW VARIANCES FROM THE ORIGINAL DESIGN, IS ACCEPTABLE TO MEET THIS REQUIREMENT. A SURVEY QUALITY AS-BUILT PLANS MAY BE REQUIRED IF PERMIT COMPLIANCE ISSUES ARE IDENTIFIED DUE TO DISCREPANCIES IN THE CONSTRUCTED NATURAL STREAM CHANNEL PLANS AND THE PERMITTED NATURAL STREAM CHANNEL PLANS. SUBMIT THE AS-BUILT PLANS TO THE TDOT ENVIRONMENTAL DIVISION MITIGATION OFFICE AT </a:t>
            </a:r>
            <a:r>
              <a:rPr lang="en-US" sz="1200" u="sng" dirty="0">
                <a:solidFill>
                  <a:srgbClr val="0000FF"/>
                </a:solidFill>
                <a:effectLst/>
                <a:hlinkClick r:id="rId3"/>
              </a:rPr>
              <a:t>TDOT.ENV.MITIGATION@TN.GOV</a:t>
            </a:r>
            <a:r>
              <a:rPr lang="en-US" sz="1200" dirty="0">
                <a:effectLst/>
              </a:rPr>
              <a:t> AND TO THE TDOT DISTRICT SUPERVISOR.</a:t>
            </a:r>
          </a:p>
          <a:p>
            <a:endParaRPr lang="en-US" sz="1200" dirty="0">
              <a:effectLst/>
              <a:latin typeface="ArialMT"/>
              <a:ea typeface="Calibri" panose="020F0502020204030204" pitchFamily="34" charset="0"/>
              <a:cs typeface="ArialMT"/>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ArialMT"/>
              <a:ea typeface="Calibri" panose="020F0502020204030204" pitchFamily="34" charset="0"/>
              <a:cs typeface="ArialMT"/>
            </a:endParaRPr>
          </a:p>
          <a:p>
            <a:pPr marL="457200" lvl="1" indent="0">
              <a:buNone/>
            </a:pPr>
            <a:endParaRPr lang="en-US" dirty="0"/>
          </a:p>
        </p:txBody>
      </p:sp>
    </p:spTree>
    <p:extLst>
      <p:ext uri="{BB962C8B-B14F-4D97-AF65-F5344CB8AC3E}">
        <p14:creationId xmlns:p14="http://schemas.microsoft.com/office/powerpoint/2010/main" val="2064820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D03B5-97AB-AEE8-4B3C-0DCF9940E263}"/>
              </a:ext>
            </a:extLst>
          </p:cNvPr>
          <p:cNvSpPr>
            <a:spLocks noGrp="1"/>
          </p:cNvSpPr>
          <p:nvPr>
            <p:ph type="title"/>
          </p:nvPr>
        </p:nvSpPr>
        <p:spPr/>
        <p:txBody>
          <a:bodyPr/>
          <a:lstStyle/>
          <a:p>
            <a:r>
              <a:rPr lang="en-US" dirty="0"/>
              <a:t>Borrow Excavation</a:t>
            </a:r>
          </a:p>
        </p:txBody>
      </p:sp>
      <p:sp>
        <p:nvSpPr>
          <p:cNvPr id="3" name="Content Placeholder 2">
            <a:extLst>
              <a:ext uri="{FF2B5EF4-FFF2-40B4-BE49-F238E27FC236}">
                <a16:creationId xmlns:a16="http://schemas.microsoft.com/office/drawing/2014/main" id="{4DBA8B89-D998-5225-1DC8-C64C80495EF3}"/>
              </a:ext>
            </a:extLst>
          </p:cNvPr>
          <p:cNvSpPr>
            <a:spLocks noGrp="1"/>
          </p:cNvSpPr>
          <p:nvPr>
            <p:ph idx="1"/>
          </p:nvPr>
        </p:nvSpPr>
        <p:spPr>
          <a:xfrm>
            <a:off x="304800" y="1193802"/>
            <a:ext cx="3973585" cy="4619770"/>
          </a:xfrm>
        </p:spPr>
        <p:txBody>
          <a:bodyPr/>
          <a:lstStyle/>
          <a:p>
            <a:pPr marL="457200" lvl="1" indent="0">
              <a:buNone/>
            </a:pPr>
            <a:endParaRPr lang="en-US" dirty="0"/>
          </a:p>
          <a:p>
            <a:pPr marL="457200" lvl="1" indent="0">
              <a:buNone/>
            </a:pPr>
            <a:endParaRPr lang="en-US" dirty="0"/>
          </a:p>
          <a:p>
            <a:pPr lvl="1"/>
            <a:endParaRPr lang="en-US" dirty="0"/>
          </a:p>
          <a:p>
            <a:pPr lvl="1"/>
            <a:endParaRPr lang="en-US" dirty="0"/>
          </a:p>
          <a:p>
            <a:pPr marL="457200" lvl="1" indent="0">
              <a:buNone/>
            </a:pPr>
            <a:endParaRPr lang="en-US" dirty="0"/>
          </a:p>
        </p:txBody>
      </p:sp>
      <p:pic>
        <p:nvPicPr>
          <p:cNvPr id="6" name="Picture 5">
            <a:extLst>
              <a:ext uri="{FF2B5EF4-FFF2-40B4-BE49-F238E27FC236}">
                <a16:creationId xmlns:a16="http://schemas.microsoft.com/office/drawing/2014/main" id="{514FA1D8-3AB5-D152-3939-C2B5C7EF060A}"/>
              </a:ext>
            </a:extLst>
          </p:cNvPr>
          <p:cNvPicPr>
            <a:picLocks noChangeAspect="1"/>
          </p:cNvPicPr>
          <p:nvPr/>
        </p:nvPicPr>
        <p:blipFill>
          <a:blip r:embed="rId3"/>
          <a:stretch>
            <a:fillRect/>
          </a:stretch>
        </p:blipFill>
        <p:spPr>
          <a:xfrm>
            <a:off x="4608674" y="1338289"/>
            <a:ext cx="7380126" cy="5138420"/>
          </a:xfrm>
          <a:prstGeom prst="rect">
            <a:avLst/>
          </a:prstGeom>
        </p:spPr>
      </p:pic>
      <p:sp>
        <p:nvSpPr>
          <p:cNvPr id="7" name="Content Placeholder 6">
            <a:extLst>
              <a:ext uri="{FF2B5EF4-FFF2-40B4-BE49-F238E27FC236}">
                <a16:creationId xmlns:a16="http://schemas.microsoft.com/office/drawing/2014/main" id="{AFE54E00-8600-7FC1-72DE-6CC81BF56BD3}"/>
              </a:ext>
            </a:extLst>
          </p:cNvPr>
          <p:cNvSpPr txBox="1">
            <a:spLocks/>
          </p:cNvSpPr>
          <p:nvPr/>
        </p:nvSpPr>
        <p:spPr>
          <a:xfrm>
            <a:off x="254000" y="1179936"/>
            <a:ext cx="4024385" cy="428129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200" dirty="0"/>
              <a:t>Item 203-03.51 - Borrow Excavation (Unclassified)</a:t>
            </a:r>
          </a:p>
          <a:p>
            <a:pPr lvl="1"/>
            <a:r>
              <a:rPr lang="en-US" sz="1800" dirty="0"/>
              <a:t>136,200 cy</a:t>
            </a:r>
          </a:p>
          <a:p>
            <a:pPr lvl="1"/>
            <a:r>
              <a:rPr lang="en-US" sz="1800" dirty="0"/>
              <a:t>Footnote 10</a:t>
            </a:r>
          </a:p>
          <a:p>
            <a:pPr lvl="2"/>
            <a:r>
              <a:rPr lang="en-US" sz="1600" dirty="0"/>
              <a:t>Borrow Excavation from adjacent project waste site 101651.01 is available to the contractor and shall be used at the direction of the Engineer.</a:t>
            </a:r>
          </a:p>
          <a:p>
            <a:r>
              <a:rPr lang="en-US" sz="2200" dirty="0"/>
              <a:t>Additional details, cross-sections, and EPSC sheets will be added to the plans as a letting revision early next week.</a:t>
            </a:r>
            <a:endParaRPr lang="en-US" sz="1600" dirty="0"/>
          </a:p>
          <a:p>
            <a:endParaRPr lang="en-US" dirty="0"/>
          </a:p>
        </p:txBody>
      </p:sp>
      <p:pic>
        <p:nvPicPr>
          <p:cNvPr id="5" name="Picture 4">
            <a:extLst>
              <a:ext uri="{FF2B5EF4-FFF2-40B4-BE49-F238E27FC236}">
                <a16:creationId xmlns:a16="http://schemas.microsoft.com/office/drawing/2014/main" id="{994651DC-69FB-F6FF-36CB-F4677AABA44B}"/>
              </a:ext>
            </a:extLst>
          </p:cNvPr>
          <p:cNvPicPr>
            <a:picLocks noChangeAspect="1"/>
          </p:cNvPicPr>
          <p:nvPr/>
        </p:nvPicPr>
        <p:blipFill>
          <a:blip r:embed="rId4"/>
          <a:stretch>
            <a:fillRect/>
          </a:stretch>
        </p:blipFill>
        <p:spPr>
          <a:xfrm>
            <a:off x="6755033" y="5276676"/>
            <a:ext cx="5149390" cy="1061000"/>
          </a:xfrm>
          <a:prstGeom prst="rect">
            <a:avLst/>
          </a:prstGeom>
        </p:spPr>
      </p:pic>
    </p:spTree>
    <p:extLst>
      <p:ext uri="{BB962C8B-B14F-4D97-AF65-F5344CB8AC3E}">
        <p14:creationId xmlns:p14="http://schemas.microsoft.com/office/powerpoint/2010/main" val="524648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D03B5-97AB-AEE8-4B3C-0DCF9940E263}"/>
              </a:ext>
            </a:extLst>
          </p:cNvPr>
          <p:cNvSpPr>
            <a:spLocks noGrp="1"/>
          </p:cNvSpPr>
          <p:nvPr>
            <p:ph type="title"/>
          </p:nvPr>
        </p:nvSpPr>
        <p:spPr/>
        <p:txBody>
          <a:bodyPr/>
          <a:lstStyle/>
          <a:p>
            <a:r>
              <a:rPr lang="en-US" dirty="0"/>
              <a:t>Traffic Control Plan</a:t>
            </a:r>
          </a:p>
        </p:txBody>
      </p:sp>
      <p:pic>
        <p:nvPicPr>
          <p:cNvPr id="5" name="Picture 4">
            <a:extLst>
              <a:ext uri="{FF2B5EF4-FFF2-40B4-BE49-F238E27FC236}">
                <a16:creationId xmlns:a16="http://schemas.microsoft.com/office/drawing/2014/main" id="{4E1C3961-04D8-3967-A8F5-765F0AD28F8D}"/>
              </a:ext>
            </a:extLst>
          </p:cNvPr>
          <p:cNvPicPr>
            <a:picLocks noChangeAspect="1"/>
          </p:cNvPicPr>
          <p:nvPr/>
        </p:nvPicPr>
        <p:blipFill>
          <a:blip r:embed="rId3"/>
          <a:stretch>
            <a:fillRect/>
          </a:stretch>
        </p:blipFill>
        <p:spPr>
          <a:xfrm>
            <a:off x="4345497" y="1115622"/>
            <a:ext cx="7178062" cy="5675266"/>
          </a:xfrm>
          <a:prstGeom prst="rect">
            <a:avLst/>
          </a:prstGeom>
        </p:spPr>
      </p:pic>
      <p:sp>
        <p:nvSpPr>
          <p:cNvPr id="7" name="Content Placeholder 6">
            <a:extLst>
              <a:ext uri="{FF2B5EF4-FFF2-40B4-BE49-F238E27FC236}">
                <a16:creationId xmlns:a16="http://schemas.microsoft.com/office/drawing/2014/main" id="{C13B1E00-30CF-573B-9EF8-00B369562D20}"/>
              </a:ext>
            </a:extLst>
          </p:cNvPr>
          <p:cNvSpPr>
            <a:spLocks noGrp="1"/>
          </p:cNvSpPr>
          <p:nvPr>
            <p:ph idx="1"/>
          </p:nvPr>
        </p:nvSpPr>
        <p:spPr>
          <a:xfrm>
            <a:off x="254000" y="1179936"/>
            <a:ext cx="4024385" cy="4281298"/>
          </a:xfrm>
        </p:spPr>
        <p:txBody>
          <a:bodyPr/>
          <a:lstStyle/>
          <a:p>
            <a:r>
              <a:rPr lang="en-US" sz="2200" dirty="0"/>
              <a:t>9 Total Phases including sub-phases</a:t>
            </a:r>
          </a:p>
          <a:p>
            <a:pPr lvl="1"/>
            <a:r>
              <a:rPr lang="en-US" sz="1600" dirty="0"/>
              <a:t>Phase 1</a:t>
            </a:r>
          </a:p>
          <a:p>
            <a:pPr lvl="1"/>
            <a:r>
              <a:rPr lang="en-US" sz="1600" dirty="0"/>
              <a:t>Phase 1B</a:t>
            </a:r>
          </a:p>
          <a:p>
            <a:pPr lvl="1"/>
            <a:r>
              <a:rPr lang="en-US" sz="1600" dirty="0"/>
              <a:t>Phase 1C</a:t>
            </a:r>
          </a:p>
          <a:p>
            <a:pPr lvl="1"/>
            <a:r>
              <a:rPr lang="en-US" sz="1600" dirty="0"/>
              <a:t>Phase 1D</a:t>
            </a:r>
          </a:p>
          <a:p>
            <a:pPr lvl="1"/>
            <a:r>
              <a:rPr lang="en-US" sz="1600" dirty="0"/>
              <a:t>Phase 2</a:t>
            </a:r>
          </a:p>
          <a:p>
            <a:pPr lvl="1"/>
            <a:r>
              <a:rPr lang="en-US" sz="1600" dirty="0"/>
              <a:t>Phase 3A</a:t>
            </a:r>
          </a:p>
          <a:p>
            <a:pPr lvl="1"/>
            <a:r>
              <a:rPr lang="en-US" sz="1600" dirty="0"/>
              <a:t>Phase 3B</a:t>
            </a:r>
          </a:p>
          <a:p>
            <a:pPr lvl="1"/>
            <a:r>
              <a:rPr lang="en-US" sz="1600" dirty="0"/>
              <a:t>Phase 3C</a:t>
            </a:r>
          </a:p>
          <a:p>
            <a:pPr lvl="1"/>
            <a:r>
              <a:rPr lang="en-US" sz="1600" dirty="0"/>
              <a:t>Phase 4</a:t>
            </a:r>
          </a:p>
          <a:p>
            <a:endParaRPr lang="en-US" dirty="0"/>
          </a:p>
        </p:txBody>
      </p:sp>
    </p:spTree>
    <p:extLst>
      <p:ext uri="{BB962C8B-B14F-4D97-AF65-F5344CB8AC3E}">
        <p14:creationId xmlns:p14="http://schemas.microsoft.com/office/powerpoint/2010/main" val="1797854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9D7C-4509-B9FD-A316-59D5BC00AF62}"/>
              </a:ext>
            </a:extLst>
          </p:cNvPr>
          <p:cNvSpPr>
            <a:spLocks noGrp="1"/>
          </p:cNvSpPr>
          <p:nvPr>
            <p:ph type="title"/>
          </p:nvPr>
        </p:nvSpPr>
        <p:spPr>
          <a:xfrm>
            <a:off x="203200" y="292984"/>
            <a:ext cx="11785600" cy="825500"/>
          </a:xfrm>
        </p:spPr>
        <p:txBody>
          <a:bodyPr/>
          <a:lstStyle/>
          <a:p>
            <a:r>
              <a:rPr lang="en-US" dirty="0"/>
              <a:t>Airport Coordination</a:t>
            </a:r>
            <a:br>
              <a:rPr lang="en-US" dirty="0"/>
            </a:br>
            <a:endParaRPr lang="en-US" dirty="0"/>
          </a:p>
        </p:txBody>
      </p:sp>
      <p:sp>
        <p:nvSpPr>
          <p:cNvPr id="3" name="Content Placeholder 2">
            <a:extLst>
              <a:ext uri="{FF2B5EF4-FFF2-40B4-BE49-F238E27FC236}">
                <a16:creationId xmlns:a16="http://schemas.microsoft.com/office/drawing/2014/main" id="{6CC64927-9950-E26E-262C-C693E81E2CEF}"/>
              </a:ext>
            </a:extLst>
          </p:cNvPr>
          <p:cNvSpPr>
            <a:spLocks noGrp="1"/>
          </p:cNvSpPr>
          <p:nvPr>
            <p:ph idx="1"/>
          </p:nvPr>
        </p:nvSpPr>
        <p:spPr/>
        <p:txBody>
          <a:bodyPr>
            <a:normAutofit/>
          </a:bodyPr>
          <a:lstStyle/>
          <a:p>
            <a:pPr lvl="1"/>
            <a:endParaRPr lang="en-US" sz="1600" dirty="0"/>
          </a:p>
          <a:p>
            <a:pPr lvl="1"/>
            <a:r>
              <a:rPr lang="en-US" sz="1600" dirty="0"/>
              <a:t>Obstruction Evaluation/Airport Airspace Analysis (OE/AAA)</a:t>
            </a:r>
          </a:p>
          <a:p>
            <a:pPr lvl="2"/>
            <a:r>
              <a:rPr lang="en-US" sz="1400" dirty="0"/>
              <a:t>FAA Form 7460-1</a:t>
            </a:r>
          </a:p>
          <a:p>
            <a:pPr lvl="2"/>
            <a:r>
              <a:rPr lang="en-US" sz="1400" dirty="0"/>
              <a:t>All cranes to be used during the project</a:t>
            </a:r>
          </a:p>
          <a:p>
            <a:pPr lvl="2"/>
            <a:r>
              <a:rPr lang="en-US" sz="1400" dirty="0"/>
              <a:t>FAA Requests 45-day notice</a:t>
            </a:r>
          </a:p>
          <a:p>
            <a:pPr lvl="2"/>
            <a:r>
              <a:rPr lang="en-US" sz="1400" dirty="0"/>
              <a:t>We recommend 90 days prior to needing the crane</a:t>
            </a:r>
          </a:p>
          <a:p>
            <a:pPr lvl="2"/>
            <a:endParaRPr lang="en-US" sz="1400" dirty="0"/>
          </a:p>
          <a:p>
            <a:pPr lvl="2"/>
            <a:endParaRPr lang="en-US" sz="1400" dirty="0"/>
          </a:p>
          <a:p>
            <a:pPr lvl="1"/>
            <a:r>
              <a:rPr lang="en-US" sz="1600" dirty="0"/>
              <a:t>Website</a:t>
            </a:r>
          </a:p>
          <a:p>
            <a:pPr lvl="3"/>
            <a:r>
              <a:rPr lang="en-US" sz="4000" dirty="0"/>
              <a:t>https://oeaaa.faa.gov/</a:t>
            </a:r>
            <a:endParaRPr lang="en-US" sz="1400" dirty="0"/>
          </a:p>
        </p:txBody>
      </p:sp>
    </p:spTree>
    <p:extLst>
      <p:ext uri="{BB962C8B-B14F-4D97-AF65-F5344CB8AC3E}">
        <p14:creationId xmlns:p14="http://schemas.microsoft.com/office/powerpoint/2010/main" val="2577173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4AEB-9443-C5D4-4868-7D1365631E30}"/>
              </a:ext>
            </a:extLst>
          </p:cNvPr>
          <p:cNvSpPr>
            <a:spLocks noGrp="1"/>
          </p:cNvSpPr>
          <p:nvPr>
            <p:ph type="title"/>
          </p:nvPr>
        </p:nvSpPr>
        <p:spPr/>
        <p:txBody>
          <a:bodyPr/>
          <a:lstStyle/>
          <a:p>
            <a:r>
              <a:rPr lang="en-US" dirty="0"/>
              <a:t>Airport Coordination</a:t>
            </a:r>
          </a:p>
        </p:txBody>
      </p:sp>
      <p:pic>
        <p:nvPicPr>
          <p:cNvPr id="5" name="Content Placeholder 4">
            <a:extLst>
              <a:ext uri="{FF2B5EF4-FFF2-40B4-BE49-F238E27FC236}">
                <a16:creationId xmlns:a16="http://schemas.microsoft.com/office/drawing/2014/main" id="{629C97CC-D668-93DD-8228-C15E4EDE3CD4}"/>
              </a:ext>
            </a:extLst>
          </p:cNvPr>
          <p:cNvPicPr>
            <a:picLocks noGrp="1" noChangeAspect="1"/>
          </p:cNvPicPr>
          <p:nvPr>
            <p:ph idx="1"/>
          </p:nvPr>
        </p:nvPicPr>
        <p:blipFill>
          <a:blip r:embed="rId3"/>
          <a:stretch>
            <a:fillRect/>
          </a:stretch>
        </p:blipFill>
        <p:spPr>
          <a:xfrm>
            <a:off x="1847850" y="1129004"/>
            <a:ext cx="8597899" cy="5551193"/>
          </a:xfrm>
        </p:spPr>
      </p:pic>
    </p:spTree>
    <p:extLst>
      <p:ext uri="{BB962C8B-B14F-4D97-AF65-F5344CB8AC3E}">
        <p14:creationId xmlns:p14="http://schemas.microsoft.com/office/powerpoint/2010/main" val="2765345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3B4B9-A2B5-9BA4-B153-C481F3F021EC}"/>
              </a:ext>
            </a:extLst>
          </p:cNvPr>
          <p:cNvSpPr>
            <a:spLocks noGrp="1"/>
          </p:cNvSpPr>
          <p:nvPr>
            <p:ph type="title"/>
          </p:nvPr>
        </p:nvSpPr>
        <p:spPr/>
        <p:txBody>
          <a:bodyPr/>
          <a:lstStyle/>
          <a:p>
            <a:r>
              <a:rPr lang="en-US" dirty="0"/>
              <a:t>Airport Coordination</a:t>
            </a:r>
          </a:p>
        </p:txBody>
      </p:sp>
      <p:graphicFrame>
        <p:nvGraphicFramePr>
          <p:cNvPr id="6" name="Object 5">
            <a:extLst>
              <a:ext uri="{FF2B5EF4-FFF2-40B4-BE49-F238E27FC236}">
                <a16:creationId xmlns:a16="http://schemas.microsoft.com/office/drawing/2014/main" id="{CBA52277-7484-BE9A-A8A3-19E17BDCC23B}"/>
              </a:ext>
            </a:extLst>
          </p:cNvPr>
          <p:cNvGraphicFramePr>
            <a:graphicFrameLocks noChangeAspect="1"/>
          </p:cNvGraphicFramePr>
          <p:nvPr/>
        </p:nvGraphicFramePr>
        <p:xfrm>
          <a:off x="1817159" y="1193801"/>
          <a:ext cx="8128000" cy="5043488"/>
        </p:xfrm>
        <a:graphic>
          <a:graphicData uri="http://schemas.openxmlformats.org/presentationml/2006/ole">
            <mc:AlternateContent xmlns:mc="http://schemas.openxmlformats.org/markup-compatibility/2006">
              <mc:Choice xmlns:v="urn:schemas-microsoft-com:vml" Requires="v">
                <p:oleObj name="Acrobat Document" r:id="rId3" imgW="15411439" imgH="9562974" progId="Acrobat.Document.2017">
                  <p:embed/>
                </p:oleObj>
              </mc:Choice>
              <mc:Fallback>
                <p:oleObj name="Acrobat Document" r:id="rId3" imgW="15411439" imgH="9562974" progId="Acrobat.Document.2017">
                  <p:embed/>
                  <p:pic>
                    <p:nvPicPr>
                      <p:cNvPr id="6" name="Object 5">
                        <a:extLst>
                          <a:ext uri="{FF2B5EF4-FFF2-40B4-BE49-F238E27FC236}">
                            <a16:creationId xmlns:a16="http://schemas.microsoft.com/office/drawing/2014/main" id="{CBA52277-7484-BE9A-A8A3-19E17BDCC23B}"/>
                          </a:ext>
                        </a:extLst>
                      </p:cNvPr>
                      <p:cNvPicPr/>
                      <p:nvPr/>
                    </p:nvPicPr>
                    <p:blipFill>
                      <a:blip r:embed="rId4"/>
                      <a:stretch>
                        <a:fillRect/>
                      </a:stretch>
                    </p:blipFill>
                    <p:spPr>
                      <a:xfrm>
                        <a:off x="1817159" y="1193801"/>
                        <a:ext cx="8128000" cy="5043488"/>
                      </a:xfrm>
                      <a:prstGeom prst="rect">
                        <a:avLst/>
                      </a:prstGeom>
                    </p:spPr>
                  </p:pic>
                </p:oleObj>
              </mc:Fallback>
            </mc:AlternateContent>
          </a:graphicData>
        </a:graphic>
      </p:graphicFrame>
    </p:spTree>
    <p:extLst>
      <p:ext uri="{BB962C8B-B14F-4D97-AF65-F5344CB8AC3E}">
        <p14:creationId xmlns:p14="http://schemas.microsoft.com/office/powerpoint/2010/main" val="635420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24AC7-2829-AF1F-D6F8-07024EE76D68}"/>
              </a:ext>
            </a:extLst>
          </p:cNvPr>
          <p:cNvSpPr>
            <a:spLocks noGrp="1"/>
          </p:cNvSpPr>
          <p:nvPr>
            <p:ph type="title"/>
          </p:nvPr>
        </p:nvSpPr>
        <p:spPr/>
        <p:txBody>
          <a:bodyPr/>
          <a:lstStyle/>
          <a:p>
            <a:r>
              <a:rPr lang="en-US" dirty="0"/>
              <a:t>Utilities </a:t>
            </a:r>
          </a:p>
        </p:txBody>
      </p:sp>
      <p:sp>
        <p:nvSpPr>
          <p:cNvPr id="3" name="Content Placeholder 2">
            <a:extLst>
              <a:ext uri="{FF2B5EF4-FFF2-40B4-BE49-F238E27FC236}">
                <a16:creationId xmlns:a16="http://schemas.microsoft.com/office/drawing/2014/main" id="{4A48E93D-DAA7-F8E3-D754-8A64857643CD}"/>
              </a:ext>
            </a:extLst>
          </p:cNvPr>
          <p:cNvSpPr>
            <a:spLocks noGrp="1"/>
          </p:cNvSpPr>
          <p:nvPr>
            <p:ph idx="1"/>
          </p:nvPr>
        </p:nvSpPr>
        <p:spPr/>
        <p:txBody>
          <a:bodyPr>
            <a:normAutofit lnSpcReduction="10000"/>
          </a:bodyPr>
          <a:lstStyle/>
          <a:p>
            <a:pPr marL="57150" indent="0">
              <a:buFont typeface="Wingdings 3" charset="2"/>
              <a:buNone/>
            </a:pPr>
            <a:r>
              <a:rPr lang="en-US" sz="2600" u="sng" dirty="0"/>
              <a:t>Move In State</a:t>
            </a:r>
          </a:p>
          <a:p>
            <a:r>
              <a:rPr lang="en-US" sz="2600" dirty="0"/>
              <a:t>AT&amp;T</a:t>
            </a:r>
          </a:p>
          <a:p>
            <a:r>
              <a:rPr lang="en-US" sz="2600" dirty="0"/>
              <a:t>ATMOS Gas</a:t>
            </a:r>
          </a:p>
          <a:p>
            <a:r>
              <a:rPr lang="en-US" sz="2600" dirty="0"/>
              <a:t>Charter</a:t>
            </a:r>
          </a:p>
          <a:p>
            <a:r>
              <a:rPr lang="en-US" sz="2600" dirty="0"/>
              <a:t>City of Alcoa Electric</a:t>
            </a:r>
          </a:p>
          <a:p>
            <a:r>
              <a:rPr lang="en-US" sz="2600" dirty="0"/>
              <a:t>City of Alcoa Water</a:t>
            </a:r>
          </a:p>
          <a:p>
            <a:r>
              <a:rPr lang="en-US" sz="2600" dirty="0"/>
              <a:t>City of Alcoa Sewer</a:t>
            </a:r>
          </a:p>
          <a:p>
            <a:r>
              <a:rPr lang="en-US" sz="2600" dirty="0"/>
              <a:t>City of Maryville Electric</a:t>
            </a:r>
          </a:p>
          <a:p>
            <a:pPr marL="0" indent="0">
              <a:buNone/>
            </a:pPr>
            <a:endParaRPr lang="en-US" sz="2600" dirty="0"/>
          </a:p>
          <a:p>
            <a:pPr marL="57150" indent="0">
              <a:buNone/>
            </a:pPr>
            <a:r>
              <a:rPr lang="en-US" sz="2600" u="sng" dirty="0"/>
              <a:t>Move Prior (Completed)</a:t>
            </a:r>
          </a:p>
          <a:p>
            <a:r>
              <a:rPr lang="en-US" sz="2600" dirty="0"/>
              <a:t>Enbridge Gas </a:t>
            </a:r>
          </a:p>
          <a:p>
            <a:pPr marL="57150" indent="0">
              <a:buFont typeface="Wingdings 3" charset="2"/>
              <a:buNone/>
            </a:pPr>
            <a:endParaRPr lang="en-US" sz="2600" u="sng" dirty="0"/>
          </a:p>
          <a:p>
            <a:endParaRPr lang="en-US" dirty="0"/>
          </a:p>
          <a:p>
            <a:endParaRPr lang="en-US" dirty="0"/>
          </a:p>
          <a:p>
            <a:pPr marL="0" indent="0">
              <a:buNone/>
            </a:pPr>
            <a:endParaRPr lang="en-US" dirty="0"/>
          </a:p>
        </p:txBody>
      </p:sp>
      <p:sp>
        <p:nvSpPr>
          <p:cNvPr id="4" name="Content Placeholder 2">
            <a:extLst>
              <a:ext uri="{FF2B5EF4-FFF2-40B4-BE49-F238E27FC236}">
                <a16:creationId xmlns:a16="http://schemas.microsoft.com/office/drawing/2014/main" id="{1C96CEB0-51A8-9B46-C706-969AAE6D4EB0}"/>
              </a:ext>
            </a:extLst>
          </p:cNvPr>
          <p:cNvSpPr txBox="1">
            <a:spLocks/>
          </p:cNvSpPr>
          <p:nvPr/>
        </p:nvSpPr>
        <p:spPr>
          <a:xfrm>
            <a:off x="8464609" y="1193800"/>
            <a:ext cx="11684000" cy="495846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7150" indent="0">
              <a:buFont typeface="Wingdings 3" charset="2"/>
              <a:buNone/>
            </a:pPr>
            <a:endParaRPr lang="en-US" dirty="0"/>
          </a:p>
          <a:p>
            <a:endParaRPr lang="en-US" dirty="0"/>
          </a:p>
          <a:p>
            <a:pPr marL="0" indent="0">
              <a:buFont typeface="Arial" panose="020B0604020202020204" pitchFamily="34" charset="0"/>
              <a:buNone/>
            </a:pPr>
            <a:endParaRPr lang="en-US" dirty="0"/>
          </a:p>
        </p:txBody>
      </p:sp>
      <p:sp>
        <p:nvSpPr>
          <p:cNvPr id="5" name="Content Placeholder 2">
            <a:extLst>
              <a:ext uri="{FF2B5EF4-FFF2-40B4-BE49-F238E27FC236}">
                <a16:creationId xmlns:a16="http://schemas.microsoft.com/office/drawing/2014/main" id="{97901AA1-8671-2831-CED6-7F4F2048F603}"/>
              </a:ext>
            </a:extLst>
          </p:cNvPr>
          <p:cNvSpPr txBox="1">
            <a:spLocks/>
          </p:cNvSpPr>
          <p:nvPr/>
        </p:nvSpPr>
        <p:spPr>
          <a:xfrm>
            <a:off x="5102413" y="1193800"/>
            <a:ext cx="6886387" cy="4958465"/>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7150" indent="0">
              <a:buNone/>
            </a:pPr>
            <a:r>
              <a:rPr lang="en-US" u="sng" dirty="0"/>
              <a:t>Schedule of Calendar Days</a:t>
            </a:r>
          </a:p>
          <a:p>
            <a:r>
              <a:rPr lang="en-US" dirty="0"/>
              <a:t>AT&amp;T – 678 Days</a:t>
            </a:r>
          </a:p>
          <a:p>
            <a:pPr lvl="1"/>
            <a:r>
              <a:rPr lang="en-US" dirty="0"/>
              <a:t>AT&amp;T to self-perform certain work</a:t>
            </a:r>
          </a:p>
          <a:p>
            <a:r>
              <a:rPr lang="en-US" dirty="0"/>
              <a:t>ATMOS</a:t>
            </a:r>
          </a:p>
          <a:p>
            <a:pPr lvl="1"/>
            <a:r>
              <a:rPr lang="en-US" dirty="0"/>
              <a:t>Estimated 110 Days to stockpile</a:t>
            </a:r>
          </a:p>
          <a:p>
            <a:r>
              <a:rPr lang="en-US" dirty="0"/>
              <a:t>Charter</a:t>
            </a:r>
          </a:p>
          <a:p>
            <a:pPr lvl="1"/>
            <a:r>
              <a:rPr lang="en-US" dirty="0"/>
              <a:t>15 Days to complete</a:t>
            </a:r>
          </a:p>
          <a:p>
            <a:r>
              <a:rPr lang="en-US" dirty="0"/>
              <a:t>COA Electric</a:t>
            </a:r>
          </a:p>
          <a:p>
            <a:pPr lvl="1"/>
            <a:r>
              <a:rPr lang="en-US" dirty="0"/>
              <a:t>Estimated 14-16 weeks on steel poles</a:t>
            </a:r>
          </a:p>
          <a:p>
            <a:r>
              <a:rPr lang="en-US" dirty="0"/>
              <a:t>COA Water</a:t>
            </a:r>
          </a:p>
          <a:p>
            <a:pPr lvl="1"/>
            <a:r>
              <a:rPr lang="en-US" dirty="0"/>
              <a:t>Estimated 300 Days to stockpile</a:t>
            </a:r>
          </a:p>
          <a:p>
            <a:r>
              <a:rPr lang="en-US" dirty="0"/>
              <a:t>COA Sewer</a:t>
            </a:r>
          </a:p>
          <a:p>
            <a:pPr lvl="1"/>
            <a:r>
              <a:rPr lang="en-US" dirty="0"/>
              <a:t>Estimated 300 Days to stockpile</a:t>
            </a:r>
          </a:p>
          <a:p>
            <a:r>
              <a:rPr lang="en-US" dirty="0"/>
              <a:t>COM Electric</a:t>
            </a:r>
          </a:p>
          <a:p>
            <a:pPr lvl="1"/>
            <a:r>
              <a:rPr lang="en-US" dirty="0"/>
              <a:t>Estimated 210 Days to stockpile, 7 months lead on underground cabinets</a:t>
            </a:r>
          </a:p>
          <a:p>
            <a:pPr lvl="1"/>
            <a:endParaRPr lang="en-US" dirty="0"/>
          </a:p>
          <a:p>
            <a:pPr lvl="1"/>
            <a:endParaRPr lang="en-US" dirty="0"/>
          </a:p>
          <a:p>
            <a:pPr marL="0" indent="0">
              <a:buNone/>
            </a:pPr>
            <a:endParaRPr lang="en-US" dirty="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840623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FBC73-AAC0-76BD-39B6-433F9F5AA2E3}"/>
              </a:ext>
            </a:extLst>
          </p:cNvPr>
          <p:cNvSpPr>
            <a:spLocks noGrp="1"/>
          </p:cNvSpPr>
          <p:nvPr>
            <p:ph type="title"/>
          </p:nvPr>
        </p:nvSpPr>
        <p:spPr/>
        <p:txBody>
          <a:bodyPr/>
          <a:lstStyle/>
          <a:p>
            <a:r>
              <a:rPr lang="en-US" dirty="0"/>
              <a:t>Utility Considerations</a:t>
            </a:r>
          </a:p>
        </p:txBody>
      </p:sp>
      <p:sp>
        <p:nvSpPr>
          <p:cNvPr id="3" name="Content Placeholder 2">
            <a:extLst>
              <a:ext uri="{FF2B5EF4-FFF2-40B4-BE49-F238E27FC236}">
                <a16:creationId xmlns:a16="http://schemas.microsoft.com/office/drawing/2014/main" id="{CB25C004-28D2-A577-2FED-CEFCD34751E5}"/>
              </a:ext>
            </a:extLst>
          </p:cNvPr>
          <p:cNvSpPr>
            <a:spLocks noGrp="1"/>
          </p:cNvSpPr>
          <p:nvPr>
            <p:ph idx="1"/>
          </p:nvPr>
        </p:nvSpPr>
        <p:spPr/>
        <p:txBody>
          <a:bodyPr>
            <a:normAutofit lnSpcReduction="10000"/>
          </a:bodyPr>
          <a:lstStyle/>
          <a:p>
            <a:pPr marL="0" indent="0">
              <a:buNone/>
            </a:pPr>
            <a:r>
              <a:rPr lang="en-US" u="sng" dirty="0"/>
              <a:t>Materials and Lead Times</a:t>
            </a:r>
          </a:p>
          <a:p>
            <a:r>
              <a:rPr lang="en-US" dirty="0"/>
              <a:t>34 Metal poles – 35’ to 75’ </a:t>
            </a:r>
          </a:p>
          <a:p>
            <a:r>
              <a:rPr lang="en-US" dirty="0"/>
              <a:t>13,000’ DIP for water and sewer – 6” to 12” </a:t>
            </a:r>
          </a:p>
          <a:p>
            <a:r>
              <a:rPr lang="en-US" dirty="0"/>
              <a:t>4,580’ various sized steel casing – 16” to 30” </a:t>
            </a:r>
          </a:p>
          <a:p>
            <a:r>
              <a:rPr lang="en-US" dirty="0"/>
              <a:t>Underground electric cabinets</a:t>
            </a:r>
          </a:p>
          <a:p>
            <a:pPr marL="0" indent="0">
              <a:buNone/>
            </a:pPr>
            <a:endParaRPr lang="en-US" dirty="0"/>
          </a:p>
          <a:p>
            <a:pPr marL="0" indent="0">
              <a:buNone/>
            </a:pPr>
            <a:r>
              <a:rPr lang="en-US" u="sng" dirty="0"/>
              <a:t>Additional Utility Information </a:t>
            </a:r>
          </a:p>
          <a:p>
            <a:r>
              <a:rPr lang="en-US" dirty="0"/>
              <a:t>Overall sewer depths and casing within stream mitigation area</a:t>
            </a:r>
          </a:p>
          <a:p>
            <a:r>
              <a:rPr lang="en-US" dirty="0"/>
              <a:t>Each utility will have 2 sets of quantities due to the utility funding source. The break line for the item categories is Sta. 241+50. Each utility will have 2 categories, it is critical that the items are billed to the correct category to ensure utility costs are tracked accurately. This does not apply to Charter and COM electric. </a:t>
            </a:r>
          </a:p>
        </p:txBody>
      </p:sp>
    </p:spTree>
    <p:extLst>
      <p:ext uri="{BB962C8B-B14F-4D97-AF65-F5344CB8AC3E}">
        <p14:creationId xmlns:p14="http://schemas.microsoft.com/office/powerpoint/2010/main" val="1204394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2D619-061A-48E2-8F09-D9C82C2636A3}"/>
              </a:ext>
            </a:extLst>
          </p:cNvPr>
          <p:cNvSpPr>
            <a:spLocks noGrp="1"/>
          </p:cNvSpPr>
          <p:nvPr>
            <p:ph type="title"/>
          </p:nvPr>
        </p:nvSpPr>
        <p:spPr/>
        <p:txBody>
          <a:bodyPr/>
          <a:lstStyle/>
          <a:p>
            <a:r>
              <a:rPr lang="en-US" dirty="0"/>
              <a:t>Bridges (6 Total)</a:t>
            </a:r>
          </a:p>
        </p:txBody>
      </p:sp>
      <p:sp>
        <p:nvSpPr>
          <p:cNvPr id="3" name="Content Placeholder 2">
            <a:extLst>
              <a:ext uri="{FF2B5EF4-FFF2-40B4-BE49-F238E27FC236}">
                <a16:creationId xmlns:a16="http://schemas.microsoft.com/office/drawing/2014/main" id="{E28051E9-C396-457D-AE04-57A3BB67B0C3}"/>
              </a:ext>
            </a:extLst>
          </p:cNvPr>
          <p:cNvSpPr>
            <a:spLocks noGrp="1"/>
          </p:cNvSpPr>
          <p:nvPr>
            <p:ph idx="1"/>
          </p:nvPr>
        </p:nvSpPr>
        <p:spPr/>
        <p:txBody>
          <a:bodyPr>
            <a:normAutofit/>
          </a:bodyPr>
          <a:lstStyle/>
          <a:p>
            <a:r>
              <a:rPr lang="en-US" sz="2000" dirty="0"/>
              <a:t>Bridge No. 1 – Wright Road over S.R. 115</a:t>
            </a:r>
          </a:p>
          <a:p>
            <a:pPr lvl="1"/>
            <a:r>
              <a:rPr lang="en-US" sz="1600" dirty="0"/>
              <a:t>2-Span, 63” Prestressed Concrete Bulb-Tee Girders, 246’-6” Long, Multi-Column Piers, Large Cut</a:t>
            </a:r>
          </a:p>
          <a:p>
            <a:r>
              <a:rPr lang="en-US" sz="2000" dirty="0"/>
              <a:t>Bridge No. 2 – Regal Drive over Russell Branch and S.R. 115</a:t>
            </a:r>
          </a:p>
          <a:p>
            <a:pPr lvl="1"/>
            <a:r>
              <a:rPr lang="en-US" sz="1600" dirty="0"/>
              <a:t>4-Span, 72” Prestressed Concrete Bulb-Tee Girders, 445’ Long, Hammerhead Piers</a:t>
            </a:r>
          </a:p>
          <a:p>
            <a:r>
              <a:rPr lang="en-US" sz="2000" dirty="0"/>
              <a:t>Bridge No. 3 – Ramp A2 over S.R. 162 and S.R. 115</a:t>
            </a:r>
          </a:p>
          <a:p>
            <a:pPr lvl="1"/>
            <a:r>
              <a:rPr lang="en-US" sz="1600" dirty="0"/>
              <a:t>7-Span, Curved Steel Welded Plate Girders, 1150’ Long, Hammerhead Piers, Drilled Shaft Foundations</a:t>
            </a:r>
          </a:p>
          <a:p>
            <a:r>
              <a:rPr lang="en-US" sz="2000" dirty="0"/>
              <a:t>Bridge No. 4 – Ramp D2 over S.R. 115, Ramp A2, and S.R. 162</a:t>
            </a:r>
          </a:p>
          <a:p>
            <a:pPr lvl="1"/>
            <a:r>
              <a:rPr lang="en-US" sz="1600" dirty="0"/>
              <a:t>11-Span, Curved, 72” Prestressed Concrete Bulb-Tee Girders, 1250’ Long, Hammerhead Piers</a:t>
            </a:r>
          </a:p>
          <a:p>
            <a:r>
              <a:rPr lang="en-US" sz="2000" dirty="0"/>
              <a:t>Bridge No. 5 – Ramp A1 over Cusick Road</a:t>
            </a:r>
          </a:p>
          <a:p>
            <a:pPr lvl="1"/>
            <a:r>
              <a:rPr lang="en-US" sz="1600" dirty="0"/>
              <a:t>3-Span, Curved, 66” Prestressed Concrete Wide Bulb-Tee Girders, 353’-8¼” Long, Multi-Column Piers</a:t>
            </a:r>
          </a:p>
          <a:p>
            <a:r>
              <a:rPr lang="en-US" sz="2000" dirty="0"/>
              <a:t>Bridge No. 6 – Ramp B1 over Cusick Road</a:t>
            </a:r>
          </a:p>
          <a:p>
            <a:pPr lvl="1"/>
            <a:r>
              <a:rPr lang="en-US" sz="1600" dirty="0"/>
              <a:t>3-Span, 63” Prestressed Concrete Bulb-Tee Girders, 211’ Long, Hammerhead Piers</a:t>
            </a:r>
          </a:p>
          <a:p>
            <a:pPr marL="457200" lvl="1" indent="0">
              <a:buNone/>
            </a:pPr>
            <a:endParaRPr lang="en-US" sz="1600" dirty="0"/>
          </a:p>
          <a:p>
            <a:pPr lvl="1"/>
            <a:endParaRPr lang="en-US" sz="1600" dirty="0"/>
          </a:p>
          <a:p>
            <a:pPr lvl="1"/>
            <a:endParaRPr lang="en-US" sz="1600" dirty="0"/>
          </a:p>
        </p:txBody>
      </p:sp>
    </p:spTree>
    <p:extLst>
      <p:ext uri="{BB962C8B-B14F-4D97-AF65-F5344CB8AC3E}">
        <p14:creationId xmlns:p14="http://schemas.microsoft.com/office/powerpoint/2010/main" val="1074321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9D7C-4509-B9FD-A316-59D5BC00AF62}"/>
              </a:ext>
            </a:extLst>
          </p:cNvPr>
          <p:cNvSpPr>
            <a:spLocks noGrp="1"/>
          </p:cNvSpPr>
          <p:nvPr>
            <p:ph type="title"/>
          </p:nvPr>
        </p:nvSpPr>
        <p:spPr>
          <a:xfrm>
            <a:off x="203200" y="181086"/>
            <a:ext cx="11785600" cy="825500"/>
          </a:xfrm>
        </p:spPr>
        <p:txBody>
          <a:bodyPr/>
          <a:lstStyle/>
          <a:p>
            <a:r>
              <a:rPr lang="en-US" dirty="0"/>
              <a:t>Geotechnical Challenges</a:t>
            </a:r>
          </a:p>
        </p:txBody>
      </p:sp>
      <p:sp>
        <p:nvSpPr>
          <p:cNvPr id="3" name="Content Placeholder 2">
            <a:extLst>
              <a:ext uri="{FF2B5EF4-FFF2-40B4-BE49-F238E27FC236}">
                <a16:creationId xmlns:a16="http://schemas.microsoft.com/office/drawing/2014/main" id="{6CC64927-9950-E26E-262C-C693E81E2CEF}"/>
              </a:ext>
            </a:extLst>
          </p:cNvPr>
          <p:cNvSpPr>
            <a:spLocks noGrp="1"/>
          </p:cNvSpPr>
          <p:nvPr>
            <p:ph idx="1"/>
          </p:nvPr>
        </p:nvSpPr>
        <p:spPr>
          <a:xfrm>
            <a:off x="304800" y="1193801"/>
            <a:ext cx="11684000" cy="2235199"/>
          </a:xfrm>
        </p:spPr>
        <p:txBody>
          <a:bodyPr>
            <a:normAutofit/>
          </a:bodyPr>
          <a:lstStyle/>
          <a:p>
            <a:pPr lvl="1"/>
            <a:endParaRPr lang="en-US" sz="1600" dirty="0"/>
          </a:p>
          <a:p>
            <a:pPr lvl="1"/>
            <a:endParaRPr lang="en-US" sz="1600" dirty="0"/>
          </a:p>
        </p:txBody>
      </p:sp>
      <p:pic>
        <p:nvPicPr>
          <p:cNvPr id="6" name="Picture 5">
            <a:extLst>
              <a:ext uri="{FF2B5EF4-FFF2-40B4-BE49-F238E27FC236}">
                <a16:creationId xmlns:a16="http://schemas.microsoft.com/office/drawing/2014/main" id="{1B210821-6FD7-62C3-A253-168BB9EC3FBE}"/>
              </a:ext>
            </a:extLst>
          </p:cNvPr>
          <p:cNvPicPr>
            <a:picLocks noChangeAspect="1"/>
          </p:cNvPicPr>
          <p:nvPr/>
        </p:nvPicPr>
        <p:blipFill>
          <a:blip r:embed="rId3"/>
          <a:stretch>
            <a:fillRect/>
          </a:stretch>
        </p:blipFill>
        <p:spPr>
          <a:xfrm>
            <a:off x="3691156" y="3820433"/>
            <a:ext cx="5456339" cy="2971996"/>
          </a:xfrm>
          <a:prstGeom prst="rect">
            <a:avLst/>
          </a:prstGeom>
        </p:spPr>
      </p:pic>
      <p:sp>
        <p:nvSpPr>
          <p:cNvPr id="5" name="Content Placeholder 6">
            <a:extLst>
              <a:ext uri="{FF2B5EF4-FFF2-40B4-BE49-F238E27FC236}">
                <a16:creationId xmlns:a16="http://schemas.microsoft.com/office/drawing/2014/main" id="{1E7B766B-AC61-BB46-AFD2-13FA22C7AA21}"/>
              </a:ext>
            </a:extLst>
          </p:cNvPr>
          <p:cNvSpPr txBox="1">
            <a:spLocks/>
          </p:cNvSpPr>
          <p:nvPr/>
        </p:nvSpPr>
        <p:spPr>
          <a:xfrm>
            <a:off x="94609" y="1288351"/>
            <a:ext cx="11582866" cy="2604141"/>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Clr>
                <a:schemeClr val="accent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914400" rtl="0" eaLnBrk="1" latinLnBrk="0" hangingPunct="1">
              <a:spcBef>
                <a:spcPct val="20000"/>
              </a:spcBef>
              <a:buClr>
                <a:schemeClr val="accent1"/>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200" dirty="0"/>
              <a:t>Bridge 3</a:t>
            </a:r>
          </a:p>
          <a:p>
            <a:pPr lvl="1"/>
            <a:r>
              <a:rPr lang="en-US" sz="1800" dirty="0"/>
              <a:t>Drilled Shaft Foundations </a:t>
            </a:r>
          </a:p>
          <a:p>
            <a:pPr lvl="1"/>
            <a:r>
              <a:rPr lang="en-US" sz="1800" dirty="0"/>
              <a:t>SP 625</a:t>
            </a:r>
          </a:p>
          <a:p>
            <a:r>
              <a:rPr lang="en-US" sz="2200" dirty="0"/>
              <a:t>Settlement Monitoring</a:t>
            </a:r>
          </a:p>
          <a:p>
            <a:pPr lvl="1"/>
            <a:r>
              <a:rPr lang="en-US" sz="1800" dirty="0"/>
              <a:t>Ramps B1 and D2</a:t>
            </a:r>
          </a:p>
          <a:p>
            <a:r>
              <a:rPr lang="en-US" sz="2200" dirty="0"/>
              <a:t>Soft Soils </a:t>
            </a:r>
          </a:p>
          <a:p>
            <a:pPr lvl="1"/>
            <a:r>
              <a:rPr lang="en-US" sz="1800" dirty="0"/>
              <a:t>GSR ground improvement</a:t>
            </a:r>
          </a:p>
          <a:p>
            <a:r>
              <a:rPr lang="en-US" sz="2200" dirty="0"/>
              <a:t>Wall 2 – Under Pellissippi Bridge</a:t>
            </a:r>
          </a:p>
          <a:p>
            <a:pPr lvl="1"/>
            <a:r>
              <a:rPr lang="en-US" sz="1800" dirty="0"/>
              <a:t>Soil nails designed at steep angles to avoid Bridge Abutment Piles as close as 11 feet away.  Need to install 40 degrees from horizontal along with a bottom/toe nail 70 degrees from horizontal to achieve required global stability </a:t>
            </a:r>
            <a:endParaRPr lang="en-US" dirty="0"/>
          </a:p>
        </p:txBody>
      </p:sp>
    </p:spTree>
    <p:extLst>
      <p:ext uri="{BB962C8B-B14F-4D97-AF65-F5344CB8AC3E}">
        <p14:creationId xmlns:p14="http://schemas.microsoft.com/office/powerpoint/2010/main" val="1363991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Project Overview</a:t>
            </a:r>
          </a:p>
        </p:txBody>
      </p:sp>
      <p:sp>
        <p:nvSpPr>
          <p:cNvPr id="4" name="Content Placeholder 3"/>
          <p:cNvSpPr>
            <a:spLocks noGrp="1"/>
          </p:cNvSpPr>
          <p:nvPr>
            <p:ph idx="1"/>
          </p:nvPr>
        </p:nvSpPr>
        <p:spPr>
          <a:xfrm>
            <a:off x="304801" y="1193804"/>
            <a:ext cx="5690124" cy="4958462"/>
          </a:xfrm>
        </p:spPr>
        <p:txBody>
          <a:bodyPr>
            <a:normAutofit/>
          </a:bodyPr>
          <a:lstStyle/>
          <a:p>
            <a:pPr>
              <a:buClr>
                <a:schemeClr val="accent1"/>
              </a:buClr>
            </a:pPr>
            <a:r>
              <a:rPr lang="en-US" sz="2000" dirty="0"/>
              <a:t>Letting Date: August 18, 2023 </a:t>
            </a:r>
          </a:p>
          <a:p>
            <a:pPr>
              <a:buClr>
                <a:schemeClr val="accent1"/>
              </a:buClr>
            </a:pPr>
            <a:r>
              <a:rPr lang="en-US" sz="2000" dirty="0"/>
              <a:t>The grading, drainage, construction of bridges, retaining walls and paving on U.S. 129 (S.R. 115) from proposed interchange at Tyson Boulevard to existing U.S. 129 (S.R. 115) at South Singleton Station Road.</a:t>
            </a:r>
          </a:p>
          <a:p>
            <a:pPr>
              <a:buClr>
                <a:schemeClr val="accent1"/>
              </a:buClr>
            </a:pPr>
            <a:r>
              <a:rPr lang="en-US" sz="2000" dirty="0"/>
              <a:t>ADT: 37,250 (New Alignment)</a:t>
            </a:r>
          </a:p>
          <a:p>
            <a:pPr>
              <a:buClr>
                <a:schemeClr val="accent1"/>
              </a:buClr>
            </a:pPr>
            <a:r>
              <a:rPr lang="en-US" sz="2000" dirty="0"/>
              <a:t>DBE Goal: 9.5%</a:t>
            </a:r>
          </a:p>
          <a:p>
            <a:pPr>
              <a:buClr>
                <a:schemeClr val="accent1"/>
              </a:buClr>
            </a:pPr>
            <a:r>
              <a:rPr lang="en-US" sz="2000" dirty="0"/>
              <a:t>Completion Date: October 31, 2027</a:t>
            </a:r>
          </a:p>
          <a:p>
            <a:pPr>
              <a:buClr>
                <a:schemeClr val="accent1"/>
              </a:buClr>
            </a:pPr>
            <a:r>
              <a:rPr lang="en-US" sz="2000" dirty="0"/>
              <a:t>Designer: H. W. Lochner, Inc.</a:t>
            </a:r>
          </a:p>
          <a:p>
            <a:pPr>
              <a:buClr>
                <a:schemeClr val="accent1"/>
              </a:buClr>
            </a:pPr>
            <a:r>
              <a:rPr lang="en-US" sz="2000" dirty="0"/>
              <a:t>Full CEI oversight</a:t>
            </a:r>
          </a:p>
        </p:txBody>
      </p:sp>
    </p:spTree>
    <p:extLst>
      <p:ext uri="{BB962C8B-B14F-4D97-AF65-F5344CB8AC3E}">
        <p14:creationId xmlns:p14="http://schemas.microsoft.com/office/powerpoint/2010/main" val="2638495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Special Provision 108B</a:t>
            </a:r>
          </a:p>
        </p:txBody>
      </p:sp>
      <p:sp>
        <p:nvSpPr>
          <p:cNvPr id="4" name="Content Placeholder 3"/>
          <p:cNvSpPr>
            <a:spLocks noGrp="1"/>
          </p:cNvSpPr>
          <p:nvPr>
            <p:ph idx="1"/>
          </p:nvPr>
        </p:nvSpPr>
        <p:spPr>
          <a:xfrm>
            <a:off x="203200" y="1003303"/>
            <a:ext cx="11785600" cy="5199766"/>
          </a:xfrm>
        </p:spPr>
        <p:txBody>
          <a:bodyPr>
            <a:normAutofit/>
          </a:bodyPr>
          <a:lstStyle/>
          <a:p>
            <a:endParaRPr lang="en-US" dirty="0"/>
          </a:p>
          <a:p>
            <a:r>
              <a:rPr lang="en-US" sz="2000" dirty="0"/>
              <a:t>Any work requiring lane closures including pavement marking operations shall be at night between the hours of 7PM and 6AM (Sunday through Thursday), unless otherwise directed by the TDOT Operations District Engineer and the Regional Traffic Incident Management Coordinator. </a:t>
            </a:r>
          </a:p>
          <a:p>
            <a:r>
              <a:rPr lang="en-US" sz="2000" dirty="0"/>
              <a:t>No lane closures will be allowed on Saturdays when the University of Tennessee plays football in Knoxville, during Special Events, Holidays or Holiday weekends in accordance with the plans and specifications, or as approved by the TDOT Operations District Engineer and the Regional Traffic Incident Management Coordinator</a:t>
            </a:r>
          </a:p>
        </p:txBody>
      </p:sp>
    </p:spTree>
    <p:extLst>
      <p:ext uri="{BB962C8B-B14F-4D97-AF65-F5344CB8AC3E}">
        <p14:creationId xmlns:p14="http://schemas.microsoft.com/office/powerpoint/2010/main" val="2544094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Special Provision 108B </a:t>
            </a:r>
          </a:p>
        </p:txBody>
      </p:sp>
      <p:sp>
        <p:nvSpPr>
          <p:cNvPr id="4" name="Content Placeholder 3"/>
          <p:cNvSpPr>
            <a:spLocks noGrp="1"/>
          </p:cNvSpPr>
          <p:nvPr>
            <p:ph idx="1"/>
          </p:nvPr>
        </p:nvSpPr>
        <p:spPr/>
        <p:txBody>
          <a:bodyPr>
            <a:normAutofit/>
          </a:bodyPr>
          <a:lstStyle/>
          <a:p>
            <a:pPr>
              <a:buClr>
                <a:schemeClr val="accent1"/>
              </a:buClr>
            </a:pPr>
            <a:r>
              <a:rPr lang="en-US" sz="2000" dirty="0"/>
              <a:t>Liquidated damages for ITS related outages</a:t>
            </a:r>
          </a:p>
          <a:p>
            <a:pPr>
              <a:buClr>
                <a:schemeClr val="accent1"/>
              </a:buClr>
            </a:pPr>
            <a:endParaRPr lang="en-US" sz="2000" dirty="0"/>
          </a:p>
          <a:p>
            <a:pPr>
              <a:buClr>
                <a:schemeClr val="accent1"/>
              </a:buClr>
            </a:pPr>
            <a:endParaRPr lang="en-US" sz="2000" dirty="0"/>
          </a:p>
          <a:p>
            <a:pPr marL="0" indent="0">
              <a:buClr>
                <a:schemeClr val="accent1"/>
              </a:buClr>
              <a:buNone/>
            </a:pPr>
            <a:endParaRPr lang="en-US" sz="9600" dirty="0"/>
          </a:p>
        </p:txBody>
      </p:sp>
      <p:pic>
        <p:nvPicPr>
          <p:cNvPr id="6" name="Picture 5">
            <a:extLst>
              <a:ext uri="{FF2B5EF4-FFF2-40B4-BE49-F238E27FC236}">
                <a16:creationId xmlns:a16="http://schemas.microsoft.com/office/drawing/2014/main" id="{C7519376-2FB5-46E5-E5A5-213F3D6E7D0C}"/>
              </a:ext>
            </a:extLst>
          </p:cNvPr>
          <p:cNvPicPr>
            <a:picLocks noChangeAspect="1"/>
          </p:cNvPicPr>
          <p:nvPr/>
        </p:nvPicPr>
        <p:blipFill>
          <a:blip r:embed="rId3"/>
          <a:stretch>
            <a:fillRect/>
          </a:stretch>
        </p:blipFill>
        <p:spPr>
          <a:xfrm>
            <a:off x="823783" y="1972898"/>
            <a:ext cx="8749789" cy="2912204"/>
          </a:xfrm>
          <a:prstGeom prst="rect">
            <a:avLst/>
          </a:prstGeom>
        </p:spPr>
      </p:pic>
    </p:spTree>
    <p:extLst>
      <p:ext uri="{BB962C8B-B14F-4D97-AF65-F5344CB8AC3E}">
        <p14:creationId xmlns:p14="http://schemas.microsoft.com/office/powerpoint/2010/main" val="3857031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Special Provisions</a:t>
            </a:r>
          </a:p>
        </p:txBody>
      </p:sp>
      <p:sp>
        <p:nvSpPr>
          <p:cNvPr id="4" name="Content Placeholder 3"/>
          <p:cNvSpPr>
            <a:spLocks noGrp="1"/>
          </p:cNvSpPr>
          <p:nvPr>
            <p:ph idx="1"/>
          </p:nvPr>
        </p:nvSpPr>
        <p:spPr>
          <a:xfrm>
            <a:off x="203200" y="1003303"/>
            <a:ext cx="11785600" cy="5199766"/>
          </a:xfrm>
        </p:spPr>
        <p:txBody>
          <a:bodyPr>
            <a:normAutofit lnSpcReduction="10000"/>
          </a:bodyPr>
          <a:lstStyle/>
          <a:p>
            <a:r>
              <a:rPr lang="en-US" dirty="0"/>
              <a:t>108C – Liquidated damages for CEI administered contracts</a:t>
            </a:r>
          </a:p>
          <a:p>
            <a:r>
              <a:rPr lang="en-US" dirty="0"/>
              <a:t>109A &amp; B – Payment adjustment for fuel and bituminous materials</a:t>
            </a:r>
          </a:p>
          <a:p>
            <a:r>
              <a:rPr lang="en-US" dirty="0"/>
              <a:t>109ETAS – E-ticketing for asphalt</a:t>
            </a:r>
          </a:p>
          <a:p>
            <a:r>
              <a:rPr lang="en-US" dirty="0"/>
              <a:t>202ACM – Removal of Asbestos Containing Material (ACM)</a:t>
            </a:r>
          </a:p>
          <a:p>
            <a:r>
              <a:rPr lang="en-US" dirty="0"/>
              <a:t>407IC – Intelligent compaction for hot mix asphalt</a:t>
            </a:r>
          </a:p>
          <a:p>
            <a:r>
              <a:rPr lang="en-US" dirty="0"/>
              <a:t>411B – Rideability for Asphalt</a:t>
            </a:r>
          </a:p>
          <a:p>
            <a:r>
              <a:rPr lang="en-US" dirty="0"/>
              <a:t>624 – Retaining Walls</a:t>
            </a:r>
          </a:p>
          <a:p>
            <a:r>
              <a:rPr lang="en-US" dirty="0"/>
              <a:t>625 – Drilled shafts</a:t>
            </a:r>
          </a:p>
          <a:p>
            <a:r>
              <a:rPr lang="en-US" dirty="0"/>
              <a:t>700SIG – Highway Signs, Luminaires &amp; Traffic Signals</a:t>
            </a:r>
          </a:p>
          <a:p>
            <a:r>
              <a:rPr lang="en-US" dirty="0"/>
              <a:t>725 – Technical Specifications</a:t>
            </a:r>
          </a:p>
          <a:p>
            <a:r>
              <a:rPr lang="en-US" dirty="0"/>
              <a:t>730A – Temporary Traffic Control (Signalization)</a:t>
            </a:r>
          </a:p>
          <a:p>
            <a:r>
              <a:rPr lang="en-US" dirty="0"/>
              <a:t>790 – Utility Specifications</a:t>
            </a:r>
          </a:p>
        </p:txBody>
      </p:sp>
    </p:spTree>
    <p:extLst>
      <p:ext uri="{BB962C8B-B14F-4D97-AF65-F5344CB8AC3E}">
        <p14:creationId xmlns:p14="http://schemas.microsoft.com/office/powerpoint/2010/main" val="3075224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Questions</a:t>
            </a:r>
          </a:p>
        </p:txBody>
      </p:sp>
      <p:sp>
        <p:nvSpPr>
          <p:cNvPr id="4" name="Content Placeholder 3"/>
          <p:cNvSpPr>
            <a:spLocks noGrp="1"/>
          </p:cNvSpPr>
          <p:nvPr>
            <p:ph idx="1"/>
          </p:nvPr>
        </p:nvSpPr>
        <p:spPr/>
        <p:txBody>
          <a:bodyPr/>
          <a:lstStyle/>
          <a:p>
            <a:pPr marL="0" indent="0">
              <a:lnSpc>
                <a:spcPct val="90000"/>
              </a:lnSpc>
              <a:spcBef>
                <a:spcPts val="600"/>
              </a:spcBef>
              <a:spcAft>
                <a:spcPts val="1200"/>
              </a:spcAft>
              <a:buClr>
                <a:srgbClr val="E4610F"/>
              </a:buClr>
              <a:buNone/>
              <a:defRPr/>
            </a:pPr>
            <a:r>
              <a:rPr lang="en-US" sz="2000" dirty="0">
                <a:solidFill>
                  <a:srgbClr val="1D1D1D"/>
                </a:solidFill>
                <a:latin typeface="Arial"/>
                <a:ea typeface="+mn-ea"/>
                <a:cs typeface="+mn-cs"/>
              </a:rPr>
              <a:t>Please submit RFIs by email to </a:t>
            </a:r>
            <a:r>
              <a:rPr lang="en-US" sz="2000" dirty="0">
                <a:solidFill>
                  <a:srgbClr val="1D1D1D"/>
                </a:solidFill>
                <a:latin typeface="Arial"/>
                <a:ea typeface="+mn-ea"/>
                <a:cs typeface="+mn-cs"/>
                <a:hlinkClick r:id="rId3">
                  <a:extLst>
                    <a:ext uri="{A12FA001-AC4F-418D-AE19-62706E023703}">
                      <ahyp:hlinkClr xmlns:ahyp="http://schemas.microsoft.com/office/drawing/2018/hyperlinkcolor" val="tx"/>
                    </a:ext>
                  </a:extLst>
                </a:hlinkClick>
              </a:rPr>
              <a:t>Jamie.Fitzpatrick@tn.gov</a:t>
            </a:r>
            <a:r>
              <a:rPr lang="en-US" sz="2000" dirty="0">
                <a:solidFill>
                  <a:srgbClr val="1D1D1D"/>
                </a:solidFill>
                <a:latin typeface="Arial"/>
                <a:ea typeface="+mn-ea"/>
                <a:cs typeface="+mn-cs"/>
              </a:rPr>
              <a:t>. </a:t>
            </a:r>
          </a:p>
          <a:p>
            <a:pPr marL="0" indent="0">
              <a:lnSpc>
                <a:spcPct val="90000"/>
              </a:lnSpc>
              <a:spcBef>
                <a:spcPts val="600"/>
              </a:spcBef>
              <a:spcAft>
                <a:spcPts val="1200"/>
              </a:spcAft>
              <a:buClr>
                <a:srgbClr val="E4610F"/>
              </a:buClr>
              <a:buNone/>
              <a:defRPr/>
            </a:pPr>
            <a:r>
              <a:rPr lang="en-US" sz="2000" dirty="0">
                <a:solidFill>
                  <a:srgbClr val="1D1D1D"/>
                </a:solidFill>
                <a:latin typeface="Arial"/>
                <a:ea typeface="+mn-ea"/>
                <a:cs typeface="+mn-cs"/>
              </a:rPr>
              <a:t>Please submit with subject line as, “CNX308 Blount RFI”</a:t>
            </a:r>
          </a:p>
          <a:p>
            <a:pPr marL="0" indent="0">
              <a:lnSpc>
                <a:spcPct val="90000"/>
              </a:lnSpc>
              <a:spcBef>
                <a:spcPts val="600"/>
              </a:spcBef>
              <a:spcAft>
                <a:spcPts val="1200"/>
              </a:spcAft>
              <a:buClr>
                <a:srgbClr val="E4610F"/>
              </a:buClr>
              <a:buNone/>
              <a:defRPr/>
            </a:pPr>
            <a:r>
              <a:rPr lang="en-US" sz="2000" dirty="0">
                <a:solidFill>
                  <a:srgbClr val="1D1D1D"/>
                </a:solidFill>
                <a:latin typeface="Arial"/>
                <a:ea typeface="+mn-ea"/>
                <a:cs typeface="+mn-cs"/>
              </a:rPr>
              <a:t>RFIs will be accepted up until Friday, August 11, at 4:00 p.m. CDT.</a:t>
            </a:r>
          </a:p>
          <a:p>
            <a:pPr marL="0" indent="0">
              <a:lnSpc>
                <a:spcPct val="90000"/>
              </a:lnSpc>
              <a:spcBef>
                <a:spcPts val="600"/>
              </a:spcBef>
              <a:spcAft>
                <a:spcPts val="1200"/>
              </a:spcAft>
              <a:buClr>
                <a:srgbClr val="E4610F"/>
              </a:buClr>
              <a:buNone/>
              <a:defRPr/>
            </a:pPr>
            <a:r>
              <a:rPr lang="en-US" sz="2000" dirty="0">
                <a:solidFill>
                  <a:srgbClr val="1D1D1D"/>
                </a:solidFill>
                <a:latin typeface="Arial"/>
                <a:ea typeface="+mn-ea"/>
                <a:cs typeface="+mn-cs"/>
              </a:rPr>
              <a:t>Responses will be posted on TDOT Construction website as informational addendums</a:t>
            </a:r>
            <a:r>
              <a:rPr lang="en-US" sz="2000" dirty="0">
                <a:solidFill>
                  <a:srgbClr val="1D1D1D"/>
                </a:solidFill>
                <a:effectLst>
                  <a:outerShdw blurRad="38100" dist="38100" dir="2700000" algn="tl">
                    <a:srgbClr val="000000">
                      <a:alpha val="43137"/>
                    </a:srgbClr>
                  </a:outerShdw>
                </a:effectLst>
                <a:latin typeface="Arial"/>
                <a:ea typeface="+mn-ea"/>
                <a:cs typeface="+mn-cs"/>
              </a:rPr>
              <a:t>.</a:t>
            </a:r>
          </a:p>
          <a:p>
            <a:pPr marL="457200" lvl="1" indent="0">
              <a:buNone/>
            </a:pPr>
            <a:endParaRPr lang="en-US" dirty="0"/>
          </a:p>
          <a:p>
            <a:pPr lvl="1"/>
            <a:endParaRPr lang="en-US" dirty="0"/>
          </a:p>
          <a:p>
            <a:endParaRPr lang="en-US" dirty="0"/>
          </a:p>
        </p:txBody>
      </p:sp>
    </p:spTree>
    <p:extLst>
      <p:ext uri="{BB962C8B-B14F-4D97-AF65-F5344CB8AC3E}">
        <p14:creationId xmlns:p14="http://schemas.microsoft.com/office/powerpoint/2010/main" val="2332206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09EA7-38BC-1CE1-EE68-846F9FC15B58}"/>
              </a:ext>
            </a:extLst>
          </p:cNvPr>
          <p:cNvSpPr>
            <a:spLocks noGrp="1"/>
          </p:cNvSpPr>
          <p:nvPr>
            <p:ph type="ctrTitle"/>
          </p:nvPr>
        </p:nvSpPr>
        <p:spPr>
          <a:xfrm>
            <a:off x="203200" y="4477991"/>
            <a:ext cx="11785600" cy="1422399"/>
          </a:xfrm>
        </p:spPr>
        <p:txBody>
          <a:bodyPr/>
          <a:lstStyle/>
          <a:p>
            <a:r>
              <a:rPr lang="en-US" sz="6600" dirty="0"/>
              <a:t>Questions</a:t>
            </a:r>
            <a:endParaRPr lang="en-US" dirty="0"/>
          </a:p>
        </p:txBody>
      </p:sp>
      <p:sp>
        <p:nvSpPr>
          <p:cNvPr id="4" name="Text Placeholder 3">
            <a:extLst>
              <a:ext uri="{FF2B5EF4-FFF2-40B4-BE49-F238E27FC236}">
                <a16:creationId xmlns:a16="http://schemas.microsoft.com/office/drawing/2014/main" id="{954650D1-89B9-1A47-7B88-713A33AF098C}"/>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630661827"/>
      </p:ext>
    </p:extLst>
  </p:cSld>
  <p:clrMapOvr>
    <a:masterClrMapping/>
  </p:clrMapOvr>
</p:sld>
</file>

<file path=ppt/theme/theme1.xml><?xml version="1.0" encoding="utf-8"?>
<a:theme xmlns:a="http://schemas.openxmlformats.org/drawingml/2006/main" name="PowerPoint B">
  <a:themeElements>
    <a:clrScheme name="Brand Colors">
      <a:dk1>
        <a:sysClr val="windowText" lastClr="000000"/>
      </a:dk1>
      <a:lt1>
        <a:sysClr val="window" lastClr="FFFFFF"/>
      </a:lt1>
      <a:dk2>
        <a:srgbClr val="1B365D"/>
      </a:dk2>
      <a:lt2>
        <a:srgbClr val="FF0F00"/>
      </a:lt2>
      <a:accent1>
        <a:srgbClr val="2DCCD3"/>
      </a:accent1>
      <a:accent2>
        <a:srgbClr val="D2D755"/>
      </a:accent2>
      <a:accent3>
        <a:srgbClr val="E87722"/>
      </a:accent3>
      <a:accent4>
        <a:srgbClr val="7C2529"/>
      </a:accent4>
      <a:accent5>
        <a:srgbClr val="666666"/>
      </a:accent5>
      <a:accent6>
        <a:srgbClr val="E6D395"/>
      </a:accent6>
      <a:hlink>
        <a:srgbClr val="131E29"/>
      </a:hlink>
      <a:folHlink>
        <a:srgbClr val="CBC4B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3" id="{DCCA0978-EB70-426A-9FDB-3C30A3CB0E91}" vid="{1BB2020B-6E92-417B-A3E8-BAFF14C366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45917</TotalTime>
  <Words>1659</Words>
  <Application>Microsoft Office PowerPoint</Application>
  <PresentationFormat>Widescreen</PresentationFormat>
  <Paragraphs>208</Paragraphs>
  <Slides>23</Slides>
  <Notes>23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1" baseType="lpstr">
      <vt:lpstr>Arial</vt:lpstr>
      <vt:lpstr>ArialMT</vt:lpstr>
      <vt:lpstr>Calibri</vt:lpstr>
      <vt:lpstr>Open Sans</vt:lpstr>
      <vt:lpstr>PermianSlabSerifTypeface</vt:lpstr>
      <vt:lpstr>Wingdings 3</vt:lpstr>
      <vt:lpstr>PowerPoint B</vt:lpstr>
      <vt:lpstr>Acrobat Document</vt:lpstr>
      <vt:lpstr>CNX308 Blount County Mandatory Pre-bid Meeting</vt:lpstr>
      <vt:lpstr>Alcoa Highway Corridor Improvements</vt:lpstr>
      <vt:lpstr>Stage 1 – PIN 101651.04 (CNX308)</vt:lpstr>
      <vt:lpstr>PIN 101651.02, .03, .04 and .05</vt:lpstr>
      <vt:lpstr>Key Stakeholders</vt:lpstr>
      <vt:lpstr>Design Features</vt:lpstr>
      <vt:lpstr>Natural Stream Design</vt:lpstr>
      <vt:lpstr>Natural Stream Design – Inspector Requirements &amp; Qualifications</vt:lpstr>
      <vt:lpstr>Borrow Excavation</vt:lpstr>
      <vt:lpstr>Traffic Control Plan</vt:lpstr>
      <vt:lpstr>Airport Coordination </vt:lpstr>
      <vt:lpstr>Airport Coordination</vt:lpstr>
      <vt:lpstr>Airport Coordination</vt:lpstr>
      <vt:lpstr>Utilities </vt:lpstr>
      <vt:lpstr>Utility Considerations</vt:lpstr>
      <vt:lpstr>Bridges (6 Total)</vt:lpstr>
      <vt:lpstr>Geotechnical Challenges</vt:lpstr>
      <vt:lpstr>Project Overview</vt:lpstr>
      <vt:lpstr>Special Provision 108B</vt:lpstr>
      <vt:lpstr>Special Provision 108B </vt:lpstr>
      <vt:lpstr>Special Provisions</vt:lpstr>
      <vt:lpstr>Questions</vt:lpstr>
      <vt:lpstr>Questions</vt:lpstr>
    </vt:vector>
  </TitlesOfParts>
  <Company>H.W. Lochner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Hieronymus, John</dc:creator>
  <cp:lastModifiedBy>Christie Brown</cp:lastModifiedBy>
  <cp:revision>322</cp:revision>
  <cp:lastPrinted>2023-08-03T12:47:16Z</cp:lastPrinted>
  <dcterms:created xsi:type="dcterms:W3CDTF">2018-07-12T12:17:55Z</dcterms:created>
  <dcterms:modified xsi:type="dcterms:W3CDTF">2023-08-04T13:46:24Z</dcterms:modified>
</cp:coreProperties>
</file>