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2" r:id="rId2"/>
    <p:sldId id="423" r:id="rId3"/>
    <p:sldId id="424" r:id="rId4"/>
    <p:sldId id="446" r:id="rId5"/>
    <p:sldId id="426" r:id="rId6"/>
    <p:sldId id="427" r:id="rId7"/>
    <p:sldId id="445" r:id="rId8"/>
    <p:sldId id="433" r:id="rId9"/>
    <p:sldId id="441" r:id="rId10"/>
    <p:sldId id="456" r:id="rId11"/>
    <p:sldId id="428" r:id="rId12"/>
    <p:sldId id="449" r:id="rId13"/>
    <p:sldId id="455" r:id="rId14"/>
    <p:sldId id="453" r:id="rId15"/>
    <p:sldId id="454" r:id="rId16"/>
    <p:sldId id="457" r:id="rId17"/>
    <p:sldId id="451" r:id="rId18"/>
    <p:sldId id="452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17T23:04:22.638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0,'4'1,"1"-1,-1 1,0 1,0-1,1 0,-1 1,0 0,0 0,0 0,-1 0,1 1,0 0,-1-1,0 1,4 4,4 4,-1 1,16 24,84 150,-68-111,58 82,29-9,-77-92,-1 0,3-2,62 46,-86-77,1-1,1-2,1-1,0-1,1-2,40 12,-69-27,38 15,1-3,1-2,0-1,0-3,70 3,11-8,118-6,-223 1,0-2,-1 0,1-2,-1 0,0-1,28-17,10-2,-54 25,192-89,-162 73,-1-2,0-1,44-39,-55 42,2 1,42-23,19-14,-80 50,0 1,0-1,1 1,-1 0,1 0,0 1,0 0,0 0,0 0,0 0,0 1,0 0,0 1,12-1,-10 2,-1 1,0-1,0 1,0 1,0-1,0 1,0 1,-1-1,0 1,1 0,-1 0,7 8,22 17,61 40,-87-63,0 1,-1 0,1 1,-2 0,1 0,-1 0,0 1,8 15,41 85,-39-72,-7-13,13 46,1 4,12 38,-28-81,2-1,0 0,19 35,-20-49,6 15,2-1,1-1,1-1,39 44,-39-52,-2 2,28 44,-36-50,1 0,0-1,1 0,1-1,0-1,1 0,0 0,23 15,0-5,10 6,66 30,-94-52,0 0,1-1,-1-1,1 0,0-2,0 0,29 0,732-5,-730-1,1-2,-1-3,84-24,-91 19,-2-3,49-24,53-20,-131 54,0 1,0-1,-1-1,0 0,0-1,0 0,17-19,-17 17,0 0,1 0,1 1,-1 0,26-12,-25 16,0 0,1 1,-1 1,1 0,0 1,0 0,0 2,-1-1,1 2,0-1,0 2,0 0,0 1,20 6,9 7,-1 2,-1 2,42 27,-18-11,176 104,-75-33,-107-66,70 36,-59-40,-2 4,-2 2,107 90,91 72,-182-146,76 72,-142-118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17T23:04:26.564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5808 1731,'-102'-1,"-109"3,172 4,1 1,-1 2,1 1,1 3,-46 20,30-7,-71 47,92-52,-1-1,0-1,-2-2,0-1,-74 22,41-22,2 3,1 3,0 3,-65 35,91-43,-1-2,-1-1,-63 12,71-19,-17 4,0-3,0-2,-1-2,0-3,-73-6,116 4,0-1,0 0,0-1,0 1,1-1,-1-1,1 1,-1-2,1 1,0-1,1 0,-11-9,-6-9,2 0,-19-27,21 26,-1-5,2 1,2-2,-23-53,18 35,-72-167,-145-207,198 363,-52-61,-15-19,101 129,-1 0,1 0,-2 1,1 0,-1 1,-1 0,1 0,-1 1,-1 0,1 0,-1 1,-1 0,1 1,-1 0,1 1,-2 0,1 1,0 0,0 1,-1 0,-21-1,-33-1,0 3,-113 13,144-5,1 1,0 2,0 1,-44 22,-120 78,74-40,-46 31,153-92,0-1,-1 0,1-2,-1 0,-1-1,0 0,1-2,-1 0,-32 1,-8-2,-107-9,157 5,0 0,0-1,1 0,-1-1,1 0,0 0,0-1,0 0,0 0,1-1,-12-9,-5-7,-42-47,-3-3,-40-30,62 54,-3 3,-74-52,64 51,1-2,-79-82,111 102,-2-3,1-2,2-1,2-1,1-1,2-1,-22-50,17 38,18 36,1 0,1 0,0-1,1 0,-4-16,1-2,0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17T23:04:29.547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1833 3205,'-2'0,"0"-1,0 0,0 0,0 0,0 0,1 0,-1 0,0 0,1 0,-1-1,1 1,-1-1,1 1,0-1,-1 0,0-2,-21-33,20 33,-21-44,-31-88,-1-4,30 84,-21-64,41 105,0 0,-2 1,0 0,0 0,-11-12,-27-48,17 1,20 47,-2 1,-17-33,-85-159,46 100,-41-66,-64-113,-20-37,169 291,-39-54,31 50,-107-140,120 164,-24-30,18 25,2-2,0-1,2 0,-31-64,25 35,-3 1,-2 1,-68-92,10 2,76 131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17T23:04:42.195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247 3677,'-6'0,"1"-1,0 0,-1-1,1 1,0-1,0 0,0-1,0 1,0-1,0 0,1 0,0 0,-1-1,1 1,0-1,1 0,-1 0,-5-9,-3-4,1 0,0-1,-12-31,7 6,-16-70,11 35,12 33,2 0,1 0,3-1,2 0,5-63,0-8,-4-1578,3 1635,3 0,3 0,26-96,-30 136,23-104,-14 56,3 0,50-129,-44 140,-2-1,22-100,-37 131,0 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1-17T23:04:45.348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112 0,'0'1052,"3"-985,21 109,0-87,-17-68,-1 0,0 0,2 28,-4 282,-7-168,3-113,-5 166,2-172,-3 0,-21 82,8-56,4 1,2 0,4 1,-1 139,14-147,2-1,3 0,4-1,35 109,-48-169,0 0,1 0,-1 0,1 0,-1 0,1-1,0 1,0 0,0 0,0-1,0 1,0 0,0-1,1 1,2 2,-3-5,-1 1,1-1,0 0,-1 1,1-1,0 0,-1 0,1 1,-1-1,0 0,1 0,-1 0,1 0,-1 0,0 1,0-1,0 0,1 0,-1 0,0 0,0 0,0-1,4-75,-4 76,1-34,-2-1,-1 0,-2 1,-1-1,-2 1,-1 1,-2-1,-20-46,22 64,1-1,1 0,0 0,2 0,-5-37,6-94,3 117,-2-26,-9-59,-2-49,15-130,-4-205,-11 332,-1-74,15-682,-2 909,0 0,0 0,-2 1,0-1,-9-26,2 14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12192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" y="4038604"/>
            <a:ext cx="117856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3200" y="5461001"/>
            <a:ext cx="117856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12192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99" y="1168400"/>
            <a:ext cx="8771469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2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08000" y="2209801"/>
            <a:ext cx="52832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5562600"/>
            <a:ext cx="53848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4445001"/>
            <a:ext cx="52832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7" y="422909"/>
            <a:ext cx="3688720" cy="11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2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267200" y="3874770"/>
            <a:ext cx="79248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8800" y="3962400"/>
            <a:ext cx="7620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367" y="3321685"/>
            <a:ext cx="4461933" cy="334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5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43000"/>
            <a:ext cx="117856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00" y="6019800"/>
            <a:ext cx="1155699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5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4"/>
            <a:ext cx="11684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1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1"/>
            <a:ext cx="11684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800" y="1193801"/>
            <a:ext cx="11684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7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1"/>
            <a:ext cx="11684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1"/>
            <a:ext cx="11684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6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4"/>
            <a:ext cx="11684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4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1"/>
            <a:ext cx="11684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48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04"/>
            <a:ext cx="5588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299200" y="1193804"/>
            <a:ext cx="5588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12192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1"/>
            <a:ext cx="38608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55880" y="6152266"/>
            <a:ext cx="16967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656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233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757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684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557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12192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" y="4038604"/>
            <a:ext cx="117856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3200" y="5461001"/>
            <a:ext cx="117856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12192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914650" y="1219200"/>
            <a:ext cx="63627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7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410327"/>
            <a:ext cx="28448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43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customXml" Target="../ink/ink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TENNESSEE DEPARTMENT OF TRANSPORATION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B2D14E-CD7B-4720-BCF0-6150AE325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74198"/>
            <a:ext cx="12192000" cy="5069191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400" b="1" dirty="0"/>
              <a:t>CHEATHAM COUNTY</a:t>
            </a:r>
          </a:p>
          <a:p>
            <a:pPr marL="0" indent="0" algn="ctr">
              <a:buNone/>
            </a:pPr>
            <a:r>
              <a:rPr lang="en-US" sz="4400" b="1" dirty="0"/>
              <a:t>Pre-Bid Meeting</a:t>
            </a:r>
          </a:p>
          <a:p>
            <a:pPr marL="0" indent="0" algn="ctr">
              <a:buNone/>
            </a:pPr>
            <a:r>
              <a:rPr lang="en-US" sz="4400" b="1" dirty="0"/>
              <a:t> November 20, 2020 </a:t>
            </a:r>
          </a:p>
          <a:p>
            <a:pPr marL="0" indent="0" algn="ctr">
              <a:buNone/>
            </a:pPr>
            <a:r>
              <a:rPr lang="en-US" sz="4400" b="1" dirty="0"/>
              <a:t>10:00 AM</a:t>
            </a:r>
          </a:p>
          <a:p>
            <a:pPr marL="0" indent="0" algn="ctr">
              <a:buNone/>
            </a:pPr>
            <a:endParaRPr lang="en-US" sz="3000" b="1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Please make sure your microphone is muted at this time unless you are speaking. Thank you!</a:t>
            </a:r>
            <a:endParaRPr lang="en-US" dirty="0"/>
          </a:p>
          <a:p>
            <a:endParaRPr lang="en-US" dirty="0"/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0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32797-5905-4B41-A7C1-C4B17B39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CBFBA-B94C-482C-AE6C-C97745E7A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State Route 455 (Tennessee Waltz Pkwy)</a:t>
            </a:r>
          </a:p>
          <a:p>
            <a:pPr marL="0" indent="0" algn="ctr">
              <a:buNone/>
            </a:pPr>
            <a:r>
              <a:rPr lang="en-US" sz="2800" b="1" dirty="0"/>
              <a:t>From 1,500 ft. South of SR-49 to SR-49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Letting Date:  December 11, 2020</a:t>
            </a:r>
          </a:p>
          <a:p>
            <a:pPr marL="0" indent="0" algn="ctr">
              <a:buNone/>
            </a:pPr>
            <a:r>
              <a:rPr lang="en-US" b="1" dirty="0"/>
              <a:t>Completion Date:  July 15, 2022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7A53D-A7F1-4266-B841-74308400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69105F-9705-4F98-9B2C-E32FA290A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405" y="2133203"/>
            <a:ext cx="4378038" cy="275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5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19DAC-8B9A-49FD-BDCA-5E9CBAAE0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1A2C-6881-4CE4-B2AF-CFEA2B3D4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300333"/>
            <a:ext cx="11684000" cy="49584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Prequalification Requirements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Mandatory Pre-Bid Attendance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Standard Prequalification Applies</a:t>
            </a:r>
          </a:p>
          <a:p>
            <a:r>
              <a:rPr lang="en-US" b="1" dirty="0"/>
              <a:t>Make sure your TDOT prequalification is currently valid</a:t>
            </a:r>
          </a:p>
          <a:p>
            <a:endParaRPr lang="en-US" b="1" dirty="0"/>
          </a:p>
          <a:p>
            <a:r>
              <a:rPr lang="en-US" b="1" dirty="0"/>
              <a:t>Contractors with an expired prequalification that has surpassed the 90 days grace period will not be authorized to bid.</a:t>
            </a:r>
          </a:p>
          <a:p>
            <a:endParaRPr lang="en-US" b="1" dirty="0"/>
          </a:p>
          <a:p>
            <a:r>
              <a:rPr lang="en-US" b="1" dirty="0"/>
              <a:t>Prospective bidders must have filed their standard prequalification questionnaire at least 14 days prior to the date of the letting.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643D6-72A0-41C7-A58D-8899C8C1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7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80CB-B3E3-437F-979B-BD31FA48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C9C9A-1A02-46CB-B31E-1A7642F5C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Meeting attendance does not guarantee bid authorization.</a:t>
            </a:r>
          </a:p>
          <a:p>
            <a:endParaRPr lang="en-US" dirty="0"/>
          </a:p>
          <a:p>
            <a:r>
              <a:rPr lang="en-US" b="1" dirty="0"/>
              <a:t>All prime/joint venture contractors pre-qualified by the Department must obtain authorization to bid through the standard bid authorization procedure. BID AUTHORIZATION MUST BE OBTAINED PRIOR TO 4:00 P.M. CST ON THE DAY PRECEDING THE LETTING.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9B71B-9F8F-4873-8B48-BB3C4757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186C-2A0D-4D77-AF0D-38DCFA57D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6998C-4344-43F9-8452-4BF65BC91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Scope and Overview of the Project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US" dirty="0"/>
              <a:t>0.29 miles section of SR-455 From 1500 ft south of SR-49 to SR-49 will be reconstructed to go over levee, constructed by others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dirty="0"/>
              <a:t>ADT:  8,400 (2020) </a:t>
            </a:r>
          </a:p>
          <a:p>
            <a:r>
              <a:rPr lang="en-US" dirty="0"/>
              <a:t>ADT: 10,920 (2040)</a:t>
            </a:r>
          </a:p>
          <a:p>
            <a:endParaRPr lang="en-US" sz="1400" dirty="0"/>
          </a:p>
          <a:p>
            <a:r>
              <a:rPr lang="en-US" dirty="0"/>
              <a:t>Designer:  Neel Schaffer, Inc.</a:t>
            </a:r>
          </a:p>
          <a:p>
            <a:endParaRPr lang="en-US" sz="1400" dirty="0"/>
          </a:p>
          <a:p>
            <a:r>
              <a:rPr lang="en-US" dirty="0"/>
              <a:t>Grading, Drainage, Base, Paving, Box Bridge Replacement, Signing and Pavement Marking.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42802-5039-4A26-A7E5-E052A8835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67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8B907-3B59-4317-A089-F50B70808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4838-CB27-4C61-917E-36C8B9782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Scope and Overview of the Project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US" dirty="0"/>
              <a:t>1 Box Bridge ( double barrel ) ( 2@ 14’ X 14’ )</a:t>
            </a:r>
          </a:p>
          <a:p>
            <a:pPr marL="0" indent="0">
              <a:buNone/>
            </a:pPr>
            <a:r>
              <a:rPr lang="en-US" dirty="0"/>
              <a:t>            </a:t>
            </a:r>
          </a:p>
          <a:p>
            <a:r>
              <a:rPr lang="en-US" dirty="0"/>
              <a:t>16,688 CY Graded Solid Rock – 41,382 CY Borrow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13,852 Tons Base Stone – 3,281 Tons Asphalt Mix</a:t>
            </a:r>
          </a:p>
          <a:p>
            <a:endParaRPr lang="en-US" dirty="0"/>
          </a:p>
          <a:p>
            <a:r>
              <a:rPr lang="en-US" dirty="0"/>
              <a:t>Coordination with levee contractor for fill placement</a:t>
            </a:r>
          </a:p>
          <a:p>
            <a:endParaRPr lang="en-US" dirty="0"/>
          </a:p>
          <a:p>
            <a:r>
              <a:rPr lang="en-US" dirty="0"/>
              <a:t>Maintain city park access while placing high fil</a:t>
            </a:r>
            <a:r>
              <a:rPr lang="en-US" sz="2000" dirty="0"/>
              <a:t>l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E8701-019B-4F1A-8B4D-AB9F7FF82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9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946CB-3CF5-4AAC-B2C9-541521FD1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CD475-9E61-4DC7-BC1C-97642D90E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Special Provision 108B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indent="0" algn="ctr">
              <a:buNone/>
            </a:pPr>
            <a:endParaRPr lang="en-US" sz="2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AF3E4-9822-4813-9819-6B532436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E2693-BACC-4E48-874C-CC87ABC9B2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" t="17069" r="1006" b="-15630"/>
          <a:stretch/>
        </p:blipFill>
        <p:spPr>
          <a:xfrm>
            <a:off x="2180263" y="1751994"/>
            <a:ext cx="7831473" cy="492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45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83B8-570C-4B3C-B07F-8583CD69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23960-DBDF-48B1-8808-4D9A8C043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193801"/>
            <a:ext cx="11785599" cy="495846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4000" b="1" dirty="0"/>
              <a:t>Traffic Control Notes Highlights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sz="2900" b="1" dirty="0"/>
          </a:p>
          <a:p>
            <a:pPr marL="0" indent="0">
              <a:buNone/>
            </a:pPr>
            <a:r>
              <a:rPr lang="en-US" sz="2900" b="1" dirty="0"/>
              <a:t>Road is closed to traffic for construction:</a:t>
            </a:r>
          </a:p>
          <a:p>
            <a:pPr marL="0" indent="0">
              <a:buNone/>
            </a:pPr>
            <a:endParaRPr lang="en-US" sz="2600" b="1" dirty="0"/>
          </a:p>
          <a:p>
            <a:pPr>
              <a:lnSpc>
                <a:spcPct val="160000"/>
              </a:lnSpc>
            </a:pPr>
            <a:r>
              <a:rPr lang="en-US" sz="2600" dirty="0"/>
              <a:t>SR 455 closure to be coordinated with the levee contractor.</a:t>
            </a:r>
          </a:p>
          <a:p>
            <a:pPr>
              <a:lnSpc>
                <a:spcPct val="160000"/>
              </a:lnSpc>
            </a:pPr>
            <a:r>
              <a:rPr lang="en-US" sz="2600" dirty="0"/>
              <a:t>SR 455 closure needs to be minimized to the extent possible due to increased traffic congestion resulting from the detour in Ashland City.</a:t>
            </a:r>
          </a:p>
          <a:p>
            <a:pPr>
              <a:lnSpc>
                <a:spcPct val="160000"/>
              </a:lnSpc>
            </a:pPr>
            <a:r>
              <a:rPr lang="en-US" sz="2600" dirty="0"/>
              <a:t>Access to Riverbluff Park (Old Cumberland Street) shall be </a:t>
            </a:r>
            <a:r>
              <a:rPr lang="en-US" sz="2600" b="1" dirty="0"/>
              <a:t>maintained at all times </a:t>
            </a:r>
            <a:r>
              <a:rPr lang="en-US" sz="2600" dirty="0"/>
              <a:t>during project construction.</a:t>
            </a:r>
          </a:p>
          <a:p>
            <a:pPr>
              <a:lnSpc>
                <a:spcPct val="160000"/>
              </a:lnSpc>
            </a:pPr>
            <a:r>
              <a:rPr lang="en-US" sz="2600" dirty="0"/>
              <a:t>Phased construction of Old Cumberland Street will be required.</a:t>
            </a:r>
          </a:p>
          <a:p>
            <a:pPr marL="0" indent="0">
              <a:lnSpc>
                <a:spcPct val="16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0F8D4-64DC-4E07-A930-3072DF53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B092B-7936-41CF-A208-D42614EF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0B98F-15CA-44AE-9A81-86E263479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Traffic Control Highlights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4DA68-6A4C-4DC3-A5C8-BBD938191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38B159-4154-497B-8981-571743926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" t="11763" r="-206" b="-6851"/>
          <a:stretch/>
        </p:blipFill>
        <p:spPr>
          <a:xfrm>
            <a:off x="3115113" y="1827402"/>
            <a:ext cx="8959272" cy="45479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240DF2-A58B-4F68-8500-CF1DA851E44B}"/>
              </a:ext>
            </a:extLst>
          </p:cNvPr>
          <p:cNvSpPr txBox="1">
            <a:spLocks/>
          </p:cNvSpPr>
          <p:nvPr/>
        </p:nvSpPr>
        <p:spPr>
          <a:xfrm>
            <a:off x="457200" y="1346201"/>
            <a:ext cx="2886364" cy="4958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Maintain access to Old Cumberland St. (Riverbluff Park)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Phase construct Old Cumberland Street: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/>
              <a:t>      Shift traffic and build-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/>
              <a:t>      up roadway base in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/>
              <a:t>      lifts to maintain park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/>
              <a:t>      access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Road Closure: SR-455 closed to thru traffic directly south of Old Cumberland St.  (park entrance)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Detour takes traffic through Ashland City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600" dirty="0"/>
          </a:p>
          <a:p>
            <a:endParaRPr lang="en-US" sz="1600" dirty="0"/>
          </a:p>
          <a:p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0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F804-524E-47B2-8466-16C199AB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74785-9A1F-42CF-8D83-7F86387F7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433" y="2311055"/>
            <a:ext cx="4138984" cy="26019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/>
              <a:t>Profile: 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indent="0" algn="ctr">
              <a:buNone/>
            </a:pPr>
            <a:r>
              <a:rPr lang="en-US" sz="2800" b="1" dirty="0"/>
              <a:t>Old Cumberland Street  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  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 algn="ctr">
              <a:buNone/>
            </a:pPr>
            <a:endParaRPr lang="en-US" sz="2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E41E4-38B4-4DC7-B29B-9A4D8FFF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21BEDD-6D98-4881-B2A2-E1FD00D82B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6" b="1852"/>
          <a:stretch/>
        </p:blipFill>
        <p:spPr>
          <a:xfrm>
            <a:off x="5851843" y="1107347"/>
            <a:ext cx="3897602" cy="50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57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1EF5-228B-44ED-88F3-AE317D71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CFEA1-1563-4129-87F1-F0E7445C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0119"/>
            <a:ext cx="11684000" cy="49584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Utilities </a:t>
            </a:r>
          </a:p>
          <a:p>
            <a:endParaRPr lang="en-US" sz="1800" dirty="0"/>
          </a:p>
          <a:p>
            <a:r>
              <a:rPr lang="en-US" dirty="0"/>
              <a:t>CEMC utility items are in the contract.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Power poles are to be relocated before levee construction can begin due to vertical clearance restrictions.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Poles have been pre-purchased and are on site in Ashland City.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FC047-9E35-4907-B6F5-BF7ABDD5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03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F804-524E-47B2-8466-16C199AB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74785-9A1F-42CF-8D83-7F86387F7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Other Points of Interest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</a:rPr>
              <a:t>The existing 2@8’x4’ box culvert is to be removed by the levee project contractor and “existing conditions” will be an open channel stream.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</a:rPr>
              <a:t>The proposed 2@14’x14’ box culvert is to be constructed offset from the existing stream channel and under no traffic.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</a:rPr>
              <a:t>There will be a </a:t>
            </a:r>
            <a:r>
              <a:rPr lang="en-US" sz="2200" dirty="0"/>
              <a:t>6-month </a:t>
            </a:r>
            <a:r>
              <a:rPr lang="en-US" sz="2200" dirty="0">
                <a:solidFill>
                  <a:prstClr val="black"/>
                </a:solidFill>
              </a:rPr>
              <a:t>settlement period for the newly constructed levee before embankment over the levee will be allowed.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None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F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</a:rPr>
              <a:t>Coordination with the levee construction project and its completion date will be required.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E41E4-38B4-4DC7-B29B-9A4D8FFF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85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F804-524E-47B2-8466-16C199AB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74785-9A1F-42CF-8D83-7F86387F7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Levee Details</a:t>
            </a:r>
          </a:p>
          <a:p>
            <a:pPr marL="0" indent="0">
              <a:buNone/>
            </a:pPr>
            <a:endParaRPr lang="en-US" sz="5000" b="1" dirty="0"/>
          </a:p>
          <a:p>
            <a:pPr marL="0" indent="0">
              <a:buNone/>
            </a:pPr>
            <a:endParaRPr lang="en-US" sz="62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E41E4-38B4-4DC7-B29B-9A4D8FFF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940C7D-1649-4F6A-ADAA-53F82C3D4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1660417"/>
            <a:ext cx="8801100" cy="501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9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1EF5-228B-44ED-88F3-AE317D71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CFEA1-1563-4129-87F1-F0E7445CF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Stream Crossing Mitigation Highlights</a:t>
            </a:r>
          </a:p>
          <a:p>
            <a:pPr marL="0" indent="0" algn="ctr">
              <a:buNone/>
            </a:pPr>
            <a:r>
              <a:rPr lang="en-US" b="1" dirty="0"/>
              <a:t> 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FC047-9E35-4907-B6F5-BF7ABDD5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0F7C2C-EC70-4ACC-89EC-7B625A25A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734" y="1601687"/>
            <a:ext cx="7824132" cy="448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14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1EF5-228B-44ED-88F3-AE317D71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CFEA1-1563-4129-87F1-F0E7445C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03303"/>
            <a:ext cx="11684000" cy="5148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Streams 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FC047-9E35-4907-B6F5-BF7ABDD5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14EF2-8D07-47FC-8DAC-E5F2987A3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4" y="1631884"/>
            <a:ext cx="5714994" cy="4511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E2381A-20A5-429D-AD52-DD2742775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615" y="1466120"/>
            <a:ext cx="5989310" cy="42195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519DA0E-E438-48FF-8E24-72FB69E1B343}"/>
                  </a:ext>
                </a:extLst>
              </p14:cNvPr>
              <p14:cNvContentPartPr/>
              <p14:nvPr/>
            </p14:nvContentPartPr>
            <p14:xfrm>
              <a:off x="4419135" y="4152510"/>
              <a:ext cx="2689200" cy="1053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519DA0E-E438-48FF-8E24-72FB69E1B3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3495" y="4080510"/>
                <a:ext cx="2760840" cy="11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F7A99BA-2E53-4113-98A5-4941CE3AB495}"/>
                  </a:ext>
                </a:extLst>
              </p14:cNvPr>
              <p14:cNvContentPartPr/>
              <p14:nvPr/>
            </p14:nvContentPartPr>
            <p14:xfrm>
              <a:off x="4347855" y="4120110"/>
              <a:ext cx="2090880" cy="824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F7A99BA-2E53-4113-98A5-4941CE3AB4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2215" y="4048470"/>
                <a:ext cx="2162520" cy="9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B4ADF72-B428-46CB-8414-C1F55BD9F3EE}"/>
                  </a:ext>
                </a:extLst>
              </p14:cNvPr>
              <p14:cNvContentPartPr/>
              <p14:nvPr/>
            </p14:nvContentPartPr>
            <p14:xfrm>
              <a:off x="3788055" y="2970270"/>
              <a:ext cx="659880" cy="1153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B4ADF72-B428-46CB-8414-C1F55BD9F3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52055" y="2898630"/>
                <a:ext cx="731520" cy="12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C27216E-FE2A-4E5D-A4CD-1E52D55694DB}"/>
                  </a:ext>
                </a:extLst>
              </p14:cNvPr>
              <p14:cNvContentPartPr/>
              <p14:nvPr/>
            </p14:nvContentPartPr>
            <p14:xfrm>
              <a:off x="10664775" y="3752910"/>
              <a:ext cx="105120" cy="1324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C27216E-FE2A-4E5D-A4CD-1E52D55694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29135" y="3680910"/>
                <a:ext cx="176760" cy="14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F787F8-AFC3-4DCC-8720-55C36E32317E}"/>
                  </a:ext>
                </a:extLst>
              </p14:cNvPr>
              <p14:cNvContentPartPr/>
              <p14:nvPr/>
            </p14:nvContentPartPr>
            <p14:xfrm>
              <a:off x="10665855" y="3752550"/>
              <a:ext cx="69840" cy="12312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F787F8-AFC3-4DCC-8720-55C36E3231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30215" y="3680550"/>
                <a:ext cx="141480" cy="137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598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31EF5-228B-44ED-88F3-AE317D716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CFEA1-1563-4129-87F1-F0E7445C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31376"/>
            <a:ext cx="11684000" cy="50208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Stream STR-2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FC047-9E35-4907-B6F5-BF7ABDD5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14EF2-8D07-47FC-8DAC-E5F2987A3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9734" y="1554392"/>
            <a:ext cx="8012356" cy="27896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2E3A9C-5912-43CF-9AB5-44EE1A129E5F}"/>
              </a:ext>
            </a:extLst>
          </p:cNvPr>
          <p:cNvSpPr txBox="1"/>
          <p:nvPr/>
        </p:nvSpPr>
        <p:spPr>
          <a:xfrm>
            <a:off x="2089822" y="4344076"/>
            <a:ext cx="9244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</a:t>
            </a:r>
          </a:p>
          <a:p>
            <a:r>
              <a:rPr lang="en-US" dirty="0"/>
              <a:t>THE CONTRACTOR SHALL USE ANY MEASURE NECESSARY TO ENSURE THAT</a:t>
            </a:r>
          </a:p>
          <a:p>
            <a:r>
              <a:rPr lang="en-US" dirty="0"/>
              <a:t>CONSTRUCTION EQUIPMENT WILL NOT ENTER ANY PORTION OF STR-2 WEST OF SR-455</a:t>
            </a:r>
          </a:p>
          <a:p>
            <a:r>
              <a:rPr lang="en-US" dirty="0"/>
              <a:t>(FROM OUTLET TO R.O.W.) AND THAT THE STREAM AND SURROUNDING VEGETATION</a:t>
            </a:r>
          </a:p>
          <a:p>
            <a:r>
              <a:rPr lang="en-US" dirty="0"/>
              <a:t>WILL NOT BE DISTURBED. HIGH VISIBILITY FENCING (S-F-1) SHALL BE PLACED AROUND</a:t>
            </a:r>
          </a:p>
          <a:p>
            <a:r>
              <a:rPr lang="en-US" dirty="0"/>
              <a:t>ALL NON-IMPACTED SECTIONS OF WATER QUALITY FEATURES WITHIN THE ROW OR EASEMENTS.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688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137E-5BD1-4254-8D0B-98AF3E2C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8BC7D-A091-4F02-930D-23706D5A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/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4B38B-BD21-49CE-A776-45732FEE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15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639D-8BD6-41B3-A74D-B05F6111E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Cheatham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2C70B-235F-4933-B5A3-6D7A6D522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5400" dirty="0"/>
              <a:t>Contractor Roll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2C222-9D04-4615-B79F-7936F02A9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59417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705</Words>
  <Application>Microsoft Office PowerPoint</Application>
  <PresentationFormat>Widescreen</PresentationFormat>
  <Paragraphs>171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Open Sans</vt:lpstr>
      <vt:lpstr>PermianSlabSerifTypeface</vt:lpstr>
      <vt:lpstr>PowerPoint B</vt:lpstr>
      <vt:lpstr>TENNESSEE DEPARTMENT OF TRANSPORATION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  <vt:lpstr>Cheatham County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Phillip Buell</dc:creator>
  <cp:lastModifiedBy>Jamie Waller</cp:lastModifiedBy>
  <cp:revision>166</cp:revision>
  <cp:lastPrinted>2020-11-18T13:55:22Z</cp:lastPrinted>
  <dcterms:created xsi:type="dcterms:W3CDTF">2020-09-11T20:05:56Z</dcterms:created>
  <dcterms:modified xsi:type="dcterms:W3CDTF">2020-11-19T15:58:19Z</dcterms:modified>
</cp:coreProperties>
</file>