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sldIdLst>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1216166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644471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4213788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3156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2911012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322203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17643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0410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2268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4162891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4649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960184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985665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366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7722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2964758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2123811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040990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60J8qRjRPk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Module 5</a:t>
            </a:r>
            <a:br>
              <a:rPr lang="en-US" dirty="0"/>
            </a:br>
            <a:r>
              <a:rPr lang="en-US" dirty="0"/>
              <a:t>Developing Emergent Writers</a:t>
            </a:r>
            <a:br>
              <a:rPr lang="en-US" dirty="0"/>
            </a:br>
            <a:r>
              <a:rPr lang="en-US" sz="2000" dirty="0"/>
              <a:t/>
            </a:r>
            <a:br>
              <a:rPr lang="en-US" sz="2000" dirty="0"/>
            </a:br>
            <a:endParaRPr lang="en-US" sz="2000" dirty="0"/>
          </a:p>
        </p:txBody>
      </p:sp>
      <p:sp>
        <p:nvSpPr>
          <p:cNvPr id="3" name="Subtitle 2"/>
          <p:cNvSpPr>
            <a:spLocks noGrp="1"/>
          </p:cNvSpPr>
          <p:nvPr>
            <p:ph type="subTitle" idx="1"/>
          </p:nvPr>
        </p:nvSpPr>
        <p:spPr>
          <a:xfrm>
            <a:off x="2895600" y="5029200"/>
            <a:ext cx="6400800" cy="990600"/>
          </a:xfrm>
        </p:spPr>
        <p:txBody>
          <a:bodyPr/>
          <a:lstStyle/>
          <a:p>
            <a:endParaRPr lang="en-US" sz="2400" dirty="0"/>
          </a:p>
          <a:p>
            <a:r>
              <a:rPr lang="en-US" sz="3600" dirty="0"/>
              <a:t>Early Literacy Matters </a:t>
            </a:r>
          </a:p>
        </p:txBody>
      </p:sp>
      <p:sp>
        <p:nvSpPr>
          <p:cNvPr id="4" name="Text Placeholder 3"/>
          <p:cNvSpPr>
            <a:spLocks noGrp="1"/>
          </p:cNvSpPr>
          <p:nvPr>
            <p:ph type="body" sz="quarter" idx="10"/>
          </p:nvPr>
        </p:nvSpPr>
        <p:spPr/>
        <p:txBody>
          <a:bodyPr/>
          <a:lstStyle/>
          <a:p>
            <a:r>
              <a:rPr lang="en-US" dirty="0"/>
              <a:t>8-1-2017 launch</a:t>
            </a:r>
          </a:p>
        </p:txBody>
      </p:sp>
    </p:spTree>
    <p:extLst>
      <p:ext uri="{BB962C8B-B14F-4D97-AF65-F5344CB8AC3E}">
        <p14:creationId xmlns:p14="http://schemas.microsoft.com/office/powerpoint/2010/main" val="183065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524000" y="1447801"/>
            <a:ext cx="4953000" cy="4525963"/>
          </a:xfrm>
        </p:spPr>
        <p:txBody>
          <a:bodyPr>
            <a:normAutofit fontScale="40000" lnSpcReduction="20000"/>
          </a:bodyPr>
          <a:lstStyle/>
          <a:p>
            <a:pPr marL="0" indent="0">
              <a:buNone/>
            </a:pPr>
            <a:r>
              <a:rPr lang="en-US" sz="2400" dirty="0"/>
              <a:t>For this practice activity, you will create a sequence of three activities that will help older toddlers to develop hand muscles strength, hand-eye coordination, and beginning left-to-right directionality.</a:t>
            </a:r>
          </a:p>
          <a:p>
            <a:pPr marL="0" indent="0">
              <a:buNone/>
            </a:pPr>
            <a:endParaRPr lang="en-US" sz="2400" dirty="0"/>
          </a:p>
          <a:p>
            <a:pPr marL="0" indent="0">
              <a:buNone/>
            </a:pPr>
            <a:r>
              <a:rPr lang="en-US" sz="2400" b="1" dirty="0"/>
              <a:t>Materials needed</a:t>
            </a:r>
            <a:r>
              <a:rPr lang="en-US" sz="2400" dirty="0"/>
              <a:t>: scoop to pick up ping pong balls, two bowls, a puzzle with knobs, chalk board, sponge, and bucket. </a:t>
            </a:r>
          </a:p>
          <a:p>
            <a:pPr marL="0" indent="0">
              <a:buNone/>
            </a:pPr>
            <a:endParaRPr lang="en-US" sz="2400" dirty="0"/>
          </a:p>
          <a:p>
            <a:pPr marL="0" indent="0">
              <a:buNone/>
            </a:pPr>
            <a:r>
              <a:rPr lang="en-US" sz="2400" b="1" dirty="0"/>
              <a:t>First Activity</a:t>
            </a:r>
            <a:r>
              <a:rPr lang="en-US" sz="2400" dirty="0"/>
              <a:t>: At activity time, bring two bowls and balls to the table or carpet. The bowl on left should have balls; the bowl on right should be empty.</a:t>
            </a:r>
          </a:p>
          <a:p>
            <a:r>
              <a:rPr lang="en-US" sz="2400" dirty="0"/>
              <a:t>Choose an older toddler to participate.</a:t>
            </a:r>
          </a:p>
          <a:p>
            <a:r>
              <a:rPr lang="en-US" sz="2400" dirty="0"/>
              <a:t>Talk through actions and model how you use one hand to scoop up a ball from the full bowl on the left and place it in empty bowl on the right. Once all balls are in the bowl on the right, clap/smile/ and pick up bowl and pour balls back into left bowl. Repeat 2 more times.</a:t>
            </a:r>
          </a:p>
          <a:p>
            <a:r>
              <a:rPr lang="en-US" sz="2400" dirty="0"/>
              <a:t>Allow child to participate as they are able. Celebrate that stage all attempts!</a:t>
            </a:r>
          </a:p>
          <a:p>
            <a:pPr marL="0" indent="0">
              <a:buNone/>
            </a:pPr>
            <a:endParaRPr lang="en-US" sz="2400" dirty="0"/>
          </a:p>
          <a:p>
            <a:pPr marL="0" indent="0">
              <a:buNone/>
            </a:pPr>
            <a:r>
              <a:rPr lang="en-US" sz="2400" b="1" dirty="0"/>
              <a:t>Second Activity</a:t>
            </a:r>
            <a:r>
              <a:rPr lang="en-US" sz="2400" dirty="0"/>
              <a:t>: Bring knobbed puzzle to child, intentionally model finger movements to remove and replace knobbed puzzle pieces. Allow child to participate. </a:t>
            </a:r>
          </a:p>
          <a:p>
            <a:pPr marL="0" indent="0">
              <a:buNone/>
            </a:pPr>
            <a:endParaRPr lang="en-US" sz="2400" dirty="0"/>
          </a:p>
          <a:p>
            <a:pPr marL="0" indent="0">
              <a:buNone/>
            </a:pPr>
            <a:r>
              <a:rPr lang="en-US" sz="2400" b="1" dirty="0"/>
              <a:t>Third Activity</a:t>
            </a:r>
            <a:r>
              <a:rPr lang="en-US" sz="2400" dirty="0"/>
              <a:t>: Bring a lap size chalk board to child (no chalk!). Bring a wet sponge. Model how to hold the sponge in your hand and move it horizontally, left-to-right, across the chalkboard. Show delight as the dry chalkboard turns wet! Repeat, then invite child to try. (wet sponge as needed/squeeze excess water in bucket). </a:t>
            </a:r>
          </a:p>
          <a:p>
            <a:pPr marL="0" indent="0">
              <a:buNone/>
            </a:pPr>
            <a:endParaRPr lang="en-US" sz="2400" dirty="0"/>
          </a:p>
          <a:p>
            <a:pPr marL="0" indent="0">
              <a:buNone/>
            </a:pPr>
            <a:r>
              <a:rPr lang="en-US" sz="2400" b="1" dirty="0"/>
              <a:t>Record your observations in the Learning Guide</a:t>
            </a:r>
          </a:p>
        </p:txBody>
      </p:sp>
      <p:sp>
        <p:nvSpPr>
          <p:cNvPr id="3" name="Title 2"/>
          <p:cNvSpPr>
            <a:spLocks noGrp="1"/>
          </p:cNvSpPr>
          <p:nvPr>
            <p:ph type="title"/>
          </p:nvPr>
        </p:nvSpPr>
        <p:spPr/>
        <p:txBody>
          <a:bodyPr>
            <a:normAutofit/>
          </a:bodyPr>
          <a:lstStyle/>
          <a:p>
            <a:r>
              <a:rPr lang="en-US" sz="2400" dirty="0"/>
              <a:t>Practice Activity 3: Creating Emergent Writing Activities</a:t>
            </a:r>
            <a:br>
              <a:rPr lang="en-US" sz="2400" dirty="0"/>
            </a:br>
            <a:r>
              <a:rPr lang="en-US" sz="2400" dirty="0"/>
              <a:t>Older Toddlers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pic>
        <p:nvPicPr>
          <p:cNvPr id="9" name="Content Placeholder 8">
            <a:extLst>
              <a:ext uri="{FF2B5EF4-FFF2-40B4-BE49-F238E27FC236}">
                <a16:creationId xmlns="" xmlns:a16="http://schemas.microsoft.com/office/drawing/2014/main" id="{6813078C-7D93-4670-9B13-B1CCAC18EC1D}"/>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705600" y="1371601"/>
            <a:ext cx="3409388" cy="4525963"/>
          </a:xfrm>
        </p:spPr>
      </p:pic>
    </p:spTree>
    <p:extLst>
      <p:ext uri="{BB962C8B-B14F-4D97-AF65-F5344CB8AC3E}">
        <p14:creationId xmlns:p14="http://schemas.microsoft.com/office/powerpoint/2010/main" val="2295945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1800" b="1" dirty="0"/>
              <a:t>Practice Activity 3</a:t>
            </a:r>
            <a:r>
              <a:rPr lang="en-US" sz="1800" dirty="0"/>
              <a:t>: Reflect on the Emergent Writing Activities you engaged in with a child and briefly respond to each of the questions below in the Learning Guide:</a:t>
            </a:r>
          </a:p>
          <a:p>
            <a:pPr marL="0" indent="0">
              <a:buNone/>
            </a:pPr>
            <a:endParaRPr lang="en-US" sz="1800" dirty="0"/>
          </a:p>
          <a:p>
            <a:pPr lvl="0"/>
            <a:r>
              <a:rPr lang="en-US" sz="1800" dirty="0"/>
              <a:t>How was planning ahead helpful?</a:t>
            </a:r>
          </a:p>
          <a:p>
            <a:pPr marL="0" indent="0">
              <a:buNone/>
            </a:pPr>
            <a:endParaRPr lang="en-US" sz="1800" dirty="0"/>
          </a:p>
          <a:p>
            <a:pPr lvl="0"/>
            <a:r>
              <a:rPr lang="en-US" sz="1800" dirty="0"/>
              <a:t>How was your language and hand movements intentional?</a:t>
            </a:r>
          </a:p>
          <a:p>
            <a:pPr marL="0" indent="0">
              <a:buNone/>
            </a:pPr>
            <a:endParaRPr lang="en-US" sz="1800" dirty="0"/>
          </a:p>
          <a:p>
            <a:pPr lvl="0"/>
            <a:r>
              <a:rPr lang="en-US" sz="1800" dirty="0"/>
              <a:t>How did the child respond?</a:t>
            </a:r>
          </a:p>
          <a:p>
            <a:pPr marL="0" indent="0">
              <a:buNone/>
            </a:pPr>
            <a:endParaRPr lang="en-US" sz="1800" dirty="0"/>
          </a:p>
          <a:p>
            <a:pPr lvl="0"/>
            <a:r>
              <a:rPr lang="en-US" sz="1800" dirty="0"/>
              <a:t>How do these activities support emergent writing development?</a:t>
            </a:r>
          </a:p>
          <a:p>
            <a:pPr lvl="0"/>
            <a:endParaRPr lang="en-US" sz="1800" dirty="0"/>
          </a:p>
          <a:p>
            <a:pPr lvl="0"/>
            <a:r>
              <a:rPr lang="en-US" sz="1800" dirty="0"/>
              <a:t>How did your interactions help to foster the child’s interest in writing?</a:t>
            </a:r>
          </a:p>
          <a:p>
            <a:pPr marL="0" indent="0">
              <a:buNone/>
            </a:pPr>
            <a:endParaRPr lang="en-US" sz="1800" dirty="0"/>
          </a:p>
        </p:txBody>
      </p:sp>
      <p:sp>
        <p:nvSpPr>
          <p:cNvPr id="3" name="Title 2"/>
          <p:cNvSpPr>
            <a:spLocks noGrp="1"/>
          </p:cNvSpPr>
          <p:nvPr>
            <p:ph type="title"/>
          </p:nvPr>
        </p:nvSpPr>
        <p:spPr/>
        <p:txBody>
          <a:bodyPr>
            <a:normAutofit fontScale="90000"/>
          </a:bodyPr>
          <a:lstStyle/>
          <a:p>
            <a:r>
              <a:rPr lang="en-US" dirty="0"/>
              <a:t>Practice Activity 3: Reflection Questions</a:t>
            </a:r>
            <a:br>
              <a:rPr lang="en-US" dirty="0"/>
            </a:br>
            <a:r>
              <a:rPr lang="en-US" dirty="0"/>
              <a:t>Emergent Writing: All Age Groups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spTree>
    <p:extLst>
      <p:ext uri="{BB962C8B-B14F-4D97-AF65-F5344CB8AC3E}">
        <p14:creationId xmlns:p14="http://schemas.microsoft.com/office/powerpoint/2010/main" val="3888514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447801"/>
            <a:ext cx="8305800" cy="4114800"/>
          </a:xfrm>
        </p:spPr>
        <p:txBody>
          <a:bodyPr>
            <a:normAutofit fontScale="85000" lnSpcReduction="10000"/>
          </a:bodyPr>
          <a:lstStyle/>
          <a:p>
            <a:pPr marL="0" indent="0">
              <a:buNone/>
            </a:pPr>
            <a:r>
              <a:rPr lang="en-US" b="1" dirty="0"/>
              <a:t>Module 5 at a glance…</a:t>
            </a:r>
          </a:p>
          <a:p>
            <a:pPr marL="0" indent="0">
              <a:buNone/>
            </a:pPr>
            <a:endParaRPr lang="en-US" sz="1600" dirty="0"/>
          </a:p>
          <a:p>
            <a:pPr marL="0" indent="0">
              <a:buNone/>
            </a:pPr>
            <a:r>
              <a:rPr lang="en-US" sz="1800" dirty="0"/>
              <a:t>In Module 4, you considered ways learning spaces and activities provide valuable opportunities for scaffolding and supporting listening, speaking, vocabulary, and phonological awareness skill development.</a:t>
            </a:r>
          </a:p>
          <a:p>
            <a:pPr marL="0" indent="0">
              <a:buNone/>
            </a:pPr>
            <a:endParaRPr lang="en-US" sz="1800" dirty="0"/>
          </a:p>
          <a:p>
            <a:pPr marL="0" indent="0">
              <a:buNone/>
            </a:pPr>
            <a:r>
              <a:rPr lang="en-US" sz="1800" dirty="0"/>
              <a:t>In this module, you will:</a:t>
            </a:r>
          </a:p>
          <a:p>
            <a:pPr marL="0" indent="0">
              <a:buNone/>
            </a:pPr>
            <a:endParaRPr lang="en-US" sz="1800" dirty="0"/>
          </a:p>
          <a:p>
            <a:r>
              <a:rPr lang="en-US" sz="1800" dirty="0"/>
              <a:t>Explore specific activities for developing hand-eye coordination, finger and hand muscle strength, and left-to-right directionality needed for writing.</a:t>
            </a:r>
          </a:p>
          <a:p>
            <a:pPr marL="0" indent="0">
              <a:buNone/>
            </a:pPr>
            <a:endParaRPr lang="en-US" sz="1800" dirty="0"/>
          </a:p>
          <a:p>
            <a:r>
              <a:rPr lang="en-US" sz="1800" dirty="0"/>
              <a:t>Gain a better understanding of the important role of teachers in modeling meaningful purposes for writing. </a:t>
            </a:r>
          </a:p>
          <a:p>
            <a:endParaRPr lang="en-US" sz="1800" dirty="0"/>
          </a:p>
          <a:p>
            <a:r>
              <a:rPr lang="en-US" sz="1800" dirty="0"/>
              <a:t>Learn how to create age-appropriate activities to develop emergent writing skills.</a:t>
            </a:r>
          </a:p>
          <a:p>
            <a:pPr marL="0" indent="0">
              <a:buNone/>
            </a:pPr>
            <a:r>
              <a:rPr lang="en-US" sz="1800" dirty="0"/>
              <a:t>  </a:t>
            </a:r>
          </a:p>
          <a:p>
            <a:pPr marL="0" indent="0">
              <a:buNone/>
            </a:pPr>
            <a:endParaRPr lang="en-US" dirty="0"/>
          </a:p>
          <a:p>
            <a:pPr marL="0" indent="0">
              <a:buNone/>
            </a:pPr>
            <a:endParaRPr lang="en-US" dirty="0"/>
          </a:p>
        </p:txBody>
      </p:sp>
      <p:sp>
        <p:nvSpPr>
          <p:cNvPr id="3" name="Title 2"/>
          <p:cNvSpPr>
            <a:spLocks noGrp="1"/>
          </p:cNvSpPr>
          <p:nvPr>
            <p:ph type="title"/>
          </p:nvPr>
        </p:nvSpPr>
        <p:spPr>
          <a:xfrm>
            <a:off x="1828800" y="381000"/>
            <a:ext cx="8305800" cy="762000"/>
          </a:xfrm>
        </p:spPr>
        <p:txBody>
          <a:bodyPr>
            <a:normAutofit fontScale="90000"/>
          </a:bodyPr>
          <a:lstStyle/>
          <a:p>
            <a:r>
              <a:rPr lang="en-US" sz="2400" dirty="0"/>
              <a:t/>
            </a:r>
            <a:br>
              <a:rPr lang="en-US" sz="2400" dirty="0"/>
            </a:br>
            <a:r>
              <a:rPr lang="en-US" sz="3100" dirty="0"/>
              <a:t>Module 5: Developing Emergent Writers</a:t>
            </a:r>
            <a:br>
              <a:rPr lang="en-US" sz="3100" dirty="0"/>
            </a:br>
            <a:endParaRPr lang="en-US" sz="3100"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
        <p:nvSpPr>
          <p:cNvPr id="5" name="Rectangle 4"/>
          <p:cNvSpPr/>
          <p:nvPr/>
        </p:nvSpPr>
        <p:spPr>
          <a:xfrm>
            <a:off x="2590800" y="2167116"/>
            <a:ext cx="6781800" cy="369332"/>
          </a:xfrm>
          <a:prstGeom prst="rect">
            <a:avLst/>
          </a:prstGeom>
        </p:spPr>
        <p:txBody>
          <a:bodyPr wrap="square">
            <a:spAutoFit/>
          </a:bodyPr>
          <a:lstStyle/>
          <a:p>
            <a:endParaRPr lang="en-US" dirty="0">
              <a:solidFill>
                <a:srgbClr val="1B365D"/>
              </a:solidFill>
            </a:endParaRPr>
          </a:p>
        </p:txBody>
      </p:sp>
    </p:spTree>
    <p:extLst>
      <p:ext uri="{BB962C8B-B14F-4D97-AF65-F5344CB8AC3E}">
        <p14:creationId xmlns:p14="http://schemas.microsoft.com/office/powerpoint/2010/main" val="3215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1800" b="1" dirty="0"/>
              <a:t>Learner Outcomes</a:t>
            </a:r>
            <a:r>
              <a:rPr lang="en-US" sz="1800" dirty="0"/>
              <a:t>:</a:t>
            </a:r>
          </a:p>
          <a:p>
            <a:pPr marL="0" indent="0">
              <a:buNone/>
            </a:pPr>
            <a:endParaRPr lang="en-US" sz="1800" dirty="0"/>
          </a:p>
          <a:p>
            <a:pPr lvl="0"/>
            <a:r>
              <a:rPr lang="en-US" sz="1800" dirty="0"/>
              <a:t>LO1: Learners will describe the ways fine motor activities prepare children for writing.</a:t>
            </a:r>
          </a:p>
          <a:p>
            <a:pPr marL="0" indent="0">
              <a:buNone/>
            </a:pPr>
            <a:endParaRPr lang="en-US" sz="1800" dirty="0"/>
          </a:p>
          <a:p>
            <a:pPr lvl="0"/>
            <a:r>
              <a:rPr lang="en-US" sz="1800" dirty="0"/>
              <a:t>LO2: Learners will describe the role teachers play in modeling purposeful writing and in providing opportunities for children to experiment with writing tools. </a:t>
            </a:r>
          </a:p>
          <a:p>
            <a:pPr marL="0" indent="0">
              <a:buNone/>
            </a:pPr>
            <a:endParaRPr lang="en-US" sz="1800" dirty="0"/>
          </a:p>
          <a:p>
            <a:pPr lvl="0"/>
            <a:r>
              <a:rPr lang="en-US" sz="1800" dirty="0"/>
              <a:t>LO3: Learners will create age-appropriate activities to develop emergent writing skills for children in their classroom.</a:t>
            </a:r>
          </a:p>
        </p:txBody>
      </p:sp>
      <p:sp>
        <p:nvSpPr>
          <p:cNvPr id="3" name="Title 2"/>
          <p:cNvSpPr>
            <a:spLocks noGrp="1"/>
          </p:cNvSpPr>
          <p:nvPr>
            <p:ph type="title"/>
          </p:nvPr>
        </p:nvSpPr>
        <p:spPr/>
        <p:txBody>
          <a:bodyPr>
            <a:normAutofit/>
          </a:bodyPr>
          <a:lstStyle/>
          <a:p>
            <a:r>
              <a:rPr lang="en-US" dirty="0"/>
              <a:t>Learner Outcomes for Module 5</a:t>
            </a:r>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4218764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lstStyle/>
          <a:p>
            <a:pPr marL="0" indent="0">
              <a:buNone/>
            </a:pPr>
            <a:endParaRPr lang="en-US" sz="1800" dirty="0"/>
          </a:p>
          <a:p>
            <a:pPr marL="0" indent="0">
              <a:buNone/>
            </a:pPr>
            <a:r>
              <a:rPr lang="en-US" sz="1800" dirty="0"/>
              <a:t>This module aligns to the current Read to be Ready Campaign’s following key beliefs:</a:t>
            </a:r>
          </a:p>
          <a:p>
            <a:pPr marL="0" indent="0">
              <a:buNone/>
            </a:pPr>
            <a:endParaRPr lang="en-US" sz="1800" dirty="0"/>
          </a:p>
          <a:p>
            <a:pPr lvl="0"/>
            <a:r>
              <a:rPr lang="en-US" sz="1800" dirty="0"/>
              <a:t>Early Literacy Matters:</a:t>
            </a:r>
          </a:p>
          <a:p>
            <a:pPr lvl="0"/>
            <a:r>
              <a:rPr lang="en-US" sz="1800" dirty="0"/>
              <a:t>Teachers are critical:</a:t>
            </a:r>
          </a:p>
          <a:p>
            <a:pPr lvl="0"/>
            <a:r>
              <a:rPr lang="en-US" sz="1800" dirty="0"/>
              <a:t>It takes a community:</a:t>
            </a:r>
          </a:p>
          <a:p>
            <a:pPr marL="0" indent="0">
              <a:buNone/>
            </a:pPr>
            <a:endParaRPr lang="en-US" sz="1800" dirty="0"/>
          </a:p>
          <a:p>
            <a:pPr marL="0" indent="0">
              <a:buNone/>
            </a:pPr>
            <a:r>
              <a:rPr lang="en-US" sz="1800" dirty="0"/>
              <a:t>Video link to “Early Literacy Matters” from Read to be Ready Website:</a:t>
            </a:r>
          </a:p>
          <a:p>
            <a:pPr marL="0" indent="0">
              <a:buNone/>
            </a:pPr>
            <a:endParaRPr lang="en-US" sz="1800" u="sng" dirty="0">
              <a:hlinkClick r:id="rId2"/>
            </a:endParaRPr>
          </a:p>
          <a:p>
            <a:pPr marL="0" indent="0">
              <a:buNone/>
            </a:pPr>
            <a:r>
              <a:rPr lang="en-US" sz="1800" u="sng" dirty="0">
                <a:hlinkClick r:id="rId2"/>
              </a:rPr>
              <a:t>https://www.youtube.com/watch?v=60J8qRjRPkE</a:t>
            </a:r>
            <a:r>
              <a:rPr lang="en-US" sz="1800" dirty="0"/>
              <a:t> </a:t>
            </a:r>
          </a:p>
          <a:p>
            <a:endParaRPr lang="en-US" dirty="0"/>
          </a:p>
        </p:txBody>
      </p:sp>
      <p:sp>
        <p:nvSpPr>
          <p:cNvPr id="3" name="Title 2"/>
          <p:cNvSpPr>
            <a:spLocks noGrp="1"/>
          </p:cNvSpPr>
          <p:nvPr>
            <p:ph type="title"/>
          </p:nvPr>
        </p:nvSpPr>
        <p:spPr/>
        <p:txBody>
          <a:bodyPr>
            <a:normAutofit/>
          </a:bodyPr>
          <a:lstStyle/>
          <a:p>
            <a:r>
              <a:rPr lang="en-US" sz="2400" dirty="0"/>
              <a:t>Connections to the “Read to be Ready” Campaign: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175799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normAutofit fontScale="85000" lnSpcReduction="10000"/>
          </a:bodyPr>
          <a:lstStyle/>
          <a:p>
            <a:pPr marL="0" indent="0">
              <a:buNone/>
            </a:pPr>
            <a:r>
              <a:rPr lang="en-US" sz="1800" b="1" dirty="0"/>
              <a:t>Overview: </a:t>
            </a:r>
            <a:r>
              <a:rPr lang="en-US" sz="1800" dirty="0"/>
              <a:t>Module 5 will consist of 3 instructional presentations. These presentations will help you reflect on the special role a literacy-rich classroom environment plays in providing opportunities for children to develop emergent writing skills and interest in writing tools and materials.</a:t>
            </a:r>
          </a:p>
          <a:p>
            <a:pPr marL="0" indent="0">
              <a:buNone/>
            </a:pPr>
            <a:endParaRPr lang="en-US" sz="1800" dirty="0"/>
          </a:p>
          <a:p>
            <a:pPr lvl="0"/>
            <a:r>
              <a:rPr lang="en-US" sz="1800" dirty="0"/>
              <a:t>In </a:t>
            </a:r>
            <a:r>
              <a:rPr lang="en-US" sz="1800" b="1" dirty="0"/>
              <a:t>Presentation 1</a:t>
            </a:r>
            <a:r>
              <a:rPr lang="en-US" sz="1800" dirty="0"/>
              <a:t>, you will learn the importance of providing activities for children to develop muscles for hand-eye coordination, finger control, hand muscle strength, and left-to-right directionality. These skills physically prepare children for writing.  </a:t>
            </a:r>
          </a:p>
          <a:p>
            <a:pPr marL="0" indent="0">
              <a:buNone/>
            </a:pPr>
            <a:endParaRPr lang="en-US" sz="1800" dirty="0"/>
          </a:p>
          <a:p>
            <a:r>
              <a:rPr lang="en-US" sz="1800" dirty="0"/>
              <a:t>In </a:t>
            </a:r>
            <a:r>
              <a:rPr lang="en-US" sz="1800" b="1" dirty="0"/>
              <a:t>Presentation 2</a:t>
            </a:r>
            <a:r>
              <a:rPr lang="en-US" sz="1800" dirty="0"/>
              <a:t>, you will focus on the important role teachers play in modeling the use of writing tools and meaningful purposes for writing. </a:t>
            </a:r>
          </a:p>
          <a:p>
            <a:pPr marL="0" indent="0">
              <a:buNone/>
            </a:pPr>
            <a:endParaRPr lang="en-US" sz="1800" dirty="0"/>
          </a:p>
          <a:p>
            <a:pPr lvl="0"/>
            <a:r>
              <a:rPr lang="en-US" sz="1800" dirty="0"/>
              <a:t>In </a:t>
            </a:r>
            <a:r>
              <a:rPr lang="en-US" sz="1800" b="1" dirty="0"/>
              <a:t>Presentation 3</a:t>
            </a:r>
            <a:r>
              <a:rPr lang="en-US" sz="1800" dirty="0"/>
              <a:t>, </a:t>
            </a:r>
            <a:r>
              <a:rPr lang="en-US" sz="1900" dirty="0"/>
              <a:t>you will examine developmentally appropriate activities for developing emergent writing skills for children in the classroom.</a:t>
            </a:r>
            <a:endParaRPr lang="en-US" sz="1600" dirty="0"/>
          </a:p>
          <a:p>
            <a:endParaRPr lang="en-US" sz="1800" dirty="0"/>
          </a:p>
          <a:p>
            <a:pPr marL="0" indent="0">
              <a:buNone/>
            </a:pPr>
            <a:r>
              <a:rPr lang="en-US" sz="1800" dirty="0"/>
              <a:t>Following each presentation, you will have the opportunity to apply your learning through Application Activities included in the Learning Guide.</a:t>
            </a:r>
          </a:p>
        </p:txBody>
      </p:sp>
      <p:sp>
        <p:nvSpPr>
          <p:cNvPr id="3" name="Title 2"/>
          <p:cNvSpPr>
            <a:spLocks noGrp="1"/>
          </p:cNvSpPr>
          <p:nvPr>
            <p:ph type="title"/>
          </p:nvPr>
        </p:nvSpPr>
        <p:spPr/>
        <p:txBody>
          <a:bodyPr/>
          <a:lstStyle/>
          <a:p>
            <a:r>
              <a:rPr lang="en-US" dirty="0"/>
              <a:t>Module 5 Overview</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3042601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700" y="1371601"/>
            <a:ext cx="8382000" cy="4525963"/>
          </a:xfrm>
        </p:spPr>
        <p:txBody>
          <a:bodyPr>
            <a:normAutofit fontScale="92500" lnSpcReduction="20000"/>
          </a:bodyPr>
          <a:lstStyle/>
          <a:p>
            <a:pPr marL="0" indent="0">
              <a:buNone/>
            </a:pPr>
            <a:r>
              <a:rPr lang="en-US" sz="1800" dirty="0"/>
              <a:t>Modules contain 4 short presentations that are designed to be completed during relaxed ratios or other times as set by your school or agency. Your director or program coordinator may suggest or establish a timeline for each presentation to be completed within the module. Please take a moment to confirm your site’s requirements while noting the submission deadline for the final Learning Application Assignment that you will submit electronically to your literacy coach for feedback and support. All other completed activities will remain in your participation guide and available for your coaches review.</a:t>
            </a:r>
          </a:p>
          <a:p>
            <a:pPr marL="0" indent="0">
              <a:buNone/>
            </a:pPr>
            <a:endParaRPr lang="en-US" sz="1800" dirty="0"/>
          </a:p>
          <a:p>
            <a:r>
              <a:rPr lang="en-US" sz="1800" b="1" dirty="0"/>
              <a:t>Section </a:t>
            </a:r>
            <a:r>
              <a:rPr lang="en-US" sz="1800" b="1" dirty="0"/>
              <a:t>1</a:t>
            </a:r>
            <a:r>
              <a:rPr lang="en-US" sz="1800" dirty="0"/>
              <a:t>: Start at beginning of module and complete Presentation 1 and Practice Activity 1.</a:t>
            </a:r>
          </a:p>
          <a:p>
            <a:pPr marL="0" indent="0">
              <a:buNone/>
            </a:pPr>
            <a:endParaRPr lang="en-US" sz="1800" dirty="0"/>
          </a:p>
          <a:p>
            <a:r>
              <a:rPr lang="en-US" sz="1800" b="1" dirty="0"/>
              <a:t>Section </a:t>
            </a:r>
            <a:r>
              <a:rPr lang="en-US" sz="1800" b="1" dirty="0"/>
              <a:t>2</a:t>
            </a:r>
            <a:r>
              <a:rPr lang="en-US" sz="1800" dirty="0"/>
              <a:t>: Complete Presentation 2 and Practice Activity 2.</a:t>
            </a:r>
          </a:p>
          <a:p>
            <a:pPr marL="0" indent="0">
              <a:buNone/>
            </a:pPr>
            <a:endParaRPr lang="en-US" sz="1800" dirty="0"/>
          </a:p>
          <a:p>
            <a:r>
              <a:rPr lang="en-US" sz="1800" b="1" dirty="0"/>
              <a:t>Section </a:t>
            </a:r>
            <a:r>
              <a:rPr lang="en-US" sz="1800" b="1" dirty="0"/>
              <a:t>3: </a:t>
            </a:r>
            <a:r>
              <a:rPr lang="en-US" sz="1800" dirty="0"/>
              <a:t>Complete Presentation 3 and Practice Activity 3.</a:t>
            </a:r>
          </a:p>
          <a:p>
            <a:pPr marL="0" indent="0">
              <a:buNone/>
            </a:pPr>
            <a:endParaRPr lang="en-US" sz="1800" dirty="0"/>
          </a:p>
          <a:p>
            <a:r>
              <a:rPr lang="en-US" sz="1800" b="1" dirty="0"/>
              <a:t>Section </a:t>
            </a:r>
            <a:r>
              <a:rPr lang="en-US" sz="1800" b="1" dirty="0"/>
              <a:t>4:</a:t>
            </a:r>
            <a:r>
              <a:rPr lang="en-US" sz="1800" dirty="0"/>
              <a:t> Complete the Learning Application Assignment for Module 5 and submit it electronically to your literacy coach for feedback and support.</a:t>
            </a:r>
          </a:p>
          <a:p>
            <a:endParaRPr lang="en-US" sz="1800" dirty="0"/>
          </a:p>
        </p:txBody>
      </p:sp>
      <p:sp>
        <p:nvSpPr>
          <p:cNvPr id="3" name="Title 2"/>
          <p:cNvSpPr>
            <a:spLocks noGrp="1"/>
          </p:cNvSpPr>
          <p:nvPr>
            <p:ph type="title"/>
          </p:nvPr>
        </p:nvSpPr>
        <p:spPr/>
        <p:txBody>
          <a:bodyPr>
            <a:normAutofit/>
          </a:bodyPr>
          <a:lstStyle/>
          <a:p>
            <a:r>
              <a:rPr lang="en-US" dirty="0"/>
              <a:t>Suggested Timeline for Completing Module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1600245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endParaRPr lang="en-US" sz="800" dirty="0"/>
          </a:p>
          <a:p>
            <a:r>
              <a:rPr lang="en-US" dirty="0"/>
              <a:t>Activities for developing emergent writing skills should provide opportunities for children to develop hand-eye coordination, hand and finger muscle strength, and concentration.</a:t>
            </a:r>
          </a:p>
          <a:p>
            <a:r>
              <a:rPr lang="en-US" dirty="0"/>
              <a:t>Emergent Writing activities should be appropriately sequenced to build towards scribbling and drawing over time. </a:t>
            </a:r>
          </a:p>
          <a:p>
            <a:r>
              <a:rPr lang="en-US" dirty="0"/>
              <a:t>While emergent writing activities look different across the ages, activities should be created to support appropriate emergent writing skill development. </a:t>
            </a:r>
          </a:p>
        </p:txBody>
      </p:sp>
      <p:sp>
        <p:nvSpPr>
          <p:cNvPr id="3" name="Title 2"/>
          <p:cNvSpPr>
            <a:spLocks noGrp="1"/>
          </p:cNvSpPr>
          <p:nvPr>
            <p:ph type="title"/>
          </p:nvPr>
        </p:nvSpPr>
        <p:spPr/>
        <p:txBody>
          <a:bodyPr>
            <a:normAutofit/>
          </a:bodyPr>
          <a:lstStyle/>
          <a:p>
            <a:r>
              <a:rPr lang="en-US" sz="2400" dirty="0"/>
              <a:t>Presentation 3:  </a:t>
            </a:r>
            <a:br>
              <a:rPr lang="en-US" sz="2400" dirty="0"/>
            </a:br>
            <a:r>
              <a:rPr lang="en-US" sz="2400" dirty="0"/>
              <a:t>Creating Activities to Develop Emergent Writing Skills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spTree>
    <p:extLst>
      <p:ext uri="{BB962C8B-B14F-4D97-AF65-F5344CB8AC3E}">
        <p14:creationId xmlns:p14="http://schemas.microsoft.com/office/powerpoint/2010/main" val="751065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Consider what skills children need to develop for successful early writing and then backward plan from there.</a:t>
            </a:r>
          </a:p>
          <a:p>
            <a:r>
              <a:rPr lang="en-US" dirty="0"/>
              <a:t>For example, if you know children will need to be able to write with pencil and paper, think of what needs to take place before they are able to do this?</a:t>
            </a:r>
          </a:p>
          <a:p>
            <a:r>
              <a:rPr lang="en-US" dirty="0"/>
              <a:t>Sequence activities to build children’s knowledge as well as their physical and cognitive skills for writing. </a:t>
            </a:r>
          </a:p>
          <a:p>
            <a:r>
              <a:rPr lang="en-US" dirty="0"/>
              <a:t>Include activities that work on muscle development and strength as well as those that foster coordination and concentration.</a:t>
            </a:r>
          </a:p>
        </p:txBody>
      </p:sp>
      <p:sp>
        <p:nvSpPr>
          <p:cNvPr id="3" name="Title 2"/>
          <p:cNvSpPr>
            <a:spLocks noGrp="1"/>
          </p:cNvSpPr>
          <p:nvPr>
            <p:ph type="title"/>
          </p:nvPr>
        </p:nvSpPr>
        <p:spPr/>
        <p:txBody>
          <a:bodyPr/>
          <a:lstStyle/>
          <a:p>
            <a:r>
              <a:rPr lang="en-US" dirty="0"/>
              <a:t>Sequencing Emergent Writing Activities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spTree>
    <p:extLst>
      <p:ext uri="{BB962C8B-B14F-4D97-AF65-F5344CB8AC3E}">
        <p14:creationId xmlns:p14="http://schemas.microsoft.com/office/powerpoint/2010/main" val="2392061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Autofit/>
          </a:bodyPr>
          <a:lstStyle/>
          <a:p>
            <a:r>
              <a:rPr lang="en-US" sz="1600" dirty="0"/>
              <a:t>In Module 2, we learned about the importance of creating print-rich learning environments. Here, in Module 5, we are exploring children’s writing development.</a:t>
            </a:r>
          </a:p>
          <a:p>
            <a:endParaRPr lang="en-US" sz="1600" dirty="0"/>
          </a:p>
          <a:p>
            <a:r>
              <a:rPr lang="en-US" sz="1600" dirty="0"/>
              <a:t>Let’s connect print-rich environments to children’s writing development.</a:t>
            </a:r>
          </a:p>
          <a:p>
            <a:endParaRPr lang="en-US" sz="1600" dirty="0"/>
          </a:p>
          <a:p>
            <a:r>
              <a:rPr lang="en-US" sz="1600" dirty="0"/>
              <a:t>If print is displayed and available for children to see and interact with, they will refer back to these when they are attempting to write.</a:t>
            </a:r>
          </a:p>
          <a:p>
            <a:endParaRPr lang="en-US" sz="1600" dirty="0"/>
          </a:p>
          <a:p>
            <a:r>
              <a:rPr lang="en-US" sz="1600" dirty="0"/>
              <a:t>If menus are available in a dramatic play restaurant, children will use those to “write” orders for customers.</a:t>
            </a:r>
          </a:p>
        </p:txBody>
      </p:sp>
      <p:sp>
        <p:nvSpPr>
          <p:cNvPr id="3" name="Title 2"/>
          <p:cNvSpPr>
            <a:spLocks noGrp="1"/>
          </p:cNvSpPr>
          <p:nvPr>
            <p:ph type="title"/>
          </p:nvPr>
        </p:nvSpPr>
        <p:spPr/>
        <p:txBody>
          <a:bodyPr/>
          <a:lstStyle/>
          <a:p>
            <a:r>
              <a:rPr lang="en-US" dirty="0"/>
              <a:t>Interacting with Print </a:t>
            </a:r>
          </a:p>
        </p:txBody>
      </p:sp>
      <p:pic>
        <p:nvPicPr>
          <p:cNvPr id="7" name="Content Placeholder 6">
            <a:extLst>
              <a:ext uri="{FF2B5EF4-FFF2-40B4-BE49-F238E27FC236}">
                <a16:creationId xmlns="" xmlns:a16="http://schemas.microsoft.com/office/drawing/2014/main" id="{C6CA6664-F90A-4442-B813-5561CA234C54}"/>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644746" y="1295401"/>
            <a:ext cx="3017308" cy="4525963"/>
          </a:xfrm>
        </p:spPr>
      </p:pic>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spTree>
    <p:extLst>
      <p:ext uri="{BB962C8B-B14F-4D97-AF65-F5344CB8AC3E}">
        <p14:creationId xmlns:p14="http://schemas.microsoft.com/office/powerpoint/2010/main" val="4058616774"/>
      </p:ext>
    </p:extLst>
  </p:cSld>
  <p:clrMapOvr>
    <a:masterClrMapping/>
  </p:clrMapOvr>
</p:sld>
</file>

<file path=ppt/theme/theme1.xml><?xml version="1.0" encoding="utf-8"?>
<a:theme xmlns:a="http://schemas.openxmlformats.org/drawingml/2006/main" name="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2.xml><?xml version="1.0" encoding="utf-8"?>
<a:theme xmlns:a="http://schemas.openxmlformats.org/drawingml/2006/main" name="1_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docProps/app.xml><?xml version="1.0" encoding="utf-8"?>
<Properties xmlns="http://schemas.openxmlformats.org/officeDocument/2006/extended-properties" xmlns:vt="http://schemas.openxmlformats.org/officeDocument/2006/docPropsVTypes">
  <TotalTime>0</TotalTime>
  <Words>1166</Words>
  <Application>Microsoft Office PowerPoint</Application>
  <PresentationFormat>Widescreen</PresentationFormat>
  <Paragraphs>111</Paragraphs>
  <Slides>11</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Courier New</vt:lpstr>
      <vt:lpstr>Open Sans</vt:lpstr>
      <vt:lpstr>PermianSlabSerifTypeface</vt:lpstr>
      <vt:lpstr>Wingdings</vt:lpstr>
      <vt:lpstr>TDOE Template with Darker Green Band</vt:lpstr>
      <vt:lpstr>1_TDOE Template with Darker Green Band</vt:lpstr>
      <vt:lpstr>Module 5 Developing Emergent Writers  </vt:lpstr>
      <vt:lpstr> Module 5: Developing Emergent Writers </vt:lpstr>
      <vt:lpstr>Learner Outcomes for Module 5</vt:lpstr>
      <vt:lpstr>Connections to the “Read to be Ready” Campaign:</vt:lpstr>
      <vt:lpstr>Module 5 Overview</vt:lpstr>
      <vt:lpstr>Suggested Timeline for Completing Module</vt:lpstr>
      <vt:lpstr>Presentation 3:   Creating Activities to Develop Emergent Writing Skills</vt:lpstr>
      <vt:lpstr>Sequencing Emergent Writing Activities</vt:lpstr>
      <vt:lpstr>Interacting with Print </vt:lpstr>
      <vt:lpstr>Practice Activity 3: Creating Emergent Writing Activities Older Toddlers</vt:lpstr>
      <vt:lpstr>Practice Activity 3: Reflection Questions Emergent Writing: All Age Groups</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Developing Emergent Writers  </dc:title>
  <dc:creator>Mindy Rainey</dc:creator>
  <cp:lastModifiedBy>Mindy Rainey</cp:lastModifiedBy>
  <cp:revision>1</cp:revision>
  <dcterms:created xsi:type="dcterms:W3CDTF">2018-11-15T20:03:36Z</dcterms:created>
  <dcterms:modified xsi:type="dcterms:W3CDTF">2018-11-15T20:03:45Z</dcterms:modified>
</cp:coreProperties>
</file>