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Lst>
  <p:notesMasterIdLst>
    <p:notesMasterId r:id="rId15"/>
  </p:notesMasterIdLst>
  <p:sldIdLst>
    <p:sldId id="268" r:id="rId2"/>
    <p:sldId id="260" r:id="rId3"/>
    <p:sldId id="275" r:id="rId4"/>
    <p:sldId id="261" r:id="rId5"/>
    <p:sldId id="263" r:id="rId6"/>
    <p:sldId id="274" r:id="rId7"/>
    <p:sldId id="264" r:id="rId8"/>
    <p:sldId id="271" r:id="rId9"/>
    <p:sldId id="265" r:id="rId10"/>
    <p:sldId id="267" r:id="rId11"/>
    <p:sldId id="269" r:id="rId12"/>
    <p:sldId id="270" r:id="rId13"/>
    <p:sldId id="26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114" d="100"/>
          <a:sy n="114" d="100"/>
        </p:scale>
        <p:origin x="354" y="102"/>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theme" Target="theme/theme1.xml" Id="rId18" /><Relationship Type="http://schemas.openxmlformats.org/officeDocument/2006/relationships/slide" Target="slides/slide2.xml" Id="rId3"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viewProps" Target="viewProps.xml" Id="rId17" /><Relationship Type="http://schemas.openxmlformats.org/officeDocument/2006/relationships/slide" Target="slides/slide1.xml" Id="rId2" /><Relationship Type="http://schemas.openxmlformats.org/officeDocument/2006/relationships/presProps" Target="presProps.xml" Id="rId16"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notesMaster" Target="notesMasters/notesMaster1.xml" Id="rId15" /><Relationship Type="http://schemas.openxmlformats.org/officeDocument/2006/relationships/slide" Target="slides/slide9.xml" Id="rId10" /><Relationship Type="http://schemas.openxmlformats.org/officeDocument/2006/relationships/tableStyles" Target="tableStyles.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customXml" Target="/customXML/item.xml" Id="imanage.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6D1386-46F9-43BD-B35A-183DD2F9ACE2}" type="datetimeFigureOut">
              <a:rPr lang="en-US" smtClean="0"/>
              <a:t>8/23/2024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E62E2D-F86C-4626-B045-0828CB173C40}" type="slidenum">
              <a:rPr lang="en-US" smtClean="0"/>
              <a:t>‹#›</a:t>
            </a:fld>
            <a:endParaRPr lang="en-US" dirty="0"/>
          </a:p>
        </p:txBody>
      </p:sp>
    </p:spTree>
    <p:extLst>
      <p:ext uri="{BB962C8B-B14F-4D97-AF65-F5344CB8AC3E}">
        <p14:creationId xmlns:p14="http://schemas.microsoft.com/office/powerpoint/2010/main" val="897117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B61BEF0D-F0BB-DE4B-95CE-6DB70DBA9567}" type="datetimeFigureOut">
              <a:rPr lang="en-US" smtClean="0"/>
              <a:pPr/>
              <a:t>8/23/2024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4219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4133908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225262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156263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399463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3777754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1643925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76B46B02-2DDC-4962-BBD1-2D56214AE185}" type="datetimeFigureOut">
              <a:rPr lang="en-US" smtClean="0"/>
              <a:t>8/23/2024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4054487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76B46B02-2DDC-4962-BBD1-2D56214AE185}" type="datetimeFigureOut">
              <a:rPr lang="en-US" smtClean="0"/>
              <a:t>8/23/2024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2119984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61107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1818475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1021790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811956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746524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14903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3932585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dirty="0"/>
              <a:t>Click icon to add picture</a:t>
            </a:r>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B46B02-2DDC-4962-BBD1-2D56214AE185}" type="datetimeFigureOut">
              <a:rPr lang="en-US" smtClean="0"/>
              <a:t>8/23/2024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565364A-5D82-416F-B501-124160105742}" type="slidenum">
              <a:rPr lang="en-US" smtClean="0"/>
              <a:t>‹#›</a:t>
            </a:fld>
            <a:endParaRPr lang="en-US" dirty="0"/>
          </a:p>
        </p:txBody>
      </p:sp>
    </p:spTree>
    <p:extLst>
      <p:ext uri="{BB962C8B-B14F-4D97-AF65-F5344CB8AC3E}">
        <p14:creationId xmlns:p14="http://schemas.microsoft.com/office/powerpoint/2010/main" val="251387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76B46B02-2DDC-4962-BBD1-2D56214AE185}" type="datetimeFigureOut">
              <a:rPr lang="en-US" smtClean="0"/>
              <a:t>8/23/2024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565364A-5D82-416F-B501-124160105742}" type="slidenum">
              <a:rPr lang="en-US" smtClean="0"/>
              <a:t>‹#›</a:t>
            </a:fld>
            <a:endParaRPr lang="en-US" dirty="0"/>
          </a:p>
        </p:txBody>
      </p:sp>
      <p:grpSp>
        <p:nvGrpSpPr>
          <p:cNvPr id="9" name="Group 8">
            <a:extLst>
              <a:ext uri="{FF2B5EF4-FFF2-40B4-BE49-F238E27FC236}">
                <a16:creationId xmlns:a16="http://schemas.microsoft.com/office/drawing/2014/main" id="{F643D2E3-5085-B096-D897-423946A5DDD5}"/>
              </a:ext>
            </a:extLst>
          </p:cNvPr>
          <p:cNvGrpSpPr/>
          <p:nvPr userDrawn="1"/>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F870CF0E-B5CC-6D7D-A5D1-8F74E1D80948}"/>
                </a:ext>
              </a:extLst>
            </p:cNvPr>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56E5C99-8BF8-D782-B162-9D665A850373}"/>
                </a:ext>
              </a:extLst>
            </p:cNvPr>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7D369FBD-13D4-2121-EA4C-1E5C601D7313}"/>
                </a:ext>
              </a:extLst>
            </p:cNvPr>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a:extLst>
                <a:ext uri="{FF2B5EF4-FFF2-40B4-BE49-F238E27FC236}">
                  <a16:creationId xmlns:a16="http://schemas.microsoft.com/office/drawing/2014/main" id="{7BCA320B-5203-9685-A57D-DC690951EE95}"/>
                </a:ext>
              </a:extLst>
            </p:cNvPr>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336468A3-259D-64B8-4CEF-B91E87D9B727}"/>
                </a:ext>
              </a:extLst>
            </p:cNvPr>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70B411D0-FFD3-C25E-2B95-DA0C16786112}"/>
                </a:ext>
              </a:extLst>
            </p:cNvPr>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a:extLst>
                <a:ext uri="{FF2B5EF4-FFF2-40B4-BE49-F238E27FC236}">
                  <a16:creationId xmlns:a16="http://schemas.microsoft.com/office/drawing/2014/main" id="{12BDAF8A-C82B-AAB4-2178-7A5BADCD1D15}"/>
                </a:ext>
              </a:extLst>
            </p:cNvPr>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a:extLst>
                <a:ext uri="{FF2B5EF4-FFF2-40B4-BE49-F238E27FC236}">
                  <a16:creationId xmlns:a16="http://schemas.microsoft.com/office/drawing/2014/main" id="{87E78574-6A98-9709-FE82-4BA621E319A6}"/>
                </a:ext>
              </a:extLst>
            </p:cNvPr>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08172351-5E04-DE88-ACEC-40634E3667FC}"/>
                </a:ext>
              </a:extLst>
            </p:cNvPr>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FEBCD5A0-8FD6-806C-63AA-0019740B8AA5}"/>
                </a:ext>
              </a:extLst>
            </p:cNvPr>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Tree>
    <p:extLst>
      <p:ext uri="{BB962C8B-B14F-4D97-AF65-F5344CB8AC3E}">
        <p14:creationId xmlns:p14="http://schemas.microsoft.com/office/powerpoint/2010/main" val="69834131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1</a:t>
            </a:r>
            <a:endParaRPr lang="en-US" sz="1400" dirty="0">
              <a:solidFill>
                <a:schemeClr val="tx1"/>
              </a:solidFill>
            </a:endParaRPr>
          </a:p>
        </p:txBody>
      </p:sp>
      <p:sp>
        <p:nvSpPr>
          <p:cNvPr id="3" name="TextBox 2">
            <a:extLst>
              <a:ext uri="{FF2B5EF4-FFF2-40B4-BE49-F238E27FC236}">
                <a16:creationId xmlns:a16="http://schemas.microsoft.com/office/drawing/2014/main" id="{4CE264C0-A3B9-291F-B4FA-15D719A67909}"/>
              </a:ext>
            </a:extLst>
          </p:cNvPr>
          <p:cNvSpPr txBox="1"/>
          <p:nvPr/>
        </p:nvSpPr>
        <p:spPr>
          <a:xfrm>
            <a:off x="602189" y="654944"/>
            <a:ext cx="9767496" cy="1200329"/>
          </a:xfrm>
          <a:prstGeom prst="rect">
            <a:avLst/>
          </a:prstGeom>
          <a:noFill/>
        </p:spPr>
        <p:txBody>
          <a:bodyPr wrap="square" rtlCol="0">
            <a:spAutoFit/>
          </a:bodyPr>
          <a:lstStyle/>
          <a:p>
            <a:r>
              <a:rPr lang="en-US" sz="3600" b="1" i="0" u="none" strike="noStrike" baseline="0" dirty="0">
                <a:solidFill>
                  <a:schemeClr val="bg1"/>
                </a:solidFill>
                <a:latin typeface="+mj-lt"/>
                <a:cs typeface="Arial" panose="020B0604020202020204" pitchFamily="34" charset="0"/>
              </a:rPr>
              <a:t>The McKendree Post Acute &amp; Rehabilitation</a:t>
            </a:r>
            <a:br>
              <a:rPr lang="en-US" sz="3600" b="1" dirty="0">
                <a:solidFill>
                  <a:schemeClr val="bg1"/>
                </a:solidFill>
                <a:effectLst>
                  <a:outerShdw blurRad="38100" dist="38100" dir="2700000" algn="tl">
                    <a:srgbClr val="000000">
                      <a:alpha val="43137"/>
                    </a:srgbClr>
                  </a:outerShdw>
                </a:effectLst>
                <a:latin typeface="+mj-lt"/>
                <a:ea typeface="+mj-ea"/>
                <a:cs typeface="Arial" panose="020B0604020202020204" pitchFamily="34" charset="0"/>
              </a:rPr>
            </a:br>
            <a:r>
              <a:rPr lang="en-US" sz="3600" b="1" dirty="0">
                <a:solidFill>
                  <a:schemeClr val="bg1"/>
                </a:solidFill>
                <a:effectLst>
                  <a:outerShdw blurRad="38100" dist="38100" dir="2700000" algn="tl">
                    <a:srgbClr val="000000">
                      <a:alpha val="43137"/>
                    </a:srgbClr>
                  </a:outerShdw>
                </a:effectLst>
                <a:latin typeface="+mj-lt"/>
                <a:ea typeface="+mj-ea"/>
                <a:cs typeface="Arial" panose="020B0604020202020204" pitchFamily="34" charset="0"/>
              </a:rPr>
              <a:t>CN2406-017</a:t>
            </a:r>
            <a:endParaRPr lang="en-US" sz="3600" b="1" dirty="0">
              <a:solidFill>
                <a:schemeClr val="bg1"/>
              </a:solidFill>
              <a:effectLst>
                <a:outerShdw blurRad="38100" dist="38100" dir="2700000" algn="tl">
                  <a:srgbClr val="000000">
                    <a:alpha val="43137"/>
                  </a:srgbClr>
                </a:outerShdw>
              </a:effectLst>
              <a:latin typeface="+mj-lt"/>
              <a:cs typeface="Arial" panose="020B0604020202020204" pitchFamily="34" charset="0"/>
            </a:endParaRPr>
          </a:p>
        </p:txBody>
      </p:sp>
      <p:sp>
        <p:nvSpPr>
          <p:cNvPr id="8" name="TextBox 7">
            <a:extLst>
              <a:ext uri="{FF2B5EF4-FFF2-40B4-BE49-F238E27FC236}">
                <a16:creationId xmlns:a16="http://schemas.microsoft.com/office/drawing/2014/main" id="{23345F63-3573-046B-E27B-E311EAD3717E}"/>
              </a:ext>
            </a:extLst>
          </p:cNvPr>
          <p:cNvSpPr txBox="1"/>
          <p:nvPr/>
        </p:nvSpPr>
        <p:spPr>
          <a:xfrm>
            <a:off x="686350" y="2387892"/>
            <a:ext cx="8804458" cy="1846659"/>
          </a:xfrm>
          <a:prstGeom prst="rect">
            <a:avLst/>
          </a:prstGeom>
          <a:noFill/>
        </p:spPr>
        <p:txBody>
          <a:bodyPr wrap="square" rtlCol="0">
            <a:spAutoFit/>
          </a:bodyPr>
          <a:lstStyle/>
          <a:p>
            <a:br>
              <a:rPr lang="en-US" dirty="0"/>
            </a:br>
            <a:r>
              <a:rPr lang="en-US" sz="3200" dirty="0">
                <a:cs typeface="Arial" panose="020B0604020202020204" pitchFamily="34" charset="0"/>
              </a:rPr>
              <a:t>Tennessee Health Facilities Commission</a:t>
            </a:r>
            <a:br>
              <a:rPr lang="en-US" sz="3200" dirty="0">
                <a:cs typeface="Arial" panose="020B0604020202020204" pitchFamily="34" charset="0"/>
              </a:rPr>
            </a:br>
            <a:r>
              <a:rPr lang="en-US" sz="3200" dirty="0">
                <a:cs typeface="Arial" panose="020B0604020202020204" pitchFamily="34" charset="0"/>
              </a:rPr>
              <a:t>Certificate of Need Meeting </a:t>
            </a:r>
            <a:br>
              <a:rPr lang="en-US" sz="3200" dirty="0">
                <a:cs typeface="Arial" panose="020B0604020202020204" pitchFamily="34" charset="0"/>
              </a:rPr>
            </a:br>
            <a:r>
              <a:rPr lang="en-US" sz="3200" dirty="0">
                <a:cs typeface="Arial" panose="020B0604020202020204" pitchFamily="34" charset="0"/>
              </a:rPr>
              <a:t>Wednesday, August 28, 2024</a:t>
            </a:r>
          </a:p>
        </p:txBody>
      </p:sp>
      <p:sp>
        <p:nvSpPr>
          <p:cNvPr id="9" name="Subtitle 2">
            <a:extLst>
              <a:ext uri="{FF2B5EF4-FFF2-40B4-BE49-F238E27FC236}">
                <a16:creationId xmlns:a16="http://schemas.microsoft.com/office/drawing/2014/main" id="{56CC6809-2B31-3DE3-B391-8AD86A7B8D6B}"/>
              </a:ext>
            </a:extLst>
          </p:cNvPr>
          <p:cNvSpPr txBox="1">
            <a:spLocks/>
          </p:cNvSpPr>
          <p:nvPr/>
        </p:nvSpPr>
        <p:spPr>
          <a:xfrm>
            <a:off x="913473" y="4435195"/>
            <a:ext cx="9456211" cy="17678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u="sng" dirty="0">
                <a:solidFill>
                  <a:schemeClr val="tx1"/>
                </a:solidFill>
                <a:cs typeface="Arial" panose="020B0604020202020204" pitchFamily="34" charset="0"/>
              </a:rPr>
              <a:t>Presenters</a:t>
            </a:r>
            <a:r>
              <a:rPr lang="en-US" dirty="0">
                <a:solidFill>
                  <a:schemeClr val="tx1"/>
                </a:solidFill>
                <a:cs typeface="Arial" panose="020B0604020202020204" pitchFamily="34" charset="0"/>
              </a:rPr>
              <a:t>:</a:t>
            </a:r>
          </a:p>
          <a:p>
            <a:r>
              <a:rPr lang="en-US" dirty="0">
                <a:solidFill>
                  <a:schemeClr val="tx1"/>
                </a:solidFill>
                <a:cs typeface="Arial" panose="020B0604020202020204" pitchFamily="34" charset="0"/>
              </a:rPr>
              <a:t>Wells Trompeter, Attorney – Holland &amp; Knight, LLP </a:t>
            </a:r>
          </a:p>
          <a:p>
            <a:r>
              <a:rPr lang="en-US" dirty="0">
                <a:solidFill>
                  <a:schemeClr val="tx1"/>
                </a:solidFill>
                <a:cs typeface="Arial" panose="020B0604020202020204" pitchFamily="34" charset="0"/>
              </a:rPr>
              <a:t>John Wesley Williamson, Attorney – Holland &amp; Knight, LLP </a:t>
            </a:r>
          </a:p>
          <a:p>
            <a:r>
              <a:rPr lang="en-US" dirty="0">
                <a:solidFill>
                  <a:schemeClr val="tx1"/>
                </a:solidFill>
                <a:cs typeface="Arial" panose="020B0604020202020204" pitchFamily="34" charset="0"/>
              </a:rPr>
              <a:t>Dillion Carvier, Operations Director – The McKendree Post Acute &amp; Rehabilitation</a:t>
            </a:r>
          </a:p>
        </p:txBody>
      </p:sp>
    </p:spTree>
    <p:extLst>
      <p:ext uri="{BB962C8B-B14F-4D97-AF65-F5344CB8AC3E}">
        <p14:creationId xmlns:p14="http://schemas.microsoft.com/office/powerpoint/2010/main" val="2702951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letter of support to a company&#10;&#10;Description automatically generated">
            <a:extLst>
              <a:ext uri="{FF2B5EF4-FFF2-40B4-BE49-F238E27FC236}">
                <a16:creationId xmlns:a16="http://schemas.microsoft.com/office/drawing/2014/main" id="{1DCE78B1-417C-178F-761D-E66DA6D1A0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7283"/>
            <a:ext cx="5032432" cy="6562046"/>
          </a:xfrm>
          <a:prstGeom prst="rect">
            <a:avLst/>
          </a:prstGeom>
          <a:ln w="38100">
            <a:solidFill>
              <a:schemeClr val="tx1"/>
            </a:solidFill>
          </a:ln>
        </p:spPr>
      </p:pic>
      <p:sp>
        <p:nvSpPr>
          <p:cNvPr id="2" name="Title 1"/>
          <p:cNvSpPr>
            <a:spLocks noGrp="1"/>
          </p:cNvSpPr>
          <p:nvPr>
            <p:ph type="title"/>
          </p:nvPr>
        </p:nvSpPr>
        <p:spPr>
          <a:xfrm>
            <a:off x="637962" y="454781"/>
            <a:ext cx="8596668" cy="869647"/>
          </a:xfrm>
        </p:spPr>
        <p:txBody>
          <a:bodyPr/>
          <a:lstStyle/>
          <a:p>
            <a:r>
              <a:rPr lang="en-US" b="1" dirty="0"/>
              <a:t>Letter of Support </a:t>
            </a:r>
          </a:p>
        </p:txBody>
      </p:sp>
      <p:sp>
        <p:nvSpPr>
          <p:cNvPr id="6" name="Rounded Rectangular Callout 5"/>
          <p:cNvSpPr/>
          <p:nvPr/>
        </p:nvSpPr>
        <p:spPr>
          <a:xfrm>
            <a:off x="759500" y="1489806"/>
            <a:ext cx="4444559" cy="1968500"/>
          </a:xfrm>
          <a:prstGeom prst="wedgeRoundRectCallout">
            <a:avLst>
              <a:gd name="adj1" fmla="val 79318"/>
              <a:gd name="adj2" fmla="val 6843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500" dirty="0">
                <a:solidFill>
                  <a:schemeClr val="tx1"/>
                </a:solidFill>
              </a:rPr>
              <a:t>“Because of the outstanding reputation and our excellent experience with The McKendree Post Acute &amp; Rehabilitation in providing the highest level of care to our patients, I am excited to see and fully support the expansion of that high-quality care in the Davidson County community.” </a:t>
            </a:r>
          </a:p>
        </p:txBody>
      </p:sp>
      <p:sp>
        <p:nvSpPr>
          <p:cNvPr id="7" name="Rectangle 6"/>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1</a:t>
            </a:r>
            <a:r>
              <a:rPr lang="en-US" sz="1400" dirty="0">
                <a:solidFill>
                  <a:schemeClr val="tx1"/>
                </a:solidFill>
              </a:rPr>
              <a:t>0</a:t>
            </a:r>
          </a:p>
        </p:txBody>
      </p:sp>
      <p:sp>
        <p:nvSpPr>
          <p:cNvPr id="8" name="Rounded Rectangular Callout 7"/>
          <p:cNvSpPr/>
          <p:nvPr/>
        </p:nvSpPr>
        <p:spPr>
          <a:xfrm>
            <a:off x="710679" y="3912027"/>
            <a:ext cx="4493380" cy="1056448"/>
          </a:xfrm>
          <a:prstGeom prst="wedgeRoundRectCallout">
            <a:avLst>
              <a:gd name="adj1" fmla="val 79302"/>
              <a:gd name="adj2" fmla="val 4736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dirty="0">
                <a:solidFill>
                  <a:schemeClr val="tx1"/>
                </a:solidFill>
              </a:rPr>
              <a:t>“I have no doubt that . . . [the] addition of 30 SNF beds will enhance and increase access to the medical offerings provided to residents of Davidson County.”</a:t>
            </a:r>
          </a:p>
        </p:txBody>
      </p:sp>
      <p:sp>
        <p:nvSpPr>
          <p:cNvPr id="11" name="TextBox 10">
            <a:extLst>
              <a:ext uri="{FF2B5EF4-FFF2-40B4-BE49-F238E27FC236}">
                <a16:creationId xmlns:a16="http://schemas.microsoft.com/office/drawing/2014/main" id="{DE4562AF-180C-FD14-FE97-BBFD8EB086F6}"/>
              </a:ext>
            </a:extLst>
          </p:cNvPr>
          <p:cNvSpPr txBox="1"/>
          <p:nvPr/>
        </p:nvSpPr>
        <p:spPr>
          <a:xfrm>
            <a:off x="1319184" y="5147075"/>
            <a:ext cx="4260715" cy="923330"/>
          </a:xfrm>
          <a:prstGeom prst="rect">
            <a:avLst/>
          </a:prstGeom>
          <a:noFill/>
        </p:spPr>
        <p:txBody>
          <a:bodyPr wrap="square" rtlCol="0">
            <a:spAutoFit/>
          </a:bodyPr>
          <a:lstStyle/>
          <a:p>
            <a:r>
              <a:rPr lang="en-US" dirty="0">
                <a:solidFill>
                  <a:schemeClr val="bg1"/>
                </a:solidFill>
              </a:rPr>
              <a:t>Ginger Simpson, LBSW, RN, CCM </a:t>
            </a:r>
          </a:p>
          <a:p>
            <a:r>
              <a:rPr lang="en-US" dirty="0">
                <a:solidFill>
                  <a:schemeClr val="bg1"/>
                </a:solidFill>
              </a:rPr>
              <a:t>Manager of Case Management </a:t>
            </a:r>
          </a:p>
          <a:p>
            <a:r>
              <a:rPr lang="en-US" dirty="0">
                <a:solidFill>
                  <a:schemeClr val="bg1"/>
                </a:solidFill>
              </a:rPr>
              <a:t>Ascension St. Thomas West Hospital </a:t>
            </a:r>
          </a:p>
        </p:txBody>
      </p:sp>
    </p:spTree>
    <p:extLst>
      <p:ext uri="{BB962C8B-B14F-4D97-AF65-F5344CB8AC3E}">
        <p14:creationId xmlns:p14="http://schemas.microsoft.com/office/powerpoint/2010/main" val="2153564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letter of a doctor&#10;&#10;Description automatically generated">
            <a:extLst>
              <a:ext uri="{FF2B5EF4-FFF2-40B4-BE49-F238E27FC236}">
                <a16:creationId xmlns:a16="http://schemas.microsoft.com/office/drawing/2014/main" id="{C342CA9C-9C8A-1565-4502-7B3DFFD68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7077" y="344473"/>
            <a:ext cx="5420481" cy="6058746"/>
          </a:xfrm>
          <a:prstGeom prst="rect">
            <a:avLst/>
          </a:prstGeom>
          <a:ln w="57150">
            <a:solidFill>
              <a:schemeClr val="tx1"/>
            </a:solidFill>
          </a:ln>
        </p:spPr>
      </p:pic>
      <p:sp>
        <p:nvSpPr>
          <p:cNvPr id="2" name="Title 1"/>
          <p:cNvSpPr>
            <a:spLocks noGrp="1"/>
          </p:cNvSpPr>
          <p:nvPr>
            <p:ph type="title"/>
          </p:nvPr>
        </p:nvSpPr>
        <p:spPr>
          <a:xfrm>
            <a:off x="637962" y="454781"/>
            <a:ext cx="8596668" cy="869647"/>
          </a:xfrm>
        </p:spPr>
        <p:txBody>
          <a:bodyPr/>
          <a:lstStyle/>
          <a:p>
            <a:r>
              <a:rPr lang="en-US" b="1" dirty="0"/>
              <a:t>Letter of Support </a:t>
            </a:r>
          </a:p>
        </p:txBody>
      </p:sp>
      <p:sp>
        <p:nvSpPr>
          <p:cNvPr id="6" name="Rounded Rectangular Callout 5"/>
          <p:cNvSpPr/>
          <p:nvPr/>
        </p:nvSpPr>
        <p:spPr>
          <a:xfrm>
            <a:off x="803082" y="1611087"/>
            <a:ext cx="4988118" cy="2721428"/>
          </a:xfrm>
          <a:prstGeom prst="wedgeRoundRectCallout">
            <a:avLst>
              <a:gd name="adj1" fmla="val 66816"/>
              <a:gd name="adj2" fmla="val 29545"/>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“We want to ensure our patients have access to continuity of care, and this project will continue our relationship with McKendree”</a:t>
            </a:r>
          </a:p>
        </p:txBody>
      </p:sp>
      <p:sp>
        <p:nvSpPr>
          <p:cNvPr id="7" name="Rectangle 6"/>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11</a:t>
            </a:r>
            <a:endParaRPr lang="en-US" sz="1400" dirty="0">
              <a:solidFill>
                <a:schemeClr val="tx1"/>
              </a:solidFill>
            </a:endParaRPr>
          </a:p>
        </p:txBody>
      </p:sp>
      <p:sp>
        <p:nvSpPr>
          <p:cNvPr id="11" name="TextBox 10">
            <a:extLst>
              <a:ext uri="{FF2B5EF4-FFF2-40B4-BE49-F238E27FC236}">
                <a16:creationId xmlns:a16="http://schemas.microsoft.com/office/drawing/2014/main" id="{DE4562AF-180C-FD14-FE97-BBFD8EB086F6}"/>
              </a:ext>
            </a:extLst>
          </p:cNvPr>
          <p:cNvSpPr txBox="1"/>
          <p:nvPr/>
        </p:nvSpPr>
        <p:spPr>
          <a:xfrm>
            <a:off x="1732841" y="5047467"/>
            <a:ext cx="4260715" cy="646331"/>
          </a:xfrm>
          <a:prstGeom prst="rect">
            <a:avLst/>
          </a:prstGeom>
          <a:noFill/>
        </p:spPr>
        <p:txBody>
          <a:bodyPr wrap="square" rtlCol="0">
            <a:spAutoFit/>
          </a:bodyPr>
          <a:lstStyle/>
          <a:p>
            <a:r>
              <a:rPr lang="en-US" dirty="0">
                <a:solidFill>
                  <a:schemeClr val="bg1"/>
                </a:solidFill>
              </a:rPr>
              <a:t>Dr. Viren Shah</a:t>
            </a:r>
          </a:p>
          <a:p>
            <a:r>
              <a:rPr lang="en-US" dirty="0">
                <a:solidFill>
                  <a:schemeClr val="bg1"/>
                </a:solidFill>
              </a:rPr>
              <a:t>Medical Director</a:t>
            </a:r>
          </a:p>
        </p:txBody>
      </p:sp>
    </p:spTree>
    <p:extLst>
      <p:ext uri="{BB962C8B-B14F-4D97-AF65-F5344CB8AC3E}">
        <p14:creationId xmlns:p14="http://schemas.microsoft.com/office/powerpoint/2010/main" val="3753413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etter of a doctor&#10;&#10;Description automatically generated with medium confidence">
            <a:extLst>
              <a:ext uri="{FF2B5EF4-FFF2-40B4-BE49-F238E27FC236}">
                <a16:creationId xmlns:a16="http://schemas.microsoft.com/office/drawing/2014/main" id="{98F26481-B92F-F058-653C-85132DF936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2103" y="707082"/>
            <a:ext cx="5487166" cy="5363323"/>
          </a:xfrm>
          <a:prstGeom prst="rect">
            <a:avLst/>
          </a:prstGeom>
          <a:ln w="57150">
            <a:solidFill>
              <a:schemeClr val="tx1"/>
            </a:solidFill>
          </a:ln>
        </p:spPr>
      </p:pic>
      <p:sp>
        <p:nvSpPr>
          <p:cNvPr id="2" name="Title 1"/>
          <p:cNvSpPr>
            <a:spLocks noGrp="1"/>
          </p:cNvSpPr>
          <p:nvPr>
            <p:ph type="title"/>
          </p:nvPr>
        </p:nvSpPr>
        <p:spPr>
          <a:xfrm>
            <a:off x="637962" y="454781"/>
            <a:ext cx="8596668" cy="869647"/>
          </a:xfrm>
        </p:spPr>
        <p:txBody>
          <a:bodyPr/>
          <a:lstStyle/>
          <a:p>
            <a:r>
              <a:rPr lang="en-US" b="1" dirty="0"/>
              <a:t>Letter of Support </a:t>
            </a:r>
          </a:p>
        </p:txBody>
      </p:sp>
      <p:sp>
        <p:nvSpPr>
          <p:cNvPr id="6" name="Rounded Rectangular Callout 5"/>
          <p:cNvSpPr/>
          <p:nvPr/>
        </p:nvSpPr>
        <p:spPr>
          <a:xfrm>
            <a:off x="725048" y="1429264"/>
            <a:ext cx="4384179" cy="1476119"/>
          </a:xfrm>
          <a:prstGeom prst="wedgeRoundRectCallout">
            <a:avLst>
              <a:gd name="adj1" fmla="val 86243"/>
              <a:gd name="adj2" fmla="val 8482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“The addition of 30 beds in long term care is something that is desperately needed in Nashville.” </a:t>
            </a:r>
          </a:p>
        </p:txBody>
      </p:sp>
      <p:sp>
        <p:nvSpPr>
          <p:cNvPr id="7" name="Rectangle 6"/>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1</a:t>
            </a:r>
            <a:r>
              <a:rPr lang="en-US" sz="1400" dirty="0">
                <a:solidFill>
                  <a:schemeClr val="tx1"/>
                </a:solidFill>
              </a:rPr>
              <a:t>2</a:t>
            </a:r>
          </a:p>
        </p:txBody>
      </p:sp>
      <p:sp>
        <p:nvSpPr>
          <p:cNvPr id="8" name="Rounded Rectangular Callout 7"/>
          <p:cNvSpPr/>
          <p:nvPr/>
        </p:nvSpPr>
        <p:spPr>
          <a:xfrm>
            <a:off x="690071" y="3232506"/>
            <a:ext cx="4707267" cy="1718075"/>
          </a:xfrm>
          <a:prstGeom prst="wedgeRoundRectCallout">
            <a:avLst>
              <a:gd name="adj1" fmla="val 80282"/>
              <a:gd name="adj2" fmla="val 1855"/>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“It is already apparent the new company is committed to excellence, and I believe The McKendree will provide excellent care.”</a:t>
            </a:r>
          </a:p>
        </p:txBody>
      </p:sp>
      <p:sp>
        <p:nvSpPr>
          <p:cNvPr id="11" name="TextBox 10">
            <a:extLst>
              <a:ext uri="{FF2B5EF4-FFF2-40B4-BE49-F238E27FC236}">
                <a16:creationId xmlns:a16="http://schemas.microsoft.com/office/drawing/2014/main" id="{DE4562AF-180C-FD14-FE97-BBFD8EB086F6}"/>
              </a:ext>
            </a:extLst>
          </p:cNvPr>
          <p:cNvSpPr txBox="1"/>
          <p:nvPr/>
        </p:nvSpPr>
        <p:spPr>
          <a:xfrm>
            <a:off x="1330069" y="5277704"/>
            <a:ext cx="5111002" cy="646331"/>
          </a:xfrm>
          <a:prstGeom prst="rect">
            <a:avLst/>
          </a:prstGeom>
          <a:noFill/>
        </p:spPr>
        <p:txBody>
          <a:bodyPr wrap="square" rtlCol="0">
            <a:spAutoFit/>
          </a:bodyPr>
          <a:lstStyle/>
          <a:p>
            <a:r>
              <a:rPr lang="en-US" dirty="0">
                <a:solidFill>
                  <a:schemeClr val="bg1"/>
                </a:solidFill>
              </a:rPr>
              <a:t>Jane Schnelle </a:t>
            </a:r>
          </a:p>
          <a:p>
            <a:r>
              <a:rPr lang="en-US" dirty="0">
                <a:solidFill>
                  <a:schemeClr val="bg1"/>
                </a:solidFill>
              </a:rPr>
              <a:t>Former Marketing Director for McKendree</a:t>
            </a:r>
          </a:p>
        </p:txBody>
      </p:sp>
    </p:spTree>
    <p:extLst>
      <p:ext uri="{BB962C8B-B14F-4D97-AF65-F5344CB8AC3E}">
        <p14:creationId xmlns:p14="http://schemas.microsoft.com/office/powerpoint/2010/main" val="1549539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CONCLUSION</a:t>
            </a:r>
          </a:p>
        </p:txBody>
      </p:sp>
      <p:sp>
        <p:nvSpPr>
          <p:cNvPr id="3" name="Content Placeholder 2"/>
          <p:cNvSpPr>
            <a:spLocks noGrp="1"/>
          </p:cNvSpPr>
          <p:nvPr>
            <p:ph idx="1"/>
          </p:nvPr>
        </p:nvSpPr>
        <p:spPr>
          <a:xfrm>
            <a:off x="803082" y="2317758"/>
            <a:ext cx="8596668" cy="2640136"/>
          </a:xfrm>
        </p:spPr>
        <p:txBody>
          <a:bodyPr>
            <a:noAutofit/>
          </a:bodyPr>
          <a:lstStyle/>
          <a:p>
            <a:r>
              <a:rPr lang="en-US" sz="3600">
                <a:solidFill>
                  <a:schemeClr val="tx1"/>
                </a:solidFill>
              </a:rPr>
              <a:t>NEED </a:t>
            </a:r>
          </a:p>
          <a:p>
            <a:endParaRPr lang="en-US" sz="800" dirty="0">
              <a:solidFill>
                <a:schemeClr val="tx1"/>
              </a:solidFill>
            </a:endParaRPr>
          </a:p>
          <a:p>
            <a:r>
              <a:rPr lang="en-US" sz="3600">
                <a:solidFill>
                  <a:schemeClr val="tx1"/>
                </a:solidFill>
              </a:rPr>
              <a:t>QUALITY </a:t>
            </a:r>
          </a:p>
          <a:p>
            <a:endParaRPr lang="en-US" sz="800" dirty="0">
              <a:solidFill>
                <a:schemeClr val="tx1"/>
              </a:solidFill>
            </a:endParaRPr>
          </a:p>
          <a:p>
            <a:r>
              <a:rPr lang="en-US" sz="3600" dirty="0">
                <a:solidFill>
                  <a:schemeClr val="tx1"/>
                </a:solidFill>
              </a:rPr>
              <a:t>CONSUMER ADVANTAGE </a:t>
            </a:r>
          </a:p>
        </p:txBody>
      </p:sp>
      <p:sp>
        <p:nvSpPr>
          <p:cNvPr id="4" name="Rectangle 3"/>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1</a:t>
            </a:r>
            <a:r>
              <a:rPr lang="en-US" sz="1400" dirty="0">
                <a:solidFill>
                  <a:schemeClr val="tx1"/>
                </a:solidFill>
              </a:rPr>
              <a:t>3</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6012" y="2225029"/>
            <a:ext cx="719138" cy="719138"/>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26069" y="3069431"/>
            <a:ext cx="719138" cy="719138"/>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30504" y="3986530"/>
            <a:ext cx="719138" cy="719138"/>
          </a:xfrm>
          <a:prstGeom prst="rect">
            <a:avLst/>
          </a:prstGeom>
        </p:spPr>
      </p:pic>
      <p:sp>
        <p:nvSpPr>
          <p:cNvPr id="8" name="TextBox 7">
            <a:extLst>
              <a:ext uri="{FF2B5EF4-FFF2-40B4-BE49-F238E27FC236}">
                <a16:creationId xmlns:a16="http://schemas.microsoft.com/office/drawing/2014/main" id="{31F94206-C98F-B0BC-D1E2-557BE85E72D8}"/>
              </a:ext>
            </a:extLst>
          </p:cNvPr>
          <p:cNvSpPr txBox="1"/>
          <p:nvPr/>
        </p:nvSpPr>
        <p:spPr>
          <a:xfrm>
            <a:off x="1333222" y="5208422"/>
            <a:ext cx="7340995" cy="1200329"/>
          </a:xfrm>
          <a:prstGeom prst="rect">
            <a:avLst/>
          </a:prstGeom>
          <a:noFill/>
          <a:ln w="38100">
            <a:solidFill>
              <a:schemeClr val="accent2"/>
            </a:solidFill>
          </a:ln>
        </p:spPr>
        <p:txBody>
          <a:bodyPr wrap="square" rtlCol="0">
            <a:spAutoFit/>
          </a:bodyPr>
          <a:lstStyle/>
          <a:p>
            <a:pPr algn="ctr"/>
            <a:r>
              <a:rPr lang="en-US" sz="3600"/>
              <a:t>We respectfully request you </a:t>
            </a:r>
            <a:r>
              <a:rPr lang="en-US" sz="3600" b="1" u="sng"/>
              <a:t>APPROVE</a:t>
            </a:r>
            <a:r>
              <a:rPr lang="en-US" sz="3600"/>
              <a:t> this CON. </a:t>
            </a:r>
          </a:p>
        </p:txBody>
      </p:sp>
    </p:spTree>
    <p:extLst>
      <p:ext uri="{BB962C8B-B14F-4D97-AF65-F5344CB8AC3E}">
        <p14:creationId xmlns:p14="http://schemas.microsoft.com/office/powerpoint/2010/main" val="892390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9343"/>
          </a:xfrm>
        </p:spPr>
        <p:txBody>
          <a:bodyPr/>
          <a:lstStyle/>
          <a:p>
            <a:r>
              <a:rPr lang="en-US" b="1" cap="all" dirty="0"/>
              <a:t>Company Overview</a:t>
            </a:r>
          </a:p>
        </p:txBody>
      </p:sp>
      <p:sp>
        <p:nvSpPr>
          <p:cNvPr id="4" name="Rectangle 3"/>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2</a:t>
            </a:r>
          </a:p>
        </p:txBody>
      </p:sp>
      <p:sp>
        <p:nvSpPr>
          <p:cNvPr id="5" name="Content Placeholder 2"/>
          <p:cNvSpPr txBox="1">
            <a:spLocks/>
          </p:cNvSpPr>
          <p:nvPr/>
        </p:nvSpPr>
        <p:spPr>
          <a:xfrm>
            <a:off x="677334" y="2371113"/>
            <a:ext cx="9043283" cy="379622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solidFill>
                  <a:schemeClr val="tx1"/>
                </a:solidFill>
              </a:rPr>
              <a:t>The McKendree Post Acute &amp; Rehabilitation is a 180-bed nursing home facility in Hermitage, TN, which recently changed ownership through a bankruptcy acquisition.  </a:t>
            </a:r>
          </a:p>
          <a:p>
            <a:r>
              <a:rPr lang="en-US" dirty="0">
                <a:solidFill>
                  <a:schemeClr val="tx1"/>
                </a:solidFill>
              </a:rPr>
              <a:t>McKendree was acquired during a bankruptcy proceeding, during which the prior operator struggled to adequately support the staff and implement adequate quality control processes. </a:t>
            </a:r>
          </a:p>
          <a:p>
            <a:r>
              <a:rPr lang="en-US" dirty="0">
                <a:solidFill>
                  <a:schemeClr val="tx1"/>
                </a:solidFill>
              </a:rPr>
              <a:t>In addition to the nursing home, McKendree’s campus includes an independent living facility and an assisted living facility to provide continuity of care. </a:t>
            </a:r>
          </a:p>
          <a:p>
            <a:r>
              <a:rPr lang="en-US" dirty="0">
                <a:solidFill>
                  <a:schemeClr val="tx1"/>
                </a:solidFill>
              </a:rPr>
              <a:t>McKendree has entered a consulting arrangement with Hill Valley Healthcare for the nursing home. </a:t>
            </a:r>
          </a:p>
        </p:txBody>
      </p:sp>
    </p:spTree>
    <p:extLst>
      <p:ext uri="{BB962C8B-B14F-4D97-AF65-F5344CB8AC3E}">
        <p14:creationId xmlns:p14="http://schemas.microsoft.com/office/powerpoint/2010/main" val="2596353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9343"/>
          </a:xfrm>
        </p:spPr>
        <p:txBody>
          <a:bodyPr/>
          <a:lstStyle/>
          <a:p>
            <a:r>
              <a:rPr lang="en-US" b="1" cap="all" dirty="0"/>
              <a:t>Company Overview</a:t>
            </a:r>
          </a:p>
        </p:txBody>
      </p:sp>
      <p:sp>
        <p:nvSpPr>
          <p:cNvPr id="4" name="Rectangle 3"/>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3</a:t>
            </a:r>
          </a:p>
        </p:txBody>
      </p:sp>
      <p:sp>
        <p:nvSpPr>
          <p:cNvPr id="5" name="Content Placeholder 2"/>
          <p:cNvSpPr txBox="1">
            <a:spLocks/>
          </p:cNvSpPr>
          <p:nvPr/>
        </p:nvSpPr>
        <p:spPr>
          <a:xfrm>
            <a:off x="677334" y="2371113"/>
            <a:ext cx="6512031" cy="3796223"/>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solidFill>
                  <a:schemeClr val="tx1"/>
                </a:solidFill>
              </a:rPr>
              <a:t>Hill Valley Healthcare, LLC is a skilled nursing and senior living consulting company rapidly positioning itself as a leader in the industry.  Hill Valley applies its expertise and ingenuity to rejuvenate senior care communities.</a:t>
            </a:r>
          </a:p>
          <a:p>
            <a:r>
              <a:rPr lang="en-US" dirty="0">
                <a:solidFill>
                  <a:schemeClr val="tx1"/>
                </a:solidFill>
              </a:rPr>
              <a:t>Hill Valley has extensive partnerships with leading advocacy organizations such as the American Heart Association, American Lung Association, Alzheimer’s Association, and ALS Association. </a:t>
            </a:r>
          </a:p>
          <a:p>
            <a:r>
              <a:rPr lang="en-US" dirty="0">
                <a:solidFill>
                  <a:schemeClr val="tx1"/>
                </a:solidFill>
              </a:rPr>
              <a:t>Since its inception, Hill Valley has consulted with over 40 skilled nursing facilities with many of the facilities historically underperforming in terms of quality.  With Hill Valley’s expertise and devotion to “People First,” the facilities have been turned around. </a:t>
            </a:r>
          </a:p>
        </p:txBody>
      </p:sp>
      <p:pic>
        <p:nvPicPr>
          <p:cNvPr id="8" name="Picture 7" descr="A logo with a heart and text&#10;&#10;Description automatically generated">
            <a:extLst>
              <a:ext uri="{FF2B5EF4-FFF2-40B4-BE49-F238E27FC236}">
                <a16:creationId xmlns:a16="http://schemas.microsoft.com/office/drawing/2014/main" id="{6E2936DB-E2C7-73B5-27DC-3C2F193DAD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4303" y="3007073"/>
            <a:ext cx="2254248" cy="1754008"/>
          </a:xfrm>
          <a:prstGeom prst="rect">
            <a:avLst/>
          </a:prstGeom>
        </p:spPr>
      </p:pic>
    </p:spTree>
    <p:extLst>
      <p:ext uri="{BB962C8B-B14F-4D97-AF65-F5344CB8AC3E}">
        <p14:creationId xmlns:p14="http://schemas.microsoft.com/office/powerpoint/2010/main" val="870931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7571"/>
          </a:xfrm>
        </p:spPr>
        <p:txBody>
          <a:bodyPr/>
          <a:lstStyle/>
          <a:p>
            <a:r>
              <a:rPr lang="en-US" b="1" dirty="0"/>
              <a:t>Proposed Project</a:t>
            </a:r>
          </a:p>
        </p:txBody>
      </p:sp>
      <p:sp>
        <p:nvSpPr>
          <p:cNvPr id="3" name="Content Placeholder 2"/>
          <p:cNvSpPr>
            <a:spLocks noGrp="1"/>
          </p:cNvSpPr>
          <p:nvPr>
            <p:ph idx="1"/>
          </p:nvPr>
        </p:nvSpPr>
        <p:spPr>
          <a:xfrm>
            <a:off x="677334" y="2421511"/>
            <a:ext cx="4137857" cy="3987240"/>
          </a:xfrm>
        </p:spPr>
        <p:txBody>
          <a:bodyPr>
            <a:normAutofit/>
          </a:bodyPr>
          <a:lstStyle/>
          <a:p>
            <a:r>
              <a:rPr lang="en-US" sz="2000" dirty="0">
                <a:solidFill>
                  <a:schemeClr val="tx1"/>
                </a:solidFill>
              </a:rPr>
              <a:t>The purpose of this Certificate of Need is for the addition of thirty (30) Medicare and TennCare dually certified beds.</a:t>
            </a:r>
          </a:p>
          <a:p>
            <a:r>
              <a:rPr lang="en-US" sz="2000" dirty="0">
                <a:solidFill>
                  <a:schemeClr val="tx1"/>
                </a:solidFill>
              </a:rPr>
              <a:t>The plan is to renovate a previously licensed area of the nursing home that is unoccupied to utilize the space to its full capability. </a:t>
            </a:r>
          </a:p>
          <a:p>
            <a:pPr marL="0" indent="0">
              <a:buNone/>
            </a:pPr>
            <a:endParaRPr lang="en-US" sz="800" dirty="0"/>
          </a:p>
        </p:txBody>
      </p:sp>
      <p:sp>
        <p:nvSpPr>
          <p:cNvPr id="6" name="Rectangle 5"/>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4</a:t>
            </a:r>
          </a:p>
        </p:txBody>
      </p:sp>
      <p:pic>
        <p:nvPicPr>
          <p:cNvPr id="5" name="Picture 4" descr="A map of a building&#10;&#10;Description automatically generated">
            <a:extLst>
              <a:ext uri="{FF2B5EF4-FFF2-40B4-BE49-F238E27FC236}">
                <a16:creationId xmlns:a16="http://schemas.microsoft.com/office/drawing/2014/main" id="{53C6F097-FED8-568D-CE8E-2776C7489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0706" y="1298696"/>
            <a:ext cx="6660991" cy="5110055"/>
          </a:xfrm>
          <a:prstGeom prst="rect">
            <a:avLst/>
          </a:prstGeom>
          <a:ln w="57150">
            <a:solidFill>
              <a:schemeClr val="tx1"/>
            </a:solidFill>
          </a:ln>
        </p:spPr>
      </p:pic>
    </p:spTree>
    <p:extLst>
      <p:ext uri="{BB962C8B-B14F-4D97-AF65-F5344CB8AC3E}">
        <p14:creationId xmlns:p14="http://schemas.microsoft.com/office/powerpoint/2010/main" val="1921984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8457"/>
          </a:xfrm>
        </p:spPr>
        <p:txBody>
          <a:bodyPr/>
          <a:lstStyle/>
          <a:p>
            <a:r>
              <a:rPr lang="en-US" b="1" cap="all" dirty="0"/>
              <a:t>Need Criteria</a:t>
            </a:r>
          </a:p>
        </p:txBody>
      </p:sp>
      <p:sp>
        <p:nvSpPr>
          <p:cNvPr id="3" name="Content Placeholder 2"/>
          <p:cNvSpPr>
            <a:spLocks noGrp="1"/>
          </p:cNvSpPr>
          <p:nvPr>
            <p:ph idx="1"/>
          </p:nvPr>
        </p:nvSpPr>
        <p:spPr>
          <a:xfrm>
            <a:off x="548217" y="2215617"/>
            <a:ext cx="9533466" cy="4107362"/>
          </a:xfrm>
        </p:spPr>
        <p:txBody>
          <a:bodyPr>
            <a:noAutofit/>
          </a:bodyPr>
          <a:lstStyle/>
          <a:p>
            <a:pPr marL="0" indent="0">
              <a:buNone/>
            </a:pPr>
            <a:endParaRPr lang="en-US" sz="800" dirty="0"/>
          </a:p>
          <a:p>
            <a:r>
              <a:rPr lang="en-US" sz="2000" dirty="0">
                <a:solidFill>
                  <a:schemeClr val="tx1"/>
                </a:solidFill>
              </a:rPr>
              <a:t>No opposition from any competitor in the market </a:t>
            </a:r>
          </a:p>
          <a:p>
            <a:r>
              <a:rPr lang="en-US" sz="2000" dirty="0">
                <a:solidFill>
                  <a:schemeClr val="tx1"/>
                </a:solidFill>
              </a:rPr>
              <a:t>111 beds available from 2023 – 2024 bed pool </a:t>
            </a:r>
          </a:p>
          <a:p>
            <a:r>
              <a:rPr lang="en-US" sz="2000" dirty="0">
                <a:solidFill>
                  <a:schemeClr val="tx1"/>
                </a:solidFill>
              </a:rPr>
              <a:t>Recent closure of nursing home in the area – Signature Healthcare of Madison, which affects the licensed occupancy rates </a:t>
            </a:r>
          </a:p>
          <a:p>
            <a:r>
              <a:rPr lang="en-US" sz="2000" dirty="0">
                <a:solidFill>
                  <a:schemeClr val="tx1"/>
                </a:solidFill>
              </a:rPr>
              <a:t>Other suspended licensed nursing homes in Tennessee </a:t>
            </a:r>
          </a:p>
          <a:p>
            <a:r>
              <a:rPr lang="en-US" sz="2000" dirty="0">
                <a:solidFill>
                  <a:schemeClr val="tx1"/>
                </a:solidFill>
              </a:rPr>
              <a:t>Utilization rates are currently lower for McKendree due to the prior mismanagement but, through its consulting arrangement with Hill Valley Healthcare, improvement has already begun</a:t>
            </a:r>
          </a:p>
        </p:txBody>
      </p:sp>
      <p:sp>
        <p:nvSpPr>
          <p:cNvPr id="4" name="Rectangle 3"/>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5</a:t>
            </a:r>
          </a:p>
        </p:txBody>
      </p:sp>
    </p:spTree>
    <p:extLst>
      <p:ext uri="{BB962C8B-B14F-4D97-AF65-F5344CB8AC3E}">
        <p14:creationId xmlns:p14="http://schemas.microsoft.com/office/powerpoint/2010/main" val="1353367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8457"/>
          </a:xfrm>
        </p:spPr>
        <p:txBody>
          <a:bodyPr/>
          <a:lstStyle/>
          <a:p>
            <a:r>
              <a:rPr lang="en-US" b="1" cap="all" dirty="0"/>
              <a:t>Need Criteria</a:t>
            </a:r>
          </a:p>
        </p:txBody>
      </p:sp>
      <p:sp>
        <p:nvSpPr>
          <p:cNvPr id="3" name="Content Placeholder 2"/>
          <p:cNvSpPr>
            <a:spLocks noGrp="1"/>
          </p:cNvSpPr>
          <p:nvPr>
            <p:ph idx="1"/>
          </p:nvPr>
        </p:nvSpPr>
        <p:spPr>
          <a:xfrm>
            <a:off x="528762" y="2000932"/>
            <a:ext cx="9533466" cy="4247468"/>
          </a:xfrm>
        </p:spPr>
        <p:txBody>
          <a:bodyPr>
            <a:noAutofit/>
          </a:bodyPr>
          <a:lstStyle/>
          <a:p>
            <a:pPr marL="0" indent="0">
              <a:buNone/>
            </a:pPr>
            <a:endParaRPr lang="en-US" sz="800" dirty="0"/>
          </a:p>
          <a:p>
            <a:r>
              <a:rPr lang="en-US" sz="2000" dirty="0">
                <a:solidFill>
                  <a:schemeClr val="tx1"/>
                </a:solidFill>
              </a:rPr>
              <a:t>Building for the future</a:t>
            </a:r>
          </a:p>
          <a:p>
            <a:pPr lvl="1"/>
            <a:r>
              <a:rPr lang="en-US" sz="1800" dirty="0">
                <a:solidFill>
                  <a:schemeClr val="tx1"/>
                </a:solidFill>
              </a:rPr>
              <a:t>The project is needed to meet the demand of Davidson County’s growing target population patient base, in which the State Health Plan Need Formula projects a </a:t>
            </a:r>
            <a:r>
              <a:rPr lang="en-US" sz="1800" b="1" u="sng" dirty="0">
                <a:solidFill>
                  <a:schemeClr val="tx1"/>
                </a:solidFill>
              </a:rPr>
              <a:t>need</a:t>
            </a:r>
            <a:r>
              <a:rPr lang="en-US" sz="1800" dirty="0">
                <a:solidFill>
                  <a:schemeClr val="tx1"/>
                </a:solidFill>
              </a:rPr>
              <a:t> for an additional </a:t>
            </a:r>
            <a:r>
              <a:rPr lang="en-US" sz="1800" b="1" u="sng" dirty="0">
                <a:solidFill>
                  <a:schemeClr val="tx1"/>
                </a:solidFill>
              </a:rPr>
              <a:t>2,435</a:t>
            </a:r>
            <a:r>
              <a:rPr lang="en-US" sz="1800" b="1" dirty="0">
                <a:solidFill>
                  <a:schemeClr val="tx1"/>
                </a:solidFill>
              </a:rPr>
              <a:t> </a:t>
            </a:r>
            <a:r>
              <a:rPr lang="en-US" sz="1800" dirty="0">
                <a:solidFill>
                  <a:schemeClr val="tx1"/>
                </a:solidFill>
              </a:rPr>
              <a:t>beds in 2026.</a:t>
            </a:r>
          </a:p>
          <a:p>
            <a:pPr lvl="1"/>
            <a:r>
              <a:rPr lang="en-US" sz="1800" dirty="0">
                <a:solidFill>
                  <a:schemeClr val="tx1"/>
                </a:solidFill>
              </a:rPr>
              <a:t>Expanded bed capacity will allow McKendree to evaluate the need for higher levels of care for its nursing home patients and potentially add them in the future as needed, including on-site dialysis, on-site pulmonary and ventilator care, cardio-pulmonary care, and wound care.</a:t>
            </a:r>
          </a:p>
          <a:p>
            <a:pPr lvl="1"/>
            <a:r>
              <a:rPr lang="en-US" sz="1800" dirty="0">
                <a:solidFill>
                  <a:schemeClr val="tx1"/>
                </a:solidFill>
              </a:rPr>
              <a:t>If approved, the addition of the 30 beds at the facility will increase the number of licensed beds in Davidson County by less than 1%, having an immaterial impact on other nursing homes.</a:t>
            </a:r>
          </a:p>
        </p:txBody>
      </p:sp>
      <p:sp>
        <p:nvSpPr>
          <p:cNvPr id="4" name="Rectangle 3"/>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6</a:t>
            </a:r>
          </a:p>
        </p:txBody>
      </p:sp>
    </p:spTree>
    <p:extLst>
      <p:ext uri="{BB962C8B-B14F-4D97-AF65-F5344CB8AC3E}">
        <p14:creationId xmlns:p14="http://schemas.microsoft.com/office/powerpoint/2010/main" val="1502749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1114"/>
          </a:xfrm>
        </p:spPr>
        <p:txBody>
          <a:bodyPr/>
          <a:lstStyle/>
          <a:p>
            <a:r>
              <a:rPr lang="en-US" b="1" dirty="0"/>
              <a:t>QUALITY STANDARDS</a:t>
            </a:r>
            <a:r>
              <a:rPr lang="en-US" dirty="0"/>
              <a:t>	</a:t>
            </a:r>
          </a:p>
        </p:txBody>
      </p:sp>
      <p:sp>
        <p:nvSpPr>
          <p:cNvPr id="7" name="Content Placeholder 2"/>
          <p:cNvSpPr>
            <a:spLocks noGrp="1"/>
          </p:cNvSpPr>
          <p:nvPr>
            <p:ph idx="1"/>
          </p:nvPr>
        </p:nvSpPr>
        <p:spPr>
          <a:xfrm>
            <a:off x="528762" y="2276271"/>
            <a:ext cx="8933290" cy="4267141"/>
          </a:xfrm>
        </p:spPr>
        <p:txBody>
          <a:bodyPr>
            <a:normAutofit/>
          </a:bodyPr>
          <a:lstStyle/>
          <a:p>
            <a:pPr marL="400050" indent="-285750">
              <a:spcBef>
                <a:spcPts val="0"/>
              </a:spcBef>
            </a:pPr>
            <a:r>
              <a:rPr lang="en-US" sz="1800" i="0" dirty="0">
                <a:solidFill>
                  <a:srgbClr val="000000"/>
                </a:solidFill>
                <a:effectLst/>
              </a:rPr>
              <a:t>The Applicant will obtain Medicare certification, which involves passing an extensive survey to ensure compliance with Medicare conditions of participation. </a:t>
            </a:r>
          </a:p>
          <a:p>
            <a:pPr marL="400050" indent="-285750">
              <a:spcBef>
                <a:spcPts val="0"/>
              </a:spcBef>
            </a:pPr>
            <a:r>
              <a:rPr lang="en-US" b="0" dirty="0">
                <a:solidFill>
                  <a:srgbClr val="000000"/>
                </a:solidFill>
              </a:rPr>
              <a:t>McKendree will meet and maintain licensure requirements for state licensure and TennCare certification and </a:t>
            </a:r>
            <a:r>
              <a:rPr lang="en-US" sz="1800" b="0" i="0" dirty="0">
                <a:solidFill>
                  <a:srgbClr val="000000"/>
                </a:solidFill>
                <a:effectLst/>
              </a:rPr>
              <a:t>submit annual Quality Measure</a:t>
            </a:r>
            <a:r>
              <a:rPr lang="en-US" b="1" dirty="0">
                <a:solidFill>
                  <a:srgbClr val="000000"/>
                </a:solidFill>
              </a:rPr>
              <a:t> </a:t>
            </a:r>
            <a:r>
              <a:rPr lang="en-US" sz="1800" b="0" i="0" dirty="0">
                <a:solidFill>
                  <a:srgbClr val="000000"/>
                </a:solidFill>
                <a:effectLst/>
              </a:rPr>
              <a:t>reports as required.</a:t>
            </a:r>
            <a:endParaRPr lang="en-US" b="1" dirty="0">
              <a:solidFill>
                <a:srgbClr val="000000"/>
              </a:solidFill>
            </a:endParaRPr>
          </a:p>
          <a:p>
            <a:pPr marL="400050" indent="-285750">
              <a:spcBef>
                <a:spcPts val="0"/>
              </a:spcBef>
            </a:pPr>
            <a:r>
              <a:rPr lang="en-US" dirty="0">
                <a:solidFill>
                  <a:srgbClr val="000000"/>
                </a:solidFill>
              </a:rPr>
              <a:t>McKendree </a:t>
            </a:r>
            <a:r>
              <a:rPr lang="en-US" sz="1800" b="0" i="0" dirty="0">
                <a:solidFill>
                  <a:srgbClr val="000000"/>
                </a:solidFill>
                <a:effectLst/>
              </a:rPr>
              <a:t>will maintain appropriate patient/staff and specialty staff ratios according to patient volume and staff qualifications.</a:t>
            </a:r>
            <a:endParaRPr lang="en-US" b="1" dirty="0">
              <a:solidFill>
                <a:srgbClr val="000000"/>
              </a:solidFill>
            </a:endParaRPr>
          </a:p>
          <a:p>
            <a:pPr marL="400050" indent="-285750">
              <a:spcBef>
                <a:spcPts val="0"/>
              </a:spcBef>
            </a:pPr>
            <a:r>
              <a:rPr lang="en-US" sz="1800" b="0" i="0" dirty="0">
                <a:solidFill>
                  <a:srgbClr val="000000"/>
                </a:solidFill>
                <a:effectLst/>
              </a:rPr>
              <a:t>Third-party accreditation is not a standard practice for nursing homes. Based on the 2022 JAR, 317 SNFs were licensed for the calendar year 2022. Of those, only 102 </a:t>
            </a:r>
            <a:r>
              <a:rPr lang="en-US" sz="1800" b="0" i="0">
                <a:solidFill>
                  <a:srgbClr val="000000"/>
                </a:solidFill>
                <a:effectLst/>
              </a:rPr>
              <a:t>reported obtaining </a:t>
            </a:r>
            <a:r>
              <a:rPr lang="en-US" dirty="0">
                <a:solidFill>
                  <a:srgbClr val="000000"/>
                </a:solidFill>
              </a:rPr>
              <a:t>t</a:t>
            </a:r>
            <a:r>
              <a:rPr lang="en-US" sz="1800" b="0" i="0" dirty="0">
                <a:solidFill>
                  <a:srgbClr val="000000"/>
                </a:solidFill>
                <a:effectLst/>
              </a:rPr>
              <a:t>he Joint Commission Accreditation, and 10 reported obtaining a different accreditation. This equates to only 35% of Tennessee’s SNFs obtaining a third-party accreditation.</a:t>
            </a:r>
          </a:p>
        </p:txBody>
      </p:sp>
      <p:sp>
        <p:nvSpPr>
          <p:cNvPr id="5" name="Rectangle 4"/>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7</a:t>
            </a:r>
            <a:endParaRPr lang="en-US" sz="1400" dirty="0">
              <a:solidFill>
                <a:schemeClr val="tx1"/>
              </a:solidFill>
            </a:endParaRPr>
          </a:p>
        </p:txBody>
      </p:sp>
    </p:spTree>
    <p:extLst>
      <p:ext uri="{BB962C8B-B14F-4D97-AF65-F5344CB8AC3E}">
        <p14:creationId xmlns:p14="http://schemas.microsoft.com/office/powerpoint/2010/main" val="3861239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1114"/>
          </a:xfrm>
        </p:spPr>
        <p:txBody>
          <a:bodyPr/>
          <a:lstStyle/>
          <a:p>
            <a:r>
              <a:rPr lang="en-US" b="1" dirty="0"/>
              <a:t>QUALITY STANDARDS</a:t>
            </a:r>
            <a:r>
              <a:rPr lang="en-US" dirty="0"/>
              <a:t>	</a:t>
            </a:r>
          </a:p>
        </p:txBody>
      </p:sp>
      <p:sp>
        <p:nvSpPr>
          <p:cNvPr id="7" name="Content Placeholder 2"/>
          <p:cNvSpPr>
            <a:spLocks noGrp="1"/>
          </p:cNvSpPr>
          <p:nvPr>
            <p:ph idx="1"/>
          </p:nvPr>
        </p:nvSpPr>
        <p:spPr>
          <a:xfrm>
            <a:off x="145915" y="2373549"/>
            <a:ext cx="5019472" cy="4249888"/>
          </a:xfrm>
        </p:spPr>
        <p:txBody>
          <a:bodyPr>
            <a:normAutofit fontScale="77500" lnSpcReduction="20000"/>
          </a:bodyPr>
          <a:lstStyle/>
          <a:p>
            <a:pPr marL="520700" marR="0" algn="l">
              <a:spcBef>
                <a:spcPts val="0"/>
              </a:spcBef>
              <a:spcAft>
                <a:spcPts val="0"/>
              </a:spcAft>
            </a:pPr>
            <a:r>
              <a:rPr lang="en-US" sz="2000" dirty="0">
                <a:solidFill>
                  <a:schemeClr val="tx1"/>
                </a:solidFill>
              </a:rPr>
              <a:t>The Applicant has provided its Quality Assurance Performance Improvement (“QAPI”) Committee Documentation that outlines the QAPI program as an attachment. As indicated in the chart, this has been instrumental in the other facilities with which Hill Valley has consulted.</a:t>
            </a:r>
          </a:p>
          <a:p>
            <a:pPr marL="177800" marR="0" indent="0" algn="l">
              <a:spcBef>
                <a:spcPts val="0"/>
              </a:spcBef>
              <a:spcAft>
                <a:spcPts val="0"/>
              </a:spcAft>
              <a:buNone/>
            </a:pPr>
            <a:endParaRPr lang="en-US" sz="2000" dirty="0">
              <a:solidFill>
                <a:schemeClr val="tx1"/>
              </a:solidFill>
            </a:endParaRPr>
          </a:p>
          <a:p>
            <a:pPr marL="520700" marR="0" algn="l">
              <a:spcBef>
                <a:spcPts val="0"/>
              </a:spcBef>
              <a:spcAft>
                <a:spcPts val="0"/>
              </a:spcAft>
            </a:pPr>
            <a:r>
              <a:rPr lang="en-US" sz="2000" dirty="0">
                <a:solidFill>
                  <a:schemeClr val="tx1"/>
                </a:solidFill>
              </a:rPr>
              <a:t>I</a:t>
            </a:r>
            <a:r>
              <a:rPr lang="en-US" sz="2000" b="0" i="0" u="none" strike="noStrike" baseline="0" dirty="0">
                <a:solidFill>
                  <a:schemeClr val="tx1"/>
                </a:solidFill>
              </a:rPr>
              <a:t>t is important to note that the 5-star CMS rating system requires </a:t>
            </a:r>
            <a:r>
              <a:rPr lang="en-US" sz="2000" b="0" i="0" u="sng" strike="noStrike" baseline="0" dirty="0">
                <a:solidFill>
                  <a:schemeClr val="tx1"/>
                </a:solidFill>
              </a:rPr>
              <a:t>three survey cycles </a:t>
            </a:r>
            <a:r>
              <a:rPr lang="en-US" sz="2000" b="0" i="0" u="none" strike="noStrike" baseline="0" dirty="0">
                <a:solidFill>
                  <a:schemeClr val="tx1"/>
                </a:solidFill>
              </a:rPr>
              <a:t>to significantly improve the health inspection rating. As Hill Valley has not operated most of these facilities for the full three cycles, it has been challenging to fully showcase the improvements on a larger scale. Therefore, showing a comparison of the number of citations is a great indicator of improvement, and the progress we have made is substantial and indicative of our commitment to excellence in patient care.</a:t>
            </a:r>
            <a:endParaRPr lang="en-US" sz="2000" b="1" i="0" dirty="0">
              <a:solidFill>
                <a:schemeClr val="tx1"/>
              </a:solidFill>
              <a:effectLst/>
            </a:endParaRPr>
          </a:p>
        </p:txBody>
      </p:sp>
      <p:sp>
        <p:nvSpPr>
          <p:cNvPr id="5" name="Rectangle 4"/>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8</a:t>
            </a:r>
          </a:p>
        </p:txBody>
      </p:sp>
      <p:pic>
        <p:nvPicPr>
          <p:cNvPr id="4" name="Picture 3" descr="A graph of survey citation&#10;&#10;Description automatically generated with medium confidence">
            <a:extLst>
              <a:ext uri="{FF2B5EF4-FFF2-40B4-BE49-F238E27FC236}">
                <a16:creationId xmlns:a16="http://schemas.microsoft.com/office/drawing/2014/main" id="{7B31DF10-75E6-2E45-48F3-8BE919983C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414" y="1848256"/>
            <a:ext cx="6523605" cy="4487694"/>
          </a:xfrm>
          <a:prstGeom prst="rect">
            <a:avLst/>
          </a:prstGeom>
          <a:ln w="57150">
            <a:solidFill>
              <a:schemeClr val="tx1"/>
            </a:solidFill>
          </a:ln>
        </p:spPr>
      </p:pic>
    </p:spTree>
    <p:extLst>
      <p:ext uri="{BB962C8B-B14F-4D97-AF65-F5344CB8AC3E}">
        <p14:creationId xmlns:p14="http://schemas.microsoft.com/office/powerpoint/2010/main" val="3038723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082" y="591914"/>
            <a:ext cx="8596668" cy="805543"/>
          </a:xfrm>
        </p:spPr>
        <p:txBody>
          <a:bodyPr/>
          <a:lstStyle/>
          <a:p>
            <a:r>
              <a:rPr lang="en-US" b="1" dirty="0"/>
              <a:t>CONSUMER ADVANTAGE</a:t>
            </a:r>
          </a:p>
        </p:txBody>
      </p:sp>
      <p:sp>
        <p:nvSpPr>
          <p:cNvPr id="3" name="Content Placeholder 2"/>
          <p:cNvSpPr>
            <a:spLocks noGrp="1"/>
          </p:cNvSpPr>
          <p:nvPr>
            <p:ph idx="1"/>
          </p:nvPr>
        </p:nvSpPr>
        <p:spPr>
          <a:xfrm>
            <a:off x="462579" y="2377441"/>
            <a:ext cx="9348395" cy="4480560"/>
          </a:xfrm>
        </p:spPr>
        <p:txBody>
          <a:bodyPr>
            <a:normAutofit/>
          </a:bodyPr>
          <a:lstStyle/>
          <a:p>
            <a:pPr algn="just"/>
            <a:r>
              <a:rPr lang="en-US" sz="1800" i="0" u="none" strike="noStrike" baseline="0" dirty="0">
                <a:solidFill>
                  <a:schemeClr val="tx1"/>
                </a:solidFill>
                <a:cs typeface="Arial" panose="020B0604020202020204" pitchFamily="34" charset="0"/>
              </a:rPr>
              <a:t>The McKendree Post Acute &amp; Rehabilitation (“McKendree”) is contracted with numerous commercial private insurance plans and participates in Medicare and TennCare. McKendree is in contract with all service area TennCare Managed Care Organizations. </a:t>
            </a:r>
          </a:p>
          <a:p>
            <a:pPr algn="just"/>
            <a:r>
              <a:rPr lang="en-US" dirty="0">
                <a:solidFill>
                  <a:schemeClr val="tx1"/>
                </a:solidFill>
              </a:rPr>
              <a:t>Committed to serving low-income and uninsured patients, as over 56% of the projected patient population will be Medicaid</a:t>
            </a:r>
          </a:p>
          <a:p>
            <a:pPr algn="just"/>
            <a:r>
              <a:rPr lang="en-US" dirty="0">
                <a:solidFill>
                  <a:schemeClr val="tx1"/>
                </a:solidFill>
              </a:rPr>
              <a:t>Transfer agreement with TriStar Summit Medical Center </a:t>
            </a:r>
          </a:p>
          <a:p>
            <a:pPr algn="just"/>
            <a:r>
              <a:rPr lang="en-US" sz="1800" i="0" u="none" strike="noStrike" baseline="0" dirty="0">
                <a:solidFill>
                  <a:schemeClr val="tx1"/>
                </a:solidFill>
                <a:cs typeface="Arial" panose="020B0604020202020204" pitchFamily="34" charset="0"/>
              </a:rPr>
              <a:t>McKendree will offer affordable services, as evidenced by the patient charges, which are the average among all other nursing homes in Davidson County. </a:t>
            </a:r>
          </a:p>
          <a:p>
            <a:pPr algn="just"/>
            <a:r>
              <a:rPr lang="en-US" sz="1800" i="0" u="none" strike="noStrike" baseline="0" dirty="0">
                <a:solidFill>
                  <a:schemeClr val="tx1"/>
                </a:solidFill>
                <a:cs typeface="Arial" panose="020B0604020202020204" pitchFamily="34" charset="0"/>
              </a:rPr>
              <a:t>Improved continuity of care for those in the continuity care retirement community </a:t>
            </a:r>
          </a:p>
        </p:txBody>
      </p:sp>
      <p:sp>
        <p:nvSpPr>
          <p:cNvPr id="4" name="Rectangle 3"/>
          <p:cNvSpPr/>
          <p:nvPr/>
        </p:nvSpPr>
        <p:spPr>
          <a:xfrm>
            <a:off x="254442" y="6408751"/>
            <a:ext cx="548640" cy="21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9</a:t>
            </a:r>
          </a:p>
        </p:txBody>
      </p:sp>
    </p:spTree>
    <p:extLst>
      <p:ext uri="{BB962C8B-B14F-4D97-AF65-F5344CB8AC3E}">
        <p14:creationId xmlns:p14="http://schemas.microsoft.com/office/powerpoint/2010/main" val="32810341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item.xml>��< ? x m l   v e r s i o n = " 1 . 0 "   e n c o d i n g = " u t f - 1 6 " ? >  
 < p r o p e r t i e s   x m l n s = " h t t p : / / w w w . i m a n a g e . c o m / w o r k / x m l s c h e m a " >  
     < d o c u m e n t i d > A C T I V E ! 5 0 7 8 6 5 1 2 4 . 3 < / d o c u m e n t i d >  
     < s e n d e r i d > R A B R A U N < / s e n d e r i d >  
     < s e n d e r e m a i l > R A C H E L . B R A U N @ H K L A W . C O M < / s e n d e r e m a i l >  
     < l a s t m o d i f i e d > 2 0 2 4 - 0 8 - 2 3 T 1 5 : 5 1 : 3 2 . 0 0 0 0 0 0 0 - 0 5 : 0 0 < / l a s t m o d i f i e d >  
     < d a t a b a s e > A C T I V E < / d a t a b a s e >  
 < / p r o p e r t i e s > 
</file>

<file path=docProps/app.xml><?xml version="1.0" encoding="utf-8"?>
<Properties xmlns="http://schemas.openxmlformats.org/officeDocument/2006/extended-properties" xmlns:vt="http://schemas.openxmlformats.org/officeDocument/2006/docPropsVTypes">
  <Template>Ion Boardroom</Template>
  <TotalTime>1</TotalTime>
  <Words>1092</Words>
  <Application>Microsoft Office PowerPoint</Application>
  <PresentationFormat>Widescreen</PresentationFormat>
  <Paragraphs>81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Century Gothic</vt:lpstr>
      <vt:lpstr>Wingdings 3</vt:lpstr>
      <vt:lpstr>Ion Boardroom</vt:lpstr>
      <vt:lpstr>PowerPoint Presentation</vt:lpstr>
      <vt:lpstr>Company Overview</vt:lpstr>
      <vt:lpstr>Company Overview</vt:lpstr>
      <vt:lpstr>Proposed Project</vt:lpstr>
      <vt:lpstr>Need Criteria</vt:lpstr>
      <vt:lpstr>Need Criteria</vt:lpstr>
      <vt:lpstr>QUALITY STANDARDS </vt:lpstr>
      <vt:lpstr>QUALITY STANDARDS </vt:lpstr>
      <vt:lpstr>CONSUMER ADVANTAGE</vt:lpstr>
      <vt:lpstr>Letter of Support </vt:lpstr>
      <vt:lpstr>Letter of Support </vt:lpstr>
      <vt:lpstr>Letter of Support </vt:lpstr>
      <vt:lpstr>CONCLUSION</vt:lpstr>
    </vt:vector>
  </TitlesOfParts>
  <Company>Waller Lansden Dortch &amp;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Oral and Facial Surgery Center of Dickson CN2210-038  Tennessee Health Facilities Commission  Certificate of Need Meeting – Wednesday, February 22, 2023</dc:title>
  <dc:creator>Laurie Glass</dc:creator>
  <cp:lastModifiedBy>Braun, Rachel (NSH - X56083)</cp:lastModifiedBy>
  <cp:revision>50</cp:revision>
  <dcterms:created xsi:type="dcterms:W3CDTF">2023-01-17T16:23:50Z</dcterms:created>
  <dcterms:modified xsi:type="dcterms:W3CDTF">2024-08-23T20:51:32Z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Number">
    <vt:lpwstr>507865124</vt:lpwstr>
  </property>
  <property fmtid="{D5CDD505-2E9C-101B-9397-08002B2CF9AE}" pid="3" name="DocumentVersion">
    <vt:lpwstr>2</vt:lpwstr>
  </property>
  <property fmtid="{D5CDD505-2E9C-101B-9397-08002B2CF9AE}" pid="4" name="ClientNumber">
    <vt:lpwstr>229009</vt:lpwstr>
  </property>
  <property fmtid="{D5CDD505-2E9C-101B-9397-08002B2CF9AE}" pid="5" name="MatterNumber">
    <vt:lpwstr>00001</vt:lpwstr>
  </property>
  <property fmtid="{D5CDD505-2E9C-101B-9397-08002B2CF9AE}" pid="6" name="ClientName">
    <vt:lpwstr>Hill Valley Healthcare, LLC</vt:lpwstr>
  </property>
  <property fmtid="{D5CDD505-2E9C-101B-9397-08002B2CF9AE}" pid="7" name="MatterName">
    <vt:lpwstr>TN SNF Licensure Advice</vt:lpwstr>
  </property>
  <property fmtid="{D5CDD505-2E9C-101B-9397-08002B2CF9AE}" pid="8" name="DatabaseName">
    <vt:lpwstr>ACTIVE</vt:lpwstr>
  </property>
  <property fmtid="{D5CDD505-2E9C-101B-9397-08002B2CF9AE}" pid="9" name="TypistName">
    <vt:lpwstr>JOWILLIAMSON</vt:lpwstr>
  </property>
  <property fmtid="{D5CDD505-2E9C-101B-9397-08002B2CF9AE}" pid="10" name="AuthorName">
    <vt:lpwstr>JOWILLIAMSON</vt:lpwstr>
  </property>
  <property fmtid="{D5CDD505-2E9C-101B-9397-08002B2CF9AE}" pid="11" name="InUseBy">
    <vt:lpwstr>JOWILLIAMSON</vt:lpwstr>
  </property>
  <property fmtid="{D5CDD505-2E9C-101B-9397-08002B2CF9AE}" pid="12" name="EditDate">
    <vt:lpwstr>8/23/2024 5:55:06 PM</vt:lpwstr>
  </property>
  <property fmtid="{D5CDD505-2E9C-101B-9397-08002B2CF9AE}" pid="13" name="EditTime">
    <vt:lpwstr/>
  </property>
</Properties>
</file>