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4" r:id="rId3"/>
    <p:sldId id="346" r:id="rId4"/>
    <p:sldId id="357" r:id="rId5"/>
    <p:sldId id="347" r:id="rId6"/>
    <p:sldId id="353" r:id="rId7"/>
    <p:sldId id="354" r:id="rId8"/>
    <p:sldId id="356" r:id="rId9"/>
    <p:sldId id="345" r:id="rId10"/>
    <p:sldId id="352" r:id="rId11"/>
    <p:sldId id="349" r:id="rId12"/>
    <p:sldId id="355" r:id="rId13"/>
    <p:sldId id="362" r:id="rId14"/>
    <p:sldId id="358" r:id="rId15"/>
    <p:sldId id="359" r:id="rId16"/>
    <p:sldId id="360" r:id="rId17"/>
    <p:sldId id="348" r:id="rId18"/>
    <p:sldId id="361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39B73-4FF4-4F0B-AD3A-489C92C13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06FB5-A2F7-4068-900D-713C5B7D1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F9D83-12F6-4CBF-853D-949725B4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4AD9A-8926-4606-B64F-52EE55724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29B9F-93E0-467E-85DB-F2BD9CE5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5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1031F-FE3C-4FDB-9E86-0ADE668B7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0ECE3-A05D-4F7B-9BE8-98F017CF5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32ED8-0B8E-4C34-B0C4-E63B13B8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589C2-834A-4EBE-B275-23860E28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D5B56-7BDF-46FC-BE0E-CADEB504F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8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885404-F9DC-4347-BE85-F40121782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436277-B8F9-408D-86FA-E6B6B100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C452E-063A-4184-8A5C-2A4AB4FD3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3E6C-BA22-4CA2-BB94-D66678FB1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7A073-EB1F-453A-B104-1CDA352E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93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E3BE9-D6A1-5ECC-92A3-F62BC3EF6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62CC45-C24A-6BDA-769A-85140774D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762B7-200E-D2E8-4BCB-82CD5838D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3781B-08B7-776C-2929-81B74800E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82ACC-5574-64AC-5B8D-9959EC30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7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DE88-2B9C-EE91-F287-B5EFD1EF0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AB3AE-D74A-AB6C-F3B7-B720273E5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FD468-AA86-2A1E-5E55-F04B8E6E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8F744-F456-2D4F-E3B7-219841E0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0C581-2B50-D70C-4365-1CB6458F4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31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3B419-9CA1-921F-E58D-9E20FB102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F7646-3E78-26E1-DE4B-97E033E72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A949D-7B8B-A857-7A49-83D06A85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0426E-9881-CFD2-7A03-915D7BE1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45A67-241E-C753-A172-EA9A9CC6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70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EADAF-9B12-25A8-D61F-7BE5A067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F9C4D-F3BC-0972-B661-F46CA736B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BB1140-D6D9-8203-7DB3-42F77418B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32D34B-187E-823A-32C3-086BFCFA4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0744C-9055-90C5-94B3-EECC87EC9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3B099-9B94-832B-ADBC-40623A96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84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E9436-3291-2FD0-92CD-A668B041F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EBAE8-8801-D448-1D54-7862EFBD2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4096-F5B5-EE0A-FE8C-BBA0033F3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2C1BA-480C-B3B2-D66D-7EA92EAF56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A6DDA-4577-E9DE-113B-2B1D930D8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D160D7-7351-67A7-7137-D9B40688E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42B984-5F28-2F03-0494-B7E9C9BF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DB017D-57A3-FD8C-1CFA-3C7865AE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89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97076-1B12-3F68-ADC1-FBED7E258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C255E6-7629-BA2B-DEFF-1F3B01440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5264A-AD69-6755-C082-D8F679BE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9DC31-AE0F-2A5E-FA7D-012B5BE6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53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9475D8-825F-1074-006E-9981E98EA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CCDB63-C6D0-CFB5-9C76-B2F04FF21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4AA8-8499-2CFA-FB39-A4354DDC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5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DCF2B-70F4-654E-F0AC-61282374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10879-BAE1-A2EA-C991-BD5EDC6E5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52B9DD-4276-55D2-850E-1499EA616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65EA3-B288-8F46-5114-3DAD46CC8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C449B-9EC7-AE8B-3AE4-B0076047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FF3A2-A32E-7300-7675-796167BAC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9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E8A0-4220-4EAF-BEEC-2300B00D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49861-83FB-428F-859C-BA12725C0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E5A48-EAB4-4B5A-8325-DA619A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25403-CA34-47B5-9A4C-F3C894FA5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C2F8F-A187-4180-9094-D5576F88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50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93389-ED41-7D62-0789-36C8268BE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A021A2-5F9A-9F93-C3DD-F8391BAAD8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CA3C4-BDF8-7460-6791-449D851B3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B6A5E-6B46-5DB8-5369-D6D7D78F8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38EBD-A285-88CD-03F7-28E09B87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24E85-32CF-26B2-DEB6-DC1AB2C2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96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36BEF-E840-4B05-D934-CF96DFB0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63010C-FD5A-8748-EDF6-8D2CFD8FF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7990D-BB9E-4376-6840-385D54AC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88C81-A7B9-4C32-A0B7-F4E1E42C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0F228-B648-9B8A-E718-2D75F129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38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BA75B9-0C6C-D19A-6A44-C948FA310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B7F364-5358-0A87-FAD4-20AE05F13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66CD8-E35A-D51F-9B0A-F85A0D04F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07174-EE8F-7C6E-E6F9-B55CE3A2B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90BFF-46C5-D4C0-2362-4D640C9C3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1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C50E7-4F80-4F8B-8F9C-5FBB00155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7AB01-84B0-43A0-B02C-D2102610A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1B9DB-8942-49A4-946F-0B8AD93FE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455EC-1DA1-4329-9C52-9A0B9AAB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7C703-8B6A-41D5-B37F-241CF132F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95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D1BE1-A9B3-4710-B52F-4CFC968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814F0-B630-4A17-8311-DC1C78AD05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65B6E-3338-4BDC-AFC3-6C7EE4DC9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DD84D-975D-4BCA-B943-31023DF11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9D046-77A4-4D6E-9B1A-56119F256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36030-BF1A-42E9-8715-5DD1A2DBC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7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3EE08-DB39-48BF-B505-46EDD1BBD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BADB5-4E95-4110-B875-B153CA44C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CA599-958B-4AA7-A55B-A5B9AB3C5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4D7AFE-2DF2-4477-9512-C608D3922D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00A6F-DAE3-4FF5-9612-F1838F646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D3C28-C180-4FF5-9BCB-F1C90169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A1614-844B-4F6D-BC46-D99DA0542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C30CA-C72A-426A-9BF9-A7B221ED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4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63FBD-CB0F-4872-AE94-B9B189B4D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EBD486-F7BD-472D-A0B8-A280AD829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C6FFF6-BB8C-465E-82E9-9CAA9E24B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4A1657-1F4F-48AD-A2B9-0D923B01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733C1F-FE00-4B8A-AA7B-6D579B0A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1394E-AD5B-4C62-A90F-2927ECBFD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B047C-F7AA-451E-B80B-4937F0932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27CCC-9486-4D17-A86B-08529E7C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83E5B-8042-4CFF-8C46-DE0ADEA69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6F0BDA-BB0F-4EA3-8F86-4317DA8F3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B1406-6A51-4ABE-BF57-9EA5866CB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71B37D-CF0A-4C1E-AEDF-E29698FC2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B7FE1-0654-4990-97F8-6871DF50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42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78A55-DF99-4CE5-991E-19D57052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2B0D33-11C5-4F61-88B2-937DA71C79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0F93BE-0EB9-4498-A261-01C22DDF4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C25F-BB8B-45E7-9CC8-520559E94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3551FD-9465-4C2F-BA3B-3770DFDA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1D035-A10A-4EE8-8199-B20ADDC9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7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68954-F9DD-40ED-A85E-631591C73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F1346-73CF-4B1E-A5DD-F2F3AC2D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E68A3-0BFA-48F9-AAB7-FB6AF24E9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71C4220-933D-47EC-A45B-C7E90EFEC9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8/26/2024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DE70A-783B-4D19-9A90-F15ADD577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D4BA6-9D65-4F21-89FA-5FBCBD7AD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ECD6EDA-31F2-4B17-A5E6-F96AC6FE60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4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D720F-D596-7607-6AFF-9B1E2829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FFB71-497D-2E47-5F0B-4E6BD1B01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77183-6F4F-1CBE-4ADB-2EB430732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7DEAC-DF12-4357-BC8A-6317C08476D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67FA5-6069-E322-FA28-AA7FD7691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CF77E-FEE5-0822-CD24-19B165E0F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57F3A-DDA2-4D39-95EF-49ACE21C9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6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6753DD0A-FA63-470F-8543-DF632B12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485736"/>
            <a:ext cx="12192001" cy="2372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CC137F-2652-4368-8DD3-59DD92D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4880"/>
            <a:ext cx="10515600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TN Health Facilities Commission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14386-7913-4E0B-9C9E-377717DF9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815584"/>
            <a:ext cx="10515600" cy="4206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3600" b="1" kern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Randy Porter, Putnam County Mayor</a:t>
            </a:r>
          </a:p>
        </p:txBody>
      </p:sp>
      <p:pic>
        <p:nvPicPr>
          <p:cNvPr id="5" name="Picture 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8706537-F538-406D-8785-C29EF29A4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89676"/>
            <a:ext cx="10515599" cy="276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37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5" name="Picture 4" descr="A map of a city&#10;&#10;Description automatically generated">
            <a:extLst>
              <a:ext uri="{FF2B5EF4-FFF2-40B4-BE49-F238E27FC236}">
                <a16:creationId xmlns:a16="http://schemas.microsoft.com/office/drawing/2014/main" id="{B551BF83-DC3B-876B-7B0C-4CD5A0F48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9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According to a study published by the National Library of Medicine:</a:t>
            </a:r>
          </a:p>
          <a:p>
            <a:r>
              <a:rPr lang="en-US" sz="4400" dirty="0">
                <a:solidFill>
                  <a:schemeClr val="bg1"/>
                </a:solidFill>
              </a:rPr>
              <a:t>“Violent crime associated with drug treatment centers is similar to that associated with liquor stores.”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rgbClr val="FFFF00"/>
                </a:solidFill>
              </a:rPr>
              <a:t>The law would not allow a liquor store at this same location.</a:t>
            </a:r>
          </a:p>
        </p:txBody>
      </p:sp>
    </p:spTree>
    <p:extLst>
      <p:ext uri="{BB962C8B-B14F-4D97-AF65-F5344CB8AC3E}">
        <p14:creationId xmlns:p14="http://schemas.microsoft.com/office/powerpoint/2010/main" val="2319636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Existing Programs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Volunteer Behavior Health</a:t>
            </a:r>
          </a:p>
          <a:p>
            <a:r>
              <a:rPr lang="en-US" sz="4400" dirty="0">
                <a:solidFill>
                  <a:schemeClr val="bg1"/>
                </a:solidFill>
              </a:rPr>
              <a:t>Next Step for Life</a:t>
            </a:r>
          </a:p>
          <a:p>
            <a:r>
              <a:rPr lang="en-US" sz="4400" dirty="0">
                <a:solidFill>
                  <a:schemeClr val="bg1"/>
                </a:solidFill>
              </a:rPr>
              <a:t>Real Life Recovery</a:t>
            </a:r>
          </a:p>
          <a:p>
            <a:r>
              <a:rPr lang="en-US" sz="4400" dirty="0">
                <a:solidFill>
                  <a:schemeClr val="bg1"/>
                </a:solidFill>
              </a:rPr>
              <a:t>CASA</a:t>
            </a:r>
          </a:p>
          <a:p>
            <a:r>
              <a:rPr lang="en-US" sz="4400" dirty="0">
                <a:solidFill>
                  <a:schemeClr val="bg1"/>
                </a:solidFill>
              </a:rPr>
              <a:t>Willow Bend Farms</a:t>
            </a:r>
          </a:p>
          <a:p>
            <a:r>
              <a:rPr lang="en-US" sz="4400" dirty="0">
                <a:solidFill>
                  <a:schemeClr val="bg1"/>
                </a:solidFill>
              </a:rPr>
              <a:t>Power of Putnam</a:t>
            </a:r>
          </a:p>
          <a:p>
            <a:r>
              <a:rPr lang="en-US" sz="4400" dirty="0">
                <a:solidFill>
                  <a:schemeClr val="bg1"/>
                </a:solidFill>
              </a:rPr>
              <a:t>Cookeville Rescue Mission</a:t>
            </a:r>
          </a:p>
        </p:txBody>
      </p:sp>
    </p:spTree>
    <p:extLst>
      <p:ext uri="{BB962C8B-B14F-4D97-AF65-F5344CB8AC3E}">
        <p14:creationId xmlns:p14="http://schemas.microsoft.com/office/powerpoint/2010/main" val="675179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Existing Programs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This is Living Ministries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Heart of the Cumberland</a:t>
            </a:r>
          </a:p>
          <a:p>
            <a:r>
              <a:rPr lang="en-US" sz="4400" dirty="0">
                <a:solidFill>
                  <a:schemeClr val="bg1"/>
                </a:solidFill>
              </a:rPr>
              <a:t>13</a:t>
            </a:r>
            <a:r>
              <a:rPr lang="en-US" sz="4400" baseline="30000" dirty="0">
                <a:solidFill>
                  <a:schemeClr val="bg1"/>
                </a:solidFill>
              </a:rPr>
              <a:t>th</a:t>
            </a:r>
            <a:r>
              <a:rPr lang="en-US" sz="4400" dirty="0">
                <a:solidFill>
                  <a:schemeClr val="bg1"/>
                </a:solidFill>
              </a:rPr>
              <a:t> Judicial Recovery Courts</a:t>
            </a:r>
          </a:p>
          <a:p>
            <a:r>
              <a:rPr lang="en-US" sz="4400" dirty="0">
                <a:solidFill>
                  <a:schemeClr val="bg1"/>
                </a:solidFill>
              </a:rPr>
              <a:t>Life Regeneration Ministries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Cookeville Recovery Center</a:t>
            </a:r>
          </a:p>
          <a:p>
            <a:r>
              <a:rPr lang="en-US" sz="4400" dirty="0">
                <a:solidFill>
                  <a:schemeClr val="bg1"/>
                </a:solidFill>
              </a:rPr>
              <a:t>Cumberland Heights</a:t>
            </a:r>
          </a:p>
          <a:p>
            <a:r>
              <a:rPr lang="en-US" sz="4400" dirty="0">
                <a:solidFill>
                  <a:schemeClr val="bg1"/>
                </a:solidFill>
              </a:rPr>
              <a:t>Bradford Health Services</a:t>
            </a:r>
          </a:p>
        </p:txBody>
      </p:sp>
    </p:spTree>
    <p:extLst>
      <p:ext uri="{BB962C8B-B14F-4D97-AF65-F5344CB8AC3E}">
        <p14:creationId xmlns:p14="http://schemas.microsoft.com/office/powerpoint/2010/main" val="335331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Existing Programs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Generations Health Center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SperoHealth</a:t>
            </a:r>
            <a:r>
              <a:rPr lang="en-US" sz="4400" dirty="0">
                <a:solidFill>
                  <a:schemeClr val="bg1"/>
                </a:solidFill>
              </a:rPr>
              <a:t> Cookeville</a:t>
            </a:r>
          </a:p>
          <a:p>
            <a:r>
              <a:rPr lang="en-US" sz="4400" dirty="0">
                <a:solidFill>
                  <a:schemeClr val="bg1"/>
                </a:solidFill>
              </a:rPr>
              <a:t>Camelot Care Center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FamilyCare</a:t>
            </a:r>
            <a:r>
              <a:rPr lang="en-US" sz="4400" dirty="0">
                <a:solidFill>
                  <a:schemeClr val="bg1"/>
                </a:solidFill>
              </a:rPr>
              <a:t> Services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Freeman Recovery Center</a:t>
            </a:r>
          </a:p>
        </p:txBody>
      </p:sp>
    </p:spTree>
    <p:extLst>
      <p:ext uri="{BB962C8B-B14F-4D97-AF65-F5344CB8AC3E}">
        <p14:creationId xmlns:p14="http://schemas.microsoft.com/office/powerpoint/2010/main" val="307756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Existing Programs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Long list of existing treatment and recovery programs that don’t replace one addictive drug with another more addictive drug that is much harder to get off of.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chemeClr val="bg1"/>
                </a:solidFill>
              </a:rPr>
              <a:t>We are putting our Opioid Funds out to a lot of these programs. (almost $1 million)</a:t>
            </a:r>
          </a:p>
        </p:txBody>
      </p:sp>
    </p:spTree>
    <p:extLst>
      <p:ext uri="{BB962C8B-B14F-4D97-AF65-F5344CB8AC3E}">
        <p14:creationId xmlns:p14="http://schemas.microsoft.com/office/powerpoint/2010/main" val="3919478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Opposition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County Commission – 24 members</a:t>
            </a:r>
          </a:p>
          <a:p>
            <a:r>
              <a:rPr lang="en-US" sz="4400" dirty="0">
                <a:solidFill>
                  <a:schemeClr val="bg1"/>
                </a:solidFill>
              </a:rPr>
              <a:t>County Mayor</a:t>
            </a:r>
          </a:p>
          <a:p>
            <a:r>
              <a:rPr lang="en-US" sz="4400" dirty="0">
                <a:solidFill>
                  <a:schemeClr val="bg1"/>
                </a:solidFill>
              </a:rPr>
              <a:t>Sheriff</a:t>
            </a:r>
          </a:p>
          <a:p>
            <a:r>
              <a:rPr lang="en-US" sz="4400" dirty="0">
                <a:solidFill>
                  <a:schemeClr val="bg1"/>
                </a:solidFill>
              </a:rPr>
              <a:t>District Attorney</a:t>
            </a:r>
          </a:p>
          <a:p>
            <a:r>
              <a:rPr lang="en-US" sz="4400" dirty="0">
                <a:solidFill>
                  <a:schemeClr val="bg1"/>
                </a:solidFill>
              </a:rPr>
              <a:t>Judges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Doctors</a:t>
            </a:r>
          </a:p>
          <a:p>
            <a:r>
              <a:rPr lang="en-US" sz="4400" dirty="0">
                <a:solidFill>
                  <a:schemeClr val="bg1"/>
                </a:solidFill>
              </a:rPr>
              <a:t>Citizens – over 4,000 signatures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746 pages of opposition vs 10 pages of support</a:t>
            </a:r>
          </a:p>
        </p:txBody>
      </p:sp>
    </p:spTree>
    <p:extLst>
      <p:ext uri="{BB962C8B-B14F-4D97-AF65-F5344CB8AC3E}">
        <p14:creationId xmlns:p14="http://schemas.microsoft.com/office/powerpoint/2010/main" val="681666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Summary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Our community strongly opposes the CON, by the people here today and petition</a:t>
            </a:r>
          </a:p>
          <a:p>
            <a:r>
              <a:rPr lang="en-US" sz="4400" dirty="0">
                <a:solidFill>
                  <a:schemeClr val="bg1"/>
                </a:solidFill>
              </a:rPr>
              <a:t>Senator, DA, Mayor, Sheriff, Judges, Doctors are all opposed to it.</a:t>
            </a:r>
          </a:p>
          <a:p>
            <a:r>
              <a:rPr lang="en-US" sz="4400" dirty="0">
                <a:solidFill>
                  <a:schemeClr val="bg1"/>
                </a:solidFill>
              </a:rPr>
              <a:t>We feel there is not a need – safety issue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chemeClr val="bg1"/>
                </a:solidFill>
              </a:rPr>
              <a:t>Our community safety-welfare is at stake here. Please deny the CON request</a:t>
            </a:r>
          </a:p>
        </p:txBody>
      </p:sp>
    </p:spTree>
    <p:extLst>
      <p:ext uri="{BB962C8B-B14F-4D97-AF65-F5344CB8AC3E}">
        <p14:creationId xmlns:p14="http://schemas.microsoft.com/office/powerpoint/2010/main" val="102989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Major Points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Cedar Recovery’s history</a:t>
            </a:r>
          </a:p>
          <a:p>
            <a:r>
              <a:rPr lang="en-US" sz="4400" dirty="0">
                <a:solidFill>
                  <a:schemeClr val="bg1"/>
                </a:solidFill>
              </a:rPr>
              <a:t>Need</a:t>
            </a:r>
          </a:p>
          <a:p>
            <a:r>
              <a:rPr lang="en-US" sz="4400" dirty="0">
                <a:solidFill>
                  <a:schemeClr val="bg1"/>
                </a:solidFill>
              </a:rPr>
              <a:t>Safety</a:t>
            </a:r>
          </a:p>
          <a:p>
            <a:r>
              <a:rPr lang="en-US" sz="4400" dirty="0">
                <a:solidFill>
                  <a:schemeClr val="bg1"/>
                </a:solidFill>
              </a:rPr>
              <a:t>Existing Treatment and Recovery Facilities</a:t>
            </a:r>
          </a:p>
          <a:p>
            <a:r>
              <a:rPr lang="en-US" sz="4400" dirty="0">
                <a:solidFill>
                  <a:schemeClr val="bg1"/>
                </a:solidFill>
              </a:rPr>
              <a:t>Opposition</a:t>
            </a: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21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Cedar Recovery 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Started in Cookeville</a:t>
            </a:r>
          </a:p>
          <a:p>
            <a:r>
              <a:rPr lang="en-US" sz="4400" dirty="0">
                <a:solidFill>
                  <a:schemeClr val="bg1"/>
                </a:solidFill>
              </a:rPr>
              <a:t>Zoning interfered </a:t>
            </a:r>
          </a:p>
          <a:p>
            <a:r>
              <a:rPr lang="en-US" sz="4400" dirty="0">
                <a:solidFill>
                  <a:schemeClr val="bg1"/>
                </a:solidFill>
              </a:rPr>
              <a:t>Went to Overton County</a:t>
            </a:r>
          </a:p>
          <a:p>
            <a:r>
              <a:rPr lang="en-US" sz="4400" dirty="0">
                <a:solidFill>
                  <a:schemeClr val="bg1"/>
                </a:solidFill>
              </a:rPr>
              <a:t>Citizens raised up in massive numbers</a:t>
            </a:r>
          </a:p>
          <a:p>
            <a:r>
              <a:rPr lang="en-US" sz="4400" dirty="0">
                <a:solidFill>
                  <a:schemeClr val="bg1"/>
                </a:solidFill>
              </a:rPr>
              <a:t>Came back to Cookeville – zoning again</a:t>
            </a:r>
          </a:p>
          <a:p>
            <a:r>
              <a:rPr lang="en-US" sz="4400" dirty="0">
                <a:solidFill>
                  <a:schemeClr val="bg1"/>
                </a:solidFill>
              </a:rPr>
              <a:t>Started CON process out in Putnam County</a:t>
            </a: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70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Cedar Recovery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“We will not come to a place that doesn’t want us”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chemeClr val="bg1"/>
                </a:solidFill>
              </a:rPr>
              <a:t>Yet here we are today…</a:t>
            </a:r>
          </a:p>
        </p:txBody>
      </p:sp>
    </p:spTree>
    <p:extLst>
      <p:ext uri="{BB962C8B-B14F-4D97-AF65-F5344CB8AC3E}">
        <p14:creationId xmlns:p14="http://schemas.microsoft.com/office/powerpoint/2010/main" val="248637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Need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lnSpcReduction="1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DMHSAS Data says there are only 105 people in the 12 county region in 2023 that were treated with Methadone</a:t>
            </a:r>
          </a:p>
          <a:p>
            <a:r>
              <a:rPr lang="en-US" sz="4400" dirty="0">
                <a:solidFill>
                  <a:schemeClr val="bg1"/>
                </a:solidFill>
              </a:rPr>
              <a:t>Out of over 300,000 citizens only 105 (0.00035%)</a:t>
            </a:r>
          </a:p>
          <a:p>
            <a:r>
              <a:rPr lang="en-US" sz="4400" dirty="0">
                <a:solidFill>
                  <a:schemeClr val="bg1"/>
                </a:solidFill>
              </a:rPr>
              <a:t>Cedar Recovery left out the OTP in Murfreesboro which is only 67 miles from Cookeville and even closer to other counties</a:t>
            </a:r>
          </a:p>
        </p:txBody>
      </p:sp>
    </p:spTree>
    <p:extLst>
      <p:ext uri="{BB962C8B-B14F-4D97-AF65-F5344CB8AC3E}">
        <p14:creationId xmlns:p14="http://schemas.microsoft.com/office/powerpoint/2010/main" val="640111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Need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We have hundreds of people that drive every day to Nashville, Knoxville or Murfreesboro for specialized medical needs.</a:t>
            </a:r>
          </a:p>
          <a:p>
            <a:r>
              <a:rPr lang="en-US" sz="4400" dirty="0">
                <a:solidFill>
                  <a:schemeClr val="bg1"/>
                </a:solidFill>
              </a:rPr>
              <a:t>$2.5 million for 105 people $23,809 per person. That’s just building cost alone.</a:t>
            </a:r>
          </a:p>
          <a:p>
            <a:r>
              <a:rPr lang="en-US" sz="4400" dirty="0">
                <a:solidFill>
                  <a:schemeClr val="bg1"/>
                </a:solidFill>
              </a:rPr>
              <a:t>Why? Is it because it is so profitable?</a:t>
            </a: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4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Need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We have thousands with mental health issues in our region, but no one is building a new mental health facility.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chemeClr val="bg1"/>
                </a:solidFill>
              </a:rPr>
              <a:t>We need more drug addiction in-patient treatment facilities. Spend the $2.5 million on one of those and we will support fully!</a:t>
            </a: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6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Safety of Surroundings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BD6879-4A86-5165-F1F4-E015DD6D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Same building as a Youth Sports Facility</a:t>
            </a:r>
          </a:p>
          <a:p>
            <a:r>
              <a:rPr lang="en-US" sz="4400" dirty="0">
                <a:solidFill>
                  <a:schemeClr val="bg1"/>
                </a:solidFill>
              </a:rPr>
              <a:t>Church - 175 feet</a:t>
            </a:r>
          </a:p>
          <a:p>
            <a:r>
              <a:rPr lang="en-US" sz="4400" dirty="0">
                <a:solidFill>
                  <a:schemeClr val="bg1"/>
                </a:solidFill>
              </a:rPr>
              <a:t>Church – 700 feet</a:t>
            </a:r>
          </a:p>
          <a:p>
            <a:r>
              <a:rPr lang="en-US" sz="4400" dirty="0">
                <a:solidFill>
                  <a:schemeClr val="bg1"/>
                </a:solidFill>
              </a:rPr>
              <a:t>Daniel First Homeschool Office – 1,135 feet</a:t>
            </a:r>
          </a:p>
          <a:p>
            <a:r>
              <a:rPr lang="en-US" sz="4400" dirty="0">
                <a:solidFill>
                  <a:schemeClr val="bg1"/>
                </a:solidFill>
              </a:rPr>
              <a:t>Daycare – 1,250 feet</a:t>
            </a:r>
          </a:p>
          <a:p>
            <a:r>
              <a:rPr lang="en-US" sz="4400" dirty="0">
                <a:solidFill>
                  <a:schemeClr val="bg1"/>
                </a:solidFill>
              </a:rPr>
              <a:t>Parkview Elementary School – 2,000 feet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194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B4C5-125E-7E34-EBD4-567C44DE25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6F433DF6-FFFA-38B1-C8BD-9D04FEBB9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92" y="0"/>
            <a:ext cx="8676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470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497</Words>
  <Application>Microsoft Office PowerPoint</Application>
  <PresentationFormat>Widescreen</PresentationFormat>
  <Paragraphs>86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1_Office Theme</vt:lpstr>
      <vt:lpstr>Office Theme</vt:lpstr>
      <vt:lpstr>TN Health Facilities Commission </vt:lpstr>
      <vt:lpstr>Major Points</vt:lpstr>
      <vt:lpstr>Cedar Recovery History</vt:lpstr>
      <vt:lpstr>Cedar Recovery </vt:lpstr>
      <vt:lpstr>Need </vt:lpstr>
      <vt:lpstr>Need</vt:lpstr>
      <vt:lpstr>Need</vt:lpstr>
      <vt:lpstr>Safety of Surroundings</vt:lpstr>
      <vt:lpstr> </vt:lpstr>
      <vt:lpstr> </vt:lpstr>
      <vt:lpstr>Safety</vt:lpstr>
      <vt:lpstr>Existing Programs </vt:lpstr>
      <vt:lpstr>Existing Programs </vt:lpstr>
      <vt:lpstr>Existing Programs </vt:lpstr>
      <vt:lpstr>Existing Programs </vt:lpstr>
      <vt:lpstr>Opposition 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Randy Porter</dc:creator>
  <cp:lastModifiedBy>Randy Porter</cp:lastModifiedBy>
  <cp:revision>69</cp:revision>
  <cp:lastPrinted>2024-01-24T17:29:10Z</cp:lastPrinted>
  <dcterms:created xsi:type="dcterms:W3CDTF">2022-06-23T21:58:38Z</dcterms:created>
  <dcterms:modified xsi:type="dcterms:W3CDTF">2024-08-26T15:56:28Z</dcterms:modified>
</cp:coreProperties>
</file>