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2" r:id="rId7"/>
    <p:sldId id="278" r:id="rId8"/>
    <p:sldId id="261" r:id="rId9"/>
    <p:sldId id="260" r:id="rId10"/>
    <p:sldId id="263" r:id="rId11"/>
    <p:sldId id="296" r:id="rId12"/>
    <p:sldId id="287" r:id="rId13"/>
    <p:sldId id="288" r:id="rId14"/>
    <p:sldId id="289" r:id="rId15"/>
    <p:sldId id="290" r:id="rId16"/>
    <p:sldId id="291" r:id="rId17"/>
    <p:sldId id="292" r:id="rId18"/>
    <p:sldId id="295" r:id="rId19"/>
    <p:sldId id="293" r:id="rId20"/>
    <p:sldId id="294" r:id="rId21"/>
    <p:sldId id="297" r:id="rId22"/>
    <p:sldId id="259" r:id="rId23"/>
    <p:sldId id="264" r:id="rId24"/>
    <p:sldId id="268" r:id="rId25"/>
    <p:sldId id="269" r:id="rId26"/>
    <p:sldId id="279" r:id="rId27"/>
    <p:sldId id="280" r:id="rId28"/>
    <p:sldId id="281" r:id="rId29"/>
    <p:sldId id="282" r:id="rId30"/>
    <p:sldId id="286" r:id="rId31"/>
    <p:sldId id="283" r:id="rId32"/>
    <p:sldId id="272" r:id="rId33"/>
    <p:sldId id="284" r:id="rId34"/>
    <p:sldId id="28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A988"/>
    <a:srgbClr val="DA7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52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3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E27CC-4C60-AC7C-BD05-20F0204BD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BAADCE-80B2-E5A7-30E8-604BBB739F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28D22-CD1B-14B4-E8CD-395FF2A0C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260AA-20DB-2739-7EDB-EACD8DD03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2E504-8832-6BB3-DD03-548A48111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31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1DA58-EA96-6F67-B51D-C44B7B0EA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0A141D-DE53-7BEA-6522-EADBCC1D4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D6ECE-84D1-5A62-30D9-FBA8FD116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C7926-91E6-4946-1561-BEA71505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39FB1-A4E3-660C-6198-4E27143AC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292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EF84A6-9990-0680-F70A-FE5F4D0FE1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0741B-5A60-30F0-B201-D2317D5CA9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D32AF-2152-7B8C-8F42-5CC37BD3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A7E12-530A-3719-BA8A-4AE5FF675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3649D-62C5-2224-0B8E-307BDBAED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1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380B4-C935-33D2-FF3F-55BE16DE1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5AED6-1B54-B343-A698-74BF4B067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E26DC-6444-BAF8-62E1-89FC83CEF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06131-340D-06E3-3C0A-C66BBDB00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1E1CC-6EB9-79A8-BD22-EA68CF272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5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E7906-4900-4A3C-E38C-6A555194C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659ED-7481-3360-6F93-B3FA20AE1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84924-857C-2788-83D8-ABB0F5B2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0CC98-FD24-29EF-38BC-58D994C6B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9F13C-6210-A9A6-70B3-FAEDA9FE9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091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2DCB8-6D37-2AC6-EB2C-3667891B9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FAAD7-560A-8B57-683B-CEB0795F14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B7A8B8-8275-90ED-B479-73D6835AE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05465B-0B9E-BD66-C11D-432075633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90C07-3A5F-B281-67E5-0AB2353F2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0902C4-6F31-0D90-4A8E-17D17F863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0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7800B-3706-9962-1047-986110D27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77582B-AF73-491B-39D5-3EEDE0DC1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B75B14-8676-8287-5534-821080F33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F93151-DF34-C9D0-57EA-A5176261B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F2B11D-2C4D-D9C2-26C8-21B1D5355F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3F7588-F9A6-ADA2-F2E8-0271862E7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2E386C-F442-4D6B-2288-413C75310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DB1F18-478E-871A-42DE-5EBD451D9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1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62C8E-169B-0A8F-DC91-185216630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5EA246-8355-47C1-4FB9-B6DEEF1BA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285853-A43A-7E5E-22F6-1876111F0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CCF97C-EE8D-3342-707C-8E353E498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741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E389DD-E080-0B69-5A7A-4DAD3501D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DBDADC-4F54-8E88-17BA-B19278B5B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9ECEC-0D8A-DFB6-9C1F-34D1B3902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668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C79A1-0D79-0835-8047-01CD0D4A2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0CB4E-0728-30B5-21A3-E4F53D5A2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46EF48-3276-8CFC-6E94-0E2E7071F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4DB8ED-A2CE-F1E5-CDBF-A85C0E2DB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22D784-BDF2-8AC1-9AE1-6814E5CD7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892AA-EF44-A5FA-EA26-040048ECC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924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FC963-E6BB-39BD-6AB2-0AF41D32C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95090B-09DA-8A31-EFDB-D063C36853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854648-903F-1BBA-D018-B1E1DE2CE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75F55-C0BD-37E3-3B54-FDFC37C56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A608E4-939A-7958-24A4-F2C0DD950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C1FD6-7271-4FEA-2492-0D2CA57C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88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BB9F38-8DB4-219C-5AC9-8ADA9BFE3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185B4-07B5-0527-1211-E1F1AA4D0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59A9D-E4F6-A2E1-18F4-01A597C1B8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4B08EF-FA37-40BC-9A19-1DA68BFC6601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F9A10-6A69-F7E4-2279-6C3D40AE10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18E-88D2-02FB-8BCC-B20571891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33B002-BF0C-4829-A5F2-1538EF52D1A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9DA0498-02B9-59EA-3CA5-8D966AFDAD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9747" y="5989519"/>
            <a:ext cx="2014470" cy="50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338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2630-39F1-D95F-FD00-4A0D532B3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131" y="547077"/>
            <a:ext cx="10995738" cy="3849083"/>
          </a:xfrm>
        </p:spPr>
        <p:txBody>
          <a:bodyPr>
            <a:normAutofit fontScale="90000"/>
          </a:bodyPr>
          <a:lstStyle/>
          <a:p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Cedar Recovery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solidFill>
                  <a:srgbClr val="DA7F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Nonresidential Substitution Based Treatment Center of Opiate Addiction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FCAC98-F6E4-5615-4C73-96C5E56881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692" y="3920104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Putnam County </a:t>
            </a:r>
          </a:p>
          <a:p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 Application No. CN2405-014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77B88EF-01DA-AE60-D346-ECF6D4731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9747" y="5989519"/>
            <a:ext cx="2014470" cy="50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991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5628D-CB33-3A52-A67C-4FD535666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3AC26-1A58-037B-E7CD-FE7BE20DF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0"/>
            <a:ext cx="12105736" cy="99009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OTP to Putnam County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3227A-04FA-0288-92C4-818E1EB4D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78" y="1193383"/>
            <a:ext cx="11788943" cy="49054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2E78E1-D83A-29F8-2C1A-575D87A5B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78" y="1116399"/>
            <a:ext cx="6278376" cy="42393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1D8E72-F0A6-D178-1B64-04A9D3EDA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053" y="990098"/>
            <a:ext cx="5510568" cy="443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83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6BF9E-9EAE-CE3F-C3EA-A5AAB8407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38327-2B76-69F0-10ED-40CA28D5D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0"/>
            <a:ext cx="12105736" cy="99009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OBOT Grand Opening (6/22/23)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F705C-2E12-0675-7493-336EAA790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78" y="1193383"/>
            <a:ext cx="11788943" cy="49054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384764-E38F-C329-2CA1-AC19EC65B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9128" y="1118857"/>
            <a:ext cx="4497797" cy="4905492"/>
          </a:xfrm>
          <a:prstGeom prst="rect">
            <a:avLst/>
          </a:prstGeom>
        </p:spPr>
      </p:pic>
      <p:pic>
        <p:nvPicPr>
          <p:cNvPr id="8" name="Picture 7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3C82664E-5E70-3EAF-3D43-C2932B063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69" y="1064624"/>
            <a:ext cx="4225119" cy="576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706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CDB8B-A2B3-DB0B-287C-C93446339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B15D1-D10E-F519-1A4E-E16638DEB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0"/>
            <a:ext cx="12105736" cy="99009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OTP – Overton County (October 2023)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7930-D3D1-4152-5208-F4D173908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78" y="1193383"/>
            <a:ext cx="11788943" cy="49054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</p:txBody>
      </p:sp>
      <p:pic>
        <p:nvPicPr>
          <p:cNvPr id="5" name="Picture 4" descr="A screenshot of a email&#10;&#10;Description automatically generated">
            <a:extLst>
              <a:ext uri="{FF2B5EF4-FFF2-40B4-BE49-F238E27FC236}">
                <a16:creationId xmlns:a16="http://schemas.microsoft.com/office/drawing/2014/main" id="{7F6958E1-84FC-D1B5-F1D6-0B408D815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56" y="1040481"/>
            <a:ext cx="4768653" cy="495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221C09-C3BD-F92E-1BA6-48D4E3CDE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161" y="1143000"/>
            <a:ext cx="5815815" cy="431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63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4ACBE-814F-6971-0BA1-EEDDEB91E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6900D-34C9-FC23-E278-B2575F115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0"/>
            <a:ext cx="12105736" cy="99009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Cookeville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A03FB-0B36-2039-0181-2A1C8188C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78" y="1193383"/>
            <a:ext cx="11788943" cy="49054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0A6F3F-2E77-05FB-0296-C39F2D086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484" y="1193381"/>
            <a:ext cx="7964129" cy="459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22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C766A-1FC7-EF42-7685-9DB082398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899EC-3851-DF49-2ED1-164B08684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0"/>
            <a:ext cx="12105736" cy="99009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Mayor Wheaton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C13D4-BAA9-4307-38AE-E193F0974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78" y="1193383"/>
            <a:ext cx="11788943" cy="49054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4EC3F6-1232-42BD-79AD-85C91B3F4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484" y="1193381"/>
            <a:ext cx="7964129" cy="45978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358AA1-3BF4-006A-D68B-640BA6DB8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535" y="1324161"/>
            <a:ext cx="8116529" cy="455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66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026E4-CD00-F56A-487C-67F1D67AC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8B03A-A4DC-2EEC-7131-5E217FC1F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0"/>
            <a:ext cx="12105736" cy="99009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Commitment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52FF5-5CB6-52BD-573C-49C6CB1BD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78" y="1193383"/>
            <a:ext cx="11788943" cy="49054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r>
              <a:rPr lang="en-US" sz="3000" dirty="0">
                <a:solidFill>
                  <a:srgbClr val="000000"/>
                </a:solidFill>
              </a:rPr>
              <a:t>Good Neighbor Agreement sent to elected officials – 6/20/2024</a:t>
            </a:r>
            <a:br>
              <a:rPr lang="en-US" sz="3000" dirty="0">
                <a:solidFill>
                  <a:srgbClr val="000000"/>
                </a:solidFill>
              </a:rPr>
            </a:br>
            <a:endParaRPr lang="en-US" sz="3000" dirty="0">
              <a:solidFill>
                <a:srgbClr val="000000"/>
              </a:solidFill>
            </a:endParaRPr>
          </a:p>
          <a:p>
            <a:r>
              <a:rPr lang="en-US" sz="3000" dirty="0">
                <a:solidFill>
                  <a:srgbClr val="000000"/>
                </a:solidFill>
              </a:rPr>
              <a:t>Community Advisory Board - Formed upon approval </a:t>
            </a:r>
            <a:br>
              <a:rPr lang="en-US" sz="3000" dirty="0">
                <a:solidFill>
                  <a:srgbClr val="000000"/>
                </a:solidFill>
              </a:rPr>
            </a:br>
            <a:endParaRPr lang="en-US" sz="3000" dirty="0">
              <a:solidFill>
                <a:srgbClr val="000000"/>
              </a:solidFill>
            </a:endParaRPr>
          </a:p>
          <a:p>
            <a:r>
              <a:rPr lang="en-US" sz="3000" dirty="0">
                <a:solidFill>
                  <a:srgbClr val="000000"/>
                </a:solidFill>
              </a:rPr>
              <a:t>Quarterly open house events for the community</a:t>
            </a:r>
          </a:p>
          <a:p>
            <a:endParaRPr lang="en-US" sz="3000" dirty="0">
              <a:solidFill>
                <a:srgbClr val="000000"/>
              </a:solidFill>
            </a:endParaRPr>
          </a:p>
          <a:p>
            <a:r>
              <a:rPr lang="en-US" sz="3000" dirty="0">
                <a:solidFill>
                  <a:srgbClr val="000000"/>
                </a:solidFill>
              </a:rPr>
              <a:t>Considerate Hours (931 Elite Sports &amp; Churches)</a:t>
            </a:r>
          </a:p>
        </p:txBody>
      </p:sp>
    </p:spTree>
    <p:extLst>
      <p:ext uri="{BB962C8B-B14F-4D97-AF65-F5344CB8AC3E}">
        <p14:creationId xmlns:p14="http://schemas.microsoft.com/office/powerpoint/2010/main" val="3754204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DB57E-1828-5E83-98BD-D633AA42C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E8AB4-EDED-1DCF-32A6-97A865EF9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0"/>
            <a:ext cx="12105736" cy="99009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Gray (Washington Co.) – 2016 “Not in My Backyard”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8E551-5148-2C07-C15A-9881B4819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78" y="1193383"/>
            <a:ext cx="11788943" cy="49054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</p:txBody>
      </p:sp>
      <p:pic>
        <p:nvPicPr>
          <p:cNvPr id="11" name="Picture 10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0039199-752D-DF35-7897-D4FCE2DE4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655" y="990098"/>
            <a:ext cx="2766392" cy="5672289"/>
          </a:xfrm>
          <a:prstGeom prst="rect">
            <a:avLst/>
          </a:prstGeom>
        </p:spPr>
      </p:pic>
      <p:pic>
        <p:nvPicPr>
          <p:cNvPr id="13" name="Picture 1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7DAE257-DD5E-D21D-BA9C-7B8D4979E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126" y="990098"/>
            <a:ext cx="2359093" cy="4844960"/>
          </a:xfrm>
          <a:prstGeom prst="rect">
            <a:avLst/>
          </a:prstGeom>
        </p:spPr>
      </p:pic>
      <p:pic>
        <p:nvPicPr>
          <p:cNvPr id="15" name="Picture 1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40D631C-9ED0-07A1-A3A9-A1000335E6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864" y="990098"/>
            <a:ext cx="3569481" cy="5771217"/>
          </a:xfrm>
          <a:prstGeom prst="rect">
            <a:avLst/>
          </a:prstGeom>
        </p:spPr>
      </p:pic>
      <p:pic>
        <p:nvPicPr>
          <p:cNvPr id="17" name="Picture 1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AA60B2D-5E92-D2A0-EC6B-F9E6CB6AEC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4" y="980943"/>
            <a:ext cx="2766391" cy="568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20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83E05-6187-1DB0-DCD2-C74BFECB4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81BFC-B72A-274F-8D61-60BDA51C7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0"/>
            <a:ext cx="12105736" cy="99009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Gray (Washington Co.) – CON Decision – APPROVED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1979F-F683-2F3E-9AFD-6E7C76AF2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78" y="1193383"/>
            <a:ext cx="11788943" cy="49054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24F6CE-FE75-A832-451A-5F3C015BF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20" y="2894499"/>
            <a:ext cx="11515880" cy="150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D1984-DA3B-A8FA-259D-D3B1B2463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C46C1-CF90-1B2A-0D92-9AB5BEE9E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0"/>
            <a:ext cx="12105736" cy="99009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Trusted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E6DEA-BC17-923B-47C1-DA34AA9FA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78" y="1193383"/>
            <a:ext cx="11788943" cy="49054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CC695A-3F64-10F5-310A-105234213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64" y="990099"/>
            <a:ext cx="4670823" cy="34671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4E319B-3306-24C8-BE44-FA2D9913D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050" y="989120"/>
            <a:ext cx="3811518" cy="34680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52B632-18E8-3864-AFFB-FE05F248F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1390" y="1067653"/>
            <a:ext cx="3681386" cy="32536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08F7DA-7896-5493-09AC-42EA0F70E7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681" y="4627471"/>
            <a:ext cx="8940812" cy="145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485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0"/>
            <a:ext cx="12105736" cy="99009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Dr. Stephen Loyd, M.D.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78" y="1193383"/>
            <a:ext cx="11788943" cy="4905492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</a:rPr>
              <a:t>S</a:t>
            </a:r>
            <a:r>
              <a:rPr lang="en-US" sz="3000" b="0" i="0" dirty="0">
                <a:solidFill>
                  <a:srgbClr val="000000"/>
                </a:solidFill>
                <a:effectLst/>
              </a:rPr>
              <a:t>erves as </a:t>
            </a:r>
            <a:r>
              <a:rPr lang="en-US" sz="3000" dirty="0">
                <a:solidFill>
                  <a:srgbClr val="000000"/>
                </a:solidFill>
              </a:rPr>
              <a:t>Chief Medical Officer </a:t>
            </a:r>
            <a:r>
              <a:rPr lang="en-US" sz="3000" b="0" i="0" dirty="0">
                <a:solidFill>
                  <a:srgbClr val="000000"/>
                </a:solidFill>
                <a:effectLst/>
              </a:rPr>
              <a:t>of Cedar Recovery</a:t>
            </a:r>
            <a:endParaRPr lang="en-US" sz="30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000" b="0" i="0" dirty="0">
                <a:solidFill>
                  <a:srgbClr val="000000"/>
                </a:solidFill>
                <a:effectLst/>
              </a:rPr>
              <a:t>Founded and served as Medical Director of New Hope OTP in Newport, TN.</a:t>
            </a:r>
            <a:endParaRPr lang="en-US" sz="3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</a:rPr>
              <a:t>Served as </a:t>
            </a:r>
            <a:r>
              <a:rPr lang="en-US" sz="3000" b="0" i="0" dirty="0">
                <a:solidFill>
                  <a:srgbClr val="000000"/>
                </a:solidFill>
                <a:effectLst/>
              </a:rPr>
              <a:t>Asst. Commissioner </a:t>
            </a:r>
            <a:r>
              <a:rPr lang="en-US" sz="3000" dirty="0">
                <a:solidFill>
                  <a:srgbClr val="000000"/>
                </a:solidFill>
              </a:rPr>
              <a:t>of </a:t>
            </a:r>
            <a:r>
              <a:rPr lang="en-US" sz="3000" b="0" i="0" dirty="0">
                <a:solidFill>
                  <a:srgbClr val="000000"/>
                </a:solidFill>
                <a:effectLst/>
              </a:rPr>
              <a:t>TDMHSAS</a:t>
            </a:r>
            <a:endParaRPr lang="en-US" sz="3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000" b="0" i="0" dirty="0">
                <a:solidFill>
                  <a:srgbClr val="000000"/>
                </a:solidFill>
                <a:effectLst/>
              </a:rPr>
              <a:t>Served as Chair, Tenn. Opioid Abatement Council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</a:rPr>
              <a:t>Served as </a:t>
            </a:r>
            <a:r>
              <a:rPr lang="en-US" sz="3000" b="0" i="0" dirty="0">
                <a:solidFill>
                  <a:srgbClr val="000000"/>
                </a:solidFill>
                <a:effectLst/>
              </a:rPr>
              <a:t>Vice Chair, Tenn. Bd. Of Medical Examiners</a:t>
            </a:r>
            <a:endParaRPr lang="en-US" sz="3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000" b="0" i="0" dirty="0">
                <a:solidFill>
                  <a:srgbClr val="000000"/>
                </a:solidFill>
                <a:effectLst/>
              </a:rPr>
              <a:t>Served on Gov. Bill Haslam’s Opioid Workgroup, 2017</a:t>
            </a:r>
            <a:endParaRPr lang="en-US" sz="3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000" b="0" i="0" dirty="0">
                <a:solidFill>
                  <a:srgbClr val="000000"/>
                </a:solidFill>
                <a:effectLst/>
              </a:rPr>
              <a:t>Served on Dangerous Drugs Task Force, T.B.I.</a:t>
            </a:r>
          </a:p>
          <a:p>
            <a:r>
              <a:rPr lang="en-US" sz="3000" b="0" i="0" dirty="0">
                <a:solidFill>
                  <a:srgbClr val="000000"/>
                </a:solidFill>
                <a:effectLst/>
              </a:rPr>
              <a:t>Has testified as expert witness for FBI, TBI, and DEA</a:t>
            </a:r>
            <a:endParaRPr lang="en-US" sz="300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9A4191-742D-68B0-5D88-1B9380F8F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762" y="2975812"/>
            <a:ext cx="2661859" cy="277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2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Cedar Recovery of Middle Tennessee, LLC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792" y="1809583"/>
            <a:ext cx="11933208" cy="435133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</a:rPr>
              <a:t>Local company founded in 2015 and headquartered in Mt. Juliet.</a:t>
            </a:r>
            <a:endParaRPr lang="en-US" sz="32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000" b="0" i="0" dirty="0">
                <a:solidFill>
                  <a:srgbClr val="000000"/>
                </a:solidFill>
                <a:effectLst/>
              </a:rPr>
              <a:t>Owns and operates 13 outpatient addiction treatment clinics in Tennessee and Virginia (“OBOTs” for Office Based Opioid Treatment), including 2 in Knoxville.</a:t>
            </a:r>
            <a:endParaRPr lang="en-US" sz="3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000" b="0" i="0" dirty="0">
                <a:solidFill>
                  <a:srgbClr val="000000"/>
                </a:solidFill>
                <a:effectLst/>
              </a:rPr>
              <a:t>Cedar Recovery is a CARF Accredited Agency offering OBOT, intensive outpatient counseling, and outpatient mental health services.</a:t>
            </a:r>
            <a:endParaRPr lang="en-US" sz="3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000" b="0" i="0" dirty="0">
                <a:solidFill>
                  <a:srgbClr val="000000"/>
                </a:solidFill>
                <a:effectLst/>
              </a:rPr>
              <a:t>Cedar Recovery </a:t>
            </a:r>
            <a:r>
              <a:rPr lang="en-US" sz="3000" dirty="0">
                <a:solidFill>
                  <a:srgbClr val="000000"/>
                </a:solidFill>
              </a:rPr>
              <a:t>offers </a:t>
            </a:r>
            <a:r>
              <a:rPr lang="en-US" sz="3000" b="0" i="0" dirty="0">
                <a:solidFill>
                  <a:srgbClr val="000000"/>
                </a:solidFill>
                <a:effectLst/>
              </a:rPr>
              <a:t>full range of outpatient opioid addiction treatment modalities including recently approved OTP in Knoxville</a:t>
            </a:r>
            <a:r>
              <a:rPr lang="en-US" b="0" i="0" dirty="0">
                <a:solidFill>
                  <a:srgbClr val="000000"/>
                </a:solidFill>
                <a:effectLst/>
              </a:rPr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083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12" y="0"/>
            <a:ext cx="12191999" cy="1325563"/>
          </a:xfrm>
          <a:solidFill>
            <a:srgbClr val="E7A988"/>
          </a:solidFill>
        </p:spPr>
        <p:txBody>
          <a:bodyPr>
            <a:normAutofit/>
          </a:bodyPr>
          <a:lstStyle/>
          <a:p>
            <a:pPr algn="ctr"/>
            <a:r>
              <a:rPr lang="en-US" sz="3600" dirty="0"/>
              <a:t>Just a Few of Many Organizations                                               Endorsing Methadone  as  Treatment for 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781" y="1393819"/>
            <a:ext cx="11535460" cy="526507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CMS / Medicare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</a:rPr>
              <a:t>TennCare Bureau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</a:rPr>
              <a:t>Substance Abuse and Mental Health Services Administration (SAMHSA)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Tennessee Department of Substance Abuse &amp; Mental Health Services 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</a:rPr>
              <a:t>American Society of Addiction Medicine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American College of Emergency Physicians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</a:rPr>
              <a:t>American Academy of Pediatrics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National Sheriffs Association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/>
              <a:t>National Institutes of Health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/>
              <a:t>National Association of Drug Court Professionals</a:t>
            </a:r>
          </a:p>
        </p:txBody>
      </p:sp>
    </p:spTree>
    <p:extLst>
      <p:ext uri="{BB962C8B-B14F-4D97-AF65-F5344CB8AC3E}">
        <p14:creationId xmlns:p14="http://schemas.microsoft.com/office/powerpoint/2010/main" val="1914847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A2D51-0DC7-840C-6C07-E2E366C9A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4330461"/>
          </a:xfrm>
          <a:solidFill>
            <a:srgbClr val="E7A988"/>
          </a:solidFill>
        </p:spPr>
        <p:txBody>
          <a:bodyPr>
            <a:normAutofit/>
          </a:bodyPr>
          <a:lstStyle/>
          <a:p>
            <a:r>
              <a:rPr lang="en-US" b="1" dirty="0"/>
              <a:t>Rebuttal Slides</a:t>
            </a:r>
            <a:br>
              <a:rPr lang="en-US" b="1" dirty="0"/>
            </a:br>
            <a:br>
              <a:rPr lang="en-US" b="1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23890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699827"/>
          </a:xfrm>
          <a:solidFill>
            <a:srgbClr val="E7A988"/>
          </a:solidFill>
        </p:spPr>
        <p:txBody>
          <a:bodyPr>
            <a:normAutofit/>
          </a:bodyPr>
          <a:lstStyle/>
          <a:p>
            <a:r>
              <a:rPr lang="en-US" dirty="0"/>
              <a:t>Opposition Claim:</a:t>
            </a:r>
            <a:br>
              <a:rPr lang="en-US" dirty="0"/>
            </a:br>
            <a:r>
              <a:rPr lang="en-US" dirty="0"/>
              <a:t>Methadone has side effects and can be addicting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868" y="1863729"/>
            <a:ext cx="1098601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0" i="0" dirty="0">
                <a:solidFill>
                  <a:srgbClr val="000000"/>
                </a:solidFill>
                <a:effectLst/>
              </a:rPr>
              <a:t>FACTS: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</a:rPr>
              <a:t>Most meds have side effects for a small number of people; any side effects are miniscule compared to effects of opioid addiction.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Any dependence to methadone is managed under physician  supervision, and the goal is always to wean the patient off methadone.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 Methadone does not produce the euphoria or “high” which leads to opioid addiction.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34596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699827"/>
          </a:xfrm>
          <a:solidFill>
            <a:srgbClr val="E7A988"/>
          </a:solidFill>
        </p:spPr>
        <p:txBody>
          <a:bodyPr>
            <a:normAutofit/>
          </a:bodyPr>
          <a:lstStyle/>
          <a:p>
            <a:r>
              <a:rPr lang="en-US" dirty="0"/>
              <a:t>Opposition Claim:</a:t>
            </a:r>
            <a:br>
              <a:rPr lang="en-US" dirty="0"/>
            </a:br>
            <a:r>
              <a:rPr lang="en-US" dirty="0"/>
              <a:t>Non-substitution-based treatments are adequate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868" y="1863729"/>
            <a:ext cx="109860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0" i="0" dirty="0">
                <a:solidFill>
                  <a:srgbClr val="000000"/>
                </a:solidFill>
                <a:effectLst/>
              </a:rPr>
              <a:t>FACTS: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Abstinence-based treatment works for some but does not  work for most addicted individuals.</a:t>
            </a:r>
            <a:endParaRPr lang="en-US" sz="3200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There were 159 fatal ODs and 988 non-fatal ODs in the PSA in 2022.  Existing treatment options in PSA cannot be considered adequate in light of this death toll.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Even taking into account all current treatment modalities in PSA, 11 of 12 counties are “High Need” under the Criteria.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02054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699827"/>
          </a:xfrm>
          <a:solidFill>
            <a:srgbClr val="E7A988"/>
          </a:solidFill>
        </p:spPr>
        <p:txBody>
          <a:bodyPr>
            <a:normAutofit/>
          </a:bodyPr>
          <a:lstStyle/>
          <a:p>
            <a:r>
              <a:rPr lang="en-US" dirty="0"/>
              <a:t>Opposition Claim:</a:t>
            </a:r>
            <a:br>
              <a:rPr lang="en-US" dirty="0"/>
            </a:br>
            <a:r>
              <a:rPr lang="en-US" dirty="0"/>
              <a:t>The OTP will cause an increase in crime in the area.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868" y="1863729"/>
            <a:ext cx="10986018" cy="41402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b="0" i="0" dirty="0">
                <a:solidFill>
                  <a:srgbClr val="000000"/>
                </a:solidFill>
                <a:effectLst/>
              </a:rPr>
              <a:t>FACTS: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T.B.I. data shows that every community in Tenn. in which an OTP has opened in the past 2-3 years, crime has </a:t>
            </a:r>
            <a:r>
              <a:rPr lang="en-US" sz="3600" u="sng" dirty="0">
                <a:solidFill>
                  <a:srgbClr val="000000"/>
                </a:solidFill>
              </a:rPr>
              <a:t>decreased</a:t>
            </a:r>
            <a:r>
              <a:rPr lang="en-US" sz="3600" dirty="0">
                <a:solidFill>
                  <a:srgbClr val="000000"/>
                </a:solidFill>
              </a:rPr>
              <a:t> by up to 23%.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Narcotics-related crimes occur because the addict must support his or her expensive addiction; when in  treatment, there is no reason to commit such crimes.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Opioid addicts being considered “criminals” is a misinformed stereotype.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57688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699827"/>
          </a:xfrm>
          <a:solidFill>
            <a:srgbClr val="E7A988"/>
          </a:solidFill>
        </p:spPr>
        <p:txBody>
          <a:bodyPr>
            <a:normAutofit/>
          </a:bodyPr>
          <a:lstStyle/>
          <a:p>
            <a:r>
              <a:rPr lang="en-US" dirty="0"/>
              <a:t>Opposition Claim:</a:t>
            </a:r>
            <a:br>
              <a:rPr lang="en-US" dirty="0"/>
            </a:br>
            <a:r>
              <a:rPr lang="en-US" dirty="0"/>
              <a:t>After dosing, patients might drive while impaired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867" y="1863729"/>
            <a:ext cx="11642719" cy="41402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b="0" i="0" dirty="0">
                <a:solidFill>
                  <a:srgbClr val="000000"/>
                </a:solidFill>
                <a:effectLst/>
              </a:rPr>
              <a:t>FACTS: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U.S. Dept. Health &amp; Human Services:</a:t>
            </a:r>
          </a:p>
          <a:p>
            <a:pPr marL="0" indent="0" algn="just">
              <a:buNone/>
            </a:pPr>
            <a:r>
              <a:rPr lang="en-US" sz="3600" b="1" dirty="0">
                <a:solidFill>
                  <a:srgbClr val="000000"/>
                </a:solidFill>
              </a:rPr>
              <a:t>When properly dosed under clinical supervision                               methadone does not cause driving impairment.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There will be </a:t>
            </a:r>
            <a:r>
              <a:rPr lang="en-US" sz="3600" u="sng" dirty="0">
                <a:solidFill>
                  <a:srgbClr val="000000"/>
                </a:solidFill>
              </a:rPr>
              <a:t>fewer</a:t>
            </a:r>
            <a:r>
              <a:rPr lang="en-US" sz="3600" dirty="0">
                <a:solidFill>
                  <a:srgbClr val="000000"/>
                </a:solidFill>
              </a:rPr>
              <a:t> addicted individuals driving while impaired under illicit drugs if the OTP is operational.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88899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699827"/>
          </a:xfrm>
          <a:solidFill>
            <a:srgbClr val="E7A988"/>
          </a:solidFill>
        </p:spPr>
        <p:txBody>
          <a:bodyPr>
            <a:normAutofit fontScale="90000"/>
          </a:bodyPr>
          <a:lstStyle/>
          <a:p>
            <a:r>
              <a:rPr lang="en-US" dirty="0"/>
              <a:t>Opposition Claim:</a:t>
            </a:r>
            <a:br>
              <a:rPr lang="en-US" dirty="0"/>
            </a:br>
            <a:r>
              <a:rPr lang="en-US" dirty="0"/>
              <a:t>Location is bad because it is too near to places where children will be present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868" y="1863729"/>
            <a:ext cx="10986018" cy="41402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b="0" i="0" dirty="0">
                <a:solidFill>
                  <a:srgbClr val="000000"/>
                </a:solidFill>
                <a:effectLst/>
              </a:rPr>
              <a:t>FACTS: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This objection is based on a prejudicial stereotype of addicted individuals being “criminals” or “dangerous  people.”   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Location was only available property in the county after Cedar was barred from locating next to the hospital by a discriminatory zoning ordinance.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Numerous existing OTPs in Tenn. are as close or closer to schools or day care centers.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202633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699827"/>
          </a:xfrm>
          <a:solidFill>
            <a:srgbClr val="E7A988"/>
          </a:solidFill>
        </p:spPr>
        <p:txBody>
          <a:bodyPr>
            <a:normAutofit/>
          </a:bodyPr>
          <a:lstStyle/>
          <a:p>
            <a:r>
              <a:rPr lang="en-US" dirty="0"/>
              <a:t>Opposition Claim:</a:t>
            </a:r>
            <a:br>
              <a:rPr lang="en-US" dirty="0"/>
            </a:br>
            <a:r>
              <a:rPr lang="en-US" dirty="0"/>
              <a:t>Venture capitalists may gain control of this OTP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868" y="1863729"/>
            <a:ext cx="10986018" cy="41402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0" i="0" dirty="0">
                <a:solidFill>
                  <a:srgbClr val="000000"/>
                </a:solidFill>
                <a:effectLst/>
              </a:rPr>
              <a:t>FACTS: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This is unfounded speculation with no basis in truth or fact.   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>
                <a:effectLst/>
                <a:ea typeface="Aptos" panose="020B0004020202020204" pitchFamily="34" charset="0"/>
              </a:rPr>
              <a:t>Cedar Recovery is </a:t>
            </a:r>
            <a:r>
              <a:rPr lang="en-US" sz="3600" dirty="0">
                <a:ea typeface="Aptos" panose="020B0004020202020204" pitchFamily="34" charset="0"/>
              </a:rPr>
              <a:t>wholly</a:t>
            </a:r>
            <a:r>
              <a:rPr lang="en-US" sz="3600" dirty="0">
                <a:effectLst/>
                <a:ea typeface="Aptos" panose="020B0004020202020204" pitchFamily="34" charset="0"/>
              </a:rPr>
              <a:t> owned by individual investors committed to addiction treatment and recovery.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>
                <a:effectLst/>
                <a:ea typeface="Aptos" panose="020B0004020202020204" pitchFamily="34" charset="0"/>
              </a:rPr>
              <a:t>There is no desire, need, or intent to allow investment by any venture capitalist.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24467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A2D51-0DC7-840C-6C07-E2E366C9A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4330461"/>
          </a:xfrm>
          <a:solidFill>
            <a:srgbClr val="E7A988"/>
          </a:solidFill>
        </p:spPr>
        <p:txBody>
          <a:bodyPr>
            <a:normAutofit/>
          </a:bodyPr>
          <a:lstStyle/>
          <a:p>
            <a:r>
              <a:rPr lang="en-US" b="1" dirty="0"/>
              <a:t>Summation Slides</a:t>
            </a:r>
            <a:br>
              <a:rPr lang="en-US" b="1" dirty="0"/>
            </a:br>
            <a:br>
              <a:rPr lang="en-US" b="1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62476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06105"/>
          </a:xfrm>
          <a:solidFill>
            <a:srgbClr val="E7A988"/>
          </a:solidFill>
        </p:spPr>
        <p:txBody>
          <a:bodyPr>
            <a:normAutofit/>
          </a:bodyPr>
          <a:lstStyle/>
          <a:p>
            <a:pPr algn="ctr"/>
            <a:r>
              <a:rPr lang="en-US" dirty="0"/>
              <a:t>Summation – Need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621" y="1672892"/>
            <a:ext cx="11642558" cy="4351338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</a:rPr>
              <a:t>Putnam County is </a:t>
            </a:r>
            <a:r>
              <a:rPr lang="en-US" sz="3200" dirty="0">
                <a:solidFill>
                  <a:srgbClr val="000000"/>
                </a:solidFill>
              </a:rPr>
              <a:t>centrally located in a vast geographic area of the state which has no OTP.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Those in the PSA needing to participate in a methadone assisted treatment program must travel an average of 109 miles </a:t>
            </a:r>
            <a:r>
              <a:rPr lang="en-US" sz="3200" u="sng" dirty="0">
                <a:solidFill>
                  <a:srgbClr val="000000"/>
                </a:solidFill>
              </a:rPr>
              <a:t>each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u="sng" dirty="0">
                <a:solidFill>
                  <a:srgbClr val="000000"/>
                </a:solidFill>
              </a:rPr>
              <a:t>way</a:t>
            </a:r>
            <a:r>
              <a:rPr lang="en-US" sz="3200" dirty="0">
                <a:solidFill>
                  <a:srgbClr val="000000"/>
                </a:solidFill>
              </a:rPr>
              <a:t> daily or multiple times each week to get treatment.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Addicted individuals in the PSA will have to travel only 34.5 miles each way to access treatment at this proposed OTP. 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Under the CON criteria there is a “High Need” for an OTP in the PSA.</a:t>
            </a:r>
          </a:p>
        </p:txBody>
      </p:sp>
    </p:spTree>
    <p:extLst>
      <p:ext uri="{BB962C8B-B14F-4D97-AF65-F5344CB8AC3E}">
        <p14:creationId xmlns:p14="http://schemas.microsoft.com/office/powerpoint/2010/main" val="2652690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From page 5 of HFC Staff Application Review: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0CF4F6-9798-7DE5-C05B-4AB22A45B1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697" y="1455938"/>
            <a:ext cx="11779853" cy="434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865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06105"/>
          </a:xfrm>
          <a:solidFill>
            <a:srgbClr val="E7A988"/>
          </a:solidFill>
        </p:spPr>
        <p:txBody>
          <a:bodyPr>
            <a:normAutofit/>
          </a:bodyPr>
          <a:lstStyle/>
          <a:p>
            <a:pPr algn="ctr"/>
            <a:r>
              <a:rPr lang="en-US" dirty="0"/>
              <a:t>Summation – Consumer Benefits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621" y="1672892"/>
            <a:ext cx="11642558" cy="435133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Proposed OTP will improve accessibility to treatment by reducing the distance to an OTP from 109 miles to 34 miles.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Improved accessibility will enable addicted individuals to receive treatment which can turn their lives around, and in many cases prevent fatal ODs.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Cedar Recovery participates in Medicare and TennCare, and all major commercial insurance plans, making treatment affordable.  Even self-pay charges are low: under $20 per day.  </a:t>
            </a:r>
          </a:p>
        </p:txBody>
      </p:sp>
    </p:spTree>
    <p:extLst>
      <p:ext uri="{BB962C8B-B14F-4D97-AF65-F5344CB8AC3E}">
        <p14:creationId xmlns:p14="http://schemas.microsoft.com/office/powerpoint/2010/main" val="1347620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06105"/>
          </a:xfrm>
          <a:solidFill>
            <a:srgbClr val="E7A988"/>
          </a:solidFill>
        </p:spPr>
        <p:txBody>
          <a:bodyPr>
            <a:normAutofit/>
          </a:bodyPr>
          <a:lstStyle/>
          <a:p>
            <a:pPr algn="ctr"/>
            <a:r>
              <a:rPr lang="en-US" dirty="0"/>
              <a:t>Summation – Quality Standards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63E6-1009-23DA-6355-0F4F90EF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621" y="1672892"/>
            <a:ext cx="11642558" cy="435133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The OTP will be licensed by the TDMHSAS.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The OTP will be accredited by the Commission on Accreditation of Rehabilitating Facilities (CARF) as are all of Cedar’s existing clinics.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Dr. Loyd is one of the foremost experts in the U.S. on MAT and OTPs.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Cedar Recovery owns and operates numerous office-based outpatient addiction treatment facilities and has a sterling reputation.</a:t>
            </a:r>
          </a:p>
        </p:txBody>
      </p:sp>
    </p:spTree>
    <p:extLst>
      <p:ext uri="{BB962C8B-B14F-4D97-AF65-F5344CB8AC3E}">
        <p14:creationId xmlns:p14="http://schemas.microsoft.com/office/powerpoint/2010/main" val="960570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799BDAC-3A6F-2A92-6C40-45CB78164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E7A988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LOCATIONS OF OTPs IN TENNESSEE</a:t>
            </a: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A4FAA45A-C70F-D818-232A-74DA6D2A953C}"/>
              </a:ext>
            </a:extLst>
          </p:cNvPr>
          <p:cNvSpPr/>
          <p:nvPr/>
        </p:nvSpPr>
        <p:spPr>
          <a:xfrm>
            <a:off x="6626942" y="2942303"/>
            <a:ext cx="216310" cy="191729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6A6965-5F3F-E20D-05B9-23407A02E2BF}"/>
              </a:ext>
            </a:extLst>
          </p:cNvPr>
          <p:cNvSpPr txBox="1"/>
          <p:nvPr/>
        </p:nvSpPr>
        <p:spPr>
          <a:xfrm>
            <a:off x="7404716" y="2029652"/>
            <a:ext cx="4022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Proposed Service Area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98F48A-7F46-7F14-1878-FFFB89783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12" y="2616237"/>
            <a:ext cx="10861043" cy="337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62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91954"/>
          </a:xfrm>
          <a:solidFill>
            <a:srgbClr val="E7A988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/>
              <a:t>Driving Distances to OTPs from PSA Counties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88F58A-0DA9-53BA-041F-F2645425B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62" y="1091954"/>
            <a:ext cx="11903075" cy="479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07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5" y="0"/>
            <a:ext cx="12192000" cy="106305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Need Formula in CON Standards &amp; Criteria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6BBA0C-8A08-CD04-FABB-18E054A2A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933" y="1428183"/>
            <a:ext cx="8856752" cy="480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7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22A24-E8FC-B5C6-3BA5-C4535123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69675"/>
          </a:xfrm>
          <a:solidFill>
            <a:srgbClr val="E7A988"/>
          </a:solidFill>
        </p:spPr>
        <p:txBody>
          <a:bodyPr>
            <a:normAutofit/>
          </a:bodyPr>
          <a:lstStyle/>
          <a:p>
            <a:pPr algn="ctr"/>
            <a:r>
              <a:rPr lang="en-US" sz="3600" dirty="0"/>
              <a:t>All PSA Counties have a “High Need” for OTP Treatment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F5C1BAC-B2BD-F028-120C-0D54171F95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69675"/>
            <a:ext cx="12061947" cy="491705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142786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799BDAC-3A6F-2A92-6C40-45CB78164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E7A988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LOCATIONS OF OTPs IN TENNESSEE</a:t>
            </a: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A4FAA45A-C70F-D818-232A-74DA6D2A953C}"/>
              </a:ext>
            </a:extLst>
          </p:cNvPr>
          <p:cNvSpPr/>
          <p:nvPr/>
        </p:nvSpPr>
        <p:spPr>
          <a:xfrm>
            <a:off x="6626942" y="2942303"/>
            <a:ext cx="216310" cy="191729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6A6965-5F3F-E20D-05B9-23407A02E2BF}"/>
              </a:ext>
            </a:extLst>
          </p:cNvPr>
          <p:cNvSpPr txBox="1"/>
          <p:nvPr/>
        </p:nvSpPr>
        <p:spPr>
          <a:xfrm>
            <a:off x="7404716" y="2029652"/>
            <a:ext cx="4022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Proposed Service Area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98F48A-7F46-7F14-1878-FFFB89783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12" y="2616237"/>
            <a:ext cx="10861043" cy="337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77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9238F-4AEA-1F28-135E-016C107D3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C53AD-4685-9880-A571-DB206E9AA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4" y="0"/>
            <a:ext cx="12105736" cy="990098"/>
          </a:xfrm>
          <a:solidFill>
            <a:srgbClr val="E7A988"/>
          </a:solidFill>
        </p:spPr>
        <p:txBody>
          <a:bodyPr/>
          <a:lstStyle/>
          <a:p>
            <a:pPr algn="ctr"/>
            <a:r>
              <a:rPr lang="en-US" dirty="0"/>
              <a:t>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6047B-729C-DFB4-F939-0096852F5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78" y="1193383"/>
            <a:ext cx="11788943" cy="49054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en-US" sz="30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“Solve the Opioid Epidemic &amp; Repair the Communities We Serve”</a:t>
            </a:r>
            <a:endParaRPr lang="en-US" sz="30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dirty="0"/>
              <a:t>1200</a:t>
            </a:r>
            <a:r>
              <a:rPr lang="en-US" sz="3200" dirty="0"/>
              <a:t>  			</a:t>
            </a:r>
            <a:r>
              <a:rPr lang="en-US" sz="4000" dirty="0"/>
              <a:t>3%</a:t>
            </a:r>
          </a:p>
        </p:txBody>
      </p:sp>
    </p:spTree>
    <p:extLst>
      <p:ext uri="{BB962C8B-B14F-4D97-AF65-F5344CB8AC3E}">
        <p14:creationId xmlns:p14="http://schemas.microsoft.com/office/powerpoint/2010/main" val="181931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9bd13ae-2c75-446d-8641-e472948ce95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4AFB4D8EA65243AEA9E65747211FC0" ma:contentTypeVersion="14" ma:contentTypeDescription="Create a new document." ma:contentTypeScope="" ma:versionID="5135f274b28ff023e7764559b0b001fa">
  <xsd:schema xmlns:xsd="http://www.w3.org/2001/XMLSchema" xmlns:xs="http://www.w3.org/2001/XMLSchema" xmlns:p="http://schemas.microsoft.com/office/2006/metadata/properties" xmlns:ns3="19bd13ae-2c75-446d-8641-e472948ce954" xmlns:ns4="85dd880a-757d-4092-acdc-9ca807e57c8e" targetNamespace="http://schemas.microsoft.com/office/2006/metadata/properties" ma:root="true" ma:fieldsID="1dfaee0a5636e47248d21287fcd1f194" ns3:_="" ns4:_="">
    <xsd:import namespace="19bd13ae-2c75-446d-8641-e472948ce954"/>
    <xsd:import namespace="85dd880a-757d-4092-acdc-9ca807e57c8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bd13ae-2c75-446d-8641-e472948ce9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dd880a-757d-4092-acdc-9ca807e57c8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190799-1A29-4EAA-BC01-8C443B9F14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72D92B-34F0-4BA9-AAF8-97022CF69352}">
  <ds:schemaRefs>
    <ds:schemaRef ds:uri="http://purl.org/dc/dcmitype/"/>
    <ds:schemaRef ds:uri="http://purl.org/dc/terms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85dd880a-757d-4092-acdc-9ca807e57c8e"/>
    <ds:schemaRef ds:uri="http://schemas.microsoft.com/office/infopath/2007/PartnerControls"/>
    <ds:schemaRef ds:uri="19bd13ae-2c75-446d-8641-e472948ce95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AD5CC2B4-ED1D-4B0D-8409-3BA3BC5EB0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bd13ae-2c75-446d-8641-e472948ce954"/>
    <ds:schemaRef ds:uri="85dd880a-757d-4092-acdc-9ca807e57c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961</TotalTime>
  <Words>1114</Words>
  <Application>Microsoft Office PowerPoint</Application>
  <PresentationFormat>Widescreen</PresentationFormat>
  <Paragraphs>114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Times New Roman</vt:lpstr>
      <vt:lpstr>Office Theme</vt:lpstr>
      <vt:lpstr>   Cedar Recovery  Nonresidential Substitution Based Treatment Center of Opiate Addiction </vt:lpstr>
      <vt:lpstr>Cedar Recovery of Middle Tennessee, LLC</vt:lpstr>
      <vt:lpstr>From page 5 of HFC Staff Application Review: </vt:lpstr>
      <vt:lpstr>LOCATIONS OF OTPs IN TENNESSEE</vt:lpstr>
      <vt:lpstr>Driving Distances to OTPs from PSA Counties</vt:lpstr>
      <vt:lpstr>Need Formula in CON Standards &amp; Criteria</vt:lpstr>
      <vt:lpstr>All PSA Counties have a “High Need” for OTP Treatment</vt:lpstr>
      <vt:lpstr>LOCATIONS OF OTPs IN TENNESSEE</vt:lpstr>
      <vt:lpstr>Mission</vt:lpstr>
      <vt:lpstr>OTP to Putnam County</vt:lpstr>
      <vt:lpstr>OBOT Grand Opening (6/22/23)</vt:lpstr>
      <vt:lpstr>OTP – Overton County (October 2023)</vt:lpstr>
      <vt:lpstr>Cookeville </vt:lpstr>
      <vt:lpstr>Mayor Wheaton</vt:lpstr>
      <vt:lpstr>Commitment</vt:lpstr>
      <vt:lpstr>Gray (Washington Co.) – 2016 “Not in My Backyard”</vt:lpstr>
      <vt:lpstr>Gray (Washington Co.) – CON Decision – APPROVED </vt:lpstr>
      <vt:lpstr>Trusted Treatment</vt:lpstr>
      <vt:lpstr>Dr. Stephen Loyd, M.D.</vt:lpstr>
      <vt:lpstr>Just a Few of Many Organizations                                               Endorsing Methadone  as  Treatment for OUD</vt:lpstr>
      <vt:lpstr>Rebuttal Slides  </vt:lpstr>
      <vt:lpstr>Opposition Claim: Methadone has side effects and can be addicting</vt:lpstr>
      <vt:lpstr>Opposition Claim: Non-substitution-based treatments are adequate</vt:lpstr>
      <vt:lpstr>Opposition Claim: The OTP will cause an increase in crime in the area.</vt:lpstr>
      <vt:lpstr>Opposition Claim: After dosing, patients might drive while impaired</vt:lpstr>
      <vt:lpstr>Opposition Claim: Location is bad because it is too near to places where children will be present</vt:lpstr>
      <vt:lpstr>Opposition Claim: Venture capitalists may gain control of this OTP</vt:lpstr>
      <vt:lpstr>Summation Slides  </vt:lpstr>
      <vt:lpstr>Summation – Need </vt:lpstr>
      <vt:lpstr>Summation – Consumer Benefits </vt:lpstr>
      <vt:lpstr>Summation – Quality Standards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Nonresidential Substitution Based Treatment Center of Opiate Addiction</dc:title>
  <dc:creator>Megan Erickson</dc:creator>
  <cp:lastModifiedBy>Jerry Taylor</cp:lastModifiedBy>
  <cp:revision>49</cp:revision>
  <dcterms:created xsi:type="dcterms:W3CDTF">2024-03-22T14:22:30Z</dcterms:created>
  <dcterms:modified xsi:type="dcterms:W3CDTF">2024-08-23T18:08:50Z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0x010100574AFB4D8EA65243AEA9E65747211FC0</vt:lpwstr>
  </property>
</Properties>
</file>