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56" r:id="rId2"/>
    <p:sldId id="265" r:id="rId3"/>
    <p:sldId id="263" r:id="rId4"/>
    <p:sldId id="270" r:id="rId5"/>
    <p:sldId id="271" r:id="rId6"/>
    <p:sldId id="272" r:id="rId7"/>
    <p:sldId id="264" r:id="rId8"/>
    <p:sldId id="266" r:id="rId9"/>
    <p:sldId id="267" r:id="rId10"/>
    <p:sldId id="268" r:id="rId11"/>
    <p:sldId id="257" r:id="rId12"/>
    <p:sldId id="258" r:id="rId13"/>
    <p:sldId id="259" r:id="rId14"/>
    <p:sldId id="260" r:id="rId15"/>
    <p:sldId id="262" r:id="rId16"/>
    <p:sldId id="287" r:id="rId17"/>
    <p:sldId id="288" r:id="rId18"/>
    <p:sldId id="269" r:id="rId19"/>
    <p:sldId id="304" r:id="rId20"/>
    <p:sldId id="277" r:id="rId21"/>
    <p:sldId id="279" r:id="rId22"/>
    <p:sldId id="278" r:id="rId23"/>
    <p:sldId id="280" r:id="rId24"/>
    <p:sldId id="281" r:id="rId25"/>
    <p:sldId id="273" r:id="rId26"/>
    <p:sldId id="274" r:id="rId27"/>
    <p:sldId id="275" r:id="rId28"/>
    <p:sldId id="276" r:id="rId29"/>
    <p:sldId id="294" r:id="rId30"/>
    <p:sldId id="295" r:id="rId31"/>
    <p:sldId id="296" r:id="rId32"/>
    <p:sldId id="297" r:id="rId33"/>
    <p:sldId id="299" r:id="rId34"/>
    <p:sldId id="300" r:id="rId35"/>
    <p:sldId id="301" r:id="rId36"/>
    <p:sldId id="302" r:id="rId37"/>
    <p:sldId id="282" r:id="rId38"/>
    <p:sldId id="290" r:id="rId39"/>
    <p:sldId id="291" r:id="rId40"/>
    <p:sldId id="292" r:id="rId41"/>
    <p:sldId id="293" r:id="rId42"/>
    <p:sldId id="283" r:id="rId43"/>
    <p:sldId id="284" r:id="rId44"/>
    <p:sldId id="285" r:id="rId45"/>
    <p:sldId id="286" r:id="rId46"/>
    <p:sldId id="289" r:id="rId47"/>
    <p:sldId id="261" r:id="rId48"/>
    <p:sldId id="303" r:id="rId49"/>
    <p:sldId id="298" r:id="rId5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59" autoAdjust="0"/>
  </p:normalViewPr>
  <p:slideViewPr>
    <p:cSldViewPr snapToGrid="0">
      <p:cViewPr varScale="1">
        <p:scale>
          <a:sx n="68" d="100"/>
          <a:sy n="68" d="100"/>
        </p:scale>
        <p:origin x="816" y="60"/>
      </p:cViewPr>
      <p:guideLst/>
    </p:cSldViewPr>
  </p:slideViewPr>
  <p:notesTextViewPr>
    <p:cViewPr>
      <p:scale>
        <a:sx n="1" d="1"/>
        <a:sy n="1" d="1"/>
      </p:scale>
      <p:origin x="0" y="0"/>
    </p:cViewPr>
  </p:notesTextViewPr>
  <p:sorterViewPr>
    <p:cViewPr varScale="1">
      <p:scale>
        <a:sx n="1" d="1"/>
        <a:sy n="1" d="1"/>
      </p:scale>
      <p:origin x="0" y="-6900"/>
    </p:cViewPr>
  </p:sorterViewPr>
  <p:notesViewPr>
    <p:cSldViewPr snapToGrid="0">
      <p:cViewPr>
        <p:scale>
          <a:sx n="100" d="100"/>
          <a:sy n="100" d="100"/>
        </p:scale>
        <p:origin x="174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86428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3B66AC55-2760-42B3-86EE-D5C9602C2E3D}" type="datetimeFigureOut">
              <a:rPr lang="en-US" smtClean="0"/>
              <a:t>5/24/2021</a:t>
            </a:fld>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859F7199-AFA0-4BA9-AEFE-F9E0A51E7D95}" type="slidenum">
              <a:rPr lang="en-US" smtClean="0"/>
              <a:t>‹#›</a:t>
            </a:fld>
            <a:endParaRPr lang="en-US" dirty="0"/>
          </a:p>
        </p:txBody>
      </p:sp>
    </p:spTree>
    <p:extLst>
      <p:ext uri="{BB962C8B-B14F-4D97-AF65-F5344CB8AC3E}">
        <p14:creationId xmlns:p14="http://schemas.microsoft.com/office/powerpoint/2010/main" val="352266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1</a:t>
            </a:fld>
            <a:endParaRPr lang="en-US" dirty="0"/>
          </a:p>
        </p:txBody>
      </p:sp>
    </p:spTree>
    <p:extLst>
      <p:ext uri="{BB962C8B-B14F-4D97-AF65-F5344CB8AC3E}">
        <p14:creationId xmlns:p14="http://schemas.microsoft.com/office/powerpoint/2010/main" val="3498317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10</a:t>
            </a:fld>
            <a:endParaRPr lang="en-US" dirty="0"/>
          </a:p>
        </p:txBody>
      </p:sp>
    </p:spTree>
    <p:extLst>
      <p:ext uri="{BB962C8B-B14F-4D97-AF65-F5344CB8AC3E}">
        <p14:creationId xmlns:p14="http://schemas.microsoft.com/office/powerpoint/2010/main" val="3109898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11</a:t>
            </a:fld>
            <a:endParaRPr lang="en-US" dirty="0"/>
          </a:p>
        </p:txBody>
      </p:sp>
    </p:spTree>
    <p:extLst>
      <p:ext uri="{BB962C8B-B14F-4D97-AF65-F5344CB8AC3E}">
        <p14:creationId xmlns:p14="http://schemas.microsoft.com/office/powerpoint/2010/main" val="3931271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12</a:t>
            </a:fld>
            <a:endParaRPr lang="en-US" dirty="0"/>
          </a:p>
        </p:txBody>
      </p:sp>
    </p:spTree>
    <p:extLst>
      <p:ext uri="{BB962C8B-B14F-4D97-AF65-F5344CB8AC3E}">
        <p14:creationId xmlns:p14="http://schemas.microsoft.com/office/powerpoint/2010/main" val="1861827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13</a:t>
            </a:fld>
            <a:endParaRPr lang="en-US" dirty="0"/>
          </a:p>
        </p:txBody>
      </p:sp>
    </p:spTree>
    <p:extLst>
      <p:ext uri="{BB962C8B-B14F-4D97-AF65-F5344CB8AC3E}">
        <p14:creationId xmlns:p14="http://schemas.microsoft.com/office/powerpoint/2010/main" val="3857648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14</a:t>
            </a:fld>
            <a:endParaRPr lang="en-US" dirty="0"/>
          </a:p>
        </p:txBody>
      </p:sp>
    </p:spTree>
    <p:extLst>
      <p:ext uri="{BB962C8B-B14F-4D97-AF65-F5344CB8AC3E}">
        <p14:creationId xmlns:p14="http://schemas.microsoft.com/office/powerpoint/2010/main" val="35471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15</a:t>
            </a:fld>
            <a:endParaRPr lang="en-US" dirty="0"/>
          </a:p>
        </p:txBody>
      </p:sp>
    </p:spTree>
    <p:extLst>
      <p:ext uri="{BB962C8B-B14F-4D97-AF65-F5344CB8AC3E}">
        <p14:creationId xmlns:p14="http://schemas.microsoft.com/office/powerpoint/2010/main" val="191170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18</a:t>
            </a:fld>
            <a:endParaRPr lang="en-US" dirty="0"/>
          </a:p>
        </p:txBody>
      </p:sp>
    </p:spTree>
    <p:extLst>
      <p:ext uri="{BB962C8B-B14F-4D97-AF65-F5344CB8AC3E}">
        <p14:creationId xmlns:p14="http://schemas.microsoft.com/office/powerpoint/2010/main" val="820548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20</a:t>
            </a:fld>
            <a:endParaRPr lang="en-US" dirty="0"/>
          </a:p>
        </p:txBody>
      </p:sp>
    </p:spTree>
    <p:extLst>
      <p:ext uri="{BB962C8B-B14F-4D97-AF65-F5344CB8AC3E}">
        <p14:creationId xmlns:p14="http://schemas.microsoft.com/office/powerpoint/2010/main" val="2421731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23</a:t>
            </a:fld>
            <a:endParaRPr lang="en-US" dirty="0"/>
          </a:p>
        </p:txBody>
      </p:sp>
    </p:spTree>
    <p:extLst>
      <p:ext uri="{BB962C8B-B14F-4D97-AF65-F5344CB8AC3E}">
        <p14:creationId xmlns:p14="http://schemas.microsoft.com/office/powerpoint/2010/main" val="2438136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24</a:t>
            </a:fld>
            <a:endParaRPr lang="en-US" dirty="0"/>
          </a:p>
        </p:txBody>
      </p:sp>
    </p:spTree>
    <p:extLst>
      <p:ext uri="{BB962C8B-B14F-4D97-AF65-F5344CB8AC3E}">
        <p14:creationId xmlns:p14="http://schemas.microsoft.com/office/powerpoint/2010/main" val="3701360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2</a:t>
            </a:fld>
            <a:endParaRPr lang="en-US" dirty="0"/>
          </a:p>
        </p:txBody>
      </p:sp>
    </p:spTree>
    <p:extLst>
      <p:ext uri="{BB962C8B-B14F-4D97-AF65-F5344CB8AC3E}">
        <p14:creationId xmlns:p14="http://schemas.microsoft.com/office/powerpoint/2010/main" val="7925159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25</a:t>
            </a:fld>
            <a:endParaRPr lang="en-US" dirty="0"/>
          </a:p>
        </p:txBody>
      </p:sp>
    </p:spTree>
    <p:extLst>
      <p:ext uri="{BB962C8B-B14F-4D97-AF65-F5344CB8AC3E}">
        <p14:creationId xmlns:p14="http://schemas.microsoft.com/office/powerpoint/2010/main" val="3740278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Health Professional Shortage Areas (HPSAs) demonstrate a critical shortage of primary care [</a:t>
            </a:r>
            <a:r>
              <a:rPr lang="en-US" dirty="0"/>
              <a:t>physicians (MD and DO) that primarily practice in one of the following specialties: family practice, general practice, internal medicine, pediatrics, OB/GYN, and general geriatrics</a:t>
            </a:r>
            <a:r>
              <a:rPr lang="en-US" sz="1100" dirty="0"/>
              <a:t>], dental or mental health providers in accordance with HRSA Shortage Designation Branch guidelines. More than 37 federal programs depend on the shortage designation to determine eligibility or funding preference as a way to increase the number of physicians and other health professionals who practice in those designated areas. </a:t>
            </a:r>
          </a:p>
          <a:p>
            <a:endParaRPr lang="en-US" sz="1100" dirty="0"/>
          </a:p>
          <a:p>
            <a:r>
              <a:rPr lang="en-US" sz="1100" dirty="0"/>
              <a:t>State Primary Care Offices (=TDH) conduct needs assessments in their states, determine what areas are eligible for designations, and submit designation applications to HRSA. HRSA reviews the shortage designation applications, and if they meet eligibility criteria, approve the designation.</a:t>
            </a:r>
          </a:p>
          <a:p>
            <a:endParaRPr lang="en-US" sz="1100" dirty="0"/>
          </a:p>
          <a:p>
            <a:r>
              <a:rPr lang="en-US" sz="1100" dirty="0"/>
              <a:t>There are three HPSA subcategories: population group, geographic and facility. A population group HPSA demonstrates a shortage of providers for a specific population group (e.g. low income, migrant, homeless). The only population group designations in TN are low income. </a:t>
            </a:r>
          </a:p>
          <a:p>
            <a:endParaRPr lang="en-US" sz="1100" dirty="0"/>
          </a:p>
          <a:p>
            <a:r>
              <a:rPr lang="en-US" sz="1100" dirty="0"/>
              <a:t>For primary care, the Shortage Designation Branch calculates a score of 0 to 25, with 25 being the highest degree of shortage. The score is used to prioritize areas of greatest need and is based on the following criteria:</a:t>
            </a:r>
          </a:p>
          <a:p>
            <a:pPr marL="171450" indent="-171450">
              <a:buFont typeface="Arial" panose="020B0604020202020204" pitchFamily="34" charset="0"/>
              <a:buChar char="•"/>
            </a:pPr>
            <a:r>
              <a:rPr lang="en-US" sz="1100" dirty="0"/>
              <a:t>Population-to-provider ratio (providers that are accessible to persons with incomes at or below 200% of the federal poverty level if they accept Medicaid and/or offer a posted sliding fee scale)</a:t>
            </a:r>
          </a:p>
          <a:p>
            <a:pPr marL="171450" lvl="0" indent="-171450">
              <a:buFont typeface="Arial" panose="020B0604020202020204" pitchFamily="34" charset="0"/>
              <a:buChar char="•"/>
            </a:pPr>
            <a:r>
              <a:rPr lang="en-US" sz="1100" dirty="0"/>
              <a:t>Percent of individuals below 100% of the federal poverty level</a:t>
            </a:r>
          </a:p>
          <a:p>
            <a:pPr marL="171450" lvl="0" indent="-171450">
              <a:buFont typeface="Arial" panose="020B0604020202020204" pitchFamily="34" charset="0"/>
              <a:buChar char="•"/>
            </a:pPr>
            <a:r>
              <a:rPr lang="en-US" sz="1100" dirty="0"/>
              <a:t>Infant health index (infant mortality rate or low birth weight rate)</a:t>
            </a:r>
          </a:p>
          <a:p>
            <a:pPr marL="171450" lvl="0" indent="-171450">
              <a:buFont typeface="Arial" panose="020B0604020202020204" pitchFamily="34" charset="0"/>
              <a:buChar char="•"/>
            </a:pPr>
            <a:r>
              <a:rPr lang="en-US" sz="1100" dirty="0"/>
              <a:t>Average travel time or distance to nearest source of non-designated accessible care</a:t>
            </a:r>
          </a:p>
          <a:p>
            <a:endParaRPr lang="en-US" sz="1100" dirty="0"/>
          </a:p>
        </p:txBody>
      </p:sp>
      <p:sp>
        <p:nvSpPr>
          <p:cNvPr id="4" name="Slide Number Placeholder 3"/>
          <p:cNvSpPr>
            <a:spLocks noGrp="1"/>
          </p:cNvSpPr>
          <p:nvPr>
            <p:ph type="sldNum" sz="quarter" idx="5"/>
          </p:nvPr>
        </p:nvSpPr>
        <p:spPr/>
        <p:txBody>
          <a:bodyPr/>
          <a:lstStyle/>
          <a:p>
            <a:fld id="{859F7199-AFA0-4BA9-AEFE-F9E0A51E7D95}" type="slidenum">
              <a:rPr lang="en-US" smtClean="0"/>
              <a:t>26</a:t>
            </a:fld>
            <a:endParaRPr lang="en-US" dirty="0"/>
          </a:p>
        </p:txBody>
      </p:sp>
    </p:spTree>
    <p:extLst>
      <p:ext uri="{BB962C8B-B14F-4D97-AF65-F5344CB8AC3E}">
        <p14:creationId xmlns:p14="http://schemas.microsoft.com/office/powerpoint/2010/main" val="3262094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geographic HPSA demonstrates a shortage for the </a:t>
            </a:r>
            <a:r>
              <a:rPr lang="en-US" u="sng" dirty="0"/>
              <a:t>total population</a:t>
            </a:r>
            <a:r>
              <a:rPr lang="en-US" dirty="0"/>
              <a:t> of an area.</a:t>
            </a:r>
          </a:p>
          <a:p>
            <a:endParaRPr lang="en-US" u="sng" dirty="0"/>
          </a:p>
          <a:p>
            <a:r>
              <a:rPr lang="en-US" dirty="0"/>
              <a:t>A primary care geographic HPSA with high needs must meet at least one of the following criteria:</a:t>
            </a:r>
            <a:endParaRPr lang="en-US" sz="1400" dirty="0"/>
          </a:p>
          <a:p>
            <a:pPr marL="171450" lvl="0" indent="-171450">
              <a:buFont typeface="Arial" panose="020B0604020202020204" pitchFamily="34" charset="0"/>
              <a:buChar char="•"/>
            </a:pPr>
            <a:r>
              <a:rPr lang="en-US" dirty="0"/>
              <a:t>More than 20% of the population has incomes at or below 100% FPL</a:t>
            </a:r>
            <a:endParaRPr lang="en-US" sz="1400" dirty="0"/>
          </a:p>
          <a:p>
            <a:pPr marL="171450" lvl="0" indent="-171450">
              <a:buFont typeface="Arial" panose="020B0604020202020204" pitchFamily="34" charset="0"/>
              <a:buChar char="•"/>
            </a:pPr>
            <a:r>
              <a:rPr lang="en-US" dirty="0"/>
              <a:t>More than 100 births per year per 1,000 women ages 15-44</a:t>
            </a:r>
            <a:endParaRPr lang="en-US" sz="1400" dirty="0"/>
          </a:p>
          <a:p>
            <a:pPr marL="171450" lvl="0" indent="-171450">
              <a:buFont typeface="Arial" panose="020B0604020202020204" pitchFamily="34" charset="0"/>
              <a:buChar char="•"/>
            </a:pPr>
            <a:r>
              <a:rPr lang="en-US" dirty="0"/>
              <a:t>More than 20 infant deaths per 1,000 live births</a:t>
            </a:r>
            <a:endParaRPr lang="en-US" sz="1400" dirty="0"/>
          </a:p>
          <a:p>
            <a:pPr marL="171450" lvl="0" indent="-171450">
              <a:buFont typeface="Arial" panose="020B0604020202020204" pitchFamily="34" charset="0"/>
              <a:buChar char="•"/>
            </a:pPr>
            <a:r>
              <a:rPr lang="en-US" dirty="0"/>
              <a:t>Meets 2 of the following criteria for insufficient capacity</a:t>
            </a:r>
          </a:p>
          <a:p>
            <a:pPr>
              <a:tabLst>
                <a:tab pos="182880" algn="l"/>
                <a:tab pos="365760" algn="l"/>
              </a:tabLst>
            </a:pPr>
            <a:r>
              <a:rPr lang="en-US" sz="1400" dirty="0"/>
              <a:t>	</a:t>
            </a:r>
            <a:r>
              <a:rPr lang="en-US" sz="1000" dirty="0"/>
              <a:t>• More than 8,000 office or outpatient visits per year per FTE primary care physician serving the 	area</a:t>
            </a:r>
          </a:p>
          <a:p>
            <a:pPr>
              <a:tabLst>
                <a:tab pos="182880" algn="l"/>
                <a:tab pos="365760" algn="l"/>
              </a:tabLst>
            </a:pPr>
            <a:r>
              <a:rPr lang="en-US" sz="1000" dirty="0"/>
              <a:t>	• More than 7 days waiting time for appointments for routine medical services for established 	patients</a:t>
            </a:r>
          </a:p>
          <a:p>
            <a:pPr>
              <a:tabLst>
                <a:tab pos="182880" algn="l"/>
                <a:tab pos="365760" algn="l"/>
              </a:tabLst>
            </a:pPr>
            <a:r>
              <a:rPr lang="en-US" sz="1000" dirty="0"/>
              <a:t>	• More than 14 days waiting time for appointment for routine medical services for new patients</a:t>
            </a:r>
          </a:p>
          <a:p>
            <a:pPr>
              <a:tabLst>
                <a:tab pos="182880" algn="l"/>
                <a:tab pos="365760" algn="l"/>
              </a:tabLst>
            </a:pPr>
            <a:r>
              <a:rPr lang="en-US" sz="1000" dirty="0"/>
              <a:t>	• More than one hour average waiting time for patients with appointments at primary care 	provider</a:t>
            </a:r>
          </a:p>
          <a:p>
            <a:pPr>
              <a:tabLst>
                <a:tab pos="182880" algn="l"/>
                <a:tab pos="365760" algn="l"/>
              </a:tabLst>
            </a:pPr>
            <a:r>
              <a:rPr lang="en-US" sz="1000" dirty="0"/>
              <a:t>	• More than two hours average waiting time for patients without an appointments at primary 	care provider</a:t>
            </a:r>
          </a:p>
          <a:p>
            <a:pPr>
              <a:tabLst>
                <a:tab pos="182880" algn="l"/>
                <a:tab pos="365760" algn="l"/>
              </a:tabLst>
            </a:pPr>
            <a:r>
              <a:rPr lang="en-US" sz="1000" dirty="0"/>
              <a:t>	• Evidence of excessive use (&gt;35%) of emergency room facilities for routine medical care</a:t>
            </a:r>
          </a:p>
          <a:p>
            <a:pPr>
              <a:tabLst>
                <a:tab pos="182880" algn="l"/>
                <a:tab pos="365760" algn="l"/>
              </a:tabLst>
            </a:pPr>
            <a:r>
              <a:rPr lang="en-US" sz="1000" dirty="0"/>
              <a:t>	• A substantial proportion (&gt;65%) of the area’s physicians do not accept new patients</a:t>
            </a:r>
          </a:p>
          <a:p>
            <a:pPr>
              <a:tabLst>
                <a:tab pos="182880" algn="l"/>
                <a:tab pos="365760" algn="l"/>
              </a:tabLst>
            </a:pPr>
            <a:r>
              <a:rPr lang="en-US" sz="1000" dirty="0"/>
              <a:t>	• Abnormally low utilization of health services, as indicated by an average of 2.0 or less visits per 	year on the part of the area’s population</a:t>
            </a:r>
          </a:p>
        </p:txBody>
      </p:sp>
      <p:sp>
        <p:nvSpPr>
          <p:cNvPr id="4" name="Slide Number Placeholder 3"/>
          <p:cNvSpPr>
            <a:spLocks noGrp="1"/>
          </p:cNvSpPr>
          <p:nvPr>
            <p:ph type="sldNum" sz="quarter" idx="5"/>
          </p:nvPr>
        </p:nvSpPr>
        <p:spPr/>
        <p:txBody>
          <a:bodyPr/>
          <a:lstStyle/>
          <a:p>
            <a:fld id="{859F7199-AFA0-4BA9-AEFE-F9E0A51E7D95}" type="slidenum">
              <a:rPr lang="en-US" smtClean="0"/>
              <a:t>27</a:t>
            </a:fld>
            <a:endParaRPr lang="en-US" dirty="0"/>
          </a:p>
        </p:txBody>
      </p:sp>
    </p:spTree>
    <p:extLst>
      <p:ext uri="{BB962C8B-B14F-4D97-AF65-F5344CB8AC3E}">
        <p14:creationId xmlns:p14="http://schemas.microsoft.com/office/powerpoint/2010/main" val="3761859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Medically Underserved Area (MUA) designation identifies areas with a shortage of primary health care services. Designation is based on four factors:</a:t>
            </a:r>
          </a:p>
          <a:p>
            <a:pPr marL="171450" indent="-171450">
              <a:buFont typeface="Arial" panose="020B0604020202020204" pitchFamily="34" charset="0"/>
              <a:buChar char="•"/>
            </a:pPr>
            <a:r>
              <a:rPr lang="en-US" dirty="0"/>
              <a:t>Health care provider-to-population ratio</a:t>
            </a:r>
          </a:p>
          <a:p>
            <a:pPr marL="171450" indent="-171450">
              <a:buFont typeface="Arial" panose="020B0604020202020204" pitchFamily="34" charset="0"/>
              <a:buChar char="•"/>
            </a:pPr>
            <a:r>
              <a:rPr lang="en-US" dirty="0"/>
              <a:t>Infant mortality rate</a:t>
            </a:r>
          </a:p>
          <a:p>
            <a:pPr marL="171450" indent="-171450">
              <a:buFont typeface="Arial" panose="020B0604020202020204" pitchFamily="34" charset="0"/>
              <a:buChar char="•"/>
            </a:pPr>
            <a:r>
              <a:rPr lang="en-US" dirty="0"/>
              <a:t>Percentage of population below 100% of the federal poverty level</a:t>
            </a:r>
          </a:p>
          <a:p>
            <a:pPr marL="171450" indent="-171450">
              <a:buFont typeface="Arial" panose="020B0604020202020204" pitchFamily="34" charset="0"/>
              <a:buChar char="•"/>
            </a:pPr>
            <a:r>
              <a:rPr lang="en-US" dirty="0"/>
              <a:t>Percentage of population aged 65 and over.</a:t>
            </a:r>
          </a:p>
          <a:p>
            <a:endParaRPr lang="en-US" dirty="0"/>
          </a:p>
          <a:p>
            <a:r>
              <a:rPr lang="en-US" dirty="0"/>
              <a:t>An MUA designation involves the application of the Index of Medical Underservice (IMU) to the data of a proposed rational service area to obtain a score for the area. The IMU scale is from 0 to 100, where 0 represents completely underserved and 100 represents the least underserved. Under established criteria, each service area found to have an IMU of 62.0 or less qualifies for designation as an MUA.</a:t>
            </a:r>
          </a:p>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28</a:t>
            </a:fld>
            <a:endParaRPr lang="en-US" dirty="0"/>
          </a:p>
        </p:txBody>
      </p:sp>
    </p:spTree>
    <p:extLst>
      <p:ext uri="{BB962C8B-B14F-4D97-AF65-F5344CB8AC3E}">
        <p14:creationId xmlns:p14="http://schemas.microsoft.com/office/powerpoint/2010/main" val="2636720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Socioeconomic Status is based on:</a:t>
            </a:r>
          </a:p>
          <a:p>
            <a:pPr marL="171450" indent="-171450">
              <a:buFont typeface="Arial" panose="020B0604020202020204" pitchFamily="34" charset="0"/>
              <a:buChar char="•"/>
            </a:pPr>
            <a:r>
              <a:rPr lang="en-US" dirty="0"/>
              <a:t>Below Poverty</a:t>
            </a:r>
          </a:p>
          <a:p>
            <a:pPr marL="171450" indent="-171450">
              <a:buFont typeface="Arial" panose="020B0604020202020204" pitchFamily="34" charset="0"/>
              <a:buChar char="•"/>
            </a:pPr>
            <a:r>
              <a:rPr lang="en-US" dirty="0"/>
              <a:t>Unemployed</a:t>
            </a:r>
          </a:p>
          <a:p>
            <a:pPr marL="171450" indent="-171450">
              <a:buFont typeface="Arial" panose="020B0604020202020204" pitchFamily="34" charset="0"/>
              <a:buChar char="•"/>
            </a:pPr>
            <a:r>
              <a:rPr lang="en-US" dirty="0"/>
              <a:t>Income</a:t>
            </a:r>
          </a:p>
          <a:p>
            <a:pPr marL="171450" indent="-171450">
              <a:buFont typeface="Arial" panose="020B0604020202020204" pitchFamily="34" charset="0"/>
              <a:buChar char="•"/>
            </a:pPr>
            <a:r>
              <a:rPr lang="en-US" dirty="0"/>
              <a:t>No High School Diploma</a:t>
            </a:r>
          </a:p>
        </p:txBody>
      </p:sp>
      <p:sp>
        <p:nvSpPr>
          <p:cNvPr id="4" name="Slide Number Placeholder 3"/>
          <p:cNvSpPr>
            <a:spLocks noGrp="1"/>
          </p:cNvSpPr>
          <p:nvPr>
            <p:ph type="sldNum" sz="quarter" idx="5"/>
          </p:nvPr>
        </p:nvSpPr>
        <p:spPr/>
        <p:txBody>
          <a:bodyPr/>
          <a:lstStyle/>
          <a:p>
            <a:fld id="{859F7199-AFA0-4BA9-AEFE-F9E0A51E7D95}" type="slidenum">
              <a:rPr lang="en-US" smtClean="0"/>
              <a:t>32</a:t>
            </a:fld>
            <a:endParaRPr lang="en-US" dirty="0"/>
          </a:p>
        </p:txBody>
      </p:sp>
    </p:spTree>
    <p:extLst>
      <p:ext uri="{BB962C8B-B14F-4D97-AF65-F5344CB8AC3E}">
        <p14:creationId xmlns:p14="http://schemas.microsoft.com/office/powerpoint/2010/main" val="541890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Household Composition &amp; Disability based on:</a:t>
            </a:r>
          </a:p>
          <a:p>
            <a:pPr marL="171450" indent="-171450">
              <a:buFont typeface="Arial" panose="020B0604020202020204" pitchFamily="34" charset="0"/>
              <a:buChar char="•"/>
            </a:pPr>
            <a:r>
              <a:rPr lang="en-US" dirty="0"/>
              <a:t>Aged 65 or Older</a:t>
            </a:r>
          </a:p>
          <a:p>
            <a:pPr marL="171450" indent="-171450">
              <a:buFont typeface="Arial" panose="020B0604020202020204" pitchFamily="34" charset="0"/>
              <a:buChar char="•"/>
            </a:pPr>
            <a:r>
              <a:rPr lang="en-US" dirty="0"/>
              <a:t>Aged 17 or Younger</a:t>
            </a:r>
          </a:p>
          <a:p>
            <a:pPr marL="171450" indent="-171450">
              <a:buFont typeface="Arial" panose="020B0604020202020204" pitchFamily="34" charset="0"/>
              <a:buChar char="•"/>
            </a:pPr>
            <a:r>
              <a:rPr lang="en-US" dirty="0"/>
              <a:t>Civilian with a Disability</a:t>
            </a:r>
          </a:p>
          <a:p>
            <a:pPr marL="171450" indent="-171450">
              <a:buFont typeface="Arial" panose="020B0604020202020204" pitchFamily="34" charset="0"/>
              <a:buChar char="•"/>
            </a:pPr>
            <a:r>
              <a:rPr lang="en-US" dirty="0"/>
              <a:t>Single-Parent Households</a:t>
            </a:r>
          </a:p>
        </p:txBody>
      </p:sp>
      <p:sp>
        <p:nvSpPr>
          <p:cNvPr id="4" name="Slide Number Placeholder 3"/>
          <p:cNvSpPr>
            <a:spLocks noGrp="1"/>
          </p:cNvSpPr>
          <p:nvPr>
            <p:ph type="sldNum" sz="quarter" idx="5"/>
          </p:nvPr>
        </p:nvSpPr>
        <p:spPr/>
        <p:txBody>
          <a:bodyPr/>
          <a:lstStyle/>
          <a:p>
            <a:fld id="{859F7199-AFA0-4BA9-AEFE-F9E0A51E7D95}" type="slidenum">
              <a:rPr lang="en-US" smtClean="0"/>
              <a:t>33</a:t>
            </a:fld>
            <a:endParaRPr lang="en-US" dirty="0"/>
          </a:p>
        </p:txBody>
      </p:sp>
    </p:spTree>
    <p:extLst>
      <p:ext uri="{BB962C8B-B14F-4D97-AF65-F5344CB8AC3E}">
        <p14:creationId xmlns:p14="http://schemas.microsoft.com/office/powerpoint/2010/main" val="28464799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Minority Status &amp; Language based on:</a:t>
            </a:r>
          </a:p>
          <a:p>
            <a:pPr marL="171450" indent="-171450">
              <a:buFont typeface="Arial" panose="020B0604020202020204" pitchFamily="34" charset="0"/>
              <a:buChar char="•"/>
            </a:pPr>
            <a:r>
              <a:rPr lang="en-US" dirty="0"/>
              <a:t>Minority</a:t>
            </a:r>
          </a:p>
          <a:p>
            <a:pPr marL="171450" indent="-171450">
              <a:buFont typeface="Arial" panose="020B0604020202020204" pitchFamily="34" charset="0"/>
              <a:buChar char="•"/>
            </a:pPr>
            <a:r>
              <a:rPr lang="en-US" dirty="0"/>
              <a:t>Speaks English “Less than Well”</a:t>
            </a:r>
          </a:p>
        </p:txBody>
      </p:sp>
      <p:sp>
        <p:nvSpPr>
          <p:cNvPr id="4" name="Slide Number Placeholder 3"/>
          <p:cNvSpPr>
            <a:spLocks noGrp="1"/>
          </p:cNvSpPr>
          <p:nvPr>
            <p:ph type="sldNum" sz="quarter" idx="5"/>
          </p:nvPr>
        </p:nvSpPr>
        <p:spPr/>
        <p:txBody>
          <a:bodyPr/>
          <a:lstStyle/>
          <a:p>
            <a:fld id="{859F7199-AFA0-4BA9-AEFE-F9E0A51E7D95}" type="slidenum">
              <a:rPr lang="en-US" smtClean="0"/>
              <a:t>34</a:t>
            </a:fld>
            <a:endParaRPr lang="en-US" dirty="0"/>
          </a:p>
        </p:txBody>
      </p:sp>
    </p:spTree>
    <p:extLst>
      <p:ext uri="{BB962C8B-B14F-4D97-AF65-F5344CB8AC3E}">
        <p14:creationId xmlns:p14="http://schemas.microsoft.com/office/powerpoint/2010/main" val="20624154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Housing Type &amp; Transportation based on</a:t>
            </a:r>
          </a:p>
          <a:p>
            <a:pPr marL="171450" indent="-171450">
              <a:buFont typeface="Arial" panose="020B0604020202020204" pitchFamily="34" charset="0"/>
              <a:buChar char="•"/>
            </a:pPr>
            <a:r>
              <a:rPr lang="en-US" dirty="0"/>
              <a:t>Multi-Unit Structures</a:t>
            </a:r>
          </a:p>
          <a:p>
            <a:pPr marL="171450" indent="-171450">
              <a:buFont typeface="Arial" panose="020B0604020202020204" pitchFamily="34" charset="0"/>
              <a:buChar char="•"/>
            </a:pPr>
            <a:r>
              <a:rPr lang="en-US" dirty="0"/>
              <a:t>Mobile Homes</a:t>
            </a:r>
          </a:p>
          <a:p>
            <a:pPr marL="171450" indent="-171450">
              <a:buFont typeface="Arial" panose="020B0604020202020204" pitchFamily="34" charset="0"/>
              <a:buChar char="•"/>
            </a:pPr>
            <a:r>
              <a:rPr lang="en-US" dirty="0"/>
              <a:t>Crowding</a:t>
            </a:r>
          </a:p>
          <a:p>
            <a:pPr marL="171450" indent="-171450">
              <a:buFont typeface="Arial" panose="020B0604020202020204" pitchFamily="34" charset="0"/>
              <a:buChar char="•"/>
            </a:pPr>
            <a:r>
              <a:rPr lang="en-US" dirty="0"/>
              <a:t>No Vehicle</a:t>
            </a:r>
          </a:p>
          <a:p>
            <a:pPr marL="171450" indent="-171450">
              <a:buFont typeface="Arial" panose="020B0604020202020204" pitchFamily="34" charset="0"/>
              <a:buChar char="•"/>
            </a:pPr>
            <a:r>
              <a:rPr lang="en-US" dirty="0"/>
              <a:t>Group Quarters</a:t>
            </a:r>
          </a:p>
        </p:txBody>
      </p:sp>
      <p:sp>
        <p:nvSpPr>
          <p:cNvPr id="4" name="Slide Number Placeholder 3"/>
          <p:cNvSpPr>
            <a:spLocks noGrp="1"/>
          </p:cNvSpPr>
          <p:nvPr>
            <p:ph type="sldNum" sz="quarter" idx="5"/>
          </p:nvPr>
        </p:nvSpPr>
        <p:spPr/>
        <p:txBody>
          <a:bodyPr/>
          <a:lstStyle/>
          <a:p>
            <a:fld id="{859F7199-AFA0-4BA9-AEFE-F9E0A51E7D95}" type="slidenum">
              <a:rPr lang="en-US" smtClean="0"/>
              <a:t>35</a:t>
            </a:fld>
            <a:endParaRPr lang="en-US" dirty="0"/>
          </a:p>
        </p:txBody>
      </p:sp>
    </p:spTree>
    <p:extLst>
      <p:ext uri="{BB962C8B-B14F-4D97-AF65-F5344CB8AC3E}">
        <p14:creationId xmlns:p14="http://schemas.microsoft.com/office/powerpoint/2010/main" val="33966070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Numerator = number of unique women aged 40-64 years that received screening and/or diagnostic services through the TBCSP (2019)</a:t>
            </a:r>
          </a:p>
          <a:p>
            <a:r>
              <a:rPr lang="en-US" dirty="0"/>
              <a:t>Denominator = number of women aged 40-64 years who were &lt;250% FPL and uninsured (SAHIE, 2018)</a:t>
            </a:r>
          </a:p>
        </p:txBody>
      </p:sp>
      <p:sp>
        <p:nvSpPr>
          <p:cNvPr id="4" name="Slide Number Placeholder 3"/>
          <p:cNvSpPr>
            <a:spLocks noGrp="1"/>
          </p:cNvSpPr>
          <p:nvPr>
            <p:ph type="sldNum" sz="quarter" idx="5"/>
          </p:nvPr>
        </p:nvSpPr>
        <p:spPr/>
        <p:txBody>
          <a:bodyPr/>
          <a:lstStyle/>
          <a:p>
            <a:fld id="{859F7199-AFA0-4BA9-AEFE-F9E0A51E7D95}" type="slidenum">
              <a:rPr lang="en-US" smtClean="0"/>
              <a:t>40</a:t>
            </a:fld>
            <a:endParaRPr lang="en-US" dirty="0"/>
          </a:p>
        </p:txBody>
      </p:sp>
    </p:spTree>
    <p:extLst>
      <p:ext uri="{BB962C8B-B14F-4D97-AF65-F5344CB8AC3E}">
        <p14:creationId xmlns:p14="http://schemas.microsoft.com/office/powerpoint/2010/main" val="2455470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47</a:t>
            </a:fld>
            <a:endParaRPr lang="en-US" dirty="0"/>
          </a:p>
        </p:txBody>
      </p:sp>
    </p:spTree>
    <p:extLst>
      <p:ext uri="{BB962C8B-B14F-4D97-AF65-F5344CB8AC3E}">
        <p14:creationId xmlns:p14="http://schemas.microsoft.com/office/powerpoint/2010/main" val="2734225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3</a:t>
            </a:fld>
            <a:endParaRPr lang="en-US" dirty="0"/>
          </a:p>
        </p:txBody>
      </p:sp>
    </p:spTree>
    <p:extLst>
      <p:ext uri="{BB962C8B-B14F-4D97-AF65-F5344CB8AC3E}">
        <p14:creationId xmlns:p14="http://schemas.microsoft.com/office/powerpoint/2010/main" val="6593125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48</a:t>
            </a:fld>
            <a:endParaRPr lang="en-US" dirty="0"/>
          </a:p>
        </p:txBody>
      </p:sp>
    </p:spTree>
    <p:extLst>
      <p:ext uri="{BB962C8B-B14F-4D97-AF65-F5344CB8AC3E}">
        <p14:creationId xmlns:p14="http://schemas.microsoft.com/office/powerpoint/2010/main" val="1189309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4</a:t>
            </a:fld>
            <a:endParaRPr lang="en-US" dirty="0"/>
          </a:p>
        </p:txBody>
      </p:sp>
    </p:spTree>
    <p:extLst>
      <p:ext uri="{BB962C8B-B14F-4D97-AF65-F5344CB8AC3E}">
        <p14:creationId xmlns:p14="http://schemas.microsoft.com/office/powerpoint/2010/main" val="4104833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5</a:t>
            </a:fld>
            <a:endParaRPr lang="en-US" dirty="0"/>
          </a:p>
        </p:txBody>
      </p:sp>
    </p:spTree>
    <p:extLst>
      <p:ext uri="{BB962C8B-B14F-4D97-AF65-F5344CB8AC3E}">
        <p14:creationId xmlns:p14="http://schemas.microsoft.com/office/powerpoint/2010/main" val="1005769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F7199-AFA0-4BA9-AEFE-F9E0A51E7D95}" type="slidenum">
              <a:rPr lang="en-US" smtClean="0"/>
              <a:t>6</a:t>
            </a:fld>
            <a:endParaRPr lang="en-US" dirty="0"/>
          </a:p>
        </p:txBody>
      </p:sp>
    </p:spTree>
    <p:extLst>
      <p:ext uri="{BB962C8B-B14F-4D97-AF65-F5344CB8AC3E}">
        <p14:creationId xmlns:p14="http://schemas.microsoft.com/office/powerpoint/2010/main" val="3376639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7</a:t>
            </a:fld>
            <a:endParaRPr lang="en-US" dirty="0"/>
          </a:p>
        </p:txBody>
      </p:sp>
    </p:spTree>
    <p:extLst>
      <p:ext uri="{BB962C8B-B14F-4D97-AF65-F5344CB8AC3E}">
        <p14:creationId xmlns:p14="http://schemas.microsoft.com/office/powerpoint/2010/main" val="1468482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8</a:t>
            </a:fld>
            <a:endParaRPr lang="en-US" dirty="0"/>
          </a:p>
        </p:txBody>
      </p:sp>
    </p:spTree>
    <p:extLst>
      <p:ext uri="{BB962C8B-B14F-4D97-AF65-F5344CB8AC3E}">
        <p14:creationId xmlns:p14="http://schemas.microsoft.com/office/powerpoint/2010/main" val="1967099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are age-adjusted.</a:t>
            </a:r>
          </a:p>
        </p:txBody>
      </p:sp>
      <p:sp>
        <p:nvSpPr>
          <p:cNvPr id="4" name="Slide Number Placeholder 3"/>
          <p:cNvSpPr>
            <a:spLocks noGrp="1"/>
          </p:cNvSpPr>
          <p:nvPr>
            <p:ph type="sldNum" sz="quarter" idx="5"/>
          </p:nvPr>
        </p:nvSpPr>
        <p:spPr/>
        <p:txBody>
          <a:bodyPr/>
          <a:lstStyle/>
          <a:p>
            <a:fld id="{859F7199-AFA0-4BA9-AEFE-F9E0A51E7D95}" type="slidenum">
              <a:rPr lang="en-US" smtClean="0"/>
              <a:t>9</a:t>
            </a:fld>
            <a:endParaRPr lang="en-US" dirty="0"/>
          </a:p>
        </p:txBody>
      </p:sp>
    </p:spTree>
    <p:extLst>
      <p:ext uri="{BB962C8B-B14F-4D97-AF65-F5344CB8AC3E}">
        <p14:creationId xmlns:p14="http://schemas.microsoft.com/office/powerpoint/2010/main" val="301495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BF0E1-D8B4-4015-817E-F3DF29FAB9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8A52081-3C64-4689-9CB2-F48CF0E9EE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1485EF-F4F1-4B5D-BD0C-B1F897AEBC66}"/>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5" name="Footer Placeholder 4">
            <a:extLst>
              <a:ext uri="{FF2B5EF4-FFF2-40B4-BE49-F238E27FC236}">
                <a16:creationId xmlns:a16="http://schemas.microsoft.com/office/drawing/2014/main" id="{2E417895-CF2D-4A25-ABE7-3972A93563C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CB7922D-8D5E-46B8-86A0-F5CEE912C1AC}"/>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2845219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FD3F4-C1E6-4159-8995-9D55AE046F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A95B71-5FA4-4D8C-BDE4-8691813C8D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3509CF-06B0-4248-8808-543DB25C54CC}"/>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5" name="Footer Placeholder 4">
            <a:extLst>
              <a:ext uri="{FF2B5EF4-FFF2-40B4-BE49-F238E27FC236}">
                <a16:creationId xmlns:a16="http://schemas.microsoft.com/office/drawing/2014/main" id="{75A80DAF-551C-4E5B-AACB-CE72636F39D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1B2A5D9-4270-4282-9BC6-C667C52A459E}"/>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134838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F52823-CE28-40B9-B2D0-3E80C1578E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EC7265-D5BB-4964-B159-C9C1CE6C14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8A374F-7361-428B-A919-B8ECD6C20D75}"/>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5" name="Footer Placeholder 4">
            <a:extLst>
              <a:ext uri="{FF2B5EF4-FFF2-40B4-BE49-F238E27FC236}">
                <a16:creationId xmlns:a16="http://schemas.microsoft.com/office/drawing/2014/main" id="{7AB09AF9-68E4-4787-93FF-4D0B99892B5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D105E4-56FF-48E5-9678-FE69C7EE9549}"/>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166610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FC91-1B46-440B-B406-1D5E3B523E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6FB344-D8FB-4078-9A06-C3054B5FF4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D2AE49-D3CD-445F-86B0-ABFA52F8B13E}"/>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5" name="Footer Placeholder 4">
            <a:extLst>
              <a:ext uri="{FF2B5EF4-FFF2-40B4-BE49-F238E27FC236}">
                <a16:creationId xmlns:a16="http://schemas.microsoft.com/office/drawing/2014/main" id="{00CC6296-E3A9-4D00-A900-994C1BBC6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DCF9A40-8512-4416-960D-CC4A72A92AE1}"/>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34814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D76AB-50D1-4B83-8345-0F4A7A4B42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06DC78-50BC-4DEF-949B-26098DFFB6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BB4948-F5F8-4BDD-AB6F-DF207E7C5556}"/>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5" name="Footer Placeholder 4">
            <a:extLst>
              <a:ext uri="{FF2B5EF4-FFF2-40B4-BE49-F238E27FC236}">
                <a16:creationId xmlns:a16="http://schemas.microsoft.com/office/drawing/2014/main" id="{40B59FD3-DBA6-4919-8E5F-B132CB3382F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FA8E871-8D69-48EC-9403-5206EB4EBEEB}"/>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240517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07151-809F-4CD6-9CB1-DC9EC3CC65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E313D0-D1B0-4B00-BA04-1454BF5F7A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720119-1D41-4836-ABD9-81D34ADC66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CFF7B6-DE53-4731-A8EB-3D9EFB6DB4D1}"/>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6" name="Footer Placeholder 5">
            <a:extLst>
              <a:ext uri="{FF2B5EF4-FFF2-40B4-BE49-F238E27FC236}">
                <a16:creationId xmlns:a16="http://schemas.microsoft.com/office/drawing/2014/main" id="{94ABD5C7-6064-44D3-A5A1-6DAAFB93488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89E9DFA-5887-47AD-8A42-AF727390810C}"/>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3010031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41CC9-8468-4266-9660-BE0AC0ECEB2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D753BFD-630B-4A44-AC16-714E9A5C4C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A198F8-0BAF-4382-AF13-2D6393F569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6C92B7-BFEB-4208-9BFD-C1590CC906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BC8CBB-C656-44D6-A7CF-E4E2C91303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4896FF-7342-4A04-8CF3-BF2F16F36858}"/>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8" name="Footer Placeholder 7">
            <a:extLst>
              <a:ext uri="{FF2B5EF4-FFF2-40B4-BE49-F238E27FC236}">
                <a16:creationId xmlns:a16="http://schemas.microsoft.com/office/drawing/2014/main" id="{B4E7FBEB-102F-4E5B-8C07-9B010CFB199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D0F588D-4781-47B5-8666-B4D803A18E2E}"/>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3878670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EF64C-2609-44BA-9B02-90285B3AA4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47F18C-6E4D-4841-AFCD-BA8CB5660AE5}"/>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4" name="Footer Placeholder 3">
            <a:extLst>
              <a:ext uri="{FF2B5EF4-FFF2-40B4-BE49-F238E27FC236}">
                <a16:creationId xmlns:a16="http://schemas.microsoft.com/office/drawing/2014/main" id="{9420AE74-40C3-4960-93EE-7EF5DA2467C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BC511D9-3BBF-4A81-A1D4-F868B79680DF}"/>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383447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5FA547-2C6A-498C-B48B-DC24ECFCE964}"/>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3" name="Footer Placeholder 2">
            <a:extLst>
              <a:ext uri="{FF2B5EF4-FFF2-40B4-BE49-F238E27FC236}">
                <a16:creationId xmlns:a16="http://schemas.microsoft.com/office/drawing/2014/main" id="{BDA80CEB-B078-4124-9A14-4D7DC079011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CF06BB9-AEFD-440F-A22B-2CE741EF1E91}"/>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133627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A45DC-C59F-47A5-91E9-CC6902CE64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164BEB-A788-43F3-888D-7A4052F3F5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A3068C-4891-46F4-B643-C215C06AA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22303C-5893-4F63-8746-E4CA82313E5F}"/>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6" name="Footer Placeholder 5">
            <a:extLst>
              <a:ext uri="{FF2B5EF4-FFF2-40B4-BE49-F238E27FC236}">
                <a16:creationId xmlns:a16="http://schemas.microsoft.com/office/drawing/2014/main" id="{42B08939-EAED-4471-AA81-82A7FFAB455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CE1A3BF-7FDA-466D-BCFF-14324A67114C}"/>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4201704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5BF05-C678-4DB5-9FA5-54BAC49A6D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544AA7-456E-4CAB-BE9D-550156E33E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4201D06-389E-49DB-8F14-E51D5ADDDB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95A83B-B6CE-45A7-A48A-7E910B7A6272}"/>
              </a:ext>
            </a:extLst>
          </p:cNvPr>
          <p:cNvSpPr>
            <a:spLocks noGrp="1"/>
          </p:cNvSpPr>
          <p:nvPr>
            <p:ph type="dt" sz="half" idx="10"/>
          </p:nvPr>
        </p:nvSpPr>
        <p:spPr/>
        <p:txBody>
          <a:bodyPr/>
          <a:lstStyle/>
          <a:p>
            <a:fld id="{CEDF43D4-36A6-43F5-A3EC-8B617827A9BF}" type="datetimeFigureOut">
              <a:rPr lang="en-US" smtClean="0"/>
              <a:t>5/24/2021</a:t>
            </a:fld>
            <a:endParaRPr lang="en-US" dirty="0"/>
          </a:p>
        </p:txBody>
      </p:sp>
      <p:sp>
        <p:nvSpPr>
          <p:cNvPr id="6" name="Footer Placeholder 5">
            <a:extLst>
              <a:ext uri="{FF2B5EF4-FFF2-40B4-BE49-F238E27FC236}">
                <a16:creationId xmlns:a16="http://schemas.microsoft.com/office/drawing/2014/main" id="{5A520630-9988-4242-A5A4-442C67E68C7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A634B7C-0D74-4F59-8422-00A1F117378B}"/>
              </a:ext>
            </a:extLst>
          </p:cNvPr>
          <p:cNvSpPr>
            <a:spLocks noGrp="1"/>
          </p:cNvSpPr>
          <p:nvPr>
            <p:ph type="sldNum" sz="quarter" idx="12"/>
          </p:nvPr>
        </p:nvSpPr>
        <p:spPr/>
        <p:txBody>
          <a:bodyPr/>
          <a:lstStyle/>
          <a:p>
            <a:fld id="{A2001F8B-CB71-4370-9086-63F21665D556}" type="slidenum">
              <a:rPr lang="en-US" smtClean="0"/>
              <a:t>‹#›</a:t>
            </a:fld>
            <a:endParaRPr lang="en-US" dirty="0"/>
          </a:p>
        </p:txBody>
      </p:sp>
    </p:spTree>
    <p:extLst>
      <p:ext uri="{BB962C8B-B14F-4D97-AF65-F5344CB8AC3E}">
        <p14:creationId xmlns:p14="http://schemas.microsoft.com/office/powerpoint/2010/main" val="95025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F12431-0F62-4533-AB26-EF72C0366F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1B24D1-FD3F-47C6-8AFC-103C48A3FA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2BD5F2-EF7F-487F-B18F-931082C8D8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DF43D4-36A6-43F5-A3EC-8B617827A9BF}" type="datetimeFigureOut">
              <a:rPr lang="en-US" smtClean="0"/>
              <a:t>5/24/2021</a:t>
            </a:fld>
            <a:endParaRPr lang="en-US" dirty="0"/>
          </a:p>
        </p:txBody>
      </p:sp>
      <p:sp>
        <p:nvSpPr>
          <p:cNvPr id="5" name="Footer Placeholder 4">
            <a:extLst>
              <a:ext uri="{FF2B5EF4-FFF2-40B4-BE49-F238E27FC236}">
                <a16:creationId xmlns:a16="http://schemas.microsoft.com/office/drawing/2014/main" id="{52C68D45-A941-4835-8EF9-7B0D60E85D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38C113F-4368-48C7-8703-AC6F6FF44D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01F8B-CB71-4370-9086-63F21665D556}" type="slidenum">
              <a:rPr lang="en-US" smtClean="0"/>
              <a:t>‹#›</a:t>
            </a:fld>
            <a:endParaRPr lang="en-US" dirty="0"/>
          </a:p>
        </p:txBody>
      </p:sp>
    </p:spTree>
    <p:extLst>
      <p:ext uri="{BB962C8B-B14F-4D97-AF65-F5344CB8AC3E}">
        <p14:creationId xmlns:p14="http://schemas.microsoft.com/office/powerpoint/2010/main" val="2524280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hyperlink" Target="https://www.accessdata.fda.gov/scripts/cdrh/cfdocs/cfMQSA/mqsa.cfm"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atlasdata.dartmouth.edu/downloads/general#primary"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data.cms.gov/mapping-medicare-disparitie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atsdr.cdc.gov/placeandhealth/svi/data_documentation_download.html" TargetMode="External"/><Relationship Id="rId5" Type="http://schemas.openxmlformats.org/officeDocument/2006/relationships/hyperlink" Target="https://www.census.gov/data-tools/demo/sahie/#/" TargetMode="External"/><Relationship Id="rId4" Type="http://schemas.openxmlformats.org/officeDocument/2006/relationships/hyperlink" Target="https://data.hrsa.gov/" TargetMode="External"/></Relationships>
</file>

<file path=ppt/slides/_rels/slide49.xml.rels><?xml version="1.0" encoding="UTF-8" standalone="yes"?>
<Relationships xmlns="http://schemas.openxmlformats.org/package/2006/relationships"><Relationship Id="rId2" Type="http://schemas.openxmlformats.org/officeDocument/2006/relationships/hyperlink" Target="mailto:Audrey.Stach@tn.gov"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1BABD-D9E3-4D53-A459-0CC6802AB102}"/>
              </a:ext>
            </a:extLst>
          </p:cNvPr>
          <p:cNvSpPr>
            <a:spLocks noGrp="1"/>
          </p:cNvSpPr>
          <p:nvPr>
            <p:ph type="ctrTitle"/>
          </p:nvPr>
        </p:nvSpPr>
        <p:spPr>
          <a:xfrm>
            <a:off x="1312980" y="1122363"/>
            <a:ext cx="9144000" cy="2387600"/>
          </a:xfrm>
        </p:spPr>
        <p:txBody>
          <a:bodyPr wrap="square" anchor="ctr" anchorCtr="1">
            <a:normAutofit/>
          </a:bodyPr>
          <a:lstStyle/>
          <a:p>
            <a:pPr algn="l"/>
            <a:r>
              <a:rPr lang="en-US" sz="4800" b="1" dirty="0"/>
              <a:t>Using Data to Reduce Breast Cancer Disparities Project</a:t>
            </a:r>
          </a:p>
        </p:txBody>
      </p:sp>
      <p:sp>
        <p:nvSpPr>
          <p:cNvPr id="3" name="Subtitle 2">
            <a:extLst>
              <a:ext uri="{FF2B5EF4-FFF2-40B4-BE49-F238E27FC236}">
                <a16:creationId xmlns:a16="http://schemas.microsoft.com/office/drawing/2014/main" id="{E8BB1584-6783-4664-A601-88F86E1F4409}"/>
              </a:ext>
            </a:extLst>
          </p:cNvPr>
          <p:cNvSpPr>
            <a:spLocks noGrp="1"/>
          </p:cNvSpPr>
          <p:nvPr>
            <p:ph type="subTitle" idx="1"/>
          </p:nvPr>
        </p:nvSpPr>
        <p:spPr>
          <a:xfrm>
            <a:off x="1509932" y="3602038"/>
            <a:ext cx="9144000" cy="1655762"/>
          </a:xfrm>
        </p:spPr>
        <p:txBody>
          <a:bodyPr>
            <a:normAutofit/>
          </a:bodyPr>
          <a:lstStyle/>
          <a:p>
            <a:pPr algn="l"/>
            <a:r>
              <a:rPr lang="en-US" sz="2800" b="1" dirty="0"/>
              <a:t>Disparities Impact Statement Data</a:t>
            </a:r>
          </a:p>
          <a:p>
            <a:pPr algn="l"/>
            <a:r>
              <a:rPr lang="en-US" sz="2800" dirty="0"/>
              <a:t>Audrey M Stach, DVM, MPH | Epidemiologist</a:t>
            </a:r>
          </a:p>
          <a:p>
            <a:pPr algn="l">
              <a:spcBef>
                <a:spcPts val="0"/>
              </a:spcBef>
            </a:pPr>
            <a:r>
              <a:rPr lang="en-US" sz="2800" dirty="0"/>
              <a:t>Tennessee Breast and Cervical Screening Program</a:t>
            </a:r>
          </a:p>
        </p:txBody>
      </p:sp>
    </p:spTree>
    <p:extLst>
      <p:ext uri="{BB962C8B-B14F-4D97-AF65-F5344CB8AC3E}">
        <p14:creationId xmlns:p14="http://schemas.microsoft.com/office/powerpoint/2010/main" val="204724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imeline&#10;&#10;Description automatically generated">
            <a:extLst>
              <a:ext uri="{FF2B5EF4-FFF2-40B4-BE49-F238E27FC236}">
                <a16:creationId xmlns:a16="http://schemas.microsoft.com/office/drawing/2014/main" id="{ECB4C3C0-CF79-4F6E-A489-C4AFD8685D5E}"/>
              </a:ext>
            </a:extLst>
          </p:cNvPr>
          <p:cNvPicPr>
            <a:picLocks noChangeAspect="1"/>
          </p:cNvPicPr>
          <p:nvPr/>
        </p:nvPicPr>
        <p:blipFill rotWithShape="1">
          <a:blip r:embed="rId3">
            <a:extLst>
              <a:ext uri="{28A0092B-C50C-407E-A947-70E740481C1C}">
                <a14:useLocalDpi xmlns:a14="http://schemas.microsoft.com/office/drawing/2010/main" val="0"/>
              </a:ext>
            </a:extLst>
          </a:blip>
          <a:srcRect l="4607" t="25700" r="5502" b="21546"/>
          <a:stretch/>
        </p:blipFill>
        <p:spPr>
          <a:xfrm>
            <a:off x="15240" y="671445"/>
            <a:ext cx="12161520" cy="5515110"/>
          </a:xfrm>
          <a:prstGeom prst="rect">
            <a:avLst/>
          </a:prstGeom>
        </p:spPr>
      </p:pic>
    </p:spTree>
    <p:extLst>
      <p:ext uri="{BB962C8B-B14F-4D97-AF65-F5344CB8AC3E}">
        <p14:creationId xmlns:p14="http://schemas.microsoft.com/office/powerpoint/2010/main" val="1736914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B9CA5-76EA-44A6-81C6-C26675BD3202}"/>
              </a:ext>
            </a:extLst>
          </p:cNvPr>
          <p:cNvSpPr>
            <a:spLocks noGrp="1"/>
          </p:cNvSpPr>
          <p:nvPr>
            <p:ph type="title"/>
          </p:nvPr>
        </p:nvSpPr>
        <p:spPr/>
        <p:txBody>
          <a:bodyPr/>
          <a:lstStyle/>
          <a:p>
            <a:r>
              <a:rPr lang="en-US" b="1" dirty="0"/>
              <a:t>Mammography Facilities</a:t>
            </a:r>
          </a:p>
        </p:txBody>
      </p:sp>
      <p:sp>
        <p:nvSpPr>
          <p:cNvPr id="3" name="Text Placeholder 2">
            <a:extLst>
              <a:ext uri="{FF2B5EF4-FFF2-40B4-BE49-F238E27FC236}">
                <a16:creationId xmlns:a16="http://schemas.microsoft.com/office/drawing/2014/main" id="{2DD75434-D263-4F7A-B8E3-8F86C3CC22D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4623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tter chart&#10;&#10;Description automatically generated">
            <a:extLst>
              <a:ext uri="{FF2B5EF4-FFF2-40B4-BE49-F238E27FC236}">
                <a16:creationId xmlns:a16="http://schemas.microsoft.com/office/drawing/2014/main" id="{139386A5-56A0-4856-99C6-F6777E06198B}"/>
              </a:ext>
            </a:extLst>
          </p:cNvPr>
          <p:cNvPicPr>
            <a:picLocks noChangeAspect="1"/>
          </p:cNvPicPr>
          <p:nvPr/>
        </p:nvPicPr>
        <p:blipFill rotWithShape="1">
          <a:blip r:embed="rId3">
            <a:extLst>
              <a:ext uri="{28A0092B-C50C-407E-A947-70E740481C1C}">
                <a14:useLocalDpi xmlns:a14="http://schemas.microsoft.com/office/drawing/2010/main" val="0"/>
              </a:ext>
            </a:extLst>
          </a:blip>
          <a:srcRect l="4309" t="24541" r="4756" b="26377"/>
          <a:stretch/>
        </p:blipFill>
        <p:spPr>
          <a:xfrm>
            <a:off x="15240" y="892844"/>
            <a:ext cx="12161520" cy="5072313"/>
          </a:xfrm>
          <a:prstGeom prst="rect">
            <a:avLst/>
          </a:prstGeom>
        </p:spPr>
      </p:pic>
    </p:spTree>
    <p:extLst>
      <p:ext uri="{BB962C8B-B14F-4D97-AF65-F5344CB8AC3E}">
        <p14:creationId xmlns:p14="http://schemas.microsoft.com/office/powerpoint/2010/main" val="3119487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55D927-BCC6-408C-B6F1-FC70B2F1E82F}"/>
              </a:ext>
            </a:extLst>
          </p:cNvPr>
          <p:cNvPicPr>
            <a:picLocks noChangeAspect="1"/>
          </p:cNvPicPr>
          <p:nvPr/>
        </p:nvPicPr>
        <p:blipFill rotWithShape="1">
          <a:blip r:embed="rId3">
            <a:extLst>
              <a:ext uri="{28A0092B-C50C-407E-A947-70E740481C1C}">
                <a14:useLocalDpi xmlns:a14="http://schemas.microsoft.com/office/drawing/2010/main" val="0"/>
              </a:ext>
            </a:extLst>
          </a:blip>
          <a:srcRect l="4011" t="24927" r="4905" b="23478"/>
          <a:stretch/>
        </p:blipFill>
        <p:spPr>
          <a:xfrm>
            <a:off x="15240" y="767416"/>
            <a:ext cx="12161520" cy="5323169"/>
          </a:xfrm>
          <a:prstGeom prst="rect">
            <a:avLst/>
          </a:prstGeom>
        </p:spPr>
      </p:pic>
    </p:spTree>
    <p:extLst>
      <p:ext uri="{BB962C8B-B14F-4D97-AF65-F5344CB8AC3E}">
        <p14:creationId xmlns:p14="http://schemas.microsoft.com/office/powerpoint/2010/main" val="397534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FC9999-6348-4A7C-85B5-0052B704285A}"/>
              </a:ext>
            </a:extLst>
          </p:cNvPr>
          <p:cNvPicPr>
            <a:picLocks noChangeAspect="1"/>
          </p:cNvPicPr>
          <p:nvPr/>
        </p:nvPicPr>
        <p:blipFill rotWithShape="1">
          <a:blip r:embed="rId3">
            <a:extLst>
              <a:ext uri="{28A0092B-C50C-407E-A947-70E740481C1C}">
                <a14:useLocalDpi xmlns:a14="http://schemas.microsoft.com/office/drawing/2010/main" val="0"/>
              </a:ext>
            </a:extLst>
          </a:blip>
          <a:srcRect l="4607" t="24734" r="5502" b="22512"/>
          <a:stretch/>
        </p:blipFill>
        <p:spPr>
          <a:xfrm>
            <a:off x="15240" y="671446"/>
            <a:ext cx="12161520" cy="5515109"/>
          </a:xfrm>
          <a:prstGeom prst="rect">
            <a:avLst/>
          </a:prstGeom>
        </p:spPr>
      </p:pic>
    </p:spTree>
    <p:extLst>
      <p:ext uri="{BB962C8B-B14F-4D97-AF65-F5344CB8AC3E}">
        <p14:creationId xmlns:p14="http://schemas.microsoft.com/office/powerpoint/2010/main" val="1305745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imeline&#10;&#10;Description automatically generated">
            <a:extLst>
              <a:ext uri="{FF2B5EF4-FFF2-40B4-BE49-F238E27FC236}">
                <a16:creationId xmlns:a16="http://schemas.microsoft.com/office/drawing/2014/main" id="{C410B2C3-9AAD-4E8B-9331-2FD96890C4BD}"/>
              </a:ext>
            </a:extLst>
          </p:cNvPr>
          <p:cNvPicPr>
            <a:picLocks noChangeAspect="1"/>
          </p:cNvPicPr>
          <p:nvPr/>
        </p:nvPicPr>
        <p:blipFill rotWithShape="1">
          <a:blip r:embed="rId3">
            <a:extLst>
              <a:ext uri="{28A0092B-C50C-407E-A947-70E740481C1C}">
                <a14:useLocalDpi xmlns:a14="http://schemas.microsoft.com/office/drawing/2010/main" val="0"/>
              </a:ext>
            </a:extLst>
          </a:blip>
          <a:srcRect l="4458" t="24155" r="5353" b="22512"/>
          <a:stretch/>
        </p:blipFill>
        <p:spPr>
          <a:xfrm>
            <a:off x="15240" y="650371"/>
            <a:ext cx="12161520" cy="5557258"/>
          </a:xfrm>
          <a:prstGeom prst="rect">
            <a:avLst/>
          </a:prstGeom>
        </p:spPr>
      </p:pic>
      <p:sp>
        <p:nvSpPr>
          <p:cNvPr id="4" name="TextBox 3">
            <a:extLst>
              <a:ext uri="{FF2B5EF4-FFF2-40B4-BE49-F238E27FC236}">
                <a16:creationId xmlns:a16="http://schemas.microsoft.com/office/drawing/2014/main" id="{3411E089-58CC-400B-B329-A8FFA086269D}"/>
              </a:ext>
            </a:extLst>
          </p:cNvPr>
          <p:cNvSpPr txBox="1"/>
          <p:nvPr/>
        </p:nvSpPr>
        <p:spPr>
          <a:xfrm>
            <a:off x="15240" y="6334780"/>
            <a:ext cx="12161520" cy="523220"/>
          </a:xfrm>
          <a:prstGeom prst="rect">
            <a:avLst/>
          </a:prstGeom>
          <a:noFill/>
        </p:spPr>
        <p:txBody>
          <a:bodyPr wrap="square" rtlCol="0">
            <a:spAutoFit/>
          </a:bodyPr>
          <a:lstStyle/>
          <a:p>
            <a:r>
              <a:rPr lang="en-US" sz="1400" i="1" dirty="0"/>
              <a:t>Example: There are 2 mammography facilities and 35,548 women between the ages of 40-74 years living in Montgomery County. Therefore, the county has 1 mammography facility for every 17, 774 (17.8K) resident women.</a:t>
            </a:r>
          </a:p>
        </p:txBody>
      </p:sp>
    </p:spTree>
    <p:extLst>
      <p:ext uri="{BB962C8B-B14F-4D97-AF65-F5344CB8AC3E}">
        <p14:creationId xmlns:p14="http://schemas.microsoft.com/office/powerpoint/2010/main" val="2149618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chart, scatter chart&#10;&#10;Description automatically generated">
            <a:extLst>
              <a:ext uri="{FF2B5EF4-FFF2-40B4-BE49-F238E27FC236}">
                <a16:creationId xmlns:a16="http://schemas.microsoft.com/office/drawing/2014/main" id="{9E275E75-367E-4D52-AF99-E83F3AB36DCC}"/>
              </a:ext>
            </a:extLst>
          </p:cNvPr>
          <p:cNvPicPr>
            <a:picLocks noChangeAspect="1"/>
          </p:cNvPicPr>
          <p:nvPr/>
        </p:nvPicPr>
        <p:blipFill rotWithShape="1">
          <a:blip r:embed="rId2">
            <a:extLst>
              <a:ext uri="{28A0092B-C50C-407E-A947-70E740481C1C}">
                <a14:useLocalDpi xmlns:a14="http://schemas.microsoft.com/office/drawing/2010/main" val="0"/>
              </a:ext>
            </a:extLst>
          </a:blip>
          <a:srcRect l="4615" t="22359" r="5353" b="20615"/>
          <a:stretch/>
        </p:blipFill>
        <p:spPr>
          <a:xfrm>
            <a:off x="15240" y="452853"/>
            <a:ext cx="12161520" cy="5952294"/>
          </a:xfrm>
          <a:prstGeom prst="rect">
            <a:avLst/>
          </a:prstGeom>
        </p:spPr>
      </p:pic>
    </p:spTree>
    <p:extLst>
      <p:ext uri="{BB962C8B-B14F-4D97-AF65-F5344CB8AC3E}">
        <p14:creationId xmlns:p14="http://schemas.microsoft.com/office/powerpoint/2010/main" val="321209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scatter chart&#10;&#10;Description automatically generated">
            <a:extLst>
              <a:ext uri="{FF2B5EF4-FFF2-40B4-BE49-F238E27FC236}">
                <a16:creationId xmlns:a16="http://schemas.microsoft.com/office/drawing/2014/main" id="{6AA49F2F-7D70-4154-B2B5-1412C4EC2D32}"/>
              </a:ext>
            </a:extLst>
          </p:cNvPr>
          <p:cNvPicPr>
            <a:picLocks noChangeAspect="1"/>
          </p:cNvPicPr>
          <p:nvPr/>
        </p:nvPicPr>
        <p:blipFill rotWithShape="1">
          <a:blip r:embed="rId2">
            <a:extLst>
              <a:ext uri="{28A0092B-C50C-407E-A947-70E740481C1C}">
                <a14:useLocalDpi xmlns:a14="http://schemas.microsoft.com/office/drawing/2010/main" val="0"/>
              </a:ext>
            </a:extLst>
          </a:blip>
          <a:srcRect l="3347" t="22564" r="5353" b="20616"/>
          <a:stretch/>
        </p:blipFill>
        <p:spPr>
          <a:xfrm>
            <a:off x="15240" y="504746"/>
            <a:ext cx="12161520" cy="5848509"/>
          </a:xfrm>
          <a:prstGeom prst="rect">
            <a:avLst/>
          </a:prstGeom>
        </p:spPr>
      </p:pic>
    </p:spTree>
    <p:extLst>
      <p:ext uri="{BB962C8B-B14F-4D97-AF65-F5344CB8AC3E}">
        <p14:creationId xmlns:p14="http://schemas.microsoft.com/office/powerpoint/2010/main" val="1193514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5254518E-0BA9-4BC9-A219-33F62DF27EE1}"/>
              </a:ext>
            </a:extLst>
          </p:cNvPr>
          <p:cNvPicPr>
            <a:picLocks noChangeAspect="1"/>
          </p:cNvPicPr>
          <p:nvPr/>
        </p:nvPicPr>
        <p:blipFill rotWithShape="1">
          <a:blip r:embed="rId3">
            <a:extLst>
              <a:ext uri="{28A0092B-C50C-407E-A947-70E740481C1C}">
                <a14:useLocalDpi xmlns:a14="http://schemas.microsoft.com/office/drawing/2010/main" val="0"/>
              </a:ext>
            </a:extLst>
          </a:blip>
          <a:srcRect l="5060" t="23575" r="5486" b="22125"/>
          <a:stretch/>
        </p:blipFill>
        <p:spPr>
          <a:xfrm>
            <a:off x="15240" y="585915"/>
            <a:ext cx="12161520" cy="5686170"/>
          </a:xfrm>
          <a:prstGeom prst="rect">
            <a:avLst/>
          </a:prstGeom>
        </p:spPr>
      </p:pic>
    </p:spTree>
    <p:extLst>
      <p:ext uri="{BB962C8B-B14F-4D97-AF65-F5344CB8AC3E}">
        <p14:creationId xmlns:p14="http://schemas.microsoft.com/office/powerpoint/2010/main" val="3113411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2D8A9414-3102-42F1-9F40-96E66A8D054C}"/>
              </a:ext>
            </a:extLst>
          </p:cNvPr>
          <p:cNvPicPr>
            <a:picLocks noChangeAspect="1"/>
          </p:cNvPicPr>
          <p:nvPr/>
        </p:nvPicPr>
        <p:blipFill rotWithShape="1">
          <a:blip r:embed="rId2">
            <a:extLst>
              <a:ext uri="{28A0092B-C50C-407E-A947-70E740481C1C}">
                <a14:useLocalDpi xmlns:a14="http://schemas.microsoft.com/office/drawing/2010/main" val="0"/>
              </a:ext>
            </a:extLst>
          </a:blip>
          <a:srcRect l="5248" t="23794" r="6147" b="22052"/>
          <a:stretch/>
        </p:blipFill>
        <p:spPr>
          <a:xfrm>
            <a:off x="15240" y="557228"/>
            <a:ext cx="12161520" cy="5743545"/>
          </a:xfrm>
          <a:prstGeom prst="rect">
            <a:avLst/>
          </a:prstGeom>
        </p:spPr>
      </p:pic>
    </p:spTree>
    <p:extLst>
      <p:ext uri="{BB962C8B-B14F-4D97-AF65-F5344CB8AC3E}">
        <p14:creationId xmlns:p14="http://schemas.microsoft.com/office/powerpoint/2010/main" val="2786181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83451-9845-4009-93E3-9198D55091AE}"/>
              </a:ext>
            </a:extLst>
          </p:cNvPr>
          <p:cNvSpPr>
            <a:spLocks noGrp="1"/>
          </p:cNvSpPr>
          <p:nvPr>
            <p:ph type="title"/>
          </p:nvPr>
        </p:nvSpPr>
        <p:spPr/>
        <p:txBody>
          <a:bodyPr/>
          <a:lstStyle/>
          <a:p>
            <a:r>
              <a:rPr lang="en-US" b="1" dirty="0"/>
              <a:t>Overview</a:t>
            </a:r>
          </a:p>
        </p:txBody>
      </p:sp>
      <p:sp>
        <p:nvSpPr>
          <p:cNvPr id="3" name="Content Placeholder 2">
            <a:extLst>
              <a:ext uri="{FF2B5EF4-FFF2-40B4-BE49-F238E27FC236}">
                <a16:creationId xmlns:a16="http://schemas.microsoft.com/office/drawing/2014/main" id="{D2ACB820-91A0-44A3-8367-140BD5F2E048}"/>
              </a:ext>
            </a:extLst>
          </p:cNvPr>
          <p:cNvSpPr>
            <a:spLocks noGrp="1"/>
          </p:cNvSpPr>
          <p:nvPr>
            <p:ph idx="1"/>
          </p:nvPr>
        </p:nvSpPr>
        <p:spPr/>
        <p:txBody>
          <a:bodyPr/>
          <a:lstStyle/>
          <a:p>
            <a:r>
              <a:rPr lang="en-US" dirty="0"/>
              <a:t>Incidence and mortality</a:t>
            </a:r>
          </a:p>
          <a:p>
            <a:r>
              <a:rPr lang="en-US" dirty="0"/>
              <a:t>Mammography facilities</a:t>
            </a:r>
          </a:p>
          <a:p>
            <a:r>
              <a:rPr lang="en-US" dirty="0"/>
              <a:t>Screening mammograms among Medicare enrollees</a:t>
            </a:r>
          </a:p>
          <a:p>
            <a:r>
              <a:rPr lang="en-US" dirty="0"/>
              <a:t>Health provider shortage areas &amp; medically underserved areas</a:t>
            </a:r>
          </a:p>
          <a:p>
            <a:r>
              <a:rPr lang="en-US" dirty="0"/>
              <a:t>Small Area Health Insurance Estimates</a:t>
            </a:r>
          </a:p>
          <a:p>
            <a:r>
              <a:rPr lang="en-US" dirty="0"/>
              <a:t>Social Vulnerability Index</a:t>
            </a:r>
          </a:p>
          <a:p>
            <a:r>
              <a:rPr lang="en-US" dirty="0"/>
              <a:t>Tennessee Breast and Cervical Screening Program</a:t>
            </a:r>
          </a:p>
        </p:txBody>
      </p:sp>
    </p:spTree>
    <p:extLst>
      <p:ext uri="{BB962C8B-B14F-4D97-AF65-F5344CB8AC3E}">
        <p14:creationId xmlns:p14="http://schemas.microsoft.com/office/powerpoint/2010/main" val="1441279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B9CA5-76EA-44A6-81C6-C26675BD3202}"/>
              </a:ext>
            </a:extLst>
          </p:cNvPr>
          <p:cNvSpPr>
            <a:spLocks noGrp="1"/>
          </p:cNvSpPr>
          <p:nvPr>
            <p:ph type="title"/>
          </p:nvPr>
        </p:nvSpPr>
        <p:spPr/>
        <p:txBody>
          <a:bodyPr/>
          <a:lstStyle/>
          <a:p>
            <a:r>
              <a:rPr lang="en-US" b="1" dirty="0"/>
              <a:t>Screening Mammograms Among Medicare Enrollees</a:t>
            </a:r>
          </a:p>
        </p:txBody>
      </p:sp>
      <p:sp>
        <p:nvSpPr>
          <p:cNvPr id="3" name="Text Placeholder 2">
            <a:extLst>
              <a:ext uri="{FF2B5EF4-FFF2-40B4-BE49-F238E27FC236}">
                <a16:creationId xmlns:a16="http://schemas.microsoft.com/office/drawing/2014/main" id="{2DD75434-D263-4F7A-B8E3-8F86C3CC22D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8905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4581FB-41E6-4883-AD98-EF7C840B0140}"/>
              </a:ext>
            </a:extLst>
          </p:cNvPr>
          <p:cNvPicPr>
            <a:picLocks noChangeAspect="1"/>
          </p:cNvPicPr>
          <p:nvPr/>
        </p:nvPicPr>
        <p:blipFill>
          <a:blip r:embed="rId2"/>
          <a:stretch>
            <a:fillRect/>
          </a:stretch>
        </p:blipFill>
        <p:spPr>
          <a:xfrm>
            <a:off x="393954" y="291846"/>
            <a:ext cx="11404092" cy="6274308"/>
          </a:xfrm>
          <a:prstGeom prst="rect">
            <a:avLst/>
          </a:prstGeom>
        </p:spPr>
      </p:pic>
    </p:spTree>
    <p:extLst>
      <p:ext uri="{BB962C8B-B14F-4D97-AF65-F5344CB8AC3E}">
        <p14:creationId xmlns:p14="http://schemas.microsoft.com/office/powerpoint/2010/main" val="2403197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10;&#10;Description automatically generated">
            <a:extLst>
              <a:ext uri="{FF2B5EF4-FFF2-40B4-BE49-F238E27FC236}">
                <a16:creationId xmlns:a16="http://schemas.microsoft.com/office/drawing/2014/main" id="{EC2F6DDC-54CC-419B-BEE5-CFBF082A54E4}"/>
              </a:ext>
            </a:extLst>
          </p:cNvPr>
          <p:cNvPicPr>
            <a:picLocks noChangeAspect="1"/>
          </p:cNvPicPr>
          <p:nvPr/>
        </p:nvPicPr>
        <p:blipFill rotWithShape="1">
          <a:blip r:embed="rId2">
            <a:extLst>
              <a:ext uri="{28A0092B-C50C-407E-A947-70E740481C1C}">
                <a14:useLocalDpi xmlns:a14="http://schemas.microsoft.com/office/drawing/2010/main" val="0"/>
              </a:ext>
            </a:extLst>
          </a:blip>
          <a:srcRect l="1761" t="22564" r="2659" b="21436"/>
          <a:stretch/>
        </p:blipFill>
        <p:spPr>
          <a:xfrm>
            <a:off x="15240" y="676020"/>
            <a:ext cx="12161520" cy="5505961"/>
          </a:xfrm>
          <a:prstGeom prst="rect">
            <a:avLst/>
          </a:prstGeom>
        </p:spPr>
      </p:pic>
    </p:spTree>
    <p:extLst>
      <p:ext uri="{BB962C8B-B14F-4D97-AF65-F5344CB8AC3E}">
        <p14:creationId xmlns:p14="http://schemas.microsoft.com/office/powerpoint/2010/main" val="1972173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128975-688F-44F6-9841-1C759E44B234}"/>
              </a:ext>
            </a:extLst>
          </p:cNvPr>
          <p:cNvPicPr>
            <a:picLocks noChangeAspect="1"/>
          </p:cNvPicPr>
          <p:nvPr/>
        </p:nvPicPr>
        <p:blipFill>
          <a:blip r:embed="rId3"/>
          <a:stretch>
            <a:fillRect/>
          </a:stretch>
        </p:blipFill>
        <p:spPr>
          <a:xfrm>
            <a:off x="393954" y="291846"/>
            <a:ext cx="11404092" cy="6274308"/>
          </a:xfrm>
          <a:prstGeom prst="rect">
            <a:avLst/>
          </a:prstGeom>
        </p:spPr>
      </p:pic>
    </p:spTree>
    <p:extLst>
      <p:ext uri="{BB962C8B-B14F-4D97-AF65-F5344CB8AC3E}">
        <p14:creationId xmlns:p14="http://schemas.microsoft.com/office/powerpoint/2010/main" val="3011072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229DEC-662D-4F83-9986-404AEA7E8823}"/>
              </a:ext>
            </a:extLst>
          </p:cNvPr>
          <p:cNvPicPr>
            <a:picLocks noChangeAspect="1"/>
          </p:cNvPicPr>
          <p:nvPr/>
        </p:nvPicPr>
        <p:blipFill rotWithShape="1">
          <a:blip r:embed="rId3">
            <a:extLst>
              <a:ext uri="{28A0092B-C50C-407E-A947-70E740481C1C}">
                <a14:useLocalDpi xmlns:a14="http://schemas.microsoft.com/office/drawing/2010/main" val="0"/>
              </a:ext>
            </a:extLst>
          </a:blip>
          <a:srcRect l="1443" t="25436" r="1867" b="21641"/>
          <a:stretch/>
        </p:blipFill>
        <p:spPr>
          <a:xfrm>
            <a:off x="15240" y="857138"/>
            <a:ext cx="12161520" cy="5143724"/>
          </a:xfrm>
          <a:prstGeom prst="rect">
            <a:avLst/>
          </a:prstGeom>
        </p:spPr>
      </p:pic>
    </p:spTree>
    <p:extLst>
      <p:ext uri="{BB962C8B-B14F-4D97-AF65-F5344CB8AC3E}">
        <p14:creationId xmlns:p14="http://schemas.microsoft.com/office/powerpoint/2010/main" val="717199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B9CA5-76EA-44A6-81C6-C26675BD3202}"/>
              </a:ext>
            </a:extLst>
          </p:cNvPr>
          <p:cNvSpPr>
            <a:spLocks noGrp="1"/>
          </p:cNvSpPr>
          <p:nvPr>
            <p:ph type="title"/>
          </p:nvPr>
        </p:nvSpPr>
        <p:spPr/>
        <p:txBody>
          <a:bodyPr/>
          <a:lstStyle/>
          <a:p>
            <a:r>
              <a:rPr lang="en-US" b="1" dirty="0"/>
              <a:t>Health Provider Shortage Areas &amp;</a:t>
            </a:r>
            <a:br>
              <a:rPr lang="en-US" b="1" dirty="0"/>
            </a:br>
            <a:r>
              <a:rPr lang="en-US" b="1" dirty="0"/>
              <a:t>Medically Underserved Areas</a:t>
            </a:r>
          </a:p>
        </p:txBody>
      </p:sp>
      <p:sp>
        <p:nvSpPr>
          <p:cNvPr id="3" name="Text Placeholder 2">
            <a:extLst>
              <a:ext uri="{FF2B5EF4-FFF2-40B4-BE49-F238E27FC236}">
                <a16:creationId xmlns:a16="http://schemas.microsoft.com/office/drawing/2014/main" id="{2DD75434-D263-4F7A-B8E3-8F86C3CC22D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71777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8A27A72C-8773-4558-89DF-9043949F51AF}"/>
              </a:ext>
            </a:extLst>
          </p:cNvPr>
          <p:cNvPicPr>
            <a:picLocks noChangeAspect="1"/>
          </p:cNvPicPr>
          <p:nvPr/>
        </p:nvPicPr>
        <p:blipFill rotWithShape="1">
          <a:blip r:embed="rId3">
            <a:extLst>
              <a:ext uri="{28A0092B-C50C-407E-A947-70E740481C1C}">
                <a14:useLocalDpi xmlns:a14="http://schemas.microsoft.com/office/drawing/2010/main" val="0"/>
              </a:ext>
            </a:extLst>
          </a:blip>
          <a:srcRect l="3114" t="23381" r="4458" b="23092"/>
          <a:stretch/>
        </p:blipFill>
        <p:spPr>
          <a:xfrm>
            <a:off x="15240" y="707885"/>
            <a:ext cx="12161520" cy="5442231"/>
          </a:xfrm>
          <a:prstGeom prst="rect">
            <a:avLst/>
          </a:prstGeom>
        </p:spPr>
      </p:pic>
    </p:spTree>
    <p:extLst>
      <p:ext uri="{BB962C8B-B14F-4D97-AF65-F5344CB8AC3E}">
        <p14:creationId xmlns:p14="http://schemas.microsoft.com/office/powerpoint/2010/main" val="529581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map&#10;&#10;Description automatically generated">
            <a:extLst>
              <a:ext uri="{FF2B5EF4-FFF2-40B4-BE49-F238E27FC236}">
                <a16:creationId xmlns:a16="http://schemas.microsoft.com/office/drawing/2014/main" id="{EAE52C34-1DCD-497F-B9BD-C96A1C24747D}"/>
              </a:ext>
            </a:extLst>
          </p:cNvPr>
          <p:cNvPicPr>
            <a:picLocks noChangeAspect="1"/>
          </p:cNvPicPr>
          <p:nvPr/>
        </p:nvPicPr>
        <p:blipFill rotWithShape="1">
          <a:blip r:embed="rId3">
            <a:extLst>
              <a:ext uri="{28A0092B-C50C-407E-A947-70E740481C1C}">
                <a14:useLocalDpi xmlns:a14="http://schemas.microsoft.com/office/drawing/2010/main" val="0"/>
              </a:ext>
            </a:extLst>
          </a:blip>
          <a:srcRect l="3187" t="23590" r="4720" b="24923"/>
          <a:stretch/>
        </p:blipFill>
        <p:spPr>
          <a:xfrm>
            <a:off x="15240" y="802029"/>
            <a:ext cx="12161520" cy="5253943"/>
          </a:xfrm>
          <a:prstGeom prst="rect">
            <a:avLst/>
          </a:prstGeom>
        </p:spPr>
      </p:pic>
    </p:spTree>
    <p:extLst>
      <p:ext uri="{BB962C8B-B14F-4D97-AF65-F5344CB8AC3E}">
        <p14:creationId xmlns:p14="http://schemas.microsoft.com/office/powerpoint/2010/main" val="3524935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3B003F90-BD5D-46FF-9E2B-34DD8D15D31A}"/>
              </a:ext>
            </a:extLst>
          </p:cNvPr>
          <p:cNvPicPr>
            <a:picLocks noChangeAspect="1"/>
          </p:cNvPicPr>
          <p:nvPr/>
        </p:nvPicPr>
        <p:blipFill rotWithShape="1">
          <a:blip r:embed="rId3">
            <a:extLst>
              <a:ext uri="{28A0092B-C50C-407E-A947-70E740481C1C}">
                <a14:useLocalDpi xmlns:a14="http://schemas.microsoft.com/office/drawing/2010/main" val="0"/>
              </a:ext>
            </a:extLst>
          </a:blip>
          <a:srcRect l="1127" t="21948" r="3293" b="26564"/>
          <a:stretch/>
        </p:blipFill>
        <p:spPr>
          <a:xfrm>
            <a:off x="15240" y="897870"/>
            <a:ext cx="12161520" cy="5062260"/>
          </a:xfrm>
          <a:prstGeom prst="rect">
            <a:avLst/>
          </a:prstGeom>
        </p:spPr>
      </p:pic>
    </p:spTree>
    <p:extLst>
      <p:ext uri="{BB962C8B-B14F-4D97-AF65-F5344CB8AC3E}">
        <p14:creationId xmlns:p14="http://schemas.microsoft.com/office/powerpoint/2010/main" val="10437379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D418E-CA15-469F-8E92-01FED9DDD092}"/>
              </a:ext>
            </a:extLst>
          </p:cNvPr>
          <p:cNvSpPr>
            <a:spLocks noGrp="1"/>
          </p:cNvSpPr>
          <p:nvPr>
            <p:ph type="title"/>
          </p:nvPr>
        </p:nvSpPr>
        <p:spPr/>
        <p:txBody>
          <a:bodyPr/>
          <a:lstStyle/>
          <a:p>
            <a:r>
              <a:rPr lang="en-US" b="1" dirty="0"/>
              <a:t>Small Area Health Insurance Estimates</a:t>
            </a:r>
          </a:p>
        </p:txBody>
      </p:sp>
      <p:sp>
        <p:nvSpPr>
          <p:cNvPr id="3" name="Text Placeholder 2">
            <a:extLst>
              <a:ext uri="{FF2B5EF4-FFF2-40B4-BE49-F238E27FC236}">
                <a16:creationId xmlns:a16="http://schemas.microsoft.com/office/drawing/2014/main" id="{516C5F5B-6C5B-4D9E-AB4B-E2314065CAD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2349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B9CA5-76EA-44A6-81C6-C26675BD3202}"/>
              </a:ext>
            </a:extLst>
          </p:cNvPr>
          <p:cNvSpPr>
            <a:spLocks noGrp="1"/>
          </p:cNvSpPr>
          <p:nvPr>
            <p:ph type="title"/>
          </p:nvPr>
        </p:nvSpPr>
        <p:spPr/>
        <p:txBody>
          <a:bodyPr/>
          <a:lstStyle/>
          <a:p>
            <a:r>
              <a:rPr lang="en-US" b="1" dirty="0"/>
              <a:t>Incidence and Mortality</a:t>
            </a:r>
          </a:p>
        </p:txBody>
      </p:sp>
      <p:sp>
        <p:nvSpPr>
          <p:cNvPr id="3" name="Text Placeholder 2">
            <a:extLst>
              <a:ext uri="{FF2B5EF4-FFF2-40B4-BE49-F238E27FC236}">
                <a16:creationId xmlns:a16="http://schemas.microsoft.com/office/drawing/2014/main" id="{2DD75434-D263-4F7A-B8E3-8F86C3CC22D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7119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F11C4E-6F5A-4BF4-B985-C5193BCA5415}"/>
              </a:ext>
            </a:extLst>
          </p:cNvPr>
          <p:cNvPicPr>
            <a:picLocks noChangeAspect="1"/>
          </p:cNvPicPr>
          <p:nvPr/>
        </p:nvPicPr>
        <p:blipFill rotWithShape="1">
          <a:blip r:embed="rId2">
            <a:extLst>
              <a:ext uri="{28A0092B-C50C-407E-A947-70E740481C1C}">
                <a14:useLocalDpi xmlns:a14="http://schemas.microsoft.com/office/drawing/2010/main" val="0"/>
              </a:ext>
            </a:extLst>
          </a:blip>
          <a:srcRect l="4615" t="25846" r="5829" b="21846"/>
          <a:stretch/>
        </p:blipFill>
        <p:spPr>
          <a:xfrm>
            <a:off x="15240" y="684586"/>
            <a:ext cx="12161520" cy="5488828"/>
          </a:xfrm>
          <a:prstGeom prst="rect">
            <a:avLst/>
          </a:prstGeom>
        </p:spPr>
      </p:pic>
    </p:spTree>
    <p:extLst>
      <p:ext uri="{BB962C8B-B14F-4D97-AF65-F5344CB8AC3E}">
        <p14:creationId xmlns:p14="http://schemas.microsoft.com/office/powerpoint/2010/main" val="1276597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195A4-3488-45F4-99EA-2B5890175B9C}"/>
              </a:ext>
            </a:extLst>
          </p:cNvPr>
          <p:cNvSpPr>
            <a:spLocks noGrp="1"/>
          </p:cNvSpPr>
          <p:nvPr>
            <p:ph type="title"/>
          </p:nvPr>
        </p:nvSpPr>
        <p:spPr/>
        <p:txBody>
          <a:bodyPr/>
          <a:lstStyle/>
          <a:p>
            <a:r>
              <a:rPr lang="en-US" b="1" dirty="0"/>
              <a:t>Social Vulnerability Index</a:t>
            </a:r>
          </a:p>
        </p:txBody>
      </p:sp>
      <p:sp>
        <p:nvSpPr>
          <p:cNvPr id="3" name="Text Placeholder 2">
            <a:extLst>
              <a:ext uri="{FF2B5EF4-FFF2-40B4-BE49-F238E27FC236}">
                <a16:creationId xmlns:a16="http://schemas.microsoft.com/office/drawing/2014/main" id="{947446BC-E6DB-4700-800D-67E46072190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5942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meline&#10;&#10;Description automatically generated">
            <a:extLst>
              <a:ext uri="{FF2B5EF4-FFF2-40B4-BE49-F238E27FC236}">
                <a16:creationId xmlns:a16="http://schemas.microsoft.com/office/drawing/2014/main" id="{09CD52A6-E8BC-4EA3-9F31-22A927C45C30}"/>
              </a:ext>
            </a:extLst>
          </p:cNvPr>
          <p:cNvPicPr>
            <a:picLocks noChangeAspect="1"/>
          </p:cNvPicPr>
          <p:nvPr/>
        </p:nvPicPr>
        <p:blipFill rotWithShape="1">
          <a:blip r:embed="rId3">
            <a:extLst>
              <a:ext uri="{28A0092B-C50C-407E-A947-70E740481C1C}">
                <a14:useLocalDpi xmlns:a14="http://schemas.microsoft.com/office/drawing/2010/main" val="0"/>
              </a:ext>
            </a:extLst>
          </a:blip>
          <a:srcRect l="1602" t="21744" r="2500" b="20410"/>
          <a:stretch/>
        </p:blipFill>
        <p:spPr>
          <a:xfrm>
            <a:off x="15240" y="594661"/>
            <a:ext cx="12161520" cy="5668679"/>
          </a:xfrm>
          <a:prstGeom prst="rect">
            <a:avLst/>
          </a:prstGeom>
        </p:spPr>
      </p:pic>
    </p:spTree>
    <p:extLst>
      <p:ext uri="{BB962C8B-B14F-4D97-AF65-F5344CB8AC3E}">
        <p14:creationId xmlns:p14="http://schemas.microsoft.com/office/powerpoint/2010/main" val="678996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A61B2B-90F8-455F-9816-2029BC3E00B2}"/>
              </a:ext>
            </a:extLst>
          </p:cNvPr>
          <p:cNvPicPr>
            <a:picLocks noChangeAspect="1"/>
          </p:cNvPicPr>
          <p:nvPr/>
        </p:nvPicPr>
        <p:blipFill rotWithShape="1">
          <a:blip r:embed="rId3">
            <a:extLst>
              <a:ext uri="{28A0092B-C50C-407E-A947-70E740481C1C}">
                <a14:useLocalDpi xmlns:a14="http://schemas.microsoft.com/office/drawing/2010/main" val="0"/>
              </a:ext>
            </a:extLst>
          </a:blip>
          <a:srcRect l="1919" t="21538" r="2500" b="20821"/>
          <a:stretch/>
        </p:blipFill>
        <p:spPr>
          <a:xfrm>
            <a:off x="15240" y="595346"/>
            <a:ext cx="12161520" cy="5667308"/>
          </a:xfrm>
          <a:prstGeom prst="rect">
            <a:avLst/>
          </a:prstGeom>
        </p:spPr>
      </p:pic>
    </p:spTree>
    <p:extLst>
      <p:ext uri="{BB962C8B-B14F-4D97-AF65-F5344CB8AC3E}">
        <p14:creationId xmlns:p14="http://schemas.microsoft.com/office/powerpoint/2010/main" val="3634565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24B528AC-3B7F-4090-946B-9FFB6D55263B}"/>
              </a:ext>
            </a:extLst>
          </p:cNvPr>
          <p:cNvPicPr>
            <a:picLocks noChangeAspect="1"/>
          </p:cNvPicPr>
          <p:nvPr/>
        </p:nvPicPr>
        <p:blipFill rotWithShape="1">
          <a:blip r:embed="rId3">
            <a:extLst>
              <a:ext uri="{28A0092B-C50C-407E-A947-70E740481C1C}">
                <a14:useLocalDpi xmlns:a14="http://schemas.microsoft.com/office/drawing/2010/main" val="0"/>
              </a:ext>
            </a:extLst>
          </a:blip>
          <a:srcRect l="1919" t="21744" r="2500" b="21025"/>
          <a:stretch/>
        </p:blipFill>
        <p:spPr>
          <a:xfrm>
            <a:off x="15240" y="615513"/>
            <a:ext cx="12161520" cy="5626975"/>
          </a:xfrm>
          <a:prstGeom prst="rect">
            <a:avLst/>
          </a:prstGeom>
        </p:spPr>
      </p:pic>
    </p:spTree>
    <p:extLst>
      <p:ext uri="{BB962C8B-B14F-4D97-AF65-F5344CB8AC3E}">
        <p14:creationId xmlns:p14="http://schemas.microsoft.com/office/powerpoint/2010/main" val="3166395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60746B8E-E5BB-43E9-B03B-489EBAC3D9D2}"/>
              </a:ext>
            </a:extLst>
          </p:cNvPr>
          <p:cNvPicPr>
            <a:picLocks noChangeAspect="1"/>
          </p:cNvPicPr>
          <p:nvPr/>
        </p:nvPicPr>
        <p:blipFill rotWithShape="1">
          <a:blip r:embed="rId3">
            <a:extLst>
              <a:ext uri="{28A0092B-C50C-407E-A947-70E740481C1C}">
                <a14:useLocalDpi xmlns:a14="http://schemas.microsoft.com/office/drawing/2010/main" val="0"/>
              </a:ext>
            </a:extLst>
          </a:blip>
          <a:srcRect l="1443" t="21334" r="2342" b="20410"/>
          <a:stretch/>
        </p:blipFill>
        <p:spPr>
          <a:xfrm>
            <a:off x="15240" y="583966"/>
            <a:ext cx="12161520" cy="5690069"/>
          </a:xfrm>
          <a:prstGeom prst="rect">
            <a:avLst/>
          </a:prstGeom>
        </p:spPr>
      </p:pic>
    </p:spTree>
    <p:extLst>
      <p:ext uri="{BB962C8B-B14F-4D97-AF65-F5344CB8AC3E}">
        <p14:creationId xmlns:p14="http://schemas.microsoft.com/office/powerpoint/2010/main" val="3263750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40B00A-72CA-45D7-8F14-43D9FEA1FFC8}"/>
              </a:ext>
            </a:extLst>
          </p:cNvPr>
          <p:cNvPicPr>
            <a:picLocks noChangeAspect="1"/>
          </p:cNvPicPr>
          <p:nvPr/>
        </p:nvPicPr>
        <p:blipFill rotWithShape="1">
          <a:blip r:embed="rId2">
            <a:extLst>
              <a:ext uri="{28A0092B-C50C-407E-A947-70E740481C1C}">
                <a14:useLocalDpi xmlns:a14="http://schemas.microsoft.com/office/drawing/2010/main" val="0"/>
              </a:ext>
            </a:extLst>
          </a:blip>
          <a:srcRect l="1602" t="21538" r="2342" b="20410"/>
          <a:stretch/>
        </p:blipFill>
        <p:spPr>
          <a:xfrm>
            <a:off x="15240" y="589305"/>
            <a:ext cx="12161520" cy="5679390"/>
          </a:xfrm>
          <a:prstGeom prst="rect">
            <a:avLst/>
          </a:prstGeom>
        </p:spPr>
      </p:pic>
    </p:spTree>
    <p:extLst>
      <p:ext uri="{BB962C8B-B14F-4D97-AF65-F5344CB8AC3E}">
        <p14:creationId xmlns:p14="http://schemas.microsoft.com/office/powerpoint/2010/main" val="14579837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BB4C9-E42F-4F3B-B313-C95050B94F2D}"/>
              </a:ext>
            </a:extLst>
          </p:cNvPr>
          <p:cNvSpPr>
            <a:spLocks noGrp="1"/>
          </p:cNvSpPr>
          <p:nvPr>
            <p:ph type="title"/>
          </p:nvPr>
        </p:nvSpPr>
        <p:spPr/>
        <p:txBody>
          <a:bodyPr/>
          <a:lstStyle/>
          <a:p>
            <a:r>
              <a:rPr lang="en-US" b="1" dirty="0"/>
              <a:t>Tennessee Breast and Cervical Screening Program (TBCSP)</a:t>
            </a:r>
          </a:p>
        </p:txBody>
      </p:sp>
      <p:sp>
        <p:nvSpPr>
          <p:cNvPr id="3" name="Text Placeholder 2">
            <a:extLst>
              <a:ext uri="{FF2B5EF4-FFF2-40B4-BE49-F238E27FC236}">
                <a16:creationId xmlns:a16="http://schemas.microsoft.com/office/drawing/2014/main" id="{9DA3FA53-682E-4F8A-89F7-2C0FC3FAFBA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20445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7009BF-C747-4960-B680-CD5F27D98279}"/>
              </a:ext>
            </a:extLst>
          </p:cNvPr>
          <p:cNvPicPr>
            <a:picLocks noChangeAspect="1"/>
          </p:cNvPicPr>
          <p:nvPr/>
        </p:nvPicPr>
        <p:blipFill>
          <a:blip r:embed="rId2"/>
          <a:stretch>
            <a:fillRect/>
          </a:stretch>
        </p:blipFill>
        <p:spPr>
          <a:xfrm>
            <a:off x="393954" y="291846"/>
            <a:ext cx="11404092" cy="6274308"/>
          </a:xfrm>
          <a:prstGeom prst="rect">
            <a:avLst/>
          </a:prstGeom>
        </p:spPr>
      </p:pic>
    </p:spTree>
    <p:extLst>
      <p:ext uri="{BB962C8B-B14F-4D97-AF65-F5344CB8AC3E}">
        <p14:creationId xmlns:p14="http://schemas.microsoft.com/office/powerpoint/2010/main" val="42791350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imeline&#10;&#10;Description automatically generated">
            <a:extLst>
              <a:ext uri="{FF2B5EF4-FFF2-40B4-BE49-F238E27FC236}">
                <a16:creationId xmlns:a16="http://schemas.microsoft.com/office/drawing/2014/main" id="{7CE9AEF3-B1D4-40AA-9605-B07C5A2A8F23}"/>
              </a:ext>
            </a:extLst>
          </p:cNvPr>
          <p:cNvPicPr>
            <a:picLocks noChangeAspect="1"/>
          </p:cNvPicPr>
          <p:nvPr/>
        </p:nvPicPr>
        <p:blipFill rotWithShape="1">
          <a:blip r:embed="rId2">
            <a:extLst>
              <a:ext uri="{28A0092B-C50C-407E-A947-70E740481C1C}">
                <a14:useLocalDpi xmlns:a14="http://schemas.microsoft.com/office/drawing/2010/main" val="0"/>
              </a:ext>
            </a:extLst>
          </a:blip>
          <a:srcRect l="5089" t="25641" r="5829" b="20000"/>
          <a:stretch/>
        </p:blipFill>
        <p:spPr>
          <a:xfrm>
            <a:off x="15240" y="561738"/>
            <a:ext cx="12161520" cy="5734524"/>
          </a:xfrm>
          <a:prstGeom prst="rect">
            <a:avLst/>
          </a:prstGeom>
        </p:spPr>
      </p:pic>
    </p:spTree>
    <p:extLst>
      <p:ext uri="{BB962C8B-B14F-4D97-AF65-F5344CB8AC3E}">
        <p14:creationId xmlns:p14="http://schemas.microsoft.com/office/powerpoint/2010/main" val="1427181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D39386-7FC9-4276-936F-F2B54FFFEBA3}"/>
              </a:ext>
            </a:extLst>
          </p:cNvPr>
          <p:cNvPicPr>
            <a:picLocks noChangeAspect="1"/>
          </p:cNvPicPr>
          <p:nvPr/>
        </p:nvPicPr>
        <p:blipFill>
          <a:blip r:embed="rId3"/>
          <a:stretch>
            <a:fillRect/>
          </a:stretch>
        </p:blipFill>
        <p:spPr>
          <a:xfrm>
            <a:off x="393954" y="291846"/>
            <a:ext cx="11404092" cy="6274308"/>
          </a:xfrm>
          <a:prstGeom prst="rect">
            <a:avLst/>
          </a:prstGeom>
        </p:spPr>
      </p:pic>
    </p:spTree>
    <p:extLst>
      <p:ext uri="{BB962C8B-B14F-4D97-AF65-F5344CB8AC3E}">
        <p14:creationId xmlns:p14="http://schemas.microsoft.com/office/powerpoint/2010/main" val="1645785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9377D6-8687-427A-B464-F83120EC3776}"/>
              </a:ext>
            </a:extLst>
          </p:cNvPr>
          <p:cNvPicPr>
            <a:picLocks noChangeAspect="1"/>
          </p:cNvPicPr>
          <p:nvPr/>
        </p:nvPicPr>
        <p:blipFill rotWithShape="1">
          <a:blip r:embed="rId3">
            <a:extLst>
              <a:ext uri="{28A0092B-C50C-407E-A947-70E740481C1C}">
                <a14:useLocalDpi xmlns:a14="http://schemas.microsoft.com/office/drawing/2010/main" val="0"/>
              </a:ext>
            </a:extLst>
          </a:blip>
          <a:srcRect l="4931" t="25846" r="5671" b="20615"/>
          <a:stretch/>
        </p:blipFill>
        <p:spPr>
          <a:xfrm>
            <a:off x="15240" y="615031"/>
            <a:ext cx="12161520" cy="5627939"/>
          </a:xfrm>
          <a:prstGeom prst="rect">
            <a:avLst/>
          </a:prstGeom>
        </p:spPr>
      </p:pic>
    </p:spTree>
    <p:extLst>
      <p:ext uri="{BB962C8B-B14F-4D97-AF65-F5344CB8AC3E}">
        <p14:creationId xmlns:p14="http://schemas.microsoft.com/office/powerpoint/2010/main" val="2078866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imeline&#10;&#10;Description automatically generated">
            <a:extLst>
              <a:ext uri="{FF2B5EF4-FFF2-40B4-BE49-F238E27FC236}">
                <a16:creationId xmlns:a16="http://schemas.microsoft.com/office/drawing/2014/main" id="{5DA08A95-243F-4DF9-B74C-C414E3FBCD27}"/>
              </a:ext>
            </a:extLst>
          </p:cNvPr>
          <p:cNvPicPr>
            <a:picLocks noChangeAspect="1"/>
          </p:cNvPicPr>
          <p:nvPr/>
        </p:nvPicPr>
        <p:blipFill rotWithShape="1">
          <a:blip r:embed="rId2">
            <a:extLst>
              <a:ext uri="{28A0092B-C50C-407E-A947-70E740481C1C}">
                <a14:useLocalDpi xmlns:a14="http://schemas.microsoft.com/office/drawing/2010/main" val="0"/>
              </a:ext>
            </a:extLst>
          </a:blip>
          <a:srcRect l="5089" t="25641" r="5829" b="20000"/>
          <a:stretch/>
        </p:blipFill>
        <p:spPr>
          <a:xfrm>
            <a:off x="2508446" y="0"/>
            <a:ext cx="7175108" cy="3383280"/>
          </a:xfrm>
          <a:prstGeom prst="rect">
            <a:avLst/>
          </a:prstGeom>
        </p:spPr>
      </p:pic>
      <p:pic>
        <p:nvPicPr>
          <p:cNvPr id="3" name="Picture 2">
            <a:extLst>
              <a:ext uri="{FF2B5EF4-FFF2-40B4-BE49-F238E27FC236}">
                <a16:creationId xmlns:a16="http://schemas.microsoft.com/office/drawing/2014/main" id="{B5527184-684C-4B52-A288-C8709130D8C3}"/>
              </a:ext>
            </a:extLst>
          </p:cNvPr>
          <p:cNvPicPr>
            <a:picLocks noChangeAspect="1"/>
          </p:cNvPicPr>
          <p:nvPr/>
        </p:nvPicPr>
        <p:blipFill rotWithShape="1">
          <a:blip r:embed="rId3">
            <a:extLst>
              <a:ext uri="{28A0092B-C50C-407E-A947-70E740481C1C}">
                <a14:useLocalDpi xmlns:a14="http://schemas.microsoft.com/office/drawing/2010/main" val="0"/>
              </a:ext>
            </a:extLst>
          </a:blip>
          <a:srcRect l="4931" t="25846" r="5671" b="20615"/>
          <a:stretch/>
        </p:blipFill>
        <p:spPr>
          <a:xfrm>
            <a:off x="2440503" y="3474720"/>
            <a:ext cx="7310994" cy="3383280"/>
          </a:xfrm>
          <a:prstGeom prst="rect">
            <a:avLst/>
          </a:prstGeom>
        </p:spPr>
      </p:pic>
    </p:spTree>
    <p:extLst>
      <p:ext uri="{BB962C8B-B14F-4D97-AF65-F5344CB8AC3E}">
        <p14:creationId xmlns:p14="http://schemas.microsoft.com/office/powerpoint/2010/main" val="1274383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art, scatter chart&#10;&#10;Description automatically generated">
            <a:extLst>
              <a:ext uri="{FF2B5EF4-FFF2-40B4-BE49-F238E27FC236}">
                <a16:creationId xmlns:a16="http://schemas.microsoft.com/office/drawing/2014/main" id="{F15ED4E1-A417-4CA5-8740-E5B33C39AEE1}"/>
              </a:ext>
            </a:extLst>
          </p:cNvPr>
          <p:cNvPicPr>
            <a:picLocks noChangeAspect="1"/>
          </p:cNvPicPr>
          <p:nvPr/>
        </p:nvPicPr>
        <p:blipFill rotWithShape="1">
          <a:blip r:embed="rId2">
            <a:extLst>
              <a:ext uri="{28A0092B-C50C-407E-A947-70E740481C1C}">
                <a14:useLocalDpi xmlns:a14="http://schemas.microsoft.com/office/drawing/2010/main" val="0"/>
              </a:ext>
            </a:extLst>
          </a:blip>
          <a:srcRect l="1601" t="21744" r="2184" b="25332"/>
          <a:stretch/>
        </p:blipFill>
        <p:spPr>
          <a:xfrm>
            <a:off x="15240" y="844425"/>
            <a:ext cx="12161520" cy="5169150"/>
          </a:xfrm>
          <a:prstGeom prst="rect">
            <a:avLst/>
          </a:prstGeom>
        </p:spPr>
      </p:pic>
    </p:spTree>
    <p:extLst>
      <p:ext uri="{BB962C8B-B14F-4D97-AF65-F5344CB8AC3E}">
        <p14:creationId xmlns:p14="http://schemas.microsoft.com/office/powerpoint/2010/main" val="42790487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 scatter chart&#10;&#10;Description automatically generated">
            <a:extLst>
              <a:ext uri="{FF2B5EF4-FFF2-40B4-BE49-F238E27FC236}">
                <a16:creationId xmlns:a16="http://schemas.microsoft.com/office/drawing/2014/main" id="{7334C707-F4E9-453F-8D38-4DDF95A3FACD}"/>
              </a:ext>
            </a:extLst>
          </p:cNvPr>
          <p:cNvPicPr>
            <a:picLocks noChangeAspect="1"/>
          </p:cNvPicPr>
          <p:nvPr/>
        </p:nvPicPr>
        <p:blipFill rotWithShape="1">
          <a:blip r:embed="rId2">
            <a:extLst>
              <a:ext uri="{28A0092B-C50C-407E-A947-70E740481C1C}">
                <a14:useLocalDpi xmlns:a14="http://schemas.microsoft.com/office/drawing/2010/main" val="0"/>
              </a:ext>
            </a:extLst>
          </a:blip>
          <a:srcRect l="1444" t="21332" r="2340" b="25743"/>
          <a:stretch/>
        </p:blipFill>
        <p:spPr>
          <a:xfrm>
            <a:off x="15240" y="844427"/>
            <a:ext cx="12161520" cy="5169147"/>
          </a:xfrm>
          <a:prstGeom prst="rect">
            <a:avLst/>
          </a:prstGeom>
        </p:spPr>
      </p:pic>
    </p:spTree>
    <p:extLst>
      <p:ext uri="{BB962C8B-B14F-4D97-AF65-F5344CB8AC3E}">
        <p14:creationId xmlns:p14="http://schemas.microsoft.com/office/powerpoint/2010/main" val="29001398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Chart, scatter chart&#10;&#10;Description automatically generated">
            <a:extLst>
              <a:ext uri="{FF2B5EF4-FFF2-40B4-BE49-F238E27FC236}">
                <a16:creationId xmlns:a16="http://schemas.microsoft.com/office/drawing/2014/main" id="{52B3DEBB-985B-467D-8DDD-E62F4A413431}"/>
              </a:ext>
            </a:extLst>
          </p:cNvPr>
          <p:cNvPicPr>
            <a:picLocks noChangeAspect="1"/>
          </p:cNvPicPr>
          <p:nvPr/>
        </p:nvPicPr>
        <p:blipFill rotWithShape="1">
          <a:blip r:embed="rId2">
            <a:extLst>
              <a:ext uri="{28A0092B-C50C-407E-A947-70E740481C1C}">
                <a14:useLocalDpi xmlns:a14="http://schemas.microsoft.com/office/drawing/2010/main" val="0"/>
              </a:ext>
            </a:extLst>
          </a:blip>
          <a:srcRect l="1286" t="21538" r="2500" b="19795"/>
          <a:stretch/>
        </p:blipFill>
        <p:spPr>
          <a:xfrm>
            <a:off x="15240" y="563930"/>
            <a:ext cx="12161520" cy="5730140"/>
          </a:xfrm>
          <a:prstGeom prst="rect">
            <a:avLst/>
          </a:prstGeom>
        </p:spPr>
      </p:pic>
    </p:spTree>
    <p:extLst>
      <p:ext uri="{BB962C8B-B14F-4D97-AF65-F5344CB8AC3E}">
        <p14:creationId xmlns:p14="http://schemas.microsoft.com/office/powerpoint/2010/main" val="18009203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atter chart&#10;&#10;Description automatically generated">
            <a:extLst>
              <a:ext uri="{FF2B5EF4-FFF2-40B4-BE49-F238E27FC236}">
                <a16:creationId xmlns:a16="http://schemas.microsoft.com/office/drawing/2014/main" id="{74397BDA-FCE9-4CE4-8CC5-F37D0AA39113}"/>
              </a:ext>
            </a:extLst>
          </p:cNvPr>
          <p:cNvPicPr>
            <a:picLocks noChangeAspect="1"/>
          </p:cNvPicPr>
          <p:nvPr/>
        </p:nvPicPr>
        <p:blipFill rotWithShape="1">
          <a:blip r:embed="rId2">
            <a:extLst>
              <a:ext uri="{28A0092B-C50C-407E-A947-70E740481C1C}">
                <a14:useLocalDpi xmlns:a14="http://schemas.microsoft.com/office/drawing/2010/main" val="0"/>
              </a:ext>
            </a:extLst>
          </a:blip>
          <a:srcRect l="968" t="21948" r="2183" b="19796"/>
          <a:stretch/>
        </p:blipFill>
        <p:spPr>
          <a:xfrm>
            <a:off x="15240" y="602590"/>
            <a:ext cx="12161520" cy="5652820"/>
          </a:xfrm>
          <a:prstGeom prst="rect">
            <a:avLst/>
          </a:prstGeom>
        </p:spPr>
      </p:pic>
    </p:spTree>
    <p:extLst>
      <p:ext uri="{BB962C8B-B14F-4D97-AF65-F5344CB8AC3E}">
        <p14:creationId xmlns:p14="http://schemas.microsoft.com/office/powerpoint/2010/main" val="1013556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 scatter chart&#10;&#10;Description automatically generated">
            <a:extLst>
              <a:ext uri="{FF2B5EF4-FFF2-40B4-BE49-F238E27FC236}">
                <a16:creationId xmlns:a16="http://schemas.microsoft.com/office/drawing/2014/main" id="{581F9683-BDCD-49FF-B9E3-7D1968227783}"/>
              </a:ext>
            </a:extLst>
          </p:cNvPr>
          <p:cNvPicPr>
            <a:picLocks noChangeAspect="1"/>
          </p:cNvPicPr>
          <p:nvPr/>
        </p:nvPicPr>
        <p:blipFill rotWithShape="1">
          <a:blip r:embed="rId2">
            <a:extLst>
              <a:ext uri="{28A0092B-C50C-407E-A947-70E740481C1C}">
                <a14:useLocalDpi xmlns:a14="http://schemas.microsoft.com/office/drawing/2010/main" val="0"/>
              </a:ext>
            </a:extLst>
          </a:blip>
          <a:srcRect l="3347" t="22564" r="5353" b="20616"/>
          <a:stretch/>
        </p:blipFill>
        <p:spPr>
          <a:xfrm>
            <a:off x="2483295" y="0"/>
            <a:ext cx="7225411" cy="3474720"/>
          </a:xfrm>
          <a:prstGeom prst="rect">
            <a:avLst/>
          </a:prstGeom>
        </p:spPr>
      </p:pic>
      <p:pic>
        <p:nvPicPr>
          <p:cNvPr id="3" name="Picture 2" descr="Scatter chart&#10;&#10;Description automatically generated">
            <a:extLst>
              <a:ext uri="{FF2B5EF4-FFF2-40B4-BE49-F238E27FC236}">
                <a16:creationId xmlns:a16="http://schemas.microsoft.com/office/drawing/2014/main" id="{F0F9C7E0-CCB2-42D9-A298-EBCF855ED4B8}"/>
              </a:ext>
            </a:extLst>
          </p:cNvPr>
          <p:cNvPicPr>
            <a:picLocks noChangeAspect="1"/>
          </p:cNvPicPr>
          <p:nvPr/>
        </p:nvPicPr>
        <p:blipFill rotWithShape="1">
          <a:blip r:embed="rId3">
            <a:extLst>
              <a:ext uri="{28A0092B-C50C-407E-A947-70E740481C1C}">
                <a14:useLocalDpi xmlns:a14="http://schemas.microsoft.com/office/drawing/2010/main" val="0"/>
              </a:ext>
            </a:extLst>
          </a:blip>
          <a:srcRect l="968" t="21948" r="2183" b="19796"/>
          <a:stretch/>
        </p:blipFill>
        <p:spPr>
          <a:xfrm>
            <a:off x="2554955" y="3566160"/>
            <a:ext cx="7082090" cy="3291840"/>
          </a:xfrm>
          <a:prstGeom prst="rect">
            <a:avLst/>
          </a:prstGeom>
        </p:spPr>
      </p:pic>
    </p:spTree>
    <p:extLst>
      <p:ext uri="{BB962C8B-B14F-4D97-AF65-F5344CB8AC3E}">
        <p14:creationId xmlns:p14="http://schemas.microsoft.com/office/powerpoint/2010/main" val="29314338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FA7D3-EE53-479D-85B4-5228B7C2DE25}"/>
              </a:ext>
            </a:extLst>
          </p:cNvPr>
          <p:cNvSpPr>
            <a:spLocks noGrp="1"/>
          </p:cNvSpPr>
          <p:nvPr>
            <p:ph type="title"/>
          </p:nvPr>
        </p:nvSpPr>
        <p:spPr/>
        <p:txBody>
          <a:bodyPr/>
          <a:lstStyle/>
          <a:p>
            <a:r>
              <a:rPr lang="en-US" b="1" dirty="0"/>
              <a:t>Data Sources</a:t>
            </a:r>
          </a:p>
        </p:txBody>
      </p:sp>
      <p:sp>
        <p:nvSpPr>
          <p:cNvPr id="3" name="Content Placeholder 2">
            <a:extLst>
              <a:ext uri="{FF2B5EF4-FFF2-40B4-BE49-F238E27FC236}">
                <a16:creationId xmlns:a16="http://schemas.microsoft.com/office/drawing/2014/main" id="{F8B98A62-5216-4FFE-8602-CEAAECA3AA17}"/>
              </a:ext>
            </a:extLst>
          </p:cNvPr>
          <p:cNvSpPr>
            <a:spLocks noGrp="1"/>
          </p:cNvSpPr>
          <p:nvPr>
            <p:ph idx="1"/>
          </p:nvPr>
        </p:nvSpPr>
        <p:spPr/>
        <p:txBody>
          <a:bodyPr>
            <a:noAutofit/>
          </a:bodyPr>
          <a:lstStyle/>
          <a:p>
            <a:pPr marL="514350" indent="-514350">
              <a:buFont typeface="+mj-lt"/>
              <a:buAutoNum type="arabicPeriod"/>
            </a:pPr>
            <a:r>
              <a:rPr lang="en-US" sz="1700" dirty="0"/>
              <a:t>Tennessee Department of Health; Division of Population Health Assessment; Tennessee Cancer Registry. Rates are per 100,000 and age-adjusted to the 2000 US Std Population (19 age groups - Census P25-1130) standard. Rates are suppressed when the count of events in less than 11.</a:t>
            </a:r>
          </a:p>
          <a:p>
            <a:pPr marL="514350" indent="-514350">
              <a:buFont typeface="+mj-lt"/>
              <a:buAutoNum type="arabicPeriod"/>
            </a:pPr>
            <a:r>
              <a:rPr lang="en-US" sz="1700" dirty="0"/>
              <a:t>US Food and Drug Administration’s Certified Mammography Facilities Database. Accessed 1/12/2021 at </a:t>
            </a:r>
            <a:r>
              <a:rPr lang="en-US" sz="1700" dirty="0">
                <a:hlinkClick r:id="rId3"/>
              </a:rPr>
              <a:t>https://www.accessdata.fda.gov/scripts/cdrh/cfdocs/cfMQSA/mqsa.cfm</a:t>
            </a:r>
            <a:r>
              <a:rPr lang="en-US" sz="1700" dirty="0"/>
              <a:t>. The FDA Certified Mammography Facilities Database is a searchable listing by state and zip code of all mammography facilities certified by the FDA as meeting baseline quality standards for equipment, personnel and practices under the Mammography Quality Standards Act of 1992.</a:t>
            </a:r>
          </a:p>
          <a:p>
            <a:pPr marL="514350" indent="-514350">
              <a:buFont typeface="+mj-lt"/>
              <a:buAutoNum type="arabicPeriod"/>
            </a:pPr>
            <a:r>
              <a:rPr lang="en-US" sz="1700" dirty="0"/>
              <a:t>Tennessee Department of Health; Division of Population Health Assessment; population estimates based on interpolated data from the U.S. Census’s Annual Estimates of the Resident Population. Used as numerator for calculating women aged 40-74 per FDA Approved Mammography Facility and racial/ethnic distribution of TN females aged 18-64.</a:t>
            </a:r>
          </a:p>
          <a:p>
            <a:pPr marL="514350" indent="-514350">
              <a:buFont typeface="+mj-lt"/>
              <a:buAutoNum type="arabicPeriod"/>
            </a:pPr>
            <a:r>
              <a:rPr lang="en-US" sz="1700" dirty="0"/>
              <a:t>Dartmouth Atlas Data website, which was funded by the Robert Wood Johnson Foundation, The Dartmouth Clinical and Translational Science Institute, under award number UL1TR001086 from the National Center for Advancing Translational Sciences (NCATS) of the National Institutes of Health (NIH), and in part, by the National Institute of Aging, under award number U01 AG046830. Accessed February 2012 at </a:t>
            </a:r>
            <a:r>
              <a:rPr lang="en-US" sz="1700" dirty="0">
                <a:hlinkClick r:id="rId4"/>
              </a:rPr>
              <a:t>https://atlasdata.dartmouth.edu/downloads/general#primary</a:t>
            </a:r>
            <a:r>
              <a:rPr lang="en-US" sz="1700" dirty="0"/>
              <a:t>. </a:t>
            </a:r>
          </a:p>
        </p:txBody>
      </p:sp>
    </p:spTree>
    <p:extLst>
      <p:ext uri="{BB962C8B-B14F-4D97-AF65-F5344CB8AC3E}">
        <p14:creationId xmlns:p14="http://schemas.microsoft.com/office/powerpoint/2010/main" val="10228375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FA7D3-EE53-479D-85B4-5228B7C2DE25}"/>
              </a:ext>
            </a:extLst>
          </p:cNvPr>
          <p:cNvSpPr>
            <a:spLocks noGrp="1"/>
          </p:cNvSpPr>
          <p:nvPr>
            <p:ph type="title"/>
          </p:nvPr>
        </p:nvSpPr>
        <p:spPr/>
        <p:txBody>
          <a:bodyPr/>
          <a:lstStyle/>
          <a:p>
            <a:r>
              <a:rPr lang="en-US" b="1" dirty="0"/>
              <a:t>Data Sources </a:t>
            </a:r>
            <a:r>
              <a:rPr lang="en-US" b="1" i="1" dirty="0"/>
              <a:t>cont.</a:t>
            </a:r>
          </a:p>
        </p:txBody>
      </p:sp>
      <p:sp>
        <p:nvSpPr>
          <p:cNvPr id="3" name="Content Placeholder 2">
            <a:extLst>
              <a:ext uri="{FF2B5EF4-FFF2-40B4-BE49-F238E27FC236}">
                <a16:creationId xmlns:a16="http://schemas.microsoft.com/office/drawing/2014/main" id="{F8B98A62-5216-4FFE-8602-CEAAECA3AA17}"/>
              </a:ext>
            </a:extLst>
          </p:cNvPr>
          <p:cNvSpPr>
            <a:spLocks noGrp="1"/>
          </p:cNvSpPr>
          <p:nvPr>
            <p:ph idx="1"/>
          </p:nvPr>
        </p:nvSpPr>
        <p:spPr/>
        <p:txBody>
          <a:bodyPr>
            <a:normAutofit/>
          </a:bodyPr>
          <a:lstStyle/>
          <a:p>
            <a:pPr marL="514350" indent="-514350">
              <a:buFont typeface="+mj-lt"/>
              <a:buAutoNum type="arabicPeriod" startAt="5"/>
            </a:pPr>
            <a:r>
              <a:rPr lang="en-US" sz="1700" dirty="0"/>
              <a:t>Centers for Medicare and Medicaid Services Mapping Medicare Disparities Tool. Accessed February 2021 at </a:t>
            </a:r>
            <a:r>
              <a:rPr lang="en-US" sz="1700" dirty="0">
                <a:hlinkClick r:id="rId3"/>
              </a:rPr>
              <a:t>https://data.cms.gov/mapping-medicare-disparities</a:t>
            </a:r>
            <a:r>
              <a:rPr lang="en-US" sz="1700" dirty="0"/>
              <a:t>. </a:t>
            </a:r>
          </a:p>
          <a:p>
            <a:pPr marL="514350" indent="-514350">
              <a:buFont typeface="+mj-lt"/>
              <a:buAutoNum type="arabicPeriod" startAt="5"/>
            </a:pPr>
            <a:r>
              <a:rPr lang="en-US" sz="1700" dirty="0"/>
              <a:t>Health Resources and Services Administration (HRSA). Accessed February 2021 at </a:t>
            </a:r>
            <a:r>
              <a:rPr lang="en-US" sz="1700" dirty="0">
                <a:hlinkClick r:id="rId4"/>
              </a:rPr>
              <a:t>https://data.hrsa.gov/</a:t>
            </a:r>
            <a:r>
              <a:rPr lang="en-US" sz="1700" dirty="0"/>
              <a:t>. </a:t>
            </a:r>
          </a:p>
          <a:p>
            <a:pPr marL="514350" indent="-514350">
              <a:buFont typeface="+mj-lt"/>
              <a:buAutoNum type="arabicPeriod" startAt="5"/>
            </a:pPr>
            <a:r>
              <a:rPr lang="en-US" sz="1700" dirty="0"/>
              <a:t>U.S. Census Bureau, Small Area Health Insurance Estimates. Accessed March 2021 at </a:t>
            </a:r>
            <a:r>
              <a:rPr lang="en-US" sz="1700" dirty="0">
                <a:hlinkClick r:id="rId5"/>
              </a:rPr>
              <a:t>https://www.census.gov/data-tools/demo/sahie/#/</a:t>
            </a:r>
            <a:r>
              <a:rPr lang="en-US" sz="1700" dirty="0"/>
              <a:t>.</a:t>
            </a:r>
          </a:p>
          <a:p>
            <a:pPr marL="514350" indent="-514350">
              <a:buFont typeface="+mj-lt"/>
              <a:buAutoNum type="arabicPeriod" startAt="5"/>
            </a:pPr>
            <a:r>
              <a:rPr lang="en-US" sz="1700" dirty="0"/>
              <a:t>Centers for Disease Control and Prevention/ Agency for Toxic Substances and Disease Registry/ Geospatial Research, Analysis, and Services Program. CDC Social Vulnerability Index 2018 Database Tennessee. Accessed March 2021 at  </a:t>
            </a:r>
            <a:r>
              <a:rPr lang="en-US" sz="1700" u="sng" dirty="0">
                <a:hlinkClick r:id="rId6"/>
              </a:rPr>
              <a:t>https://www.atsdr.cdc.gov/placeandhealth/svi/data_documentation_download.html</a:t>
            </a:r>
            <a:r>
              <a:rPr lang="en-US" sz="1700" dirty="0"/>
              <a:t>.</a:t>
            </a:r>
          </a:p>
          <a:p>
            <a:pPr marL="514350" indent="-514350">
              <a:buFont typeface="+mj-lt"/>
              <a:buAutoNum type="arabicPeriod" startAt="5"/>
            </a:pPr>
            <a:r>
              <a:rPr lang="en-US" sz="1700" dirty="0"/>
              <a:t>Tennessee Department of Health; Patient Tracking Billing Information management System (PTBMIS). Accessed February 2021.</a:t>
            </a:r>
          </a:p>
        </p:txBody>
      </p:sp>
    </p:spTree>
    <p:extLst>
      <p:ext uri="{BB962C8B-B14F-4D97-AF65-F5344CB8AC3E}">
        <p14:creationId xmlns:p14="http://schemas.microsoft.com/office/powerpoint/2010/main" val="22937216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6850C-7B9C-4D3F-9129-D0D7F8E0AB13}"/>
              </a:ext>
            </a:extLst>
          </p:cNvPr>
          <p:cNvSpPr>
            <a:spLocks noGrp="1"/>
          </p:cNvSpPr>
          <p:nvPr>
            <p:ph type="title"/>
          </p:nvPr>
        </p:nvSpPr>
        <p:spPr/>
        <p:txBody>
          <a:bodyPr/>
          <a:lstStyle/>
          <a:p>
            <a:r>
              <a:rPr lang="en-US" b="1" dirty="0"/>
              <a:t>Questions?</a:t>
            </a:r>
          </a:p>
        </p:txBody>
      </p:sp>
      <p:sp>
        <p:nvSpPr>
          <p:cNvPr id="3" name="Text Placeholder 2">
            <a:extLst>
              <a:ext uri="{FF2B5EF4-FFF2-40B4-BE49-F238E27FC236}">
                <a16:creationId xmlns:a16="http://schemas.microsoft.com/office/drawing/2014/main" id="{AB08D53E-1FD9-40CF-A3E4-958D56DF7D29}"/>
              </a:ext>
            </a:extLst>
          </p:cNvPr>
          <p:cNvSpPr>
            <a:spLocks noGrp="1"/>
          </p:cNvSpPr>
          <p:nvPr>
            <p:ph type="body" idx="1"/>
          </p:nvPr>
        </p:nvSpPr>
        <p:spPr/>
        <p:txBody>
          <a:bodyPr/>
          <a:lstStyle/>
          <a:p>
            <a:r>
              <a:rPr lang="en-US" dirty="0">
                <a:hlinkClick r:id="rId2"/>
              </a:rPr>
              <a:t>Audrey.Stach@tn.gov</a:t>
            </a:r>
            <a:endParaRPr lang="en-US" dirty="0"/>
          </a:p>
          <a:p>
            <a:r>
              <a:rPr lang="en-US" dirty="0">
                <a:solidFill>
                  <a:schemeClr val="tx1"/>
                </a:solidFill>
              </a:rPr>
              <a:t>615-253-7277</a:t>
            </a:r>
          </a:p>
        </p:txBody>
      </p:sp>
    </p:spTree>
    <p:extLst>
      <p:ext uri="{BB962C8B-B14F-4D97-AF65-F5344CB8AC3E}">
        <p14:creationId xmlns:p14="http://schemas.microsoft.com/office/powerpoint/2010/main" val="3843864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0EF83F-CA7C-4355-AF5B-E3371B1935C5}"/>
              </a:ext>
            </a:extLst>
          </p:cNvPr>
          <p:cNvPicPr>
            <a:picLocks noChangeAspect="1"/>
          </p:cNvPicPr>
          <p:nvPr/>
        </p:nvPicPr>
        <p:blipFill>
          <a:blip r:embed="rId3"/>
          <a:stretch>
            <a:fillRect/>
          </a:stretch>
        </p:blipFill>
        <p:spPr>
          <a:xfrm>
            <a:off x="393954" y="291846"/>
            <a:ext cx="11404092" cy="6274308"/>
          </a:xfrm>
          <a:prstGeom prst="rect">
            <a:avLst/>
          </a:prstGeom>
        </p:spPr>
      </p:pic>
    </p:spTree>
    <p:extLst>
      <p:ext uri="{BB962C8B-B14F-4D97-AF65-F5344CB8AC3E}">
        <p14:creationId xmlns:p14="http://schemas.microsoft.com/office/powerpoint/2010/main" val="3536488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7D7A72-896A-4562-A674-428948EF0F27}"/>
              </a:ext>
            </a:extLst>
          </p:cNvPr>
          <p:cNvPicPr>
            <a:picLocks noChangeAspect="1"/>
          </p:cNvPicPr>
          <p:nvPr/>
        </p:nvPicPr>
        <p:blipFill>
          <a:blip r:embed="rId3"/>
          <a:stretch>
            <a:fillRect/>
          </a:stretch>
        </p:blipFill>
        <p:spPr>
          <a:xfrm>
            <a:off x="393954" y="291846"/>
            <a:ext cx="11404092" cy="6274308"/>
          </a:xfrm>
          <a:prstGeom prst="rect">
            <a:avLst/>
          </a:prstGeom>
        </p:spPr>
      </p:pic>
    </p:spTree>
    <p:extLst>
      <p:ext uri="{BB962C8B-B14F-4D97-AF65-F5344CB8AC3E}">
        <p14:creationId xmlns:p14="http://schemas.microsoft.com/office/powerpoint/2010/main" val="2803119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F428AC0E-583A-42B0-9C22-935D0849B866}"/>
              </a:ext>
            </a:extLst>
          </p:cNvPr>
          <p:cNvPicPr>
            <a:picLocks noChangeAspect="1"/>
          </p:cNvPicPr>
          <p:nvPr/>
        </p:nvPicPr>
        <p:blipFill rotWithShape="1">
          <a:blip r:embed="rId3">
            <a:extLst>
              <a:ext uri="{28A0092B-C50C-407E-A947-70E740481C1C}">
                <a14:useLocalDpi xmlns:a14="http://schemas.microsoft.com/office/drawing/2010/main" val="0"/>
              </a:ext>
            </a:extLst>
          </a:blip>
          <a:srcRect l="5055" t="25507" r="5951" b="21353"/>
          <a:stretch/>
        </p:blipFill>
        <p:spPr>
          <a:xfrm>
            <a:off x="15240" y="623278"/>
            <a:ext cx="12161520" cy="5611445"/>
          </a:xfrm>
          <a:prstGeom prst="rect">
            <a:avLst/>
          </a:prstGeom>
        </p:spPr>
      </p:pic>
    </p:spTree>
    <p:extLst>
      <p:ext uri="{BB962C8B-B14F-4D97-AF65-F5344CB8AC3E}">
        <p14:creationId xmlns:p14="http://schemas.microsoft.com/office/powerpoint/2010/main" val="3665726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imeline&#10;&#10;Description automatically generated">
            <a:extLst>
              <a:ext uri="{FF2B5EF4-FFF2-40B4-BE49-F238E27FC236}">
                <a16:creationId xmlns:a16="http://schemas.microsoft.com/office/drawing/2014/main" id="{0BB1A50C-0263-4B40-BB80-D21CE92F80D6}"/>
              </a:ext>
            </a:extLst>
          </p:cNvPr>
          <p:cNvPicPr>
            <a:picLocks noChangeAspect="1"/>
          </p:cNvPicPr>
          <p:nvPr/>
        </p:nvPicPr>
        <p:blipFill rotWithShape="1">
          <a:blip r:embed="rId3">
            <a:extLst>
              <a:ext uri="{28A0092B-C50C-407E-A947-70E740481C1C}">
                <a14:useLocalDpi xmlns:a14="http://schemas.microsoft.com/office/drawing/2010/main" val="0"/>
              </a:ext>
            </a:extLst>
          </a:blip>
          <a:srcRect l="4905" t="26280" r="5503" b="21159"/>
          <a:stretch/>
        </p:blipFill>
        <p:spPr>
          <a:xfrm>
            <a:off x="15240" y="672390"/>
            <a:ext cx="12161520" cy="5513221"/>
          </a:xfrm>
          <a:prstGeom prst="rect">
            <a:avLst/>
          </a:prstGeom>
        </p:spPr>
      </p:pic>
    </p:spTree>
    <p:extLst>
      <p:ext uri="{BB962C8B-B14F-4D97-AF65-F5344CB8AC3E}">
        <p14:creationId xmlns:p14="http://schemas.microsoft.com/office/powerpoint/2010/main" val="2549484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rt&#10;&#10;Description automatically generated">
            <a:extLst>
              <a:ext uri="{FF2B5EF4-FFF2-40B4-BE49-F238E27FC236}">
                <a16:creationId xmlns:a16="http://schemas.microsoft.com/office/drawing/2014/main" id="{74233CCE-1745-4FB2-BDA4-2E0AFED30974}"/>
              </a:ext>
            </a:extLst>
          </p:cNvPr>
          <p:cNvPicPr>
            <a:picLocks noChangeAspect="1"/>
          </p:cNvPicPr>
          <p:nvPr/>
        </p:nvPicPr>
        <p:blipFill rotWithShape="1">
          <a:blip r:embed="rId3">
            <a:extLst>
              <a:ext uri="{28A0092B-C50C-407E-A947-70E740481C1C}">
                <a14:useLocalDpi xmlns:a14="http://schemas.microsoft.com/office/drawing/2010/main" val="0"/>
              </a:ext>
            </a:extLst>
          </a:blip>
          <a:srcRect l="5055" t="25507" r="5951" b="21353"/>
          <a:stretch/>
        </p:blipFill>
        <p:spPr>
          <a:xfrm>
            <a:off x="2438400" y="0"/>
            <a:ext cx="7315200" cy="3375305"/>
          </a:xfrm>
          <a:prstGeom prst="rect">
            <a:avLst/>
          </a:prstGeom>
        </p:spPr>
      </p:pic>
      <p:pic>
        <p:nvPicPr>
          <p:cNvPr id="3" name="Picture 2" descr="Diagram, timeline&#10;&#10;Description automatically generated">
            <a:extLst>
              <a:ext uri="{FF2B5EF4-FFF2-40B4-BE49-F238E27FC236}">
                <a16:creationId xmlns:a16="http://schemas.microsoft.com/office/drawing/2014/main" id="{54353DE3-5305-4C74-A03F-97DBA0C9E0A0}"/>
              </a:ext>
            </a:extLst>
          </p:cNvPr>
          <p:cNvPicPr>
            <a:picLocks noChangeAspect="1"/>
          </p:cNvPicPr>
          <p:nvPr/>
        </p:nvPicPr>
        <p:blipFill rotWithShape="1">
          <a:blip r:embed="rId4">
            <a:extLst>
              <a:ext uri="{28A0092B-C50C-407E-A947-70E740481C1C}">
                <a14:useLocalDpi xmlns:a14="http://schemas.microsoft.com/office/drawing/2010/main" val="0"/>
              </a:ext>
            </a:extLst>
          </a:blip>
          <a:srcRect l="4905" t="26280" r="5503" b="21159"/>
          <a:stretch/>
        </p:blipFill>
        <p:spPr>
          <a:xfrm>
            <a:off x="2438400" y="3541777"/>
            <a:ext cx="7315200" cy="3316223"/>
          </a:xfrm>
          <a:prstGeom prst="rect">
            <a:avLst/>
          </a:prstGeom>
        </p:spPr>
      </p:pic>
    </p:spTree>
    <p:extLst>
      <p:ext uri="{BB962C8B-B14F-4D97-AF65-F5344CB8AC3E}">
        <p14:creationId xmlns:p14="http://schemas.microsoft.com/office/powerpoint/2010/main" val="6726582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2097</TotalTime>
  <Words>1410</Words>
  <Application>Microsoft Office PowerPoint</Application>
  <PresentationFormat>Widescreen</PresentationFormat>
  <Paragraphs>126</Paragraphs>
  <Slides>49</Slides>
  <Notes>30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49</vt:i4>
      </vt:variant>
    </vt:vector>
  </HeadingPairs>
  <TitlesOfParts>
    <vt:vector size="53" baseType="lpstr">
      <vt:lpstr>Arial</vt:lpstr>
      <vt:lpstr>Calibri</vt:lpstr>
      <vt:lpstr>Calibri Light</vt:lpstr>
      <vt:lpstr>Office Theme</vt:lpstr>
      <vt:lpstr>Using Data to Reduce Breast Cancer Disparities Project</vt:lpstr>
      <vt:lpstr>Overview</vt:lpstr>
      <vt:lpstr>Incidence and Mortality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Mammography Facilities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Screening Mammograms Among Medicare Enrollees</vt:lpstr>
      <vt:lpstr>PowerPoint Presentation</vt:lpstr>
      <vt:lpstr>PowerPoint Presentation</vt:lpstr>
      <vt:lpstr>PowerPoint Presentation</vt:lpstr>
      <vt:lpstr>PowerPoint Presentation</vt:lpstr>
      <vt:lpstr>Health Provider Shortage Areas &amp; Medically Underserved Areas</vt:lpstr>
      <vt:lpstr>PowerPoint Presentation</vt:lpstr>
      <vt:lpstr>PowerPoint Presentation</vt:lpstr>
      <vt:lpstr>PowerPoint Presentation</vt:lpstr>
      <vt:lpstr>Small Area Health Insurance Estimates</vt:lpstr>
      <vt:lpstr>PowerPoint Presentation</vt:lpstr>
      <vt:lpstr>Social Vulnerability Index</vt:lpstr>
      <vt:lpstr>PowerPoint Presentation</vt:lpstr>
      <vt:lpstr>PowerPoint Presentation</vt:lpstr>
      <vt:lpstr>PowerPoint Presentation</vt:lpstr>
      <vt:lpstr>PowerPoint Presentation</vt:lpstr>
      <vt:lpstr>PowerPoint Presentation</vt:lpstr>
      <vt:lpstr>Tennessee Breast and Cervical Screening Program (TBCSP)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Sources</vt:lpstr>
      <vt:lpstr>Data Sources cont.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Data to Breast Cancer Disparities Project</dc:title>
  <dc:creator>Audrey Stach</dc:creator>
  <cp:lastModifiedBy>Audrey Stach</cp:lastModifiedBy>
  <cp:revision>75</cp:revision>
  <dcterms:created xsi:type="dcterms:W3CDTF">2021-01-13T20:26:47Z</dcterms:created>
  <dcterms:modified xsi:type="dcterms:W3CDTF">2021-05-24T13:21:18Z</dcterms:modified>
</cp:coreProperties>
</file>