
<file path=[Content_Types].xml><?xml version="1.0" encoding="utf-8"?>
<Types xmlns="http://schemas.openxmlformats.org/package/2006/content-types">
  <Default Extension="emf" ContentType="image/x-emf"/>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2"/>
  </p:notesMasterIdLst>
  <p:sldIdLst>
    <p:sldId id="303" r:id="rId2"/>
    <p:sldId id="329" r:id="rId3"/>
    <p:sldId id="354" r:id="rId4"/>
    <p:sldId id="371" r:id="rId5"/>
    <p:sldId id="365" r:id="rId6"/>
    <p:sldId id="355" r:id="rId7"/>
    <p:sldId id="370" r:id="rId8"/>
    <p:sldId id="357" r:id="rId9"/>
    <p:sldId id="366" r:id="rId10"/>
    <p:sldId id="367" r:id="rId11"/>
    <p:sldId id="364" r:id="rId12"/>
    <p:sldId id="337" r:id="rId13"/>
    <p:sldId id="351" r:id="rId14"/>
    <p:sldId id="338" r:id="rId15"/>
    <p:sldId id="340" r:id="rId16"/>
    <p:sldId id="362" r:id="rId17"/>
    <p:sldId id="342" r:id="rId18"/>
    <p:sldId id="345" r:id="rId19"/>
    <p:sldId id="332" r:id="rId20"/>
    <p:sldId id="352" r:id="rId21"/>
    <p:sldId id="368" r:id="rId22"/>
    <p:sldId id="358" r:id="rId23"/>
    <p:sldId id="356" r:id="rId24"/>
    <p:sldId id="360" r:id="rId25"/>
    <p:sldId id="350" r:id="rId26"/>
    <p:sldId id="353" r:id="rId27"/>
    <p:sldId id="341" r:id="rId28"/>
    <p:sldId id="348" r:id="rId29"/>
    <p:sldId id="271" r:id="rId30"/>
    <p:sldId id="369" r:id="rId31"/>
  </p:sldIdLst>
  <p:sldSz cx="12192000" cy="6858000"/>
  <p:notesSz cx="7010400" cy="9296400"/>
  <p:embeddedFontLst>
    <p:embeddedFont>
      <p:font typeface="Arial Black" panose="020B0A04020102020204" pitchFamily="34" charset="0"/>
      <p:bold r:id="rId33"/>
    </p:embeddedFont>
    <p:embeddedFont>
      <p:font typeface="Arial Narrow" panose="020B0606020202030204" pitchFamily="34" charset="0"/>
      <p:regular r:id="rId34"/>
      <p:bold r:id="rId35"/>
      <p:italic r:id="rId36"/>
      <p:boldItalic r:id="rId37"/>
    </p:embeddedFont>
    <p:embeddedFont>
      <p:font typeface="Calibri" panose="020F0502020204030204" pitchFamily="34" charset="0"/>
      <p:regular r:id="rId38"/>
      <p:bold r:id="rId39"/>
      <p:italic r:id="rId40"/>
      <p:boldItalic r:id="rId41"/>
    </p:embeddedFont>
    <p:embeddedFont>
      <p:font typeface="Calibri Light" panose="020F0302020204030204" pitchFamily="34" charset="0"/>
      <p:regular r:id="rId42"/>
      <p:italic r:id="rId43"/>
    </p:embeddedFont>
    <p:embeddedFont>
      <p:font typeface="Open Sans" panose="020B0606030504020204" pitchFamily="34" charset="0"/>
      <p:regular r:id="rId44"/>
      <p:bold r:id="rId45"/>
      <p:italic r:id="rId46"/>
      <p:boldItalic r:id="rId47"/>
    </p:embeddedFont>
    <p:embeddedFont>
      <p:font typeface="Proxima Nova Light" panose="020B0604020202020204" charset="0"/>
      <p:regular r:id="rId48"/>
      <p:italic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elissa Poole" initials="MP" lastIdx="1" clrIdx="6">
    <p:extLst>
      <p:ext uri="{19B8F6BF-5375-455C-9EA6-DF929625EA0E}">
        <p15:presenceInfo xmlns:p15="http://schemas.microsoft.com/office/powerpoint/2012/main" userId="S::melissa.poole@hornellp.com::8ad1bbff-f159-4892-8aab-b3361d8224ef" providerId="AD"/>
      </p:ext>
    </p:extLst>
  </p:cmAuthor>
  <p:cmAuthor id="1" name="Brandon Ross" initials="BR" lastIdx="5" clrIdx="0">
    <p:extLst>
      <p:ext uri="{19B8F6BF-5375-455C-9EA6-DF929625EA0E}">
        <p15:presenceInfo xmlns:p15="http://schemas.microsoft.com/office/powerpoint/2012/main" userId="S::brandon.ross@hornellp.com::c928790e-b1b0-4fc6-952c-647445a7867a" providerId="AD"/>
      </p:ext>
    </p:extLst>
  </p:cmAuthor>
  <p:cmAuthor id="2" name="Megan Hudson" initials="MH" lastIdx="5" clrIdx="1">
    <p:extLst>
      <p:ext uri="{19B8F6BF-5375-455C-9EA6-DF929625EA0E}">
        <p15:presenceInfo xmlns:p15="http://schemas.microsoft.com/office/powerpoint/2012/main" userId="S::megan.hudson@hornecyber.com::131d11ed-b92c-4575-8fec-7794bdce93e5" providerId="AD"/>
      </p:ext>
    </p:extLst>
  </p:cmAuthor>
  <p:cmAuthor id="3" name="J.T. Blalock" initials="JB" lastIdx="19" clrIdx="2">
    <p:extLst>
      <p:ext uri="{19B8F6BF-5375-455C-9EA6-DF929625EA0E}">
        <p15:presenceInfo xmlns:p15="http://schemas.microsoft.com/office/powerpoint/2012/main" userId="S::jt.blalock@hornellp.com::af78d8d7-184f-452e-92b5-9ae11a2e48a7" providerId="AD"/>
      </p:ext>
    </p:extLst>
  </p:cmAuthor>
  <p:cmAuthor id="4" name="Marsha Dieckman" initials="MD" lastIdx="23" clrIdx="3">
    <p:extLst>
      <p:ext uri="{19B8F6BF-5375-455C-9EA6-DF929625EA0E}">
        <p15:presenceInfo xmlns:p15="http://schemas.microsoft.com/office/powerpoint/2012/main" userId="S::marsha.dieckman@hornellp.com::7544e496-bbca-4345-99ad-bd67c024b4cc" providerId="AD"/>
      </p:ext>
    </p:extLst>
  </p:cmAuthor>
  <p:cmAuthor id="5" name="Patrick Lowery" initials="PL" lastIdx="1" clrIdx="4">
    <p:extLst>
      <p:ext uri="{19B8F6BF-5375-455C-9EA6-DF929625EA0E}">
        <p15:presenceInfo xmlns:p15="http://schemas.microsoft.com/office/powerpoint/2012/main" userId="S::patrick.lowery@hornellp.com::392fe1e7-3275-4af0-ac90-da58b19193e1" providerId="AD"/>
      </p:ext>
    </p:extLst>
  </p:cmAuthor>
  <p:cmAuthor id="6" name="Chip Hutzler" initials="CH" lastIdx="3" clrIdx="5">
    <p:extLst>
      <p:ext uri="{19B8F6BF-5375-455C-9EA6-DF929625EA0E}">
        <p15:presenceInfo xmlns:p15="http://schemas.microsoft.com/office/powerpoint/2012/main" userId="S::chip.hutzler@hornellp.com::f5bf2ce5-ff5f-43d3-b469-780934ec97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376D"/>
    <a:srgbClr val="888888"/>
    <a:srgbClr val="FF3399"/>
    <a:srgbClr val="5C81D2"/>
    <a:srgbClr val="3057AE"/>
    <a:srgbClr val="646464"/>
    <a:srgbClr val="B2B2B2"/>
    <a:srgbClr val="C7C7C7"/>
    <a:srgbClr val="DCDCDC"/>
    <a:srgbClr val="89A4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C26089-E4FB-8F9B-442C-10E14856A422}" v="14" dt="2021-02-02T00:37:17.543"/>
    <p1510:client id="{49177892-2FFC-D0F0-952A-48C8F5CA7EE0}" v="1" dt="2021-02-01T23:33:39.119"/>
    <p1510:client id="{889E0B62-6F26-47BC-B7E8-A6800C9DB15B}" v="111" dt="2021-02-02T17:54:45.723"/>
    <p1510:client id="{A40C85F5-B0ED-02DC-6AD3-718DE39A5396}" v="1" dt="2021-02-01T20:10:10.195"/>
    <p1510:client id="{B1F6DA92-334E-4243-44C2-05F8A129F892}" v="16" dt="2021-02-01T23:28:32.867"/>
    <p1510:client id="{BC2563F4-5399-4447-8972-FD0D626BA208}" v="2561" dt="2021-02-01T23:25:07.9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878895480452978"/>
          <c:y val="0.20833320270740524"/>
          <c:w val="0.41004287891137176"/>
          <c:h val="0.68664041608015625"/>
        </c:manualLayout>
      </c:layout>
      <c:pieChart>
        <c:varyColors val="1"/>
        <c:ser>
          <c:idx val="0"/>
          <c:order val="0"/>
          <c:tx>
            <c:strRef>
              <c:f>Sheet1!$B$1</c:f>
              <c:strCache>
                <c:ptCount val="1"/>
                <c:pt idx="0">
                  <c:v>Column1</c:v>
                </c:pt>
              </c:strCache>
            </c:strRef>
          </c:tx>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Unemployment Insurance </c:v>
                </c:pt>
                <c:pt idx="1">
                  <c:v>Economic and Pandemic Relief to Tennesseans </c:v>
                </c:pt>
                <c:pt idx="2">
                  <c:v>Other Public Health and State Expenses</c:v>
                </c:pt>
                <c:pt idx="3">
                  <c:v>Available funds</c:v>
                </c:pt>
              </c:strCache>
            </c:strRef>
          </c:cat>
          <c:val>
            <c:numRef>
              <c:f>Sheet1!$B$2:$B$5</c:f>
            </c:numRef>
          </c:val>
          <c:extLst>
            <c:ext xmlns:c16="http://schemas.microsoft.com/office/drawing/2014/chart" uri="{C3380CC4-5D6E-409C-BE32-E72D297353CC}">
              <c16:uniqueId val="{00000000-1A4C-46E7-84C5-0433BFE67626}"/>
            </c:ext>
          </c:extLst>
        </c:ser>
        <c:ser>
          <c:idx val="1"/>
          <c:order val="1"/>
          <c:tx>
            <c:strRef>
              <c:f>Sheet1!$C$1</c:f>
              <c:strCache>
                <c:ptCount val="1"/>
                <c:pt idx="0">
                  <c:v>Column2</c:v>
                </c:pt>
              </c:strCache>
            </c:strRef>
          </c:tx>
          <c:dPt>
            <c:idx val="0"/>
            <c:bubble3D val="0"/>
            <c:spPr>
              <a:solidFill>
                <a:srgbClr val="919295"/>
              </a:solidFill>
              <a:ln w="19050">
                <a:solidFill>
                  <a:schemeClr val="lt1"/>
                </a:solidFill>
              </a:ln>
              <a:effectLst/>
            </c:spPr>
            <c:extLst>
              <c:ext xmlns:c16="http://schemas.microsoft.com/office/drawing/2014/chart" uri="{C3380CC4-5D6E-409C-BE32-E72D297353CC}">
                <c16:uniqueId val="{00000002-1A4C-46E7-84C5-0433BFE67626}"/>
              </c:ext>
            </c:extLst>
          </c:dPt>
          <c:dPt>
            <c:idx val="1"/>
            <c:bubble3D val="0"/>
            <c:spPr>
              <a:solidFill>
                <a:srgbClr val="1E376D"/>
              </a:solidFill>
              <a:ln w="19050">
                <a:solidFill>
                  <a:schemeClr val="lt1"/>
                </a:solidFill>
              </a:ln>
              <a:effectLst/>
            </c:spPr>
            <c:extLst>
              <c:ext xmlns:c16="http://schemas.microsoft.com/office/drawing/2014/chart" uri="{C3380CC4-5D6E-409C-BE32-E72D297353CC}">
                <c16:uniqueId val="{00000004-1A4C-46E7-84C5-0433BFE67626}"/>
              </c:ext>
            </c:extLst>
          </c:dPt>
          <c:dPt>
            <c:idx val="2"/>
            <c:bubble3D val="0"/>
            <c:spPr>
              <a:solidFill>
                <a:srgbClr val="3057AE"/>
              </a:solidFill>
              <a:ln w="19050">
                <a:solidFill>
                  <a:schemeClr val="lt1"/>
                </a:solidFill>
              </a:ln>
              <a:effectLst/>
            </c:spPr>
            <c:extLst>
              <c:ext xmlns:c16="http://schemas.microsoft.com/office/drawing/2014/chart" uri="{C3380CC4-5D6E-409C-BE32-E72D297353CC}">
                <c16:uniqueId val="{00000006-1A4C-46E7-84C5-0433BFE67626}"/>
              </c:ext>
            </c:extLst>
          </c:dPt>
          <c:dPt>
            <c:idx val="3"/>
            <c:bubble3D val="0"/>
            <c:spPr>
              <a:solidFill>
                <a:srgbClr val="CF0302"/>
              </a:solidFill>
              <a:ln w="19050">
                <a:solidFill>
                  <a:schemeClr val="lt1"/>
                </a:solidFill>
              </a:ln>
              <a:effectLst/>
            </c:spPr>
            <c:extLst>
              <c:ext xmlns:c16="http://schemas.microsoft.com/office/drawing/2014/chart" uri="{C3380CC4-5D6E-409C-BE32-E72D297353CC}">
                <c16:uniqueId val="{00000008-1A4C-46E7-84C5-0433BFE67626}"/>
              </c:ext>
            </c:extLst>
          </c:dPt>
          <c:dLbls>
            <c:dLbl>
              <c:idx val="0"/>
              <c:layout>
                <c:manualLayout>
                  <c:x val="2.6402065859607943E-2"/>
                  <c:y val="0.14560351935225915"/>
                </c:manualLayout>
              </c:layout>
              <c:tx>
                <c:rich>
                  <a:bodyPr rot="0" spcFirstLastPara="1" vertOverflow="overflow" horzOverflow="overflow" vert="horz" wrap="square" lIns="36576" tIns="18288" rIns="36576" bIns="18288" anchor="ctr" anchorCtr="1">
                    <a:no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fld id="{A0971593-DCA1-4D57-89EF-EABD14FFCDFA}" type="CATEGORYNAME">
                      <a:rPr lang="en-US" smtClean="0"/>
                      <a:pPr>
                        <a:defRPr>
                          <a:latin typeface="Arial" panose="020B0604020202020204" pitchFamily="34" charset="0"/>
                          <a:cs typeface="Arial" panose="020B0604020202020204" pitchFamily="34" charset="0"/>
                        </a:defRPr>
                      </a:pPr>
                      <a:t>[CATEGORY NAME]</a:t>
                    </a:fld>
                    <a:fld id="{5D9773E6-A47F-4D15-BC42-21AB8640386F}" type="VALUE">
                      <a:rPr lang="en-US" b="1" baseline="0" smtClean="0"/>
                      <a:pPr>
                        <a:defRPr>
                          <a:latin typeface="Arial" panose="020B0604020202020204" pitchFamily="34" charset="0"/>
                          <a:cs typeface="Arial" panose="020B0604020202020204" pitchFamily="34" charset="0"/>
                        </a:defRPr>
                      </a:pPr>
                      <a:t>[VALUE]</a:t>
                    </a:fld>
                    <a:endParaRPr lang="en-US"/>
                  </a:p>
                </c:rich>
              </c:tx>
              <c:numFmt formatCode="0.00%" sourceLinked="0"/>
              <c:spPr>
                <a:solidFill>
                  <a:schemeClr val="lt1"/>
                </a:solidFill>
                <a:ln>
                  <a:solidFill>
                    <a:srgbClr val="1E376D"/>
                  </a:solidFill>
                </a:ln>
                <a:effectLst/>
              </c:spPr>
              <c:txPr>
                <a:bodyPr rot="0" spcFirstLastPara="1" vertOverflow="overflow" horzOverflow="overflow" vert="horz" wrap="square" lIns="36576" tIns="18288" rIns="36576" bIns="18288" anchor="ctr" anchorCtr="1">
                  <a:no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spPr xmlns:c15="http://schemas.microsoft.com/office/drawing/2012/chart">
                    <a:prstGeom prst="roundRect">
                      <a:avLst/>
                    </a:prstGeom>
                    <a:noFill/>
                    <a:ln>
                      <a:noFill/>
                    </a:ln>
                  </c15:spPr>
                  <c15:layout>
                    <c:manualLayout>
                      <c:w val="0.23868208279878855"/>
                      <c:h val="0.11133811256780914"/>
                    </c:manualLayout>
                  </c15:layout>
                  <c15:dlblFieldTable/>
                  <c15:showDataLabelsRange val="0"/>
                </c:ext>
                <c:ext xmlns:c16="http://schemas.microsoft.com/office/drawing/2014/chart" uri="{C3380CC4-5D6E-409C-BE32-E72D297353CC}">
                  <c16:uniqueId val="{00000002-1A4C-46E7-84C5-0433BFE67626}"/>
                </c:ext>
              </c:extLst>
            </c:dLbl>
            <c:dLbl>
              <c:idx val="1"/>
              <c:layout>
                <c:manualLayout>
                  <c:x val="-5.7094979019984352E-2"/>
                  <c:y val="-0.10461211709276153"/>
                </c:manualLayout>
              </c:layout>
              <c:tx>
                <c:rich>
                  <a:bodyPr rot="0" spcFirstLastPara="1" vertOverflow="overflow" horzOverflow="overflow" vert="horz" wrap="square" lIns="36576" tIns="18288" rIns="36576" bIns="18288" anchor="ctr" anchorCtr="1">
                    <a:no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fld id="{C81C9F54-B990-4F8E-8C1E-7856D756ACF5}" type="CATEGORYNAME">
                      <a:rPr lang="en-US" smtClean="0"/>
                      <a:pPr>
                        <a:defRPr>
                          <a:latin typeface="Arial" panose="020B0604020202020204" pitchFamily="34" charset="0"/>
                          <a:cs typeface="Arial" panose="020B0604020202020204" pitchFamily="34" charset="0"/>
                        </a:defRPr>
                      </a:pPr>
                      <a:t>[CATEGORY NAME]</a:t>
                    </a:fld>
                    <a:r>
                      <a:rPr lang="en-US"/>
                      <a:t> </a:t>
                    </a:r>
                    <a:fld id="{6E0D90DF-F97B-4B48-A8FA-C10DBC5F567F}" type="VALUE">
                      <a:rPr lang="en-US" b="1" baseline="0" smtClean="0"/>
                      <a:pPr>
                        <a:defRPr>
                          <a:latin typeface="Arial" panose="020B0604020202020204" pitchFamily="34" charset="0"/>
                          <a:cs typeface="Arial" panose="020B0604020202020204" pitchFamily="34" charset="0"/>
                        </a:defRPr>
                      </a:pPr>
                      <a:t>[VALUE]</a:t>
                    </a:fld>
                    <a:endParaRPr lang="en-US"/>
                  </a:p>
                </c:rich>
              </c:tx>
              <c:numFmt formatCode="0.00%" sourceLinked="0"/>
              <c:spPr>
                <a:solidFill>
                  <a:schemeClr val="lt1"/>
                </a:solidFill>
                <a:ln>
                  <a:solidFill>
                    <a:srgbClr val="1E376D"/>
                  </a:solidFill>
                </a:ln>
                <a:effectLst/>
              </c:spPr>
              <c:txPr>
                <a:bodyPr rot="0" spcFirstLastPara="1" vertOverflow="overflow" horzOverflow="overflow" vert="horz" wrap="square" lIns="36576" tIns="18288" rIns="36576" bIns="18288" anchor="ctr" anchorCtr="1">
                  <a:no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15:spPr xmlns:c15="http://schemas.microsoft.com/office/drawing/2012/chart">
                    <a:prstGeom prst="roundRect">
                      <a:avLst/>
                    </a:prstGeom>
                    <a:noFill/>
                    <a:ln>
                      <a:noFill/>
                    </a:ln>
                  </c15:spPr>
                  <c15:layout>
                    <c:manualLayout>
                      <c:w val="0.26263245857335887"/>
                      <c:h val="9.7341704233258858E-2"/>
                    </c:manualLayout>
                  </c15:layout>
                  <c15:dlblFieldTable/>
                  <c15:showDataLabelsRange val="0"/>
                </c:ext>
                <c:ext xmlns:c16="http://schemas.microsoft.com/office/drawing/2014/chart" uri="{C3380CC4-5D6E-409C-BE32-E72D297353CC}">
                  <c16:uniqueId val="{00000004-1A4C-46E7-84C5-0433BFE67626}"/>
                </c:ext>
              </c:extLst>
            </c:dLbl>
            <c:dLbl>
              <c:idx val="2"/>
              <c:layout>
                <c:manualLayout>
                  <c:x val="1.2964095679585333E-2"/>
                  <c:y val="-1.0335553061458256E-2"/>
                </c:manualLayout>
              </c:layout>
              <c:tx>
                <c:rich>
                  <a:bodyPr/>
                  <a:lstStyle/>
                  <a:p>
                    <a:fld id="{6CA7B111-2128-46A9-BB1A-C9DE970F4AB6}" type="CATEGORYNAME">
                      <a:rPr lang="en-US" smtClean="0"/>
                      <a:pPr/>
                      <a:t>[CATEGORY NAME]</a:t>
                    </a:fld>
                    <a:r>
                      <a:rPr lang="en-US"/>
                      <a:t> </a:t>
                    </a:r>
                    <a:fld id="{BEFD6973-DC70-4518-82CA-6ABC653DE07C}" type="VALUE">
                      <a:rPr lang="en-US" b="1" baseline="0" smtClean="0"/>
                      <a:pPr/>
                      <a:t>[VALUE]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4626592204467174"/>
                      <c:h val="9.1531620680083206E-2"/>
                    </c:manualLayout>
                  </c15:layout>
                  <c15:dlblFieldTable/>
                  <c15:showDataLabelsRange val="0"/>
                </c:ext>
                <c:ext xmlns:c16="http://schemas.microsoft.com/office/drawing/2014/chart" uri="{C3380CC4-5D6E-409C-BE32-E72D297353CC}">
                  <c16:uniqueId val="{00000006-1A4C-46E7-84C5-0433BFE67626}"/>
                </c:ext>
              </c:extLst>
            </c:dLbl>
            <c:dLbl>
              <c:idx val="3"/>
              <c:layout>
                <c:manualLayout>
                  <c:x val="4.0536156468522586E-2"/>
                  <c:y val="3.4308430650698747E-3"/>
                </c:manualLayout>
              </c:layout>
              <c:tx>
                <c:rich>
                  <a:bodyPr/>
                  <a:lstStyle/>
                  <a:p>
                    <a:fld id="{B98E648F-1D88-4235-9136-947AF285BD71}" type="CATEGORYNAME">
                      <a:rPr lang="en-US" smtClean="0"/>
                      <a:pPr/>
                      <a:t>[CATEGORY NAME]</a:t>
                    </a:fld>
                    <a:r>
                      <a:rPr lang="en-US"/>
                      <a:t> </a:t>
                    </a:r>
                    <a:fld id="{40304237-3B2F-4142-8AB8-F80D9C17FAEB}" type="VALUE">
                      <a:rPr lang="en-US" b="1" baseline="0" smtClean="0"/>
                      <a:pPr/>
                      <a:t>[VALUE]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19806222331825063"/>
                      <c:h val="7.5664087854734871E-2"/>
                    </c:manualLayout>
                  </c15:layout>
                  <c15:dlblFieldTable/>
                  <c15:showDataLabelsRange val="0"/>
                </c:ext>
                <c:ext xmlns:c16="http://schemas.microsoft.com/office/drawing/2014/chart" uri="{C3380CC4-5D6E-409C-BE32-E72D297353CC}">
                  <c16:uniqueId val="{00000008-1A4C-46E7-84C5-0433BFE67626}"/>
                </c:ext>
              </c:extLst>
            </c:dLbl>
            <c:numFmt formatCode="0.00%" sourceLinked="0"/>
            <c:spPr>
              <a:solidFill>
                <a:schemeClr val="lt1"/>
              </a:solidFill>
              <a:ln>
                <a:solidFill>
                  <a:srgbClr val="1E376D"/>
                </a:solidFill>
              </a:ln>
              <a:effectLst/>
            </c:spPr>
            <c:txPr>
              <a:bodyPr rot="0" spcFirstLastPara="1" vertOverflow="clip" horzOverflow="clip" vert="horz" wrap="square" lIns="36576" tIns="18288" rIns="36576" bIns="18288" anchor="ctr" anchorCtr="1">
                <a:sp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oundRect">
                    <a:avLst/>
                  </a:prstGeom>
                  <a:noFill/>
                  <a:ln>
                    <a:noFill/>
                  </a:ln>
                </c15:spPr>
              </c:ext>
            </c:extLst>
          </c:dLbls>
          <c:cat>
            <c:strRef>
              <c:f>Sheet1!$A$2:$A$5</c:f>
              <c:strCache>
                <c:ptCount val="4"/>
                <c:pt idx="0">
                  <c:v>Unemployment Insurance </c:v>
                </c:pt>
                <c:pt idx="1">
                  <c:v>Economic and Pandemic Relief to Tennesseans </c:v>
                </c:pt>
                <c:pt idx="2">
                  <c:v>Other Public Health and State Expenses</c:v>
                </c:pt>
                <c:pt idx="3">
                  <c:v>Available funds</c:v>
                </c:pt>
              </c:strCache>
            </c:strRef>
          </c:cat>
          <c:val>
            <c:numRef>
              <c:f>Sheet1!$C$2:$C$5</c:f>
              <c:numCache>
                <c:formatCode>0%</c:formatCode>
                <c:ptCount val="4"/>
                <c:pt idx="0">
                  <c:v>0.4</c:v>
                </c:pt>
                <c:pt idx="1">
                  <c:v>0.37</c:v>
                </c:pt>
                <c:pt idx="2">
                  <c:v>0.14000000000000001</c:v>
                </c:pt>
                <c:pt idx="3">
                  <c:v>0.09</c:v>
                </c:pt>
              </c:numCache>
            </c:numRef>
          </c:val>
          <c:extLst>
            <c:ext xmlns:c16="http://schemas.microsoft.com/office/drawing/2014/chart" uri="{C3380CC4-5D6E-409C-BE32-E72D297353CC}">
              <c16:uniqueId val="{00000009-1A4C-46E7-84C5-0433BFE67626}"/>
            </c:ext>
          </c:extLst>
        </c:ser>
        <c:dLbls>
          <c:showLegendKey val="0"/>
          <c:showVal val="0"/>
          <c:showCatName val="0"/>
          <c:showSerName val="0"/>
          <c:showPercent val="1"/>
          <c:showBubbleSize val="0"/>
          <c:showLeaderLines val="1"/>
        </c:dLbls>
        <c:firstSliceAng val="261"/>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878895480452978"/>
          <c:y val="0.20833320270740524"/>
          <c:w val="0.41004287891137176"/>
          <c:h val="0.68664041608015625"/>
        </c:manualLayout>
      </c:layout>
      <c:pieChart>
        <c:varyColors val="1"/>
        <c:ser>
          <c:idx val="0"/>
          <c:order val="0"/>
          <c:tx>
            <c:strRef>
              <c:f>Sheet1!$B$1</c:f>
              <c:strCache>
                <c:ptCount val="1"/>
                <c:pt idx="0">
                  <c:v>Column1</c:v>
                </c:pt>
              </c:strCache>
            </c:strRef>
          </c:tx>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Sheet1!$A$2:$A$11</c:f>
              <c:strCache>
                <c:ptCount val="10"/>
                <c:pt idx="0">
                  <c:v>Higher Education</c:v>
                </c:pt>
                <c:pt idx="1">
                  <c:v>K-12 Education</c:v>
                </c:pt>
                <c:pt idx="2">
                  <c:v>Agriculture &amp; Forestry</c:v>
                </c:pt>
                <c:pt idx="3">
                  <c:v>Hospital Staffing Assistance</c:v>
                </c:pt>
                <c:pt idx="4">
                  <c:v>Local Government</c:v>
                </c:pt>
                <c:pt idx="5">
                  <c:v>EMS Ambulance Assistance</c:v>
                </c:pt>
                <c:pt idx="6">
                  <c:v>Community CARES ('Non-Profit)</c:v>
                </c:pt>
                <c:pt idx="7">
                  <c:v>Small Business</c:v>
                </c:pt>
                <c:pt idx="8">
                  <c:v>TN Tourism &amp; DMO Support</c:v>
                </c:pt>
                <c:pt idx="9">
                  <c:v>Broadband</c:v>
                </c:pt>
              </c:strCache>
            </c:strRef>
          </c:cat>
          <c:val>
            <c:numRef>
              <c:f>Sheet1!$B$2:$B$11</c:f>
            </c:numRef>
          </c:val>
          <c:extLst>
            <c:ext xmlns:c16="http://schemas.microsoft.com/office/drawing/2014/chart" uri="{C3380CC4-5D6E-409C-BE32-E72D297353CC}">
              <c16:uniqueId val="{00000000-17D2-4043-8B60-4761F580924F}"/>
            </c:ext>
          </c:extLst>
        </c:ser>
        <c:ser>
          <c:idx val="1"/>
          <c:order val="1"/>
          <c:tx>
            <c:strRef>
              <c:f>Sheet1!$C$1</c:f>
              <c:strCache>
                <c:ptCount val="1"/>
                <c:pt idx="0">
                  <c:v>Column2</c:v>
                </c:pt>
              </c:strCache>
            </c:strRef>
          </c:tx>
          <c:dPt>
            <c:idx val="0"/>
            <c:bubble3D val="0"/>
            <c:spPr>
              <a:solidFill>
                <a:srgbClr val="89A4DF"/>
              </a:solidFill>
              <a:ln w="19050">
                <a:solidFill>
                  <a:schemeClr val="lt1"/>
                </a:solidFill>
              </a:ln>
              <a:effectLst/>
            </c:spPr>
            <c:extLst>
              <c:ext xmlns:c16="http://schemas.microsoft.com/office/drawing/2014/chart" uri="{C3380CC4-5D6E-409C-BE32-E72D297353CC}">
                <c16:uniqueId val="{00000002-17D2-4043-8B60-4761F580924F}"/>
              </c:ext>
            </c:extLst>
          </c:dPt>
          <c:dPt>
            <c:idx val="1"/>
            <c:bubble3D val="0"/>
            <c:spPr>
              <a:solidFill>
                <a:srgbClr val="5C81D2"/>
              </a:solidFill>
              <a:ln w="19050">
                <a:solidFill>
                  <a:schemeClr val="lt1"/>
                </a:solidFill>
              </a:ln>
              <a:effectLst/>
            </c:spPr>
            <c:extLst>
              <c:ext xmlns:c16="http://schemas.microsoft.com/office/drawing/2014/chart" uri="{C3380CC4-5D6E-409C-BE32-E72D297353CC}">
                <c16:uniqueId val="{00000004-17D2-4043-8B60-4761F580924F}"/>
              </c:ext>
            </c:extLst>
          </c:dPt>
          <c:dPt>
            <c:idx val="2"/>
            <c:bubble3D val="0"/>
            <c:spPr>
              <a:solidFill>
                <a:srgbClr val="5C81D2"/>
              </a:solidFill>
              <a:ln w="19050">
                <a:solidFill>
                  <a:schemeClr val="lt1"/>
                </a:solidFill>
              </a:ln>
              <a:effectLst/>
            </c:spPr>
            <c:extLst>
              <c:ext xmlns:c16="http://schemas.microsoft.com/office/drawing/2014/chart" uri="{C3380CC4-5D6E-409C-BE32-E72D297353CC}">
                <c16:uniqueId val="{00000006-17D2-4043-8B60-4761F580924F}"/>
              </c:ext>
            </c:extLst>
          </c:dPt>
          <c:dPt>
            <c:idx val="3"/>
            <c:bubble3D val="0"/>
            <c:spPr>
              <a:solidFill>
                <a:srgbClr val="3057AE"/>
              </a:solidFill>
              <a:ln w="19050">
                <a:solidFill>
                  <a:schemeClr val="lt1"/>
                </a:solidFill>
              </a:ln>
              <a:effectLst/>
            </c:spPr>
            <c:extLst>
              <c:ext xmlns:c16="http://schemas.microsoft.com/office/drawing/2014/chart" uri="{C3380CC4-5D6E-409C-BE32-E72D297353CC}">
                <c16:uniqueId val="{00000008-17D2-4043-8B60-4761F580924F}"/>
              </c:ext>
            </c:extLst>
          </c:dPt>
          <c:dPt>
            <c:idx val="4"/>
            <c:bubble3D val="0"/>
            <c:spPr>
              <a:solidFill>
                <a:srgbClr val="1E376D"/>
              </a:solidFill>
              <a:ln w="19050">
                <a:solidFill>
                  <a:schemeClr val="lt1"/>
                </a:solidFill>
              </a:ln>
              <a:effectLst/>
            </c:spPr>
            <c:extLst>
              <c:ext xmlns:c16="http://schemas.microsoft.com/office/drawing/2014/chart" uri="{C3380CC4-5D6E-409C-BE32-E72D297353CC}">
                <c16:uniqueId val="{0000000A-17D2-4043-8B60-4761F580924F}"/>
              </c:ext>
            </c:extLst>
          </c:dPt>
          <c:dPt>
            <c:idx val="5"/>
            <c:bubble3D val="0"/>
            <c:spPr>
              <a:solidFill>
                <a:srgbClr val="CF0302"/>
              </a:solidFill>
              <a:ln w="19050">
                <a:solidFill>
                  <a:schemeClr val="lt1"/>
                </a:solidFill>
              </a:ln>
              <a:effectLst/>
            </c:spPr>
            <c:extLst>
              <c:ext xmlns:c16="http://schemas.microsoft.com/office/drawing/2014/chart" uri="{C3380CC4-5D6E-409C-BE32-E72D297353CC}">
                <c16:uniqueId val="{0000000C-17D2-4043-8B60-4761F580924F}"/>
              </c:ext>
            </c:extLst>
          </c:dPt>
          <c:dPt>
            <c:idx val="6"/>
            <c:bubble3D val="0"/>
            <c:spPr>
              <a:solidFill>
                <a:srgbClr val="CC0000"/>
              </a:solidFill>
              <a:ln w="19050">
                <a:solidFill>
                  <a:schemeClr val="lt1"/>
                </a:solidFill>
              </a:ln>
              <a:effectLst/>
            </c:spPr>
            <c:extLst>
              <c:ext xmlns:c16="http://schemas.microsoft.com/office/drawing/2014/chart" uri="{C3380CC4-5D6E-409C-BE32-E72D297353CC}">
                <c16:uniqueId val="{0000000E-17D2-4043-8B60-4761F580924F}"/>
              </c:ext>
            </c:extLst>
          </c:dPt>
          <c:dPt>
            <c:idx val="7"/>
            <c:bubble3D val="0"/>
            <c:spPr>
              <a:solidFill>
                <a:srgbClr val="AC0000"/>
              </a:solidFill>
              <a:ln w="19050">
                <a:solidFill>
                  <a:schemeClr val="lt1"/>
                </a:solidFill>
              </a:ln>
              <a:effectLst/>
            </c:spPr>
            <c:extLst>
              <c:ext xmlns:c16="http://schemas.microsoft.com/office/drawing/2014/chart" uri="{C3380CC4-5D6E-409C-BE32-E72D297353CC}">
                <c16:uniqueId val="{00000010-17D2-4043-8B60-4761F580924F}"/>
              </c:ext>
            </c:extLst>
          </c:dPt>
          <c:dPt>
            <c:idx val="8"/>
            <c:bubble3D val="0"/>
            <c:spPr>
              <a:solidFill>
                <a:srgbClr val="646464"/>
              </a:solidFill>
              <a:ln w="19050">
                <a:solidFill>
                  <a:schemeClr val="lt1"/>
                </a:solidFill>
              </a:ln>
              <a:effectLst/>
            </c:spPr>
            <c:extLst>
              <c:ext xmlns:c16="http://schemas.microsoft.com/office/drawing/2014/chart" uri="{C3380CC4-5D6E-409C-BE32-E72D297353CC}">
                <c16:uniqueId val="{00000012-17D2-4043-8B60-4761F580924F}"/>
              </c:ext>
            </c:extLst>
          </c:dPt>
          <c:dPt>
            <c:idx val="9"/>
            <c:bubble3D val="0"/>
            <c:spPr>
              <a:solidFill>
                <a:srgbClr val="B2B2B2"/>
              </a:solidFill>
              <a:ln w="19050">
                <a:solidFill>
                  <a:schemeClr val="lt1"/>
                </a:solidFill>
              </a:ln>
              <a:effectLst/>
            </c:spPr>
            <c:extLst>
              <c:ext xmlns:c16="http://schemas.microsoft.com/office/drawing/2014/chart" uri="{C3380CC4-5D6E-409C-BE32-E72D297353CC}">
                <c16:uniqueId val="{00000014-17D2-4043-8B60-4761F580924F}"/>
              </c:ext>
            </c:extLst>
          </c:dPt>
          <c:dLbls>
            <c:dLbl>
              <c:idx val="0"/>
              <c:layout>
                <c:manualLayout>
                  <c:x val="3.7104755765567175E-2"/>
                  <c:y val="-9.9701790324989867E-2"/>
                </c:manualLayout>
              </c:layout>
              <c:tx>
                <c:rich>
                  <a:bodyPr/>
                  <a:lstStyle/>
                  <a:p>
                    <a:fld id="{A0971593-DCA1-4D57-89EF-EABD14FFCDFA}" type="CATEGORYNAME">
                      <a:rPr lang="en-US"/>
                      <a:pPr/>
                      <a:t>[CATEGORY NAME]</a:t>
                    </a:fld>
                    <a:r>
                      <a:rPr lang="en-US" baseline="0"/>
                      <a:t> </a:t>
                    </a:r>
                    <a:fld id="{B8BFE3C6-3DB9-4A35-BDC3-3DFDC7BACA63}" type="VALUE">
                      <a:rPr lang="en-US" b="1" baseline="0" smtClean="0"/>
                      <a:pPr/>
                      <a:t>[VALUE]</a:t>
                    </a:fld>
                    <a:endParaRPr lang="en-US" baseline="0"/>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2841836173924931"/>
                      <c:h val="7.3170731707317069E-2"/>
                    </c:manualLayout>
                  </c15:layout>
                  <c15:dlblFieldTable/>
                  <c15:showDataLabelsRange val="0"/>
                </c:ext>
                <c:ext xmlns:c16="http://schemas.microsoft.com/office/drawing/2014/chart" uri="{C3380CC4-5D6E-409C-BE32-E72D297353CC}">
                  <c16:uniqueId val="{00000002-17D2-4043-8B60-4761F580924F}"/>
                </c:ext>
              </c:extLst>
            </c:dLbl>
            <c:dLbl>
              <c:idx val="1"/>
              <c:layout>
                <c:manualLayout>
                  <c:x val="0.11940937109705492"/>
                  <c:y val="-5.0513198045366282E-2"/>
                </c:manualLayout>
              </c:layout>
              <c:tx>
                <c:rich>
                  <a:bodyPr rot="0" spcFirstLastPara="1" vertOverflow="overflow" horzOverflow="overflow" vert="horz" wrap="square" lIns="36576" tIns="18288" rIns="36576" bIns="18288" anchor="ctr" anchorCtr="1">
                    <a:no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fld id="{C81C9F54-B990-4F8E-8C1E-7856D756ACF5}" type="CATEGORYNAME">
                      <a:rPr lang="en-US" smtClean="0"/>
                      <a:pPr>
                        <a:defRPr>
                          <a:latin typeface="Arial" panose="020B0604020202020204" pitchFamily="34" charset="0"/>
                          <a:cs typeface="Arial" panose="020B0604020202020204" pitchFamily="34" charset="0"/>
                        </a:defRPr>
                      </a:pPr>
                      <a:t>[CATEGORY NAME]</a:t>
                    </a:fld>
                    <a:r>
                      <a:rPr lang="en-US"/>
                      <a:t> </a:t>
                    </a:r>
                    <a:fld id="{F500D04E-969F-4CD9-8BFC-46AE13D473FC}" type="VALUE">
                      <a:rPr lang="en-US" b="1" baseline="0" smtClean="0"/>
                      <a:pPr>
                        <a:defRPr>
                          <a:latin typeface="Arial" panose="020B0604020202020204" pitchFamily="34" charset="0"/>
                          <a:cs typeface="Arial" panose="020B0604020202020204" pitchFamily="34" charset="0"/>
                        </a:defRPr>
                      </a:pPr>
                      <a:t>[VALUE]</a:t>
                    </a:fld>
                    <a:endParaRPr lang="en-US"/>
                  </a:p>
                </c:rich>
              </c:tx>
              <c:numFmt formatCode="0.00%" sourceLinked="0"/>
              <c:spPr>
                <a:solidFill>
                  <a:schemeClr val="lt1"/>
                </a:solidFill>
                <a:ln>
                  <a:solidFill>
                    <a:srgbClr val="1E376D"/>
                  </a:solidFill>
                </a:ln>
                <a:effectLst/>
              </c:spPr>
              <c:txPr>
                <a:bodyPr rot="0" spcFirstLastPara="1" vertOverflow="overflow" horzOverflow="overflow" vert="horz" wrap="square" lIns="36576" tIns="18288" rIns="36576" bIns="18288" anchor="ctr" anchorCtr="1">
                  <a:no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15:spPr xmlns:c15="http://schemas.microsoft.com/office/drawing/2012/chart">
                    <a:prstGeom prst="roundRect">
                      <a:avLst/>
                    </a:prstGeom>
                    <a:noFill/>
                    <a:ln>
                      <a:noFill/>
                    </a:ln>
                  </c15:spPr>
                  <c15:layout>
                    <c:manualLayout>
                      <c:w val="0.20544884228216889"/>
                      <c:h val="7.3170731707317069E-2"/>
                    </c:manualLayout>
                  </c15:layout>
                  <c15:dlblFieldTable/>
                  <c15:showDataLabelsRange val="0"/>
                </c:ext>
                <c:ext xmlns:c16="http://schemas.microsoft.com/office/drawing/2014/chart" uri="{C3380CC4-5D6E-409C-BE32-E72D297353CC}">
                  <c16:uniqueId val="{00000004-17D2-4043-8B60-4761F580924F}"/>
                </c:ext>
              </c:extLst>
            </c:dLbl>
            <c:dLbl>
              <c:idx val="2"/>
              <c:layout>
                <c:manualLayout>
                  <c:x val="7.894522657357006E-2"/>
                  <c:y val="-3.2650593389260463E-2"/>
                </c:manualLayout>
              </c:layout>
              <c:tx>
                <c:rich>
                  <a:bodyPr/>
                  <a:lstStyle/>
                  <a:p>
                    <a:fld id="{6CA7B111-2128-46A9-BB1A-C9DE970F4AB6}" type="CATEGORYNAME">
                      <a:rPr lang="en-US" smtClean="0"/>
                      <a:pPr/>
                      <a:t>[CATEGORY NAME]</a:t>
                    </a:fld>
                    <a:r>
                      <a:rPr lang="en-US"/>
                      <a:t> </a:t>
                    </a:r>
                    <a:fld id="{3BEF7B47-091F-4A1E-B7E3-693BEC994810}" type="VALUE">
                      <a:rPr lang="en-US" b="1" baseline="0" smtClean="0"/>
                      <a:pPr/>
                      <a:t>[VALUE]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4919843220314589"/>
                      <c:h val="7.3170731707317069E-2"/>
                    </c:manualLayout>
                  </c15:layout>
                  <c15:dlblFieldTable/>
                  <c15:showDataLabelsRange val="0"/>
                </c:ext>
                <c:ext xmlns:c16="http://schemas.microsoft.com/office/drawing/2014/chart" uri="{C3380CC4-5D6E-409C-BE32-E72D297353CC}">
                  <c16:uniqueId val="{00000006-17D2-4043-8B60-4761F580924F}"/>
                </c:ext>
              </c:extLst>
            </c:dLbl>
            <c:dLbl>
              <c:idx val="3"/>
              <c:layout>
                <c:manualLayout>
                  <c:x val="-7.8491139415357881E-3"/>
                  <c:y val="1.1615506903100528E-2"/>
                </c:manualLayout>
              </c:layout>
              <c:tx>
                <c:rich>
                  <a:bodyPr/>
                  <a:lstStyle/>
                  <a:p>
                    <a:fld id="{B98E648F-1D88-4235-9136-947AF285BD71}" type="CATEGORYNAME">
                      <a:rPr lang="en-US" smtClean="0"/>
                      <a:pPr/>
                      <a:t>[CATEGORY NAME]</a:t>
                    </a:fld>
                    <a:r>
                      <a:rPr lang="en-US"/>
                      <a:t> </a:t>
                    </a:r>
                    <a:fld id="{89C2B543-70BF-4C39-8102-B20F97CCA77F}" type="VALUE">
                      <a:rPr lang="en-US" b="1" baseline="0" smtClean="0"/>
                      <a:pPr/>
                      <a:t>[VALUE]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30946379084423908"/>
                      <c:h val="7.3170731707317069E-2"/>
                    </c:manualLayout>
                  </c15:layout>
                  <c15:dlblFieldTable/>
                  <c15:showDataLabelsRange val="0"/>
                </c:ext>
                <c:ext xmlns:c16="http://schemas.microsoft.com/office/drawing/2014/chart" uri="{C3380CC4-5D6E-409C-BE32-E72D297353CC}">
                  <c16:uniqueId val="{00000008-17D2-4043-8B60-4761F580924F}"/>
                </c:ext>
              </c:extLst>
            </c:dLbl>
            <c:dLbl>
              <c:idx val="4"/>
              <c:layout>
                <c:manualLayout>
                  <c:x val="-8.7109417716575612E-4"/>
                  <c:y val="-1.1073234748095512E-2"/>
                </c:manualLayout>
              </c:layout>
              <c:tx>
                <c:rich>
                  <a:bodyPr/>
                  <a:lstStyle/>
                  <a:p>
                    <a:fld id="{9F7D841E-9283-4F6A-A18B-A5334822AD86}" type="CATEGORYNAME">
                      <a:rPr lang="en-US" smtClean="0"/>
                      <a:pPr/>
                      <a:t>[CATEGORY NAME]</a:t>
                    </a:fld>
                    <a:r>
                      <a:rPr lang="en-US"/>
                      <a:t> </a:t>
                    </a:r>
                    <a:fld id="{9FF84CD8-E3C9-4939-A877-C198EDA9DE2E}" type="VALUE">
                      <a:rPr lang="en-US" b="1" baseline="0" smtClean="0"/>
                      <a:pPr/>
                      <a:t>[VALUE]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8888380128512409"/>
                      <c:h val="7.3170731707317069E-2"/>
                    </c:manualLayout>
                  </c15:layout>
                  <c15:dlblFieldTable/>
                  <c15:showDataLabelsRange val="0"/>
                </c:ext>
                <c:ext xmlns:c16="http://schemas.microsoft.com/office/drawing/2014/chart" uri="{C3380CC4-5D6E-409C-BE32-E72D297353CC}">
                  <c16:uniqueId val="{0000000A-17D2-4043-8B60-4761F580924F}"/>
                </c:ext>
              </c:extLst>
            </c:dLbl>
            <c:dLbl>
              <c:idx val="5"/>
              <c:layout>
                <c:manualLayout>
                  <c:x val="-9.7193901249733618E-4"/>
                  <c:y val="3.2961671415690083E-3"/>
                </c:manualLayout>
              </c:layout>
              <c:tx>
                <c:rich>
                  <a:bodyPr/>
                  <a:lstStyle/>
                  <a:p>
                    <a:fld id="{7518BB73-A9FD-4275-AB62-464F764D803B}" type="CATEGORYNAME">
                      <a:rPr lang="en-US" smtClean="0"/>
                      <a:pPr/>
                      <a:t>[CATEGORY NAME]</a:t>
                    </a:fld>
                    <a:r>
                      <a:rPr lang="en-US"/>
                      <a:t> </a:t>
                    </a:r>
                    <a:fld id="{59B1FE85-DC90-4335-ADAE-B8DB35A28F1D}" type="VALUE">
                      <a:rPr lang="en-US" b="1" baseline="0" smtClean="0"/>
                      <a:pPr/>
                      <a:t>[VALUE]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9798557818546784"/>
                      <c:h val="7.3170731707317069E-2"/>
                    </c:manualLayout>
                  </c15:layout>
                  <c15:dlblFieldTable/>
                  <c15:showDataLabelsRange val="0"/>
                </c:ext>
                <c:ext xmlns:c16="http://schemas.microsoft.com/office/drawing/2014/chart" uri="{C3380CC4-5D6E-409C-BE32-E72D297353CC}">
                  <c16:uniqueId val="{0000000C-17D2-4043-8B60-4761F580924F}"/>
                </c:ext>
              </c:extLst>
            </c:dLbl>
            <c:dLbl>
              <c:idx val="6"/>
              <c:layout>
                <c:manualLayout>
                  <c:x val="8.7789141683021869E-3"/>
                  <c:y val="6.0068710923328467E-3"/>
                </c:manualLayout>
              </c:layout>
              <c:tx>
                <c:rich>
                  <a:bodyPr rot="0" spcFirstLastPara="1" vertOverflow="clip" horzOverflow="clip" vert="horz" wrap="square" lIns="36576" tIns="18288" rIns="36576" bIns="18288" anchor="ctr" anchorCtr="1">
                    <a:sp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fld id="{9E0D4DEF-F7EE-4CA7-9F3E-C69C2A1F3B8C}" type="CATEGORYNAME">
                      <a:rPr lang="en-US" smtClean="0"/>
                      <a:pPr>
                        <a:defRPr>
                          <a:latin typeface="Arial" panose="020B0604020202020204" pitchFamily="34" charset="0"/>
                          <a:cs typeface="Arial" panose="020B0604020202020204" pitchFamily="34" charset="0"/>
                        </a:defRPr>
                      </a:pPr>
                      <a:t>[CATEGORY NAME]</a:t>
                    </a:fld>
                    <a:r>
                      <a:rPr lang="en-US"/>
                      <a:t> </a:t>
                    </a:r>
                    <a:fld id="{50505877-9326-4FA0-AD5F-B40C3959588F}" type="VALUE">
                      <a:rPr lang="en-US" b="1" baseline="0" smtClean="0"/>
                      <a:pPr>
                        <a:defRPr>
                          <a:latin typeface="Arial" panose="020B0604020202020204" pitchFamily="34" charset="0"/>
                          <a:cs typeface="Arial" panose="020B0604020202020204" pitchFamily="34" charset="0"/>
                        </a:defRPr>
                      </a:pPr>
                      <a:t>[VALUE]</a:t>
                    </a:fld>
                    <a:endParaRPr lang="en-US"/>
                  </a:p>
                </c:rich>
              </c:tx>
              <c:numFmt formatCode="0.00%" sourceLinked="0"/>
              <c:spPr>
                <a:solidFill>
                  <a:schemeClr val="lt1"/>
                </a:solidFill>
                <a:ln w="0">
                  <a:solidFill>
                    <a:srgbClr val="1E376D"/>
                  </a:solidFill>
                </a:ln>
                <a:effectLst/>
              </c:spPr>
              <c:txPr>
                <a:bodyPr rot="0" spcFirstLastPara="1" vertOverflow="clip" horzOverflow="clip" vert="horz" wrap="square" lIns="36576" tIns="18288" rIns="36576" bIns="18288" anchor="ctr" anchorCtr="1">
                  <a:sp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spPr xmlns:c15="http://schemas.microsoft.com/office/drawing/2012/chart">
                    <a:prstGeom prst="roundRect">
                      <a:avLst/>
                    </a:prstGeom>
                    <a:noFill/>
                    <a:ln>
                      <a:noFill/>
                    </a:ln>
                  </c15:spPr>
                  <c15:layout>
                    <c:manualLayout>
                      <c:w val="0.3324872371897068"/>
                      <c:h val="7.3170731707317069E-2"/>
                    </c:manualLayout>
                  </c15:layout>
                  <c15:dlblFieldTable/>
                  <c15:showDataLabelsRange val="0"/>
                </c:ext>
                <c:ext xmlns:c16="http://schemas.microsoft.com/office/drawing/2014/chart" uri="{C3380CC4-5D6E-409C-BE32-E72D297353CC}">
                  <c16:uniqueId val="{0000000E-17D2-4043-8B60-4761F580924F}"/>
                </c:ext>
              </c:extLst>
            </c:dLbl>
            <c:dLbl>
              <c:idx val="7"/>
              <c:layout>
                <c:manualLayout>
                  <c:x val="-1.0210823784007781E-3"/>
                  <c:y val="3.194044342018211E-2"/>
                </c:manualLayout>
              </c:layout>
              <c:tx>
                <c:rich>
                  <a:bodyPr/>
                  <a:lstStyle/>
                  <a:p>
                    <a:fld id="{977E675B-A0E5-4411-8296-3FE03F0504FB}" type="CATEGORYNAME">
                      <a:rPr lang="en-US" smtClean="0"/>
                      <a:pPr/>
                      <a:t>[CATEGORY NAME]</a:t>
                    </a:fld>
                    <a:r>
                      <a:rPr lang="en-US"/>
                      <a:t> </a:t>
                    </a:r>
                    <a:fld id="{6B2CC7D7-6984-4F48-926C-A7D6260878A2}" type="VALUE">
                      <a:rPr lang="en-US" b="1" baseline="0" smtClean="0"/>
                      <a:pPr/>
                      <a:t>[VALUE]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0822974114289419"/>
                      <c:h val="7.3170731707317069E-2"/>
                    </c:manualLayout>
                  </c15:layout>
                  <c15:dlblFieldTable/>
                  <c15:showDataLabelsRange val="0"/>
                </c:ext>
                <c:ext xmlns:c16="http://schemas.microsoft.com/office/drawing/2014/chart" uri="{C3380CC4-5D6E-409C-BE32-E72D297353CC}">
                  <c16:uniqueId val="{00000010-17D2-4043-8B60-4761F580924F}"/>
                </c:ext>
              </c:extLst>
            </c:dLbl>
            <c:dLbl>
              <c:idx val="8"/>
              <c:layout>
                <c:manualLayout>
                  <c:x val="-5.7689878046567049E-2"/>
                  <c:y val="7.7806110072429463E-2"/>
                </c:manualLayout>
              </c:layout>
              <c:tx>
                <c:rich>
                  <a:bodyPr/>
                  <a:lstStyle/>
                  <a:p>
                    <a:fld id="{E190AB4D-CDA0-4F0B-B350-7E7E51C055FA}" type="CATEGORYNAME">
                      <a:rPr lang="en-US" smtClean="0"/>
                      <a:pPr/>
                      <a:t>[CATEGORY NAME]</a:t>
                    </a:fld>
                    <a:r>
                      <a:rPr lang="en-US"/>
                      <a:t> </a:t>
                    </a:r>
                    <a:fld id="{4335AB6C-F58A-40EC-BF1F-2DA0D89F0983}" type="VALUE">
                      <a:rPr lang="en-US" b="1" baseline="0" smtClean="0"/>
                      <a:pPr/>
                      <a:t>[VALUE]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30458528780353039"/>
                      <c:h val="7.3170731707317069E-2"/>
                    </c:manualLayout>
                  </c15:layout>
                  <c15:dlblFieldTable/>
                  <c15:showDataLabelsRange val="0"/>
                </c:ext>
                <c:ext xmlns:c16="http://schemas.microsoft.com/office/drawing/2014/chart" uri="{C3380CC4-5D6E-409C-BE32-E72D297353CC}">
                  <c16:uniqueId val="{00000012-17D2-4043-8B60-4761F580924F}"/>
                </c:ext>
              </c:extLst>
            </c:dLbl>
            <c:dLbl>
              <c:idx val="9"/>
              <c:layout>
                <c:manualLayout>
                  <c:x val="-8.953898484578153E-2"/>
                  <c:y val="7.3216076648955465E-3"/>
                </c:manualLayout>
              </c:layout>
              <c:tx>
                <c:rich>
                  <a:bodyPr/>
                  <a:lstStyle/>
                  <a:p>
                    <a:fld id="{AD4359BF-12FF-43EA-B12A-3DBDF1D178EF}" type="CATEGORYNAME">
                      <a:rPr lang="en-US" smtClean="0"/>
                      <a:pPr/>
                      <a:t>[CATEGORY NAME]</a:t>
                    </a:fld>
                    <a:r>
                      <a:rPr lang="en-US"/>
                      <a:t> </a:t>
                    </a:r>
                    <a:fld id="{01BBDEDB-A07D-41BB-915A-71C34D55D6A9}" type="VALUE">
                      <a:rPr lang="en-US" b="1" smtClean="0"/>
                      <a:pPr/>
                      <a:t>[VALUE]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042218315848682"/>
                      <c:h val="7.3170731707317069E-2"/>
                    </c:manualLayout>
                  </c15:layout>
                  <c15:dlblFieldTable/>
                  <c15:showDataLabelsRange val="0"/>
                </c:ext>
                <c:ext xmlns:c16="http://schemas.microsoft.com/office/drawing/2014/chart" uri="{C3380CC4-5D6E-409C-BE32-E72D297353CC}">
                  <c16:uniqueId val="{00000014-17D2-4043-8B60-4761F580924F}"/>
                </c:ext>
              </c:extLst>
            </c:dLbl>
            <c:numFmt formatCode="0.00%" sourceLinked="0"/>
            <c:spPr>
              <a:solidFill>
                <a:schemeClr val="lt1"/>
              </a:solidFill>
              <a:ln>
                <a:solidFill>
                  <a:srgbClr val="1E376D"/>
                </a:solidFill>
              </a:ln>
              <a:effectLst/>
            </c:spPr>
            <c:txPr>
              <a:bodyPr rot="0" spcFirstLastPara="1" vertOverflow="clip" horzOverflow="clip" vert="horz" wrap="square" lIns="36576" tIns="18288" rIns="36576" bIns="18288" anchor="ctr" anchorCtr="1">
                <a:sp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oundRect">
                    <a:avLst/>
                  </a:prstGeom>
                  <a:noFill/>
                  <a:ln>
                    <a:noFill/>
                  </a:ln>
                </c15:spPr>
              </c:ext>
            </c:extLst>
          </c:dLbls>
          <c:cat>
            <c:strRef>
              <c:f>Sheet1!$A$2:$A$11</c:f>
              <c:strCache>
                <c:ptCount val="10"/>
                <c:pt idx="0">
                  <c:v>Higher Education</c:v>
                </c:pt>
                <c:pt idx="1">
                  <c:v>K-12 Education</c:v>
                </c:pt>
                <c:pt idx="2">
                  <c:v>Agriculture &amp; Forestry</c:v>
                </c:pt>
                <c:pt idx="3">
                  <c:v>Hospital Staffing Assistance</c:v>
                </c:pt>
                <c:pt idx="4">
                  <c:v>Local Government</c:v>
                </c:pt>
                <c:pt idx="5">
                  <c:v>EMS Ambulance Assistance</c:v>
                </c:pt>
                <c:pt idx="6">
                  <c:v>Community CARES ('Non-Profit)</c:v>
                </c:pt>
                <c:pt idx="7">
                  <c:v>Small Business</c:v>
                </c:pt>
                <c:pt idx="8">
                  <c:v>TN Tourism &amp; DMO Support</c:v>
                </c:pt>
                <c:pt idx="9">
                  <c:v>Broadband</c:v>
                </c:pt>
              </c:strCache>
            </c:strRef>
          </c:cat>
          <c:val>
            <c:numRef>
              <c:f>Sheet1!$C$2:$C$11</c:f>
              <c:numCache>
                <c:formatCode>0.00%</c:formatCode>
                <c:ptCount val="10"/>
                <c:pt idx="0">
                  <c:v>2.4299999999999999E-2</c:v>
                </c:pt>
                <c:pt idx="1">
                  <c:v>8.6199999999999999E-2</c:v>
                </c:pt>
                <c:pt idx="2">
                  <c:v>6.2399999999999997E-2</c:v>
                </c:pt>
                <c:pt idx="3">
                  <c:v>5.8999999999999997E-2</c:v>
                </c:pt>
                <c:pt idx="4">
                  <c:v>0.13039999999999999</c:v>
                </c:pt>
                <c:pt idx="5">
                  <c:v>1E-3</c:v>
                </c:pt>
                <c:pt idx="6">
                  <c:v>0.1701</c:v>
                </c:pt>
                <c:pt idx="7">
                  <c:v>0.36859999999999998</c:v>
                </c:pt>
                <c:pt idx="8">
                  <c:v>2.8400000000000002E-2</c:v>
                </c:pt>
                <c:pt idx="9">
                  <c:v>6.9500000000000006E-2</c:v>
                </c:pt>
              </c:numCache>
            </c:numRef>
          </c:val>
          <c:extLst>
            <c:ext xmlns:c16="http://schemas.microsoft.com/office/drawing/2014/chart" uri="{C3380CC4-5D6E-409C-BE32-E72D297353CC}">
              <c16:uniqueId val="{00000015-17D2-4043-8B60-4761F580924F}"/>
            </c:ext>
          </c:extLst>
        </c:ser>
        <c:dLbls>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184185713493369"/>
          <c:y val="8.6400148409238445E-2"/>
          <c:w val="0.28465171156726016"/>
          <c:h val="0.65455569984231521"/>
        </c:manualLayout>
      </c:layout>
      <c:pieChart>
        <c:varyColors val="1"/>
        <c:ser>
          <c:idx val="0"/>
          <c:order val="0"/>
          <c:tx>
            <c:strRef>
              <c:f>Sheet1!$B$1</c:f>
              <c:strCache>
                <c:ptCount val="1"/>
                <c:pt idx="0">
                  <c:v>Column1</c:v>
                </c:pt>
              </c:strCache>
            </c:strRef>
          </c:tx>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Unemployment Insurance </c:v>
                </c:pt>
                <c:pt idx="1">
                  <c:v>Economic and Pandemic Relief to Tennesseans </c:v>
                </c:pt>
                <c:pt idx="2">
                  <c:v>Remaining for Other Public Health and State </c:v>
                </c:pt>
                <c:pt idx="3">
                  <c:v>Unspent funds</c:v>
                </c:pt>
              </c:strCache>
            </c:strRef>
          </c:cat>
          <c:val>
            <c:numRef>
              <c:f>Sheet1!$B$2:$B$5</c:f>
            </c:numRef>
          </c:val>
          <c:extLst>
            <c:ext xmlns:c16="http://schemas.microsoft.com/office/drawing/2014/chart" uri="{C3380CC4-5D6E-409C-BE32-E72D297353CC}">
              <c16:uniqueId val="{00000000-1A4C-46E7-84C5-0433BFE67626}"/>
            </c:ext>
          </c:extLst>
        </c:ser>
        <c:ser>
          <c:idx val="1"/>
          <c:order val="1"/>
          <c:tx>
            <c:strRef>
              <c:f>Sheet1!$C$1</c:f>
              <c:strCache>
                <c:ptCount val="1"/>
                <c:pt idx="0">
                  <c:v>Column2</c:v>
                </c:pt>
              </c:strCache>
            </c:strRef>
          </c:tx>
          <c:dPt>
            <c:idx val="0"/>
            <c:bubble3D val="0"/>
            <c:spPr>
              <a:solidFill>
                <a:srgbClr val="919295"/>
              </a:solidFill>
              <a:ln w="19050">
                <a:solidFill>
                  <a:schemeClr val="lt1"/>
                </a:solidFill>
              </a:ln>
              <a:effectLst/>
            </c:spPr>
            <c:extLst>
              <c:ext xmlns:c16="http://schemas.microsoft.com/office/drawing/2014/chart" uri="{C3380CC4-5D6E-409C-BE32-E72D297353CC}">
                <c16:uniqueId val="{00000002-1A4C-46E7-84C5-0433BFE67626}"/>
              </c:ext>
            </c:extLst>
          </c:dPt>
          <c:dPt>
            <c:idx val="1"/>
            <c:bubble3D val="0"/>
            <c:explosion val="24"/>
            <c:spPr>
              <a:solidFill>
                <a:srgbClr val="1E376D"/>
              </a:solidFill>
              <a:ln w="19050">
                <a:solidFill>
                  <a:schemeClr val="lt1"/>
                </a:solidFill>
              </a:ln>
              <a:effectLst/>
            </c:spPr>
            <c:extLst>
              <c:ext xmlns:c16="http://schemas.microsoft.com/office/drawing/2014/chart" uri="{C3380CC4-5D6E-409C-BE32-E72D297353CC}">
                <c16:uniqueId val="{00000004-1A4C-46E7-84C5-0433BFE67626}"/>
              </c:ext>
            </c:extLst>
          </c:dPt>
          <c:dPt>
            <c:idx val="2"/>
            <c:bubble3D val="0"/>
            <c:spPr>
              <a:solidFill>
                <a:srgbClr val="3057AE"/>
              </a:solidFill>
              <a:ln w="19050">
                <a:solidFill>
                  <a:schemeClr val="lt1"/>
                </a:solidFill>
              </a:ln>
              <a:effectLst/>
            </c:spPr>
            <c:extLst>
              <c:ext xmlns:c16="http://schemas.microsoft.com/office/drawing/2014/chart" uri="{C3380CC4-5D6E-409C-BE32-E72D297353CC}">
                <c16:uniqueId val="{00000006-1A4C-46E7-84C5-0433BFE67626}"/>
              </c:ext>
            </c:extLst>
          </c:dPt>
          <c:dPt>
            <c:idx val="3"/>
            <c:bubble3D val="0"/>
            <c:spPr>
              <a:solidFill>
                <a:srgbClr val="CF0302"/>
              </a:solidFill>
              <a:ln w="19050">
                <a:solidFill>
                  <a:schemeClr val="lt1"/>
                </a:solidFill>
              </a:ln>
              <a:effectLst/>
            </c:spPr>
            <c:extLst>
              <c:ext xmlns:c16="http://schemas.microsoft.com/office/drawing/2014/chart" uri="{C3380CC4-5D6E-409C-BE32-E72D297353CC}">
                <c16:uniqueId val="{00000008-1A4C-46E7-84C5-0433BFE67626}"/>
              </c:ext>
            </c:extLst>
          </c:dPt>
          <c:dLbls>
            <c:delete val="1"/>
          </c:dLbls>
          <c:cat>
            <c:strRef>
              <c:f>Sheet1!$A$2:$A$5</c:f>
              <c:strCache>
                <c:ptCount val="4"/>
                <c:pt idx="0">
                  <c:v>Unemployment Insurance </c:v>
                </c:pt>
                <c:pt idx="1">
                  <c:v>Economic and Pandemic Relief to Tennesseans </c:v>
                </c:pt>
                <c:pt idx="2">
                  <c:v>Remaining for Other Public Health and State </c:v>
                </c:pt>
                <c:pt idx="3">
                  <c:v>Unspent funds</c:v>
                </c:pt>
              </c:strCache>
            </c:strRef>
          </c:cat>
          <c:val>
            <c:numRef>
              <c:f>Sheet1!$C$2:$C$5</c:f>
              <c:numCache>
                <c:formatCode>0%</c:formatCode>
                <c:ptCount val="4"/>
                <c:pt idx="0">
                  <c:v>0.43478260869565216</c:v>
                </c:pt>
                <c:pt idx="1">
                  <c:v>0.37883347826086955</c:v>
                </c:pt>
                <c:pt idx="2">
                  <c:v>3.9685505086956521E-2</c:v>
                </c:pt>
                <c:pt idx="3">
                  <c:v>0.14669840795652173</c:v>
                </c:pt>
              </c:numCache>
            </c:numRef>
          </c:val>
          <c:extLst>
            <c:ext xmlns:c16="http://schemas.microsoft.com/office/drawing/2014/chart" uri="{C3380CC4-5D6E-409C-BE32-E72D297353CC}">
              <c16:uniqueId val="{00000009-1A4C-46E7-84C5-0433BFE67626}"/>
            </c:ext>
          </c:extLst>
        </c:ser>
        <c:dLbls>
          <c:showLegendKey val="0"/>
          <c:showVal val="0"/>
          <c:showCatName val="0"/>
          <c:showSerName val="0"/>
          <c:showPercent val="1"/>
          <c:showBubbleSize val="0"/>
          <c:showLeaderLines val="1"/>
        </c:dLbls>
        <c:firstSliceAng val="261"/>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170060876248862"/>
          <c:y val="0.21358701969955274"/>
          <c:w val="0.37762429593388386"/>
          <c:h val="0.68138655164953088"/>
        </c:manualLayout>
      </c:layout>
      <c:pieChart>
        <c:varyColors val="1"/>
        <c:ser>
          <c:idx val="0"/>
          <c:order val="0"/>
          <c:tx>
            <c:strRef>
              <c:f>Sheet1!$B$1</c:f>
              <c:strCache>
                <c:ptCount val="1"/>
                <c:pt idx="0">
                  <c:v>Column1</c:v>
                </c:pt>
              </c:strCache>
            </c:strRef>
          </c:tx>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Sheet1!$A$2:$A$12</c:f>
              <c:strCache>
                <c:ptCount val="11"/>
                <c:pt idx="0">
                  <c:v>Higher Education</c:v>
                </c:pt>
                <c:pt idx="1">
                  <c:v>Dept of Health</c:v>
                </c:pt>
                <c:pt idx="2">
                  <c:v>K-12 Education</c:v>
                </c:pt>
                <c:pt idx="3">
                  <c:v>State Government Operations</c:v>
                </c:pt>
                <c:pt idx="4">
                  <c:v>Agriculture &amp; Forestry</c:v>
                </c:pt>
                <c:pt idx="5">
                  <c:v>Hospital Staffing Assistance</c:v>
                </c:pt>
                <c:pt idx="6">
                  <c:v>Local Government</c:v>
                </c:pt>
                <c:pt idx="7">
                  <c:v>EMS Ambulance Assistance</c:v>
                </c:pt>
                <c:pt idx="8">
                  <c:v>Community CARES (Non-Profit)</c:v>
                </c:pt>
                <c:pt idx="9">
                  <c:v>Small Business</c:v>
                </c:pt>
                <c:pt idx="10">
                  <c:v>TN Tourism &amp; DMO Support</c:v>
                </c:pt>
              </c:strCache>
            </c:strRef>
          </c:cat>
          <c:val>
            <c:numRef>
              <c:f>Sheet1!$B$2:$B$12</c:f>
            </c:numRef>
          </c:val>
          <c:extLst>
            <c:ext xmlns:c16="http://schemas.microsoft.com/office/drawing/2014/chart" uri="{C3380CC4-5D6E-409C-BE32-E72D297353CC}">
              <c16:uniqueId val="{00000000-0A9B-4549-BE9B-7BD6893A45EA}"/>
            </c:ext>
          </c:extLst>
        </c:ser>
        <c:ser>
          <c:idx val="1"/>
          <c:order val="1"/>
          <c:tx>
            <c:strRef>
              <c:f>Sheet1!$C$1</c:f>
              <c:strCache>
                <c:ptCount val="1"/>
                <c:pt idx="0">
                  <c:v>Column2</c:v>
                </c:pt>
              </c:strCache>
            </c:strRef>
          </c:tx>
          <c:dPt>
            <c:idx val="0"/>
            <c:bubble3D val="0"/>
            <c:spPr>
              <a:solidFill>
                <a:srgbClr val="7896DA"/>
              </a:solidFill>
              <a:ln w="19050">
                <a:solidFill>
                  <a:schemeClr val="lt1"/>
                </a:solidFill>
              </a:ln>
              <a:effectLst/>
            </c:spPr>
            <c:extLst>
              <c:ext xmlns:c16="http://schemas.microsoft.com/office/drawing/2014/chart" uri="{C3380CC4-5D6E-409C-BE32-E72D297353CC}">
                <c16:uniqueId val="{00000002-0A9B-4549-BE9B-7BD6893A45EA}"/>
              </c:ext>
            </c:extLst>
          </c:dPt>
          <c:dPt>
            <c:idx val="1"/>
            <c:bubble3D val="0"/>
            <c:spPr>
              <a:solidFill>
                <a:srgbClr val="5178CF"/>
              </a:solidFill>
              <a:ln w="19050">
                <a:solidFill>
                  <a:schemeClr val="lt1"/>
                </a:solidFill>
              </a:ln>
              <a:effectLst/>
            </c:spPr>
            <c:extLst>
              <c:ext xmlns:c16="http://schemas.microsoft.com/office/drawing/2014/chart" uri="{C3380CC4-5D6E-409C-BE32-E72D297353CC}">
                <c16:uniqueId val="{00000004-0A9B-4549-BE9B-7BD6893A45EA}"/>
              </c:ext>
            </c:extLst>
          </c:dPt>
          <c:dPt>
            <c:idx val="2"/>
            <c:bubble3D val="0"/>
            <c:spPr>
              <a:solidFill>
                <a:srgbClr val="3057AE"/>
              </a:solidFill>
              <a:ln w="19050">
                <a:solidFill>
                  <a:schemeClr val="lt1"/>
                </a:solidFill>
              </a:ln>
              <a:effectLst/>
            </c:spPr>
            <c:extLst>
              <c:ext xmlns:c16="http://schemas.microsoft.com/office/drawing/2014/chart" uri="{C3380CC4-5D6E-409C-BE32-E72D297353CC}">
                <c16:uniqueId val="{00000006-0A9B-4549-BE9B-7BD6893A45EA}"/>
              </c:ext>
            </c:extLst>
          </c:dPt>
          <c:dPt>
            <c:idx val="3"/>
            <c:bubble3D val="0"/>
            <c:spPr>
              <a:solidFill>
                <a:srgbClr val="2D52A3"/>
              </a:solidFill>
              <a:ln w="19050">
                <a:solidFill>
                  <a:schemeClr val="lt1"/>
                </a:solidFill>
              </a:ln>
              <a:effectLst/>
            </c:spPr>
            <c:extLst>
              <c:ext xmlns:c16="http://schemas.microsoft.com/office/drawing/2014/chart" uri="{C3380CC4-5D6E-409C-BE32-E72D297353CC}">
                <c16:uniqueId val="{00000008-0A9B-4549-BE9B-7BD6893A45EA}"/>
              </c:ext>
            </c:extLst>
          </c:dPt>
          <c:dPt>
            <c:idx val="4"/>
            <c:bubble3D val="0"/>
            <c:spPr>
              <a:solidFill>
                <a:srgbClr val="1E376D"/>
              </a:solidFill>
              <a:ln w="19050">
                <a:solidFill>
                  <a:schemeClr val="lt1"/>
                </a:solidFill>
              </a:ln>
              <a:effectLst/>
            </c:spPr>
            <c:extLst>
              <c:ext xmlns:c16="http://schemas.microsoft.com/office/drawing/2014/chart" uri="{C3380CC4-5D6E-409C-BE32-E72D297353CC}">
                <c16:uniqueId val="{0000000A-0A9B-4549-BE9B-7BD6893A45EA}"/>
              </c:ext>
            </c:extLst>
          </c:dPt>
          <c:dPt>
            <c:idx val="5"/>
            <c:bubble3D val="0"/>
            <c:spPr>
              <a:solidFill>
                <a:srgbClr val="CF0302"/>
              </a:solidFill>
              <a:ln w="19050">
                <a:solidFill>
                  <a:schemeClr val="lt1"/>
                </a:solidFill>
              </a:ln>
              <a:effectLst/>
            </c:spPr>
            <c:extLst>
              <c:ext xmlns:c16="http://schemas.microsoft.com/office/drawing/2014/chart" uri="{C3380CC4-5D6E-409C-BE32-E72D297353CC}">
                <c16:uniqueId val="{0000000C-0A9B-4549-BE9B-7BD6893A45EA}"/>
              </c:ext>
            </c:extLst>
          </c:dPt>
          <c:dPt>
            <c:idx val="6"/>
            <c:bubble3D val="0"/>
            <c:spPr>
              <a:solidFill>
                <a:srgbClr val="AC0000"/>
              </a:solidFill>
              <a:ln w="19050">
                <a:solidFill>
                  <a:schemeClr val="lt1"/>
                </a:solidFill>
              </a:ln>
              <a:effectLst/>
            </c:spPr>
            <c:extLst>
              <c:ext xmlns:c16="http://schemas.microsoft.com/office/drawing/2014/chart" uri="{C3380CC4-5D6E-409C-BE32-E72D297353CC}">
                <c16:uniqueId val="{0000000E-0A9B-4549-BE9B-7BD6893A45EA}"/>
              </c:ext>
            </c:extLst>
          </c:dPt>
          <c:dPt>
            <c:idx val="7"/>
            <c:bubble3D val="0"/>
            <c:spPr>
              <a:solidFill>
                <a:srgbClr val="700000"/>
              </a:solidFill>
              <a:ln w="19050">
                <a:solidFill>
                  <a:schemeClr val="lt1"/>
                </a:solidFill>
              </a:ln>
              <a:effectLst/>
            </c:spPr>
            <c:extLst>
              <c:ext xmlns:c16="http://schemas.microsoft.com/office/drawing/2014/chart" uri="{C3380CC4-5D6E-409C-BE32-E72D297353CC}">
                <c16:uniqueId val="{00000010-0A9B-4549-BE9B-7BD6893A45EA}"/>
              </c:ext>
            </c:extLst>
          </c:dPt>
          <c:dPt>
            <c:idx val="8"/>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12-0A9B-4549-BE9B-7BD6893A45EA}"/>
              </c:ext>
            </c:extLst>
          </c:dPt>
          <c:dPt>
            <c:idx val="9"/>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14-0A9B-4549-BE9B-7BD6893A45EA}"/>
              </c:ext>
            </c:extLst>
          </c:dPt>
          <c:dPt>
            <c:idx val="10"/>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16-0A9B-4549-BE9B-7BD6893A45EA}"/>
              </c:ext>
            </c:extLst>
          </c:dPt>
          <c:dLbls>
            <c:dLbl>
              <c:idx val="0"/>
              <c:layout>
                <c:manualLayout>
                  <c:x val="-8.4149419979305196E-2"/>
                  <c:y val="-9.4476480217502184E-2"/>
                </c:manualLayout>
              </c:layout>
              <c:tx>
                <c:rich>
                  <a:bodyPr/>
                  <a:lstStyle/>
                  <a:p>
                    <a:fld id="{A0971593-DCA1-4D57-89EF-EABD14FFCDFA}" type="CATEGORYNAME">
                      <a:rPr lang="en-US"/>
                      <a:pPr/>
                      <a:t>[CATEGORY NAME]</a:t>
                    </a:fld>
                    <a:r>
                      <a:rPr lang="en-US" baseline="0"/>
                      <a:t> </a:t>
                    </a:r>
                    <a:fld id="{D90B69AF-564A-4A50-9060-31ECD449B299}" type="PERCENTAGE">
                      <a:rPr lang="en-US" b="1" baseline="0"/>
                      <a:pPr/>
                      <a:t>[PERCENTAGE]</a:t>
                    </a:fld>
                    <a:endParaRPr lang="en-US" baseline="0"/>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2841577971351015"/>
                      <c:h val="5.6741860525726821E-2"/>
                    </c:manualLayout>
                  </c15:layout>
                  <c15:dlblFieldTable/>
                  <c15:showDataLabelsRange val="0"/>
                </c:ext>
                <c:ext xmlns:c16="http://schemas.microsoft.com/office/drawing/2014/chart" uri="{C3380CC4-5D6E-409C-BE32-E72D297353CC}">
                  <c16:uniqueId val="{00000002-0A9B-4549-BE9B-7BD6893A45EA}"/>
                </c:ext>
              </c:extLst>
            </c:dLbl>
            <c:dLbl>
              <c:idx val="1"/>
              <c:layout>
                <c:manualLayout>
                  <c:x val="6.8322491795560367E-2"/>
                  <c:y val="-7.2373175777728782E-2"/>
                </c:manualLayout>
              </c:layout>
              <c:tx>
                <c:rich>
                  <a:bodyPr rot="0" spcFirstLastPara="1" vertOverflow="overflow" horzOverflow="overflow" vert="horz" wrap="square" lIns="36576" tIns="18288" rIns="36576" bIns="18288" anchor="ctr" anchorCtr="1">
                    <a:no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fld id="{C81C9F54-B990-4F8E-8C1E-7856D756ACF5}" type="CATEGORYNAME">
                      <a:rPr lang="en-US" smtClean="0"/>
                      <a:pPr>
                        <a:defRPr>
                          <a:latin typeface="Arial" panose="020B0604020202020204" pitchFamily="34" charset="0"/>
                          <a:cs typeface="Arial" panose="020B0604020202020204" pitchFamily="34" charset="0"/>
                        </a:defRPr>
                      </a:pPr>
                      <a:t>[CATEGORY NAME]</a:t>
                    </a:fld>
                    <a:r>
                      <a:rPr lang="en-US"/>
                      <a:t> </a:t>
                    </a:r>
                    <a:fld id="{17E74691-25B3-49C3-AF5D-462883514D71}" type="PERCENTAGE">
                      <a:rPr lang="en-US" b="1" baseline="0" smtClean="0"/>
                      <a:pPr>
                        <a:defRPr>
                          <a:latin typeface="Arial" panose="020B0604020202020204" pitchFamily="34" charset="0"/>
                          <a:cs typeface="Arial" panose="020B0604020202020204" pitchFamily="34" charset="0"/>
                        </a:defRPr>
                      </a:pPr>
                      <a:t>[PERCENTAGE]</a:t>
                    </a:fld>
                    <a:endParaRPr lang="en-US"/>
                  </a:p>
                </c:rich>
              </c:tx>
              <c:numFmt formatCode="0.00%" sourceLinked="0"/>
              <c:spPr>
                <a:solidFill>
                  <a:schemeClr val="lt1"/>
                </a:solidFill>
                <a:ln>
                  <a:solidFill>
                    <a:srgbClr val="1E376D"/>
                  </a:solidFill>
                </a:ln>
                <a:effectLst/>
              </c:spPr>
              <c:txPr>
                <a:bodyPr rot="0" spcFirstLastPara="1" vertOverflow="overflow" horzOverflow="overflow" vert="horz" wrap="square" lIns="36576" tIns="18288" rIns="36576" bIns="18288" anchor="ctr" anchorCtr="1">
                  <a:no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15:spPr xmlns:c15="http://schemas.microsoft.com/office/drawing/2012/chart">
                    <a:prstGeom prst="roundRect">
                      <a:avLst/>
                    </a:prstGeom>
                    <a:noFill/>
                    <a:ln>
                      <a:noFill/>
                    </a:ln>
                  </c15:spPr>
                  <c15:layout>
                    <c:manualLayout>
                      <c:w val="0.20544886981306867"/>
                      <c:h val="5.6741860525726821E-2"/>
                    </c:manualLayout>
                  </c15:layout>
                  <c15:dlblFieldTable/>
                  <c15:showDataLabelsRange val="0"/>
                </c:ext>
                <c:ext xmlns:c16="http://schemas.microsoft.com/office/drawing/2014/chart" uri="{C3380CC4-5D6E-409C-BE32-E72D297353CC}">
                  <c16:uniqueId val="{00000004-0A9B-4549-BE9B-7BD6893A45EA}"/>
                </c:ext>
              </c:extLst>
            </c:dLbl>
            <c:dLbl>
              <c:idx val="2"/>
              <c:layout>
                <c:manualLayout>
                  <c:x val="5.621840644243023E-2"/>
                  <c:y val="-4.0545245820341483E-2"/>
                </c:manualLayout>
              </c:layout>
              <c:tx>
                <c:rich>
                  <a:bodyPr/>
                  <a:lstStyle/>
                  <a:p>
                    <a:fld id="{6CA7B111-2128-46A9-BB1A-C9DE970F4AB6}" type="CATEGORYNAME">
                      <a:rPr lang="en-US" smtClean="0"/>
                      <a:pPr/>
                      <a:t>[CATEGORY NAME]</a:t>
                    </a:fld>
                    <a:r>
                      <a:rPr lang="en-US"/>
                      <a:t> </a:t>
                    </a:r>
                    <a:fld id="{31687CCA-B1E0-4D0E-9FF6-8C47B7D86C65}" type="PERCENTAGE">
                      <a:rPr lang="en-US" b="1" baseline="0" smtClean="0"/>
                      <a:pPr/>
                      <a:t>[PERCENTAGE]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0374479194086623"/>
                      <c:h val="5.7381426845155022E-2"/>
                    </c:manualLayout>
                  </c15:layout>
                  <c15:dlblFieldTable/>
                  <c15:showDataLabelsRange val="0"/>
                </c:ext>
                <c:ext xmlns:c16="http://schemas.microsoft.com/office/drawing/2014/chart" uri="{C3380CC4-5D6E-409C-BE32-E72D297353CC}">
                  <c16:uniqueId val="{00000006-0A9B-4549-BE9B-7BD6893A45EA}"/>
                </c:ext>
              </c:extLst>
            </c:dLbl>
            <c:dLbl>
              <c:idx val="3"/>
              <c:layout>
                <c:manualLayout>
                  <c:x val="-7.0644009705041711E-3"/>
                  <c:y val="-4.543423698621131E-2"/>
                </c:manualLayout>
              </c:layout>
              <c:tx>
                <c:rich>
                  <a:bodyPr/>
                  <a:lstStyle/>
                  <a:p>
                    <a:fld id="{B98E648F-1D88-4235-9136-947AF285BD71}" type="CATEGORYNAME">
                      <a:rPr lang="en-US" smtClean="0"/>
                      <a:pPr/>
                      <a:t>[CATEGORY NAME]</a:t>
                    </a:fld>
                    <a:r>
                      <a:rPr lang="en-US"/>
                      <a:t> </a:t>
                    </a:r>
                    <a:fld id="{90485A8D-E6E9-4543-BDBC-E918789A3928}" type="PERCENTAGE">
                      <a:rPr lang="en-US" b="1" baseline="0" smtClean="0"/>
                      <a:pPr/>
                      <a:t>[PERCENTAGE]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32562561362966741"/>
                      <c:h val="5.6741860525726821E-2"/>
                    </c:manualLayout>
                  </c15:layout>
                  <c15:dlblFieldTable/>
                  <c15:showDataLabelsRange val="0"/>
                </c:ext>
                <c:ext xmlns:c16="http://schemas.microsoft.com/office/drawing/2014/chart" uri="{C3380CC4-5D6E-409C-BE32-E72D297353CC}">
                  <c16:uniqueId val="{00000008-0A9B-4549-BE9B-7BD6893A45EA}"/>
                </c:ext>
              </c:extLst>
            </c:dLbl>
            <c:dLbl>
              <c:idx val="4"/>
              <c:layout>
                <c:manualLayout>
                  <c:x val="3.7673282552735288E-3"/>
                  <c:y val="-2.0424751004987921E-2"/>
                </c:manualLayout>
              </c:layout>
              <c:tx>
                <c:rich>
                  <a:bodyPr/>
                  <a:lstStyle/>
                  <a:p>
                    <a:fld id="{9F7D841E-9283-4F6A-A18B-A5334822AD86}" type="CATEGORYNAME">
                      <a:rPr lang="en-US" smtClean="0"/>
                      <a:pPr/>
                      <a:t>[CATEGORY NAME]</a:t>
                    </a:fld>
                    <a:r>
                      <a:rPr lang="en-US"/>
                      <a:t> </a:t>
                    </a:r>
                    <a:fld id="{BAEB75D9-B1A4-4A0B-94F1-A79EAE640843}" type="PERCENTAGE">
                      <a:rPr lang="en-US" b="1" baseline="0" smtClean="0"/>
                      <a:pPr/>
                      <a:t>[PERCENTAGE]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8888380128512409"/>
                      <c:h val="5.6741860525726821E-2"/>
                    </c:manualLayout>
                  </c15:layout>
                  <c15:dlblFieldTable/>
                  <c15:showDataLabelsRange val="0"/>
                </c:ext>
                <c:ext xmlns:c16="http://schemas.microsoft.com/office/drawing/2014/chart" uri="{C3380CC4-5D6E-409C-BE32-E72D297353CC}">
                  <c16:uniqueId val="{0000000A-0A9B-4549-BE9B-7BD6893A45EA}"/>
                </c:ext>
              </c:extLst>
            </c:dLbl>
            <c:dLbl>
              <c:idx val="5"/>
              <c:layout>
                <c:manualLayout>
                  <c:x val="-7.0643997802939673E-3"/>
                  <c:y val="-1.4946863456727705E-2"/>
                </c:manualLayout>
              </c:layout>
              <c:tx>
                <c:rich>
                  <a:bodyPr/>
                  <a:lstStyle/>
                  <a:p>
                    <a:fld id="{7518BB73-A9FD-4275-AB62-464F764D803B}" type="CATEGORYNAME">
                      <a:rPr lang="en-US" smtClean="0"/>
                      <a:pPr/>
                      <a:t>[CATEGORY NAME]</a:t>
                    </a:fld>
                    <a:r>
                      <a:rPr lang="en-US"/>
                      <a:t> </a:t>
                    </a:r>
                    <a:fld id="{46AA1F21-9385-4006-BAA6-F22DE0DE58E4}" type="PERCENTAGE">
                      <a:rPr lang="en-US" b="1" baseline="0" smtClean="0"/>
                      <a:pPr/>
                      <a:t>[PERCENTAGE]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30224733613676941"/>
                      <c:h val="5.6741860525726821E-2"/>
                    </c:manualLayout>
                  </c15:layout>
                  <c15:dlblFieldTable/>
                  <c15:showDataLabelsRange val="0"/>
                </c:ext>
                <c:ext xmlns:c16="http://schemas.microsoft.com/office/drawing/2014/chart" uri="{C3380CC4-5D6E-409C-BE32-E72D297353CC}">
                  <c16:uniqueId val="{0000000C-0A9B-4549-BE9B-7BD6893A45EA}"/>
                </c:ext>
              </c:extLst>
            </c:dLbl>
            <c:dLbl>
              <c:idx val="6"/>
              <c:layout>
                <c:manualLayout>
                  <c:x val="-1.9717354985926267E-2"/>
                  <c:y val="-6.2021592189182559E-2"/>
                </c:manualLayout>
              </c:layout>
              <c:tx>
                <c:rich>
                  <a:bodyPr rot="0" spcFirstLastPara="1" vertOverflow="clip" horzOverflow="clip" vert="horz" wrap="square" lIns="36576" tIns="18288" rIns="36576" bIns="18288" anchor="ctr" anchorCtr="1">
                    <a:sp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fld id="{9E0D4DEF-F7EE-4CA7-9F3E-C69C2A1F3B8C}" type="CATEGORYNAME">
                      <a:rPr lang="en-US" smtClean="0"/>
                      <a:pPr>
                        <a:defRPr>
                          <a:latin typeface="Arial" panose="020B0604020202020204" pitchFamily="34" charset="0"/>
                          <a:cs typeface="Arial" panose="020B0604020202020204" pitchFamily="34" charset="0"/>
                        </a:defRPr>
                      </a:pPr>
                      <a:t>[CATEGORY NAME]</a:t>
                    </a:fld>
                    <a:r>
                      <a:rPr lang="en-US"/>
                      <a:t> </a:t>
                    </a:r>
                    <a:fld id="{310BA553-B439-464B-8EE0-C54DF61B9ECB}" type="PERCENTAGE">
                      <a:rPr lang="en-US" b="1" baseline="0" smtClean="0"/>
                      <a:pPr>
                        <a:defRPr>
                          <a:latin typeface="Arial" panose="020B0604020202020204" pitchFamily="34" charset="0"/>
                          <a:cs typeface="Arial" panose="020B0604020202020204" pitchFamily="34" charset="0"/>
                        </a:defRPr>
                      </a:pPr>
                      <a:t>[PERCENTAGE]</a:t>
                    </a:fld>
                    <a:endParaRPr lang="en-US"/>
                  </a:p>
                </c:rich>
              </c:tx>
              <c:numFmt formatCode="0.00%" sourceLinked="0"/>
              <c:spPr>
                <a:solidFill>
                  <a:schemeClr val="lt1"/>
                </a:solidFill>
                <a:ln w="0">
                  <a:solidFill>
                    <a:srgbClr val="1E376D"/>
                  </a:solidFill>
                </a:ln>
                <a:effectLst/>
              </c:spPr>
              <c:txPr>
                <a:bodyPr rot="0" spcFirstLastPara="1" vertOverflow="clip" horzOverflow="clip" vert="horz" wrap="square" lIns="36576" tIns="18288" rIns="36576" bIns="18288" anchor="ctr" anchorCtr="1">
                  <a:sp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spPr xmlns:c15="http://schemas.microsoft.com/office/drawing/2012/chart">
                    <a:prstGeom prst="roundRect">
                      <a:avLst/>
                    </a:prstGeom>
                    <a:noFill/>
                    <a:ln>
                      <a:noFill/>
                    </a:ln>
                  </c15:spPr>
                  <c15:layout>
                    <c:manualLayout>
                      <c:w val="0.22963430673586421"/>
                      <c:h val="5.6741860525726821E-2"/>
                    </c:manualLayout>
                  </c15:layout>
                  <c15:dlblFieldTable/>
                  <c15:showDataLabelsRange val="0"/>
                </c:ext>
                <c:ext xmlns:c16="http://schemas.microsoft.com/office/drawing/2014/chart" uri="{C3380CC4-5D6E-409C-BE32-E72D297353CC}">
                  <c16:uniqueId val="{0000000E-0A9B-4549-BE9B-7BD6893A45EA}"/>
                </c:ext>
              </c:extLst>
            </c:dLbl>
            <c:dLbl>
              <c:idx val="7"/>
              <c:layout>
                <c:manualLayout>
                  <c:x val="2.4016571415920566E-2"/>
                  <c:y val="-4.1171385470650218E-2"/>
                </c:manualLayout>
              </c:layout>
              <c:tx>
                <c:rich>
                  <a:bodyPr/>
                  <a:lstStyle/>
                  <a:p>
                    <a:fld id="{977E675B-A0E5-4411-8296-3FE03F0504FB}" type="CATEGORYNAME">
                      <a:rPr lang="en-US" smtClean="0"/>
                      <a:pPr/>
                      <a:t>[CATEGORY NAME]</a:t>
                    </a:fld>
                    <a:r>
                      <a:rPr lang="en-US"/>
                      <a:t> </a:t>
                    </a:r>
                    <a:fld id="{85B26B20-A943-45B4-BCE6-68F05076C42A}" type="PERCENTAGE">
                      <a:rPr lang="en-US" b="1" baseline="0" smtClean="0"/>
                      <a:pPr/>
                      <a:t>[PERCENTAGE]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33079060900695201"/>
                      <c:h val="5.6741860525726821E-2"/>
                    </c:manualLayout>
                  </c15:layout>
                  <c15:dlblFieldTable/>
                  <c15:showDataLabelsRange val="0"/>
                </c:ext>
                <c:ext xmlns:c16="http://schemas.microsoft.com/office/drawing/2014/chart" uri="{C3380CC4-5D6E-409C-BE32-E72D297353CC}">
                  <c16:uniqueId val="{00000010-0A9B-4549-BE9B-7BD6893A45EA}"/>
                </c:ext>
              </c:extLst>
            </c:dLbl>
            <c:dLbl>
              <c:idx val="8"/>
              <c:layout>
                <c:manualLayout>
                  <c:x val="2.7458214068259469E-2"/>
                  <c:y val="-4.2877005936054393E-3"/>
                </c:manualLayout>
              </c:layout>
              <c:tx>
                <c:rich>
                  <a:bodyPr/>
                  <a:lstStyle/>
                  <a:p>
                    <a:fld id="{E190AB4D-CDA0-4F0B-B350-7E7E51C055FA}" type="CATEGORYNAME">
                      <a:rPr lang="en-US" smtClean="0"/>
                      <a:pPr/>
                      <a:t>[CATEGORY NAME]</a:t>
                    </a:fld>
                    <a:r>
                      <a:rPr lang="en-US"/>
                      <a:t> </a:t>
                    </a:r>
                    <a:fld id="{DB375023-7012-48E6-8455-A0796B78412D}" type="PERCENTAGE">
                      <a:rPr lang="en-US" b="1" baseline="0" smtClean="0"/>
                      <a:pPr/>
                      <a:t>[PERCENTAGE]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37462004605166543"/>
                      <c:h val="5.6741860525726821E-2"/>
                    </c:manualLayout>
                  </c15:layout>
                  <c15:dlblFieldTable/>
                  <c15:showDataLabelsRange val="0"/>
                </c:ext>
                <c:ext xmlns:c16="http://schemas.microsoft.com/office/drawing/2014/chart" uri="{C3380CC4-5D6E-409C-BE32-E72D297353CC}">
                  <c16:uniqueId val="{00000012-0A9B-4549-BE9B-7BD6893A45EA}"/>
                </c:ext>
              </c:extLst>
            </c:dLbl>
            <c:dLbl>
              <c:idx val="9"/>
              <c:layout>
                <c:manualLayout>
                  <c:x val="2.4688382500700698E-2"/>
                  <c:y val="-3.2110697098329819E-3"/>
                </c:manualLayout>
              </c:layout>
              <c:tx>
                <c:rich>
                  <a:bodyPr/>
                  <a:lstStyle/>
                  <a:p>
                    <a:fld id="{E239D29E-23C2-48D1-A64B-BE13C43F1203}" type="CATEGORYNAME">
                      <a:rPr lang="en-US" smtClean="0"/>
                      <a:pPr/>
                      <a:t>[CATEGORY NAME]</a:t>
                    </a:fld>
                    <a:r>
                      <a:rPr lang="en-US" baseline="0"/>
                      <a:t> </a:t>
                    </a:r>
                    <a:fld id="{F5EE96CA-DEE8-4DD2-BEBA-EC999808AFC0}" type="PERCENTAGE">
                      <a:rPr lang="en-US" b="1" baseline="0"/>
                      <a:pPr/>
                      <a:t>[PERCENTAGE]</a:t>
                    </a:fld>
                    <a:endParaRPr lang="en-US" baseline="0"/>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4385712253751513"/>
                      <c:h val="5.6741860525726821E-2"/>
                    </c:manualLayout>
                  </c15:layout>
                  <c15:dlblFieldTable/>
                  <c15:showDataLabelsRange val="0"/>
                </c:ext>
                <c:ext xmlns:c16="http://schemas.microsoft.com/office/drawing/2014/chart" uri="{C3380CC4-5D6E-409C-BE32-E72D297353CC}">
                  <c16:uniqueId val="{00000014-0A9B-4549-BE9B-7BD6893A45EA}"/>
                </c:ext>
              </c:extLst>
            </c:dLbl>
            <c:dLbl>
              <c:idx val="10"/>
              <c:layout>
                <c:manualLayout>
                  <c:x val="-0.14826762622751247"/>
                  <c:y val="-6.1298667128897397E-3"/>
                </c:manualLayout>
              </c:layout>
              <c:tx>
                <c:rich>
                  <a:bodyPr/>
                  <a:lstStyle/>
                  <a:p>
                    <a:fld id="{AD4359BF-12FF-43EA-B12A-3DBDF1D178EF}" type="CATEGORYNAME">
                      <a:rPr lang="en-US" smtClean="0"/>
                      <a:pPr/>
                      <a:t>[CATEGORY NAME]</a:t>
                    </a:fld>
                    <a:r>
                      <a:rPr lang="en-US"/>
                      <a:t> </a:t>
                    </a:r>
                    <a:fld id="{3C1EB909-3E07-4564-8F50-F1CA2394EBEE}" type="PERCENTAGE">
                      <a:rPr lang="en-US" b="1" smtClean="0"/>
                      <a:pPr/>
                      <a:t>[PERCENTAGE]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9984624045323854"/>
                      <c:h val="5.6741860525726821E-2"/>
                    </c:manualLayout>
                  </c15:layout>
                  <c15:dlblFieldTable/>
                  <c15:showDataLabelsRange val="0"/>
                </c:ext>
                <c:ext xmlns:c16="http://schemas.microsoft.com/office/drawing/2014/chart" uri="{C3380CC4-5D6E-409C-BE32-E72D297353CC}">
                  <c16:uniqueId val="{00000016-0A9B-4549-BE9B-7BD6893A45EA}"/>
                </c:ext>
              </c:extLst>
            </c:dLbl>
            <c:numFmt formatCode="0.00%" sourceLinked="0"/>
            <c:spPr>
              <a:solidFill>
                <a:schemeClr val="lt1"/>
              </a:solidFill>
              <a:ln>
                <a:solidFill>
                  <a:srgbClr val="1E376D"/>
                </a:solidFill>
              </a:ln>
              <a:effectLst/>
            </c:spPr>
            <c:txPr>
              <a:bodyPr rot="0" spcFirstLastPara="1" vertOverflow="clip" horzOverflow="clip" vert="horz" wrap="square" lIns="36576" tIns="18288" rIns="36576" bIns="18288" anchor="ctr" anchorCtr="1">
                <a:spAutoFit/>
              </a:bodyPr>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oundRect">
                    <a:avLst/>
                  </a:prstGeom>
                  <a:noFill/>
                  <a:ln>
                    <a:noFill/>
                  </a:ln>
                </c15:spPr>
              </c:ext>
            </c:extLst>
          </c:dLbls>
          <c:cat>
            <c:strRef>
              <c:f>Sheet1!$A$2:$A$12</c:f>
              <c:strCache>
                <c:ptCount val="11"/>
                <c:pt idx="0">
                  <c:v>Higher Education</c:v>
                </c:pt>
                <c:pt idx="1">
                  <c:v>Dept of Health</c:v>
                </c:pt>
                <c:pt idx="2">
                  <c:v>K-12 Education</c:v>
                </c:pt>
                <c:pt idx="3">
                  <c:v>State Government Operations</c:v>
                </c:pt>
                <c:pt idx="4">
                  <c:v>Agriculture &amp; Forestry</c:v>
                </c:pt>
                <c:pt idx="5">
                  <c:v>Hospital Staffing Assistance</c:v>
                </c:pt>
                <c:pt idx="6">
                  <c:v>Local Government</c:v>
                </c:pt>
                <c:pt idx="7">
                  <c:v>EMS Ambulance Assistance</c:v>
                </c:pt>
                <c:pt idx="8">
                  <c:v>Community CARES (Non-Profit)</c:v>
                </c:pt>
                <c:pt idx="9">
                  <c:v>Small Business</c:v>
                </c:pt>
                <c:pt idx="10">
                  <c:v>TN Tourism &amp; DMO Support</c:v>
                </c:pt>
              </c:strCache>
            </c:strRef>
          </c:cat>
          <c:val>
            <c:numRef>
              <c:f>Sheet1!$C$2:$C$12</c:f>
              <c:numCache>
                <c:formatCode>0.00%</c:formatCode>
                <c:ptCount val="11"/>
                <c:pt idx="0">
                  <c:v>3.1899999999999998E-2</c:v>
                </c:pt>
                <c:pt idx="1">
                  <c:v>4.3799999999999999E-2</c:v>
                </c:pt>
                <c:pt idx="2">
                  <c:v>9.74E-2</c:v>
                </c:pt>
                <c:pt idx="3">
                  <c:v>2.24E-2</c:v>
                </c:pt>
                <c:pt idx="4">
                  <c:v>3.9199999999999999E-2</c:v>
                </c:pt>
                <c:pt idx="5">
                  <c:v>3.6700000000000003E-2</c:v>
                </c:pt>
                <c:pt idx="6">
                  <c:v>0.1656</c:v>
                </c:pt>
                <c:pt idx="7">
                  <c:v>1.4100567449769328E-4</c:v>
                </c:pt>
                <c:pt idx="8">
                  <c:v>0.1663</c:v>
                </c:pt>
                <c:pt idx="9">
                  <c:v>0.35820000000000002</c:v>
                </c:pt>
                <c:pt idx="10">
                  <c:v>3.8399999999999997E-2</c:v>
                </c:pt>
              </c:numCache>
            </c:numRef>
          </c:val>
          <c:extLst>
            <c:ext xmlns:c16="http://schemas.microsoft.com/office/drawing/2014/chart" uri="{C3380CC4-5D6E-409C-BE32-E72D297353CC}">
              <c16:uniqueId val="{00000025-0A9B-4549-BE9B-7BD6893A45EA}"/>
            </c:ext>
          </c:extLst>
        </c:ser>
        <c:dLbls>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6866830708661418"/>
          <c:y val="0.21940898886024307"/>
          <c:w val="0.68456446850393704"/>
          <c:h val="0.63737507534958826"/>
        </c:manualLayout>
      </c:layout>
      <c:pie3DChart>
        <c:varyColors val="1"/>
        <c:ser>
          <c:idx val="0"/>
          <c:order val="0"/>
          <c:tx>
            <c:strRef>
              <c:f>Sheet1!$B$1</c:f>
              <c:strCache>
                <c:ptCount val="1"/>
                <c:pt idx="0">
                  <c:v>By Funding Type</c:v>
                </c:pt>
              </c:strCache>
            </c:strRef>
          </c:tx>
          <c:dPt>
            <c:idx val="0"/>
            <c:bubble3D val="0"/>
            <c:spPr>
              <a:solidFill>
                <a:srgbClr val="1E376D"/>
              </a:solidFill>
              <a:ln>
                <a:noFill/>
              </a:ln>
              <a:effectLst/>
              <a:sp3d/>
            </c:spPr>
            <c:extLst>
              <c:ext xmlns:c16="http://schemas.microsoft.com/office/drawing/2014/chart" uri="{C3380CC4-5D6E-409C-BE32-E72D297353CC}">
                <c16:uniqueId val="{00000001-B89E-46FE-BDEC-7B87BA4CC9FD}"/>
              </c:ext>
            </c:extLst>
          </c:dPt>
          <c:dPt>
            <c:idx val="1"/>
            <c:bubble3D val="0"/>
            <c:spPr>
              <a:solidFill>
                <a:schemeClr val="bg2">
                  <a:lumMod val="90000"/>
                </a:schemeClr>
              </a:solidFill>
              <a:ln>
                <a:noFill/>
              </a:ln>
              <a:effectLst/>
              <a:sp3d/>
            </c:spPr>
            <c:extLst>
              <c:ext xmlns:c16="http://schemas.microsoft.com/office/drawing/2014/chart" uri="{C3380CC4-5D6E-409C-BE32-E72D297353CC}">
                <c16:uniqueId val="{00000003-B89E-46FE-BDEC-7B87BA4CC9FD}"/>
              </c:ext>
            </c:extLst>
          </c:dPt>
          <c:dPt>
            <c:idx val="2"/>
            <c:bubble3D val="0"/>
            <c:spPr>
              <a:solidFill>
                <a:srgbClr val="9E9E9E"/>
              </a:solidFill>
              <a:ln>
                <a:noFill/>
              </a:ln>
              <a:effectLst/>
              <a:sp3d/>
            </c:spPr>
            <c:extLst>
              <c:ext xmlns:c16="http://schemas.microsoft.com/office/drawing/2014/chart" uri="{C3380CC4-5D6E-409C-BE32-E72D297353CC}">
                <c16:uniqueId val="{00000005-B89E-46FE-BDEC-7B87BA4CC9FD}"/>
              </c:ext>
            </c:extLst>
          </c:dPt>
          <c:dPt>
            <c:idx val="3"/>
            <c:bubble3D val="0"/>
            <c:spPr>
              <a:solidFill>
                <a:srgbClr val="CF0302"/>
              </a:solidFill>
              <a:ln>
                <a:noFill/>
              </a:ln>
              <a:effectLst/>
              <a:sp3d/>
            </c:spPr>
            <c:extLst>
              <c:ext xmlns:c16="http://schemas.microsoft.com/office/drawing/2014/chart" uri="{C3380CC4-5D6E-409C-BE32-E72D297353CC}">
                <c16:uniqueId val="{00000007-B89E-46FE-BDEC-7B87BA4CC9FD}"/>
              </c:ext>
            </c:extLst>
          </c:dPt>
          <c:dLbls>
            <c:dLbl>
              <c:idx val="0"/>
              <c:layout>
                <c:manualLayout>
                  <c:x val="-0.11145833333333333"/>
                  <c:y val="-0.21159174237756254"/>
                </c:manualLayout>
              </c:layout>
              <c:tx>
                <c:rich>
                  <a:bodyPr/>
                  <a:lstStyle/>
                  <a:p>
                    <a:fld id="{F89D727C-44F9-4DD5-B6F6-6953BBFF1A12}" type="CATEGORYNAME">
                      <a:rPr lang="en-US" smtClean="0">
                        <a:latin typeface="Arial" panose="020B0604020202020204" pitchFamily="34" charset="0"/>
                        <a:cs typeface="Arial" panose="020B0604020202020204" pitchFamily="34" charset="0"/>
                      </a:rPr>
                      <a:pPr/>
                      <a:t>[CATEGORY NAME]</a:t>
                    </a:fld>
                    <a:r>
                      <a:rPr lang="en-US" baseline="0">
                        <a:latin typeface="+mn-lt"/>
                        <a:cs typeface="+mn-cs"/>
                      </a:rPr>
                      <a:t> </a:t>
                    </a:r>
                    <a:fld id="{44996E38-26D4-4F8D-B9AE-899A3BF58543}" type="VALUE">
                      <a:rPr lang="en-US" b="1" baseline="0" smtClean="0">
                        <a:solidFill>
                          <a:srgbClr val="1E2944"/>
                        </a:solidFill>
                        <a:latin typeface="Arial" panose="020B0604020202020204" pitchFamily="34" charset="0"/>
                        <a:cs typeface="Arial" panose="020B0604020202020204" pitchFamily="34" charset="0"/>
                      </a:rPr>
                      <a:pPr/>
                      <a:t>[VALUE]</a:t>
                    </a:fld>
                    <a:endParaRPr lang="en-US" baseline="0">
                      <a:latin typeface="+mn-lt"/>
                      <a:cs typeface="+mn-cs"/>
                    </a:endParaRPr>
                  </a:p>
                </c:rich>
              </c:tx>
              <c:dLblPos val="bestFit"/>
              <c:showLegendKey val="0"/>
              <c:showVal val="1"/>
              <c:showCatName val="1"/>
              <c:showSerName val="0"/>
              <c:showPercent val="0"/>
              <c:showBubbleSize val="0"/>
              <c:extLst>
                <c:ext xmlns:c15="http://schemas.microsoft.com/office/drawing/2012/chart" uri="{CE6537A1-D6FC-4f65-9D91-7224C49458BB}">
                  <c15:layout>
                    <c:manualLayout>
                      <c:w val="0.2432163713910761"/>
                      <c:h val="0.16326240762833708"/>
                    </c:manualLayout>
                  </c15:layout>
                  <c15:dlblFieldTable/>
                  <c15:showDataLabelsRange val="0"/>
                </c:ext>
                <c:ext xmlns:c16="http://schemas.microsoft.com/office/drawing/2014/chart" uri="{C3380CC4-5D6E-409C-BE32-E72D297353CC}">
                  <c16:uniqueId val="{00000001-B89E-46FE-BDEC-7B87BA4CC9FD}"/>
                </c:ext>
              </c:extLst>
            </c:dLbl>
            <c:dLbl>
              <c:idx val="1"/>
              <c:layout>
                <c:manualLayout>
                  <c:x val="1.0416666666666647E-2"/>
                  <c:y val="-3.8155887969724384E-2"/>
                </c:manualLayout>
              </c:layout>
              <c:tx>
                <c:rich>
                  <a:bodyPr rot="0" spcFirstLastPara="1" vertOverflow="clip" horzOverflow="clip" vert="horz" wrap="square" lIns="0" tIns="0" rIns="0" bIns="0" anchor="ctr" anchorCtr="1">
                    <a:noAutofit/>
                  </a:bodyPr>
                  <a:lstStyle/>
                  <a:p>
                    <a:pPr>
                      <a:defRPr sz="1197" b="0" i="0" u="none" strike="noStrike" kern="1200" baseline="0">
                        <a:solidFill>
                          <a:schemeClr val="dk2">
                            <a:lumMod val="75000"/>
                          </a:schemeClr>
                        </a:solidFill>
                        <a:latin typeface="+mn-lt"/>
                        <a:ea typeface="+mn-ea"/>
                        <a:cs typeface="+mn-cs"/>
                      </a:defRPr>
                    </a:pPr>
                    <a:fld id="{265C0EC8-0D48-416D-A984-0507876E9098}" type="CATEGORYNAME">
                      <a:rPr lang="en-US" smtClean="0">
                        <a:latin typeface="Arial" panose="020B0604020202020204" pitchFamily="34" charset="0"/>
                        <a:cs typeface="Arial" panose="020B0604020202020204" pitchFamily="34" charset="0"/>
                      </a:rPr>
                      <a:pPr>
                        <a:defRPr/>
                      </a:pPr>
                      <a:t>[CATEGORY NAME]</a:t>
                    </a:fld>
                    <a:r>
                      <a:rPr lang="en-US" baseline="0"/>
                      <a:t> </a:t>
                    </a:r>
                    <a:fld id="{AC1B7DE8-FF4B-4605-8AF0-09BF37D294E4}" type="VALUE">
                      <a:rPr lang="en-US" b="1" baseline="0">
                        <a:solidFill>
                          <a:srgbClr val="1E2944"/>
                        </a:solidFill>
                        <a:latin typeface="Arial" panose="020B0604020202020204" pitchFamily="34" charset="0"/>
                        <a:cs typeface="Arial" panose="020B0604020202020204" pitchFamily="34" charset="0"/>
                      </a:rPr>
                      <a:pPr>
                        <a:defRPr/>
                      </a:pPr>
                      <a:t>[VALUE]</a:t>
                    </a:fld>
                    <a:endParaRPr lang="en-US" baseline="0"/>
                  </a:p>
                </c:rich>
              </c:tx>
              <c:numFmt formatCode="&quot;$&quot;#,##0" sourceLinked="0"/>
              <c:spPr>
                <a:solidFill>
                  <a:prstClr val="white"/>
                </a:solidFill>
                <a:ln w="15875">
                  <a:solidFill>
                    <a:schemeClr val="bg2">
                      <a:lumMod val="90000"/>
                    </a:schemeClr>
                  </a:solidFill>
                </a:ln>
                <a:effectLst/>
              </c:spPr>
              <c:txPr>
                <a:bodyPr rot="0" spcFirstLastPara="1" vertOverflow="clip" horzOverflow="clip" vert="horz" wrap="square" lIns="0" tIns="0" rIns="0" bIns="0" anchor="ctr" anchorCtr="1">
                  <a:noAutofit/>
                </a:bodyPr>
                <a:lstStyle/>
                <a:p>
                  <a:pPr>
                    <a:defRPr sz="1197" b="0" i="0" u="none" strike="noStrike" kern="1200" baseline="0">
                      <a:solidFill>
                        <a:schemeClr val="dk2">
                          <a:lumMod val="75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15:layout>
                    <c:manualLayout>
                      <c:w val="0.27292175196850399"/>
                      <c:h val="0.1366619907267809"/>
                    </c:manualLayout>
                  </c15:layout>
                  <c15:dlblFieldTable/>
                  <c15:showDataLabelsRange val="0"/>
                </c:ext>
                <c:ext xmlns:c16="http://schemas.microsoft.com/office/drawing/2014/chart" uri="{C3380CC4-5D6E-409C-BE32-E72D297353CC}">
                  <c16:uniqueId val="{00000003-B89E-46FE-BDEC-7B87BA4CC9FD}"/>
                </c:ext>
              </c:extLst>
            </c:dLbl>
            <c:dLbl>
              <c:idx val="2"/>
              <c:layout>
                <c:manualLayout>
                  <c:x val="1.7708251312335933E-2"/>
                  <c:y val="-0.16649842023152459"/>
                </c:manualLayout>
              </c:layout>
              <c:tx>
                <c:rich>
                  <a:bodyPr rot="0" spcFirstLastPara="1" vertOverflow="clip" horzOverflow="clip" vert="horz" wrap="square" lIns="0" tIns="0" rIns="0" bIns="0" anchor="ctr" anchorCtr="1">
                    <a:spAutoFit/>
                  </a:bodyPr>
                  <a:lstStyle/>
                  <a:p>
                    <a:pPr>
                      <a:defRPr sz="1197" b="0" i="0" u="none" strike="noStrike" kern="1200" baseline="0">
                        <a:solidFill>
                          <a:schemeClr val="dk2">
                            <a:lumMod val="75000"/>
                          </a:schemeClr>
                        </a:solidFill>
                        <a:latin typeface="+mn-lt"/>
                        <a:ea typeface="+mn-ea"/>
                        <a:cs typeface="+mn-cs"/>
                      </a:defRPr>
                    </a:pPr>
                    <a:fld id="{88047753-BDD9-43D0-A43C-54AE8A013C1E}" type="CATEGORYNAME">
                      <a:rPr lang="en-US" smtClean="0">
                        <a:latin typeface="Arial" panose="020B0604020202020204" pitchFamily="34" charset="0"/>
                        <a:cs typeface="Arial" panose="020B0604020202020204" pitchFamily="34" charset="0"/>
                      </a:rPr>
                      <a:pPr>
                        <a:defRPr/>
                      </a:pPr>
                      <a:t>[CATEGORY NAME]</a:t>
                    </a:fld>
                    <a:r>
                      <a:rPr lang="en-US" baseline="0"/>
                      <a:t> </a:t>
                    </a:r>
                    <a:fld id="{B3B4B24A-3535-4B89-8EBA-7ABE69A5A865}" type="VALUE">
                      <a:rPr lang="en-US" b="1" baseline="0">
                        <a:solidFill>
                          <a:srgbClr val="1E2944"/>
                        </a:solidFill>
                        <a:latin typeface="Arial" panose="020B0604020202020204" pitchFamily="34" charset="0"/>
                        <a:cs typeface="Arial" panose="020B0604020202020204" pitchFamily="34" charset="0"/>
                      </a:rPr>
                      <a:pPr>
                        <a:defRPr/>
                      </a:pPr>
                      <a:t>[VALUE]</a:t>
                    </a:fld>
                    <a:endParaRPr lang="en-US" baseline="0"/>
                  </a:p>
                </c:rich>
              </c:tx>
              <c:numFmt formatCode="&quot;$&quot;#,##0" sourceLinked="0"/>
              <c:spPr>
                <a:solidFill>
                  <a:prstClr val="white"/>
                </a:solidFill>
                <a:ln w="15875">
                  <a:solidFill>
                    <a:srgbClr val="9E9E9E"/>
                  </a:solidFill>
                </a:ln>
                <a:effectLst/>
              </c:spPr>
              <c:txPr>
                <a:bodyPr rot="0" spcFirstLastPara="1" vertOverflow="clip" horzOverflow="clip" vert="horz" wrap="square" lIns="0" tIns="0" rIns="0" bIns="0" anchor="ctr" anchorCtr="1">
                  <a:spAutoFit/>
                </a:bodyPr>
                <a:lstStyle/>
                <a:p>
                  <a:pPr>
                    <a:defRPr sz="1197" b="0" i="0" u="none" strike="noStrike" kern="1200" baseline="0">
                      <a:solidFill>
                        <a:schemeClr val="dk2">
                          <a:lumMod val="75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15:layout>
                    <c:manualLayout>
                      <c:w val="0.37726525590551174"/>
                      <c:h val="0.13551267092308297"/>
                    </c:manualLayout>
                  </c15:layout>
                  <c15:dlblFieldTable/>
                  <c15:showDataLabelsRange val="0"/>
                </c:ext>
                <c:ext xmlns:c16="http://schemas.microsoft.com/office/drawing/2014/chart" uri="{C3380CC4-5D6E-409C-BE32-E72D297353CC}">
                  <c16:uniqueId val="{00000005-B89E-46FE-BDEC-7B87BA4CC9FD}"/>
                </c:ext>
              </c:extLst>
            </c:dLbl>
            <c:dLbl>
              <c:idx val="3"/>
              <c:layout>
                <c:manualLayout>
                  <c:x val="0.1"/>
                  <c:y val="2.0812302528940538E-2"/>
                </c:manualLayout>
              </c:layout>
              <c:tx>
                <c:rich>
                  <a:bodyPr rot="0" spcFirstLastPara="1" vertOverflow="clip" horzOverflow="clip" vert="horz" wrap="square" lIns="0" tIns="0" rIns="0" bIns="0" anchor="ctr" anchorCtr="1">
                    <a:spAutoFit/>
                  </a:bodyPr>
                  <a:lstStyle/>
                  <a:p>
                    <a:pPr>
                      <a:defRPr sz="1197" b="0" i="0" u="none" strike="noStrike" kern="1200" baseline="0">
                        <a:solidFill>
                          <a:schemeClr val="dk2">
                            <a:lumMod val="75000"/>
                          </a:schemeClr>
                        </a:solidFill>
                        <a:latin typeface="+mn-lt"/>
                        <a:ea typeface="+mn-ea"/>
                        <a:cs typeface="+mn-cs"/>
                      </a:defRPr>
                    </a:pPr>
                    <a:fld id="{6D7F87FB-13C8-4877-95CE-DA426F124DB6}" type="CATEGORYNAME">
                      <a:rPr lang="en-US" smtClean="0">
                        <a:latin typeface="Arial" panose="020B0604020202020204" pitchFamily="34" charset="0"/>
                        <a:cs typeface="Arial" panose="020B0604020202020204" pitchFamily="34" charset="0"/>
                      </a:rPr>
                      <a:pPr>
                        <a:defRPr/>
                      </a:pPr>
                      <a:t>[CATEGORY NAME]</a:t>
                    </a:fld>
                    <a:r>
                      <a:rPr lang="en-US" baseline="0">
                        <a:latin typeface="Arial" panose="020B0604020202020204" pitchFamily="34" charset="0"/>
                        <a:cs typeface="Arial" panose="020B0604020202020204" pitchFamily="34" charset="0"/>
                      </a:rPr>
                      <a:t> </a:t>
                    </a:r>
                    <a:fld id="{F3E37892-E673-4506-92FB-09A94983D53B}" type="VALUE">
                      <a:rPr lang="en-US" b="1" baseline="0">
                        <a:solidFill>
                          <a:srgbClr val="1E2944"/>
                        </a:solidFill>
                        <a:latin typeface="Arial" panose="020B0604020202020204" pitchFamily="34" charset="0"/>
                        <a:cs typeface="Arial" panose="020B0604020202020204" pitchFamily="34" charset="0"/>
                      </a:rPr>
                      <a:pPr>
                        <a:defRPr/>
                      </a:pPr>
                      <a:t>[VALUE]</a:t>
                    </a:fld>
                    <a:endParaRPr lang="en-US" baseline="0">
                      <a:latin typeface="Arial" panose="020B0604020202020204" pitchFamily="34" charset="0"/>
                      <a:cs typeface="Arial" panose="020B0604020202020204" pitchFamily="34" charset="0"/>
                    </a:endParaRPr>
                  </a:p>
                </c:rich>
              </c:tx>
              <c:numFmt formatCode="&quot;$&quot;#,##0" sourceLinked="0"/>
              <c:spPr>
                <a:solidFill>
                  <a:prstClr val="white"/>
                </a:solidFill>
                <a:ln w="15875">
                  <a:solidFill>
                    <a:srgbClr val="CF0302"/>
                  </a:solidFill>
                </a:ln>
                <a:effectLst/>
              </c:spPr>
              <c:txPr>
                <a:bodyPr rot="0" spcFirstLastPara="1" vertOverflow="clip" horzOverflow="clip" vert="horz" wrap="square" lIns="0" tIns="0" rIns="0" bIns="0" anchor="ctr" anchorCtr="1">
                  <a:spAutoFit/>
                </a:bodyPr>
                <a:lstStyle/>
                <a:p>
                  <a:pPr>
                    <a:defRPr sz="1197" b="0" i="0" u="none" strike="noStrike" kern="1200" baseline="0">
                      <a:solidFill>
                        <a:schemeClr val="dk2">
                          <a:lumMod val="75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15:layout>
                    <c:manualLayout>
                      <c:w val="0.35191896325459315"/>
                      <c:h val="0.14860530260323121"/>
                    </c:manualLayout>
                  </c15:layout>
                  <c15:dlblFieldTable/>
                  <c15:showDataLabelsRange val="0"/>
                </c:ext>
                <c:ext xmlns:c16="http://schemas.microsoft.com/office/drawing/2014/chart" uri="{C3380CC4-5D6E-409C-BE32-E72D297353CC}">
                  <c16:uniqueId val="{00000007-B89E-46FE-BDEC-7B87BA4CC9FD}"/>
                </c:ext>
              </c:extLst>
            </c:dLbl>
            <c:numFmt formatCode="&quot;$&quot;#,##0" sourceLinked="0"/>
            <c:spPr>
              <a:solidFill>
                <a:prstClr val="white"/>
              </a:solidFill>
              <a:ln w="15875">
                <a:solidFill>
                  <a:srgbClr val="1E376D"/>
                </a:solidFill>
              </a:ln>
              <a:effectLst/>
            </c:spPr>
            <c:txPr>
              <a:bodyPr rot="0" spcFirstLastPara="1" vertOverflow="clip" horzOverflow="clip" vert="horz" wrap="square" lIns="0" tIns="0" rIns="0" bIns="0" anchor="ctr" anchorCtr="1">
                <a:spAutoFit/>
              </a:bodyPr>
              <a:lstStyle/>
              <a:p>
                <a:pPr>
                  <a:defRPr sz="1197" b="0" i="0" u="none" strike="noStrike" kern="1200" baseline="0">
                    <a:solidFill>
                      <a:schemeClr val="dk2">
                        <a:lumMod val="75000"/>
                      </a:schemeClr>
                    </a:solidFill>
                    <a:latin typeface="+mn-lt"/>
                    <a:ea typeface="+mn-ea"/>
                    <a:cs typeface="+mn-cs"/>
                  </a:defRPr>
                </a:pPr>
                <a:endParaRPr lang="en-US"/>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roundRect">
                    <a:avLst/>
                  </a:prstGeom>
                  <a:noFill/>
                  <a:ln>
                    <a:noFill/>
                  </a:ln>
                </c15:spPr>
              </c:ext>
            </c:extLst>
          </c:dLbls>
          <c:cat>
            <c:strRef>
              <c:f>Sheet1!$A$2:$A$5</c:f>
              <c:strCache>
                <c:ptCount val="4"/>
                <c:pt idx="0">
                  <c:v>Business Disruption</c:v>
                </c:pt>
                <c:pt idx="1">
                  <c:v>Pandemic Response</c:v>
                </c:pt>
                <c:pt idx="2">
                  <c:v>Supply Chain Enhancement</c:v>
                </c:pt>
                <c:pt idx="3">
                  <c:v>Meat Processing Capacity</c:v>
                </c:pt>
              </c:strCache>
            </c:strRef>
          </c:cat>
          <c:val>
            <c:numRef>
              <c:f>Sheet1!$B$2:$B$5</c:f>
              <c:numCache>
                <c:formatCode>"$"#,##0</c:formatCode>
                <c:ptCount val="4"/>
                <c:pt idx="0">
                  <c:v>30743849</c:v>
                </c:pt>
                <c:pt idx="1">
                  <c:v>726896</c:v>
                </c:pt>
                <c:pt idx="2">
                  <c:v>12063487</c:v>
                </c:pt>
                <c:pt idx="3">
                  <c:v>11848635</c:v>
                </c:pt>
              </c:numCache>
            </c:numRef>
          </c:val>
          <c:extLst>
            <c:ext xmlns:c16="http://schemas.microsoft.com/office/drawing/2014/chart" uri="{C3380CC4-5D6E-409C-BE32-E72D297353CC}">
              <c16:uniqueId val="{00000008-B89E-46FE-BDEC-7B87BA4CC9FD}"/>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63C043C-F69D-4BDC-85CB-F5EC004D780D}" type="datetimeFigureOut">
              <a:rPr lang="en-US" smtClean="0"/>
              <a:t>2/2/2021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1EB1586-E7DD-44B4-AE83-7B8892C567E7}" type="slidenum">
              <a:rPr lang="en-US" smtClean="0"/>
              <a:t>‹#›</a:t>
            </a:fld>
            <a:endParaRPr lang="en-US"/>
          </a:p>
        </p:txBody>
      </p:sp>
    </p:spTree>
    <p:extLst>
      <p:ext uri="{BB962C8B-B14F-4D97-AF65-F5344CB8AC3E}">
        <p14:creationId xmlns:p14="http://schemas.microsoft.com/office/powerpoint/2010/main" val="498690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1</a:t>
            </a:fld>
            <a:endParaRPr lang="en-US"/>
          </a:p>
        </p:txBody>
      </p:sp>
    </p:spTree>
    <p:extLst>
      <p:ext uri="{BB962C8B-B14F-4D97-AF65-F5344CB8AC3E}">
        <p14:creationId xmlns:p14="http://schemas.microsoft.com/office/powerpoint/2010/main" val="3513259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20</a:t>
            </a:fld>
            <a:endParaRPr lang="en-US"/>
          </a:p>
        </p:txBody>
      </p:sp>
    </p:spTree>
    <p:extLst>
      <p:ext uri="{BB962C8B-B14F-4D97-AF65-F5344CB8AC3E}">
        <p14:creationId xmlns:p14="http://schemas.microsoft.com/office/powerpoint/2010/main" val="986482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22</a:t>
            </a:fld>
            <a:endParaRPr lang="en-US"/>
          </a:p>
        </p:txBody>
      </p:sp>
    </p:spTree>
    <p:extLst>
      <p:ext uri="{BB962C8B-B14F-4D97-AF65-F5344CB8AC3E}">
        <p14:creationId xmlns:p14="http://schemas.microsoft.com/office/powerpoint/2010/main" val="2826810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23</a:t>
            </a:fld>
            <a:endParaRPr lang="en-US"/>
          </a:p>
        </p:txBody>
      </p:sp>
    </p:spTree>
    <p:extLst>
      <p:ext uri="{BB962C8B-B14F-4D97-AF65-F5344CB8AC3E}">
        <p14:creationId xmlns:p14="http://schemas.microsoft.com/office/powerpoint/2010/main" val="2930249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24</a:t>
            </a:fld>
            <a:endParaRPr lang="en-US"/>
          </a:p>
        </p:txBody>
      </p:sp>
    </p:spTree>
    <p:extLst>
      <p:ext uri="{BB962C8B-B14F-4D97-AF65-F5344CB8AC3E}">
        <p14:creationId xmlns:p14="http://schemas.microsoft.com/office/powerpoint/2010/main" val="119953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27</a:t>
            </a:fld>
            <a:endParaRPr lang="en-US"/>
          </a:p>
        </p:txBody>
      </p:sp>
    </p:spTree>
    <p:extLst>
      <p:ext uri="{BB962C8B-B14F-4D97-AF65-F5344CB8AC3E}">
        <p14:creationId xmlns:p14="http://schemas.microsoft.com/office/powerpoint/2010/main" val="408002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28</a:t>
            </a:fld>
            <a:endParaRPr lang="en-US"/>
          </a:p>
        </p:txBody>
      </p:sp>
    </p:spTree>
    <p:extLst>
      <p:ext uri="{BB962C8B-B14F-4D97-AF65-F5344CB8AC3E}">
        <p14:creationId xmlns:p14="http://schemas.microsoft.com/office/powerpoint/2010/main" val="2408373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30</a:t>
            </a:fld>
            <a:endParaRPr lang="en-US"/>
          </a:p>
        </p:txBody>
      </p:sp>
    </p:spTree>
    <p:extLst>
      <p:ext uri="{BB962C8B-B14F-4D97-AF65-F5344CB8AC3E}">
        <p14:creationId xmlns:p14="http://schemas.microsoft.com/office/powerpoint/2010/main" val="3800055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3</a:t>
            </a:fld>
            <a:endParaRPr lang="en-US"/>
          </a:p>
        </p:txBody>
      </p:sp>
    </p:spTree>
    <p:extLst>
      <p:ext uri="{BB962C8B-B14F-4D97-AF65-F5344CB8AC3E}">
        <p14:creationId xmlns:p14="http://schemas.microsoft.com/office/powerpoint/2010/main" val="1886208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4</a:t>
            </a:fld>
            <a:endParaRPr lang="en-US"/>
          </a:p>
        </p:txBody>
      </p:sp>
    </p:spTree>
    <p:extLst>
      <p:ext uri="{BB962C8B-B14F-4D97-AF65-F5344CB8AC3E}">
        <p14:creationId xmlns:p14="http://schemas.microsoft.com/office/powerpoint/2010/main" val="2376409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5</a:t>
            </a:fld>
            <a:endParaRPr lang="en-US"/>
          </a:p>
        </p:txBody>
      </p:sp>
    </p:spTree>
    <p:extLst>
      <p:ext uri="{BB962C8B-B14F-4D97-AF65-F5344CB8AC3E}">
        <p14:creationId xmlns:p14="http://schemas.microsoft.com/office/powerpoint/2010/main" val="3741962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7</a:t>
            </a:fld>
            <a:endParaRPr lang="en-US"/>
          </a:p>
        </p:txBody>
      </p:sp>
    </p:spTree>
    <p:extLst>
      <p:ext uri="{BB962C8B-B14F-4D97-AF65-F5344CB8AC3E}">
        <p14:creationId xmlns:p14="http://schemas.microsoft.com/office/powerpoint/2010/main" val="301178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9</a:t>
            </a:fld>
            <a:endParaRPr lang="en-US"/>
          </a:p>
        </p:txBody>
      </p:sp>
    </p:spTree>
    <p:extLst>
      <p:ext uri="{BB962C8B-B14F-4D97-AF65-F5344CB8AC3E}">
        <p14:creationId xmlns:p14="http://schemas.microsoft.com/office/powerpoint/2010/main" val="132094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10</a:t>
            </a:fld>
            <a:endParaRPr lang="en-US"/>
          </a:p>
        </p:txBody>
      </p:sp>
    </p:spTree>
    <p:extLst>
      <p:ext uri="{BB962C8B-B14F-4D97-AF65-F5344CB8AC3E}">
        <p14:creationId xmlns:p14="http://schemas.microsoft.com/office/powerpoint/2010/main" val="2220552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12</a:t>
            </a:fld>
            <a:endParaRPr lang="en-US"/>
          </a:p>
        </p:txBody>
      </p:sp>
    </p:spTree>
    <p:extLst>
      <p:ext uri="{BB962C8B-B14F-4D97-AF65-F5344CB8AC3E}">
        <p14:creationId xmlns:p14="http://schemas.microsoft.com/office/powerpoint/2010/main" val="2587637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EB1586-E7DD-44B4-AE83-7B8892C567E7}" type="slidenum">
              <a:rPr lang="en-US" smtClean="0"/>
              <a:t>16</a:t>
            </a:fld>
            <a:endParaRPr lang="en-US"/>
          </a:p>
        </p:txBody>
      </p:sp>
    </p:spTree>
    <p:extLst>
      <p:ext uri="{BB962C8B-B14F-4D97-AF65-F5344CB8AC3E}">
        <p14:creationId xmlns:p14="http://schemas.microsoft.com/office/powerpoint/2010/main" val="3407904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5252C-9EDE-4C40-A741-7530601D72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C2E697-3F73-43A2-98B6-BEFBB97465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050EA9E-788A-4C10-B91D-828FDC410A17}"/>
              </a:ext>
            </a:extLst>
          </p:cNvPr>
          <p:cNvSpPr>
            <a:spLocks noGrp="1"/>
          </p:cNvSpPr>
          <p:nvPr>
            <p:ph type="dt" sz="half" idx="10"/>
          </p:nvPr>
        </p:nvSpPr>
        <p:spPr/>
        <p:txBody>
          <a:bodyPr/>
          <a:lstStyle/>
          <a:p>
            <a:fld id="{2476EE0E-AAA1-47ED-9582-1BEBC0BF07AE}" type="datetime1">
              <a:rPr lang="en-US" smtClean="0"/>
              <a:t>2/2/2021</a:t>
            </a:fld>
            <a:endParaRPr lang="en-US"/>
          </a:p>
        </p:txBody>
      </p:sp>
      <p:sp>
        <p:nvSpPr>
          <p:cNvPr id="5" name="Footer Placeholder 4">
            <a:extLst>
              <a:ext uri="{FF2B5EF4-FFF2-40B4-BE49-F238E27FC236}">
                <a16:creationId xmlns:a16="http://schemas.microsoft.com/office/drawing/2014/main" id="{467C4FD1-564F-466A-B560-5FD9D8B12595}"/>
              </a:ext>
            </a:extLst>
          </p:cNvPr>
          <p:cNvSpPr>
            <a:spLocks noGrp="1"/>
          </p:cNvSpPr>
          <p:nvPr>
            <p:ph type="ftr" sz="quarter" idx="11"/>
          </p:nvPr>
        </p:nvSpPr>
        <p:spPr/>
        <p:txBody>
          <a:bodyPr/>
          <a:lstStyle/>
          <a:p>
            <a:r>
              <a:rPr lang="en-US"/>
              <a:t>Private and Confidential </a:t>
            </a:r>
          </a:p>
        </p:txBody>
      </p:sp>
      <p:sp>
        <p:nvSpPr>
          <p:cNvPr id="6" name="Slide Number Placeholder 5">
            <a:extLst>
              <a:ext uri="{FF2B5EF4-FFF2-40B4-BE49-F238E27FC236}">
                <a16:creationId xmlns:a16="http://schemas.microsoft.com/office/drawing/2014/main" id="{15128C78-BE4C-469E-9EBE-ED5C9041CD56}"/>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2896452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516C2-F9A6-4EDA-B280-A5EA1148C6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065417-6054-4012-9014-0D578746F7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FA1BF6-EE2B-4026-8D29-66041972F794}"/>
              </a:ext>
            </a:extLst>
          </p:cNvPr>
          <p:cNvSpPr>
            <a:spLocks noGrp="1"/>
          </p:cNvSpPr>
          <p:nvPr>
            <p:ph type="dt" sz="half" idx="10"/>
          </p:nvPr>
        </p:nvSpPr>
        <p:spPr/>
        <p:txBody>
          <a:bodyPr/>
          <a:lstStyle/>
          <a:p>
            <a:fld id="{18E5FCA2-0408-467E-9E24-86B3835EB347}" type="datetime1">
              <a:rPr lang="en-US" smtClean="0"/>
              <a:t>2/2/2021</a:t>
            </a:fld>
            <a:endParaRPr lang="en-US"/>
          </a:p>
        </p:txBody>
      </p:sp>
      <p:sp>
        <p:nvSpPr>
          <p:cNvPr id="5" name="Footer Placeholder 4">
            <a:extLst>
              <a:ext uri="{FF2B5EF4-FFF2-40B4-BE49-F238E27FC236}">
                <a16:creationId xmlns:a16="http://schemas.microsoft.com/office/drawing/2014/main" id="{80012923-7CE5-49BC-86D0-E5C27EE78825}"/>
              </a:ext>
            </a:extLst>
          </p:cNvPr>
          <p:cNvSpPr>
            <a:spLocks noGrp="1"/>
          </p:cNvSpPr>
          <p:nvPr>
            <p:ph type="ftr" sz="quarter" idx="11"/>
          </p:nvPr>
        </p:nvSpPr>
        <p:spPr/>
        <p:txBody>
          <a:bodyPr/>
          <a:lstStyle/>
          <a:p>
            <a:r>
              <a:rPr lang="en-US"/>
              <a:t>Private and Confidential </a:t>
            </a:r>
          </a:p>
        </p:txBody>
      </p:sp>
      <p:sp>
        <p:nvSpPr>
          <p:cNvPr id="6" name="Slide Number Placeholder 5">
            <a:extLst>
              <a:ext uri="{FF2B5EF4-FFF2-40B4-BE49-F238E27FC236}">
                <a16:creationId xmlns:a16="http://schemas.microsoft.com/office/drawing/2014/main" id="{A64BE90C-A90B-4643-BB44-9F128FBDFED0}"/>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3948179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3755C-2D5A-4D73-89F5-5A4320BD30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CC36D0-BA92-4B02-9278-DC3B5220FD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8F2455-5CE0-4B8D-AD14-3407F1F3A086}"/>
              </a:ext>
            </a:extLst>
          </p:cNvPr>
          <p:cNvSpPr>
            <a:spLocks noGrp="1"/>
          </p:cNvSpPr>
          <p:nvPr>
            <p:ph type="dt" sz="half" idx="10"/>
          </p:nvPr>
        </p:nvSpPr>
        <p:spPr/>
        <p:txBody>
          <a:bodyPr/>
          <a:lstStyle/>
          <a:p>
            <a:fld id="{4648A2BE-1552-4BD6-8F46-C9B030588760}" type="datetime1">
              <a:rPr lang="en-US" smtClean="0"/>
              <a:t>2/2/2021</a:t>
            </a:fld>
            <a:endParaRPr lang="en-US"/>
          </a:p>
        </p:txBody>
      </p:sp>
      <p:sp>
        <p:nvSpPr>
          <p:cNvPr id="5" name="Footer Placeholder 4">
            <a:extLst>
              <a:ext uri="{FF2B5EF4-FFF2-40B4-BE49-F238E27FC236}">
                <a16:creationId xmlns:a16="http://schemas.microsoft.com/office/drawing/2014/main" id="{BA34400F-601A-4297-BAAE-8DAD27F0C4FC}"/>
              </a:ext>
            </a:extLst>
          </p:cNvPr>
          <p:cNvSpPr>
            <a:spLocks noGrp="1"/>
          </p:cNvSpPr>
          <p:nvPr>
            <p:ph type="ftr" sz="quarter" idx="11"/>
          </p:nvPr>
        </p:nvSpPr>
        <p:spPr/>
        <p:txBody>
          <a:bodyPr/>
          <a:lstStyle/>
          <a:p>
            <a:r>
              <a:rPr lang="en-US"/>
              <a:t>Private and Confidential </a:t>
            </a:r>
          </a:p>
        </p:txBody>
      </p:sp>
      <p:sp>
        <p:nvSpPr>
          <p:cNvPr id="6" name="Slide Number Placeholder 5">
            <a:extLst>
              <a:ext uri="{FF2B5EF4-FFF2-40B4-BE49-F238E27FC236}">
                <a16:creationId xmlns:a16="http://schemas.microsoft.com/office/drawing/2014/main" id="{2B43B677-0893-46A4-A4BE-BFAE81A510A2}"/>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2597512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E94F-F1CC-48DA-9ED2-A37DD5F90F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6C2EA5-5D29-45BF-84E9-144466B080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E5B943-F815-4A44-A38D-9A6BC71AB076}"/>
              </a:ext>
            </a:extLst>
          </p:cNvPr>
          <p:cNvSpPr>
            <a:spLocks noGrp="1"/>
          </p:cNvSpPr>
          <p:nvPr>
            <p:ph type="dt" sz="half" idx="10"/>
          </p:nvPr>
        </p:nvSpPr>
        <p:spPr/>
        <p:txBody>
          <a:bodyPr/>
          <a:lstStyle/>
          <a:p>
            <a:fld id="{EC134DE0-90C1-4A15-A57F-E8ACCC931B5A}" type="datetime1">
              <a:rPr lang="en-US" smtClean="0"/>
              <a:t>2/2/2021</a:t>
            </a:fld>
            <a:endParaRPr lang="en-US"/>
          </a:p>
        </p:txBody>
      </p:sp>
      <p:sp>
        <p:nvSpPr>
          <p:cNvPr id="5" name="Footer Placeholder 4">
            <a:extLst>
              <a:ext uri="{FF2B5EF4-FFF2-40B4-BE49-F238E27FC236}">
                <a16:creationId xmlns:a16="http://schemas.microsoft.com/office/drawing/2014/main" id="{6A6A1D0D-787D-4C06-B9F0-A7C9CEC465E6}"/>
              </a:ext>
            </a:extLst>
          </p:cNvPr>
          <p:cNvSpPr>
            <a:spLocks noGrp="1"/>
          </p:cNvSpPr>
          <p:nvPr>
            <p:ph type="ftr" sz="quarter" idx="11"/>
          </p:nvPr>
        </p:nvSpPr>
        <p:spPr/>
        <p:txBody>
          <a:bodyPr/>
          <a:lstStyle/>
          <a:p>
            <a:r>
              <a:rPr lang="en-US"/>
              <a:t>Private and Confidential </a:t>
            </a:r>
          </a:p>
        </p:txBody>
      </p:sp>
      <p:sp>
        <p:nvSpPr>
          <p:cNvPr id="6" name="Slide Number Placeholder 5">
            <a:extLst>
              <a:ext uri="{FF2B5EF4-FFF2-40B4-BE49-F238E27FC236}">
                <a16:creationId xmlns:a16="http://schemas.microsoft.com/office/drawing/2014/main" id="{799CE9A7-9E0F-47D0-B14B-2178991965C4}"/>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1701288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C87FF-1D58-421F-BD13-D42861F8DD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0F473D-0699-4361-B7AC-7913F6E572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49184D-8E22-475B-8A4C-968726CC967A}"/>
              </a:ext>
            </a:extLst>
          </p:cNvPr>
          <p:cNvSpPr>
            <a:spLocks noGrp="1"/>
          </p:cNvSpPr>
          <p:nvPr>
            <p:ph type="dt" sz="half" idx="10"/>
          </p:nvPr>
        </p:nvSpPr>
        <p:spPr/>
        <p:txBody>
          <a:bodyPr/>
          <a:lstStyle/>
          <a:p>
            <a:fld id="{67539AF5-7949-4DE3-BC4C-CAA649761E05}" type="datetime1">
              <a:rPr lang="en-US" smtClean="0"/>
              <a:t>2/2/2021</a:t>
            </a:fld>
            <a:endParaRPr lang="en-US"/>
          </a:p>
        </p:txBody>
      </p:sp>
      <p:sp>
        <p:nvSpPr>
          <p:cNvPr id="5" name="Footer Placeholder 4">
            <a:extLst>
              <a:ext uri="{FF2B5EF4-FFF2-40B4-BE49-F238E27FC236}">
                <a16:creationId xmlns:a16="http://schemas.microsoft.com/office/drawing/2014/main" id="{F4BC342F-558E-4CDC-ADCB-C21270BA0510}"/>
              </a:ext>
            </a:extLst>
          </p:cNvPr>
          <p:cNvSpPr>
            <a:spLocks noGrp="1"/>
          </p:cNvSpPr>
          <p:nvPr>
            <p:ph type="ftr" sz="quarter" idx="11"/>
          </p:nvPr>
        </p:nvSpPr>
        <p:spPr/>
        <p:txBody>
          <a:bodyPr/>
          <a:lstStyle/>
          <a:p>
            <a:r>
              <a:rPr lang="en-US"/>
              <a:t>Private and Confidential </a:t>
            </a:r>
          </a:p>
        </p:txBody>
      </p:sp>
      <p:sp>
        <p:nvSpPr>
          <p:cNvPr id="6" name="Slide Number Placeholder 5">
            <a:extLst>
              <a:ext uri="{FF2B5EF4-FFF2-40B4-BE49-F238E27FC236}">
                <a16:creationId xmlns:a16="http://schemas.microsoft.com/office/drawing/2014/main" id="{5189B8BB-CBE8-4B38-A493-6D94FAFA8DF1}"/>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3598414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CE7D-3C7F-434D-BF7A-E5A3EF0339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A1411F-84EB-44CC-B7E7-1A55F16349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99B9B5-AE2B-4371-AA74-592119021E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1F7250-BAF4-43CE-B5C4-517290743854}"/>
              </a:ext>
            </a:extLst>
          </p:cNvPr>
          <p:cNvSpPr>
            <a:spLocks noGrp="1"/>
          </p:cNvSpPr>
          <p:nvPr>
            <p:ph type="dt" sz="half" idx="10"/>
          </p:nvPr>
        </p:nvSpPr>
        <p:spPr/>
        <p:txBody>
          <a:bodyPr/>
          <a:lstStyle/>
          <a:p>
            <a:fld id="{43CCF45D-BBCC-4B2E-AA4F-D6C35D2EF4ED}" type="datetime1">
              <a:rPr lang="en-US" smtClean="0"/>
              <a:t>2/2/2021</a:t>
            </a:fld>
            <a:endParaRPr lang="en-US"/>
          </a:p>
        </p:txBody>
      </p:sp>
      <p:sp>
        <p:nvSpPr>
          <p:cNvPr id="6" name="Footer Placeholder 5">
            <a:extLst>
              <a:ext uri="{FF2B5EF4-FFF2-40B4-BE49-F238E27FC236}">
                <a16:creationId xmlns:a16="http://schemas.microsoft.com/office/drawing/2014/main" id="{0A0B1A10-68DB-4B67-95C4-466692FEC7F0}"/>
              </a:ext>
            </a:extLst>
          </p:cNvPr>
          <p:cNvSpPr>
            <a:spLocks noGrp="1"/>
          </p:cNvSpPr>
          <p:nvPr>
            <p:ph type="ftr" sz="quarter" idx="11"/>
          </p:nvPr>
        </p:nvSpPr>
        <p:spPr/>
        <p:txBody>
          <a:bodyPr/>
          <a:lstStyle/>
          <a:p>
            <a:r>
              <a:rPr lang="en-US"/>
              <a:t>Private and Confidential </a:t>
            </a:r>
          </a:p>
        </p:txBody>
      </p:sp>
      <p:sp>
        <p:nvSpPr>
          <p:cNvPr id="7" name="Slide Number Placeholder 6">
            <a:extLst>
              <a:ext uri="{FF2B5EF4-FFF2-40B4-BE49-F238E27FC236}">
                <a16:creationId xmlns:a16="http://schemas.microsoft.com/office/drawing/2014/main" id="{44A5EF78-C705-4644-BAE6-7FA797915A7C}"/>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950490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1D650-2DFE-4813-B1E0-933320ADD0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C81960-62FF-4245-B765-A40A42B7BE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824402-D3BF-4420-ACFF-76926A241E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D082B6-2DA0-49A2-8D2F-F34352CB72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B64A10-C8EA-4D6E-A546-6DDA5A5C8F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8403FB-B912-4278-B3B0-6C5B1D796D0D}"/>
              </a:ext>
            </a:extLst>
          </p:cNvPr>
          <p:cNvSpPr>
            <a:spLocks noGrp="1"/>
          </p:cNvSpPr>
          <p:nvPr>
            <p:ph type="dt" sz="half" idx="10"/>
          </p:nvPr>
        </p:nvSpPr>
        <p:spPr/>
        <p:txBody>
          <a:bodyPr/>
          <a:lstStyle/>
          <a:p>
            <a:fld id="{797D9DB7-805A-43ED-879C-81B001A5D631}" type="datetime1">
              <a:rPr lang="en-US" smtClean="0"/>
              <a:t>2/2/2021</a:t>
            </a:fld>
            <a:endParaRPr lang="en-US"/>
          </a:p>
        </p:txBody>
      </p:sp>
      <p:sp>
        <p:nvSpPr>
          <p:cNvPr id="8" name="Footer Placeholder 7">
            <a:extLst>
              <a:ext uri="{FF2B5EF4-FFF2-40B4-BE49-F238E27FC236}">
                <a16:creationId xmlns:a16="http://schemas.microsoft.com/office/drawing/2014/main" id="{7B27E7CB-01AD-4379-A893-C437ABE81A4E}"/>
              </a:ext>
            </a:extLst>
          </p:cNvPr>
          <p:cNvSpPr>
            <a:spLocks noGrp="1"/>
          </p:cNvSpPr>
          <p:nvPr>
            <p:ph type="ftr" sz="quarter" idx="11"/>
          </p:nvPr>
        </p:nvSpPr>
        <p:spPr/>
        <p:txBody>
          <a:bodyPr/>
          <a:lstStyle/>
          <a:p>
            <a:r>
              <a:rPr lang="en-US"/>
              <a:t>Private and Confidential </a:t>
            </a:r>
          </a:p>
        </p:txBody>
      </p:sp>
      <p:sp>
        <p:nvSpPr>
          <p:cNvPr id="9" name="Slide Number Placeholder 8">
            <a:extLst>
              <a:ext uri="{FF2B5EF4-FFF2-40B4-BE49-F238E27FC236}">
                <a16:creationId xmlns:a16="http://schemas.microsoft.com/office/drawing/2014/main" id="{A62B1DDC-21FC-4341-81BE-2E8265C8956B}"/>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1942629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77002-23F3-4719-95C7-7DA113375F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0E09F2-E0F8-4BD6-A2B9-670E4915875E}"/>
              </a:ext>
            </a:extLst>
          </p:cNvPr>
          <p:cNvSpPr>
            <a:spLocks noGrp="1"/>
          </p:cNvSpPr>
          <p:nvPr>
            <p:ph type="dt" sz="half" idx="10"/>
          </p:nvPr>
        </p:nvSpPr>
        <p:spPr/>
        <p:txBody>
          <a:bodyPr/>
          <a:lstStyle/>
          <a:p>
            <a:fld id="{086244E3-6795-41D5-ADFA-7664CEFE3288}" type="datetime1">
              <a:rPr lang="en-US" smtClean="0"/>
              <a:t>2/2/2021</a:t>
            </a:fld>
            <a:endParaRPr lang="en-US"/>
          </a:p>
        </p:txBody>
      </p:sp>
      <p:sp>
        <p:nvSpPr>
          <p:cNvPr id="4" name="Footer Placeholder 3">
            <a:extLst>
              <a:ext uri="{FF2B5EF4-FFF2-40B4-BE49-F238E27FC236}">
                <a16:creationId xmlns:a16="http://schemas.microsoft.com/office/drawing/2014/main" id="{67E186D7-9CA4-4F3C-B76D-114D263FF85F}"/>
              </a:ext>
            </a:extLst>
          </p:cNvPr>
          <p:cNvSpPr>
            <a:spLocks noGrp="1"/>
          </p:cNvSpPr>
          <p:nvPr>
            <p:ph type="ftr" sz="quarter" idx="11"/>
          </p:nvPr>
        </p:nvSpPr>
        <p:spPr/>
        <p:txBody>
          <a:bodyPr/>
          <a:lstStyle/>
          <a:p>
            <a:r>
              <a:rPr lang="en-US"/>
              <a:t>Private and Confidential </a:t>
            </a:r>
          </a:p>
        </p:txBody>
      </p:sp>
      <p:sp>
        <p:nvSpPr>
          <p:cNvPr id="5" name="Slide Number Placeholder 4">
            <a:extLst>
              <a:ext uri="{FF2B5EF4-FFF2-40B4-BE49-F238E27FC236}">
                <a16:creationId xmlns:a16="http://schemas.microsoft.com/office/drawing/2014/main" id="{0194390A-EA11-42AF-BFCA-B3DCF9472F8E}"/>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2121627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9A9ED7-9379-4246-940C-79804A0F1725}"/>
              </a:ext>
            </a:extLst>
          </p:cNvPr>
          <p:cNvSpPr>
            <a:spLocks noGrp="1"/>
          </p:cNvSpPr>
          <p:nvPr>
            <p:ph type="dt" sz="half" idx="10"/>
          </p:nvPr>
        </p:nvSpPr>
        <p:spPr/>
        <p:txBody>
          <a:bodyPr/>
          <a:lstStyle/>
          <a:p>
            <a:fld id="{F7156F59-2EFF-4AB4-B988-55057F73DFCB}" type="datetime1">
              <a:rPr lang="en-US" smtClean="0"/>
              <a:t>2/2/2021</a:t>
            </a:fld>
            <a:endParaRPr lang="en-US"/>
          </a:p>
        </p:txBody>
      </p:sp>
      <p:sp>
        <p:nvSpPr>
          <p:cNvPr id="3" name="Footer Placeholder 2">
            <a:extLst>
              <a:ext uri="{FF2B5EF4-FFF2-40B4-BE49-F238E27FC236}">
                <a16:creationId xmlns:a16="http://schemas.microsoft.com/office/drawing/2014/main" id="{1F6038C5-BE7A-4DCE-842A-5179AC45084D}"/>
              </a:ext>
            </a:extLst>
          </p:cNvPr>
          <p:cNvSpPr>
            <a:spLocks noGrp="1"/>
          </p:cNvSpPr>
          <p:nvPr>
            <p:ph type="ftr" sz="quarter" idx="11"/>
          </p:nvPr>
        </p:nvSpPr>
        <p:spPr/>
        <p:txBody>
          <a:bodyPr/>
          <a:lstStyle/>
          <a:p>
            <a:r>
              <a:rPr lang="en-US"/>
              <a:t>Private and Confidential </a:t>
            </a:r>
          </a:p>
        </p:txBody>
      </p:sp>
      <p:sp>
        <p:nvSpPr>
          <p:cNvPr id="4" name="Slide Number Placeholder 3">
            <a:extLst>
              <a:ext uri="{FF2B5EF4-FFF2-40B4-BE49-F238E27FC236}">
                <a16:creationId xmlns:a16="http://schemas.microsoft.com/office/drawing/2014/main" id="{60220A7F-ACD2-4476-B572-142376A3C2FD}"/>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2561339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746E5-B89F-44AE-B74C-87AFC41905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B6A9B5-26BC-4336-9538-05957835E8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C2461B-7446-4ED4-A3AD-1C77169CB8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2FD7C0-9C76-4270-BA76-00044AC304B7}"/>
              </a:ext>
            </a:extLst>
          </p:cNvPr>
          <p:cNvSpPr>
            <a:spLocks noGrp="1"/>
          </p:cNvSpPr>
          <p:nvPr>
            <p:ph type="dt" sz="half" idx="10"/>
          </p:nvPr>
        </p:nvSpPr>
        <p:spPr/>
        <p:txBody>
          <a:bodyPr/>
          <a:lstStyle/>
          <a:p>
            <a:fld id="{30E987A6-00AD-4B72-9B87-CB5B2AE07008}" type="datetime1">
              <a:rPr lang="en-US" smtClean="0"/>
              <a:t>2/2/2021</a:t>
            </a:fld>
            <a:endParaRPr lang="en-US"/>
          </a:p>
        </p:txBody>
      </p:sp>
      <p:sp>
        <p:nvSpPr>
          <p:cNvPr id="6" name="Footer Placeholder 5">
            <a:extLst>
              <a:ext uri="{FF2B5EF4-FFF2-40B4-BE49-F238E27FC236}">
                <a16:creationId xmlns:a16="http://schemas.microsoft.com/office/drawing/2014/main" id="{0A6DB7AA-F6B9-44F7-8FFA-3BF11A317594}"/>
              </a:ext>
            </a:extLst>
          </p:cNvPr>
          <p:cNvSpPr>
            <a:spLocks noGrp="1"/>
          </p:cNvSpPr>
          <p:nvPr>
            <p:ph type="ftr" sz="quarter" idx="11"/>
          </p:nvPr>
        </p:nvSpPr>
        <p:spPr/>
        <p:txBody>
          <a:bodyPr/>
          <a:lstStyle/>
          <a:p>
            <a:r>
              <a:rPr lang="en-US"/>
              <a:t>Private and Confidential </a:t>
            </a:r>
          </a:p>
        </p:txBody>
      </p:sp>
      <p:sp>
        <p:nvSpPr>
          <p:cNvPr id="7" name="Slide Number Placeholder 6">
            <a:extLst>
              <a:ext uri="{FF2B5EF4-FFF2-40B4-BE49-F238E27FC236}">
                <a16:creationId xmlns:a16="http://schemas.microsoft.com/office/drawing/2014/main" id="{C03E5223-224D-4B83-86A2-0DB91C3A0A0A}"/>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159220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E41F-9640-4504-B9DE-2E06554BD9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3AE2BD-DA19-4F0C-AB9D-244669987A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07C74D-9016-4848-ABC5-A56247615E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2FCADD-C042-44D8-866E-CDC31FE8AAF5}"/>
              </a:ext>
            </a:extLst>
          </p:cNvPr>
          <p:cNvSpPr>
            <a:spLocks noGrp="1"/>
          </p:cNvSpPr>
          <p:nvPr>
            <p:ph type="dt" sz="half" idx="10"/>
          </p:nvPr>
        </p:nvSpPr>
        <p:spPr/>
        <p:txBody>
          <a:bodyPr/>
          <a:lstStyle/>
          <a:p>
            <a:fld id="{0F5123B9-9094-48FA-9165-ABFFB76FC3CA}" type="datetime1">
              <a:rPr lang="en-US" smtClean="0"/>
              <a:t>2/2/2021</a:t>
            </a:fld>
            <a:endParaRPr lang="en-US"/>
          </a:p>
        </p:txBody>
      </p:sp>
      <p:sp>
        <p:nvSpPr>
          <p:cNvPr id="6" name="Footer Placeholder 5">
            <a:extLst>
              <a:ext uri="{FF2B5EF4-FFF2-40B4-BE49-F238E27FC236}">
                <a16:creationId xmlns:a16="http://schemas.microsoft.com/office/drawing/2014/main" id="{3CE4C549-F67E-4823-9EB2-DB2BD7C78320}"/>
              </a:ext>
            </a:extLst>
          </p:cNvPr>
          <p:cNvSpPr>
            <a:spLocks noGrp="1"/>
          </p:cNvSpPr>
          <p:nvPr>
            <p:ph type="ftr" sz="quarter" idx="11"/>
          </p:nvPr>
        </p:nvSpPr>
        <p:spPr/>
        <p:txBody>
          <a:bodyPr/>
          <a:lstStyle/>
          <a:p>
            <a:r>
              <a:rPr lang="en-US"/>
              <a:t>Private and Confidential </a:t>
            </a:r>
          </a:p>
        </p:txBody>
      </p:sp>
      <p:sp>
        <p:nvSpPr>
          <p:cNvPr id="7" name="Slide Number Placeholder 6">
            <a:extLst>
              <a:ext uri="{FF2B5EF4-FFF2-40B4-BE49-F238E27FC236}">
                <a16:creationId xmlns:a16="http://schemas.microsoft.com/office/drawing/2014/main" id="{86AC7640-E2C1-42BD-BBF4-9A8A5487B1C9}"/>
              </a:ext>
            </a:extLst>
          </p:cNvPr>
          <p:cNvSpPr>
            <a:spLocks noGrp="1"/>
          </p:cNvSpPr>
          <p:nvPr>
            <p:ph type="sldNum" sz="quarter" idx="12"/>
          </p:nvPr>
        </p:nvSpPr>
        <p:spPr/>
        <p:txBody>
          <a:bodyPr/>
          <a:lstStyle/>
          <a:p>
            <a:fld id="{0AFF7C15-6AD5-4ADA-9D7F-1B06F091516A}" type="slidenum">
              <a:rPr lang="en-US" smtClean="0"/>
              <a:t>‹#›</a:t>
            </a:fld>
            <a:endParaRPr lang="en-US"/>
          </a:p>
        </p:txBody>
      </p:sp>
    </p:spTree>
    <p:extLst>
      <p:ext uri="{BB962C8B-B14F-4D97-AF65-F5344CB8AC3E}">
        <p14:creationId xmlns:p14="http://schemas.microsoft.com/office/powerpoint/2010/main" val="796466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574C92-B891-4F75-B94E-BE7D9391E2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2F9B4B-111D-4405-A1CD-3A8E9F2080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F33A61-3DF1-4023-9148-54EECFA629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8436F5-5E67-4690-84B1-BEFC74367F4B}" type="datetime1">
              <a:rPr lang="en-US" smtClean="0"/>
              <a:t>2/2/2021</a:t>
            </a:fld>
            <a:endParaRPr lang="en-US"/>
          </a:p>
        </p:txBody>
      </p:sp>
      <p:sp>
        <p:nvSpPr>
          <p:cNvPr id="5" name="Footer Placeholder 4">
            <a:extLst>
              <a:ext uri="{FF2B5EF4-FFF2-40B4-BE49-F238E27FC236}">
                <a16:creationId xmlns:a16="http://schemas.microsoft.com/office/drawing/2014/main" id="{A41404F8-39C1-40A2-9D65-D642A7628A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Private and Confidential </a:t>
            </a:r>
          </a:p>
        </p:txBody>
      </p:sp>
      <p:sp>
        <p:nvSpPr>
          <p:cNvPr id="6" name="Slide Number Placeholder 5">
            <a:extLst>
              <a:ext uri="{FF2B5EF4-FFF2-40B4-BE49-F238E27FC236}">
                <a16:creationId xmlns:a16="http://schemas.microsoft.com/office/drawing/2014/main" id="{6CAE6A14-C32B-4424-909F-7AA958E63F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FF7C15-6AD5-4ADA-9D7F-1B06F091516A}" type="slidenum">
              <a:rPr lang="en-US" smtClean="0"/>
              <a:t>‹#›</a:t>
            </a:fld>
            <a:endParaRPr lang="en-US"/>
          </a:p>
        </p:txBody>
      </p:sp>
    </p:spTree>
    <p:extLst>
      <p:ext uri="{BB962C8B-B14F-4D97-AF65-F5344CB8AC3E}">
        <p14:creationId xmlns:p14="http://schemas.microsoft.com/office/powerpoint/2010/main" val="2138740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2.emf"/><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18.svg"/><Relationship Id="rId4" Type="http://schemas.openxmlformats.org/officeDocument/2006/relationships/image" Target="../media/image23.jpeg"/><Relationship Id="rId9"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18.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18.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0.png"/><Relationship Id="rId7" Type="http://schemas.openxmlformats.org/officeDocument/2006/relationships/image" Target="../media/image17.sv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36.jpeg"/><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sv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1.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18.sv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2.xml"/><Relationship Id="rId7" Type="http://schemas.openxmlformats.org/officeDocument/2006/relationships/image" Target="../media/image17.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2.xml"/><Relationship Id="rId7" Type="http://schemas.openxmlformats.org/officeDocument/2006/relationships/image" Target="../media/image17.sv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9.png"/><Relationship Id="rId7" Type="http://schemas.openxmlformats.org/officeDocument/2006/relationships/image" Target="../media/image17.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4.jpe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9.png"/><Relationship Id="rId7"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35936D-6E03-4A4A-9C83-B3B901EBA810}"/>
              </a:ext>
            </a:extLst>
          </p:cNvPr>
          <p:cNvSpPr/>
          <p:nvPr/>
        </p:nvSpPr>
        <p:spPr>
          <a:xfrm rot="5400000">
            <a:off x="3408845" y="-3408847"/>
            <a:ext cx="5374308" cy="12192003"/>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grpSp>
        <p:nvGrpSpPr>
          <p:cNvPr id="40" name="Group 39">
            <a:extLst>
              <a:ext uri="{FF2B5EF4-FFF2-40B4-BE49-F238E27FC236}">
                <a16:creationId xmlns:a16="http://schemas.microsoft.com/office/drawing/2014/main" id="{BCAB07F7-D483-714F-A2EF-E7FA8A01149B}"/>
              </a:ext>
            </a:extLst>
          </p:cNvPr>
          <p:cNvGrpSpPr/>
          <p:nvPr/>
        </p:nvGrpSpPr>
        <p:grpSpPr>
          <a:xfrm>
            <a:off x="-1024479" y="-565103"/>
            <a:ext cx="13734364" cy="5890958"/>
            <a:chOff x="-1024479" y="-460173"/>
            <a:chExt cx="13734364" cy="5890958"/>
          </a:xfrm>
        </p:grpSpPr>
        <p:pic>
          <p:nvPicPr>
            <p:cNvPr id="26" name="Picture 25">
              <a:extLst>
                <a:ext uri="{FF2B5EF4-FFF2-40B4-BE49-F238E27FC236}">
                  <a16:creationId xmlns:a16="http://schemas.microsoft.com/office/drawing/2014/main" id="{D9764A8A-A48D-F647-ADE2-8FEDC0E20C1B}"/>
                </a:ext>
              </a:extLst>
            </p:cNvPr>
            <p:cNvPicPr>
              <a:picLocks noChangeAspect="1"/>
            </p:cNvPicPr>
            <p:nvPr/>
          </p:nvPicPr>
          <p:blipFill>
            <a:blip r:embed="rId3">
              <a:alphaModFix amt="8000"/>
              <a:extLst>
                <a:ext uri="{28A0092B-C50C-407E-A947-70E740481C1C}">
                  <a14:useLocalDpi xmlns:a14="http://schemas.microsoft.com/office/drawing/2010/main" val="0"/>
                </a:ext>
              </a:extLst>
            </a:blip>
            <a:stretch>
              <a:fillRect/>
            </a:stretch>
          </p:blipFill>
          <p:spPr>
            <a:xfrm>
              <a:off x="8209460" y="-460173"/>
              <a:ext cx="4500425" cy="4511893"/>
            </a:xfrm>
            <a:prstGeom prst="rect">
              <a:avLst/>
            </a:prstGeom>
          </p:spPr>
        </p:pic>
        <p:grpSp>
          <p:nvGrpSpPr>
            <p:cNvPr id="34" name="Group 33">
              <a:extLst>
                <a:ext uri="{FF2B5EF4-FFF2-40B4-BE49-F238E27FC236}">
                  <a16:creationId xmlns:a16="http://schemas.microsoft.com/office/drawing/2014/main" id="{CBE89F17-FBDA-1941-A8AC-60CC7E6F0642}"/>
                </a:ext>
              </a:extLst>
            </p:cNvPr>
            <p:cNvGrpSpPr/>
            <p:nvPr/>
          </p:nvGrpSpPr>
          <p:grpSpPr>
            <a:xfrm>
              <a:off x="9093200" y="2695845"/>
              <a:ext cx="2914071" cy="2337973"/>
              <a:chOff x="9093200" y="2695845"/>
              <a:chExt cx="2914071" cy="2337973"/>
            </a:xfrm>
          </p:grpSpPr>
          <p:sp>
            <p:nvSpPr>
              <p:cNvPr id="29" name="Rectangle 28">
                <a:extLst>
                  <a:ext uri="{FF2B5EF4-FFF2-40B4-BE49-F238E27FC236}">
                    <a16:creationId xmlns:a16="http://schemas.microsoft.com/office/drawing/2014/main" id="{017AF8A7-E606-A347-ADF3-C7CB5B086040}"/>
                  </a:ext>
                </a:extLst>
              </p:cNvPr>
              <p:cNvSpPr/>
              <p:nvPr/>
            </p:nvSpPr>
            <p:spPr>
              <a:xfrm rot="5400000">
                <a:off x="10520217" y="3546764"/>
                <a:ext cx="2152071" cy="822037"/>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30" name="Rectangle 29">
                <a:extLst>
                  <a:ext uri="{FF2B5EF4-FFF2-40B4-BE49-F238E27FC236}">
                    <a16:creationId xmlns:a16="http://schemas.microsoft.com/office/drawing/2014/main" id="{3FA8919F-8940-7140-8A6C-D21940FF9138}"/>
                  </a:ext>
                </a:extLst>
              </p:cNvPr>
              <p:cNvSpPr/>
              <p:nvPr/>
            </p:nvSpPr>
            <p:spPr>
              <a:xfrm rot="5400000">
                <a:off x="11462414" y="2583851"/>
                <a:ext cx="261635" cy="485624"/>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31" name="Rectangle 30">
                <a:extLst>
                  <a:ext uri="{FF2B5EF4-FFF2-40B4-BE49-F238E27FC236}">
                    <a16:creationId xmlns:a16="http://schemas.microsoft.com/office/drawing/2014/main" id="{596E779B-542A-2643-96EF-D89CBB134FE8}"/>
                  </a:ext>
                </a:extLst>
              </p:cNvPr>
              <p:cNvSpPr/>
              <p:nvPr/>
            </p:nvSpPr>
            <p:spPr>
              <a:xfrm rot="5400000">
                <a:off x="10635208" y="3770325"/>
                <a:ext cx="485482" cy="14281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33" name="Rectangle 32">
                <a:extLst>
                  <a:ext uri="{FF2B5EF4-FFF2-40B4-BE49-F238E27FC236}">
                    <a16:creationId xmlns:a16="http://schemas.microsoft.com/office/drawing/2014/main" id="{43F0C077-21B4-B44E-9C03-7431B9218608}"/>
                  </a:ext>
                </a:extLst>
              </p:cNvPr>
              <p:cNvSpPr/>
              <p:nvPr/>
            </p:nvSpPr>
            <p:spPr>
              <a:xfrm rot="5400000">
                <a:off x="9149687" y="3319138"/>
                <a:ext cx="189549" cy="302524"/>
              </a:xfrm>
              <a:custGeom>
                <a:avLst/>
                <a:gdLst>
                  <a:gd name="connsiteX0" fmla="*/ 0 w 97471"/>
                  <a:gd name="connsiteY0" fmla="*/ 0 h 175335"/>
                  <a:gd name="connsiteX1" fmla="*/ 97471 w 97471"/>
                  <a:gd name="connsiteY1" fmla="*/ 0 h 175335"/>
                  <a:gd name="connsiteX2" fmla="*/ 97471 w 97471"/>
                  <a:gd name="connsiteY2" fmla="*/ 175335 h 175335"/>
                  <a:gd name="connsiteX3" fmla="*/ 0 w 97471"/>
                  <a:gd name="connsiteY3" fmla="*/ 175335 h 175335"/>
                  <a:gd name="connsiteX4" fmla="*/ 0 w 97471"/>
                  <a:gd name="connsiteY4" fmla="*/ 0 h 175335"/>
                  <a:gd name="connsiteX0" fmla="*/ 0 w 97471"/>
                  <a:gd name="connsiteY0" fmla="*/ 0 h 175335"/>
                  <a:gd name="connsiteX1" fmla="*/ 97471 w 97471"/>
                  <a:gd name="connsiteY1" fmla="*/ 0 h 175335"/>
                  <a:gd name="connsiteX2" fmla="*/ 97471 w 97471"/>
                  <a:gd name="connsiteY2" fmla="*/ 175335 h 175335"/>
                  <a:gd name="connsiteX3" fmla="*/ 0 w 97471"/>
                  <a:gd name="connsiteY3" fmla="*/ 175335 h 175335"/>
                  <a:gd name="connsiteX4" fmla="*/ 2575 w 97471"/>
                  <a:gd name="connsiteY4" fmla="*/ 115199 h 175335"/>
                  <a:gd name="connsiteX5" fmla="*/ 0 w 97471"/>
                  <a:gd name="connsiteY5" fmla="*/ 0 h 175335"/>
                  <a:gd name="connsiteX0" fmla="*/ 69850 w 167321"/>
                  <a:gd name="connsiteY0" fmla="*/ 0 h 175335"/>
                  <a:gd name="connsiteX1" fmla="*/ 167321 w 167321"/>
                  <a:gd name="connsiteY1" fmla="*/ 0 h 175335"/>
                  <a:gd name="connsiteX2" fmla="*/ 167321 w 167321"/>
                  <a:gd name="connsiteY2" fmla="*/ 175335 h 175335"/>
                  <a:gd name="connsiteX3" fmla="*/ 0 w 167321"/>
                  <a:gd name="connsiteY3" fmla="*/ 137235 h 175335"/>
                  <a:gd name="connsiteX4" fmla="*/ 72425 w 167321"/>
                  <a:gd name="connsiteY4" fmla="*/ 115199 h 175335"/>
                  <a:gd name="connsiteX5" fmla="*/ 69850 w 167321"/>
                  <a:gd name="connsiteY5" fmla="*/ 0 h 175335"/>
                  <a:gd name="connsiteX0" fmla="*/ 69850 w 167321"/>
                  <a:gd name="connsiteY0" fmla="*/ 0 h 175335"/>
                  <a:gd name="connsiteX1" fmla="*/ 167321 w 167321"/>
                  <a:gd name="connsiteY1" fmla="*/ 0 h 175335"/>
                  <a:gd name="connsiteX2" fmla="*/ 167321 w 167321"/>
                  <a:gd name="connsiteY2" fmla="*/ 175335 h 175335"/>
                  <a:gd name="connsiteX3" fmla="*/ 107350 w 167321"/>
                  <a:gd name="connsiteY3" fmla="*/ 162824 h 175335"/>
                  <a:gd name="connsiteX4" fmla="*/ 0 w 167321"/>
                  <a:gd name="connsiteY4" fmla="*/ 137235 h 175335"/>
                  <a:gd name="connsiteX5" fmla="*/ 72425 w 167321"/>
                  <a:gd name="connsiteY5" fmla="*/ 115199 h 175335"/>
                  <a:gd name="connsiteX6" fmla="*/ 69850 w 167321"/>
                  <a:gd name="connsiteY6" fmla="*/ 0 h 175335"/>
                  <a:gd name="connsiteX0" fmla="*/ 69850 w 167321"/>
                  <a:gd name="connsiteY0" fmla="*/ 0 h 302524"/>
                  <a:gd name="connsiteX1" fmla="*/ 167321 w 167321"/>
                  <a:gd name="connsiteY1" fmla="*/ 0 h 302524"/>
                  <a:gd name="connsiteX2" fmla="*/ 167321 w 167321"/>
                  <a:gd name="connsiteY2" fmla="*/ 175335 h 302524"/>
                  <a:gd name="connsiteX3" fmla="*/ 2575 w 167321"/>
                  <a:gd name="connsiteY3" fmla="*/ 302524 h 302524"/>
                  <a:gd name="connsiteX4" fmla="*/ 0 w 167321"/>
                  <a:gd name="connsiteY4" fmla="*/ 137235 h 302524"/>
                  <a:gd name="connsiteX5" fmla="*/ 72425 w 167321"/>
                  <a:gd name="connsiteY5" fmla="*/ 115199 h 302524"/>
                  <a:gd name="connsiteX6" fmla="*/ 69850 w 167321"/>
                  <a:gd name="connsiteY6" fmla="*/ 0 h 302524"/>
                  <a:gd name="connsiteX0" fmla="*/ 69850 w 189549"/>
                  <a:gd name="connsiteY0" fmla="*/ 0 h 302524"/>
                  <a:gd name="connsiteX1" fmla="*/ 189549 w 189549"/>
                  <a:gd name="connsiteY1" fmla="*/ 41275 h 302524"/>
                  <a:gd name="connsiteX2" fmla="*/ 167321 w 189549"/>
                  <a:gd name="connsiteY2" fmla="*/ 175335 h 302524"/>
                  <a:gd name="connsiteX3" fmla="*/ 2575 w 189549"/>
                  <a:gd name="connsiteY3" fmla="*/ 302524 h 302524"/>
                  <a:gd name="connsiteX4" fmla="*/ 0 w 189549"/>
                  <a:gd name="connsiteY4" fmla="*/ 137235 h 302524"/>
                  <a:gd name="connsiteX5" fmla="*/ 72425 w 189549"/>
                  <a:gd name="connsiteY5" fmla="*/ 115199 h 302524"/>
                  <a:gd name="connsiteX6" fmla="*/ 69850 w 189549"/>
                  <a:gd name="connsiteY6" fmla="*/ 0 h 3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49" h="302524">
                    <a:moveTo>
                      <a:pt x="69850" y="0"/>
                    </a:moveTo>
                    <a:lnTo>
                      <a:pt x="189549" y="41275"/>
                    </a:lnTo>
                    <a:lnTo>
                      <a:pt x="167321" y="175335"/>
                    </a:lnTo>
                    <a:lnTo>
                      <a:pt x="2575" y="302524"/>
                    </a:lnTo>
                    <a:cubicBezTo>
                      <a:pt x="1717" y="247428"/>
                      <a:pt x="858" y="192331"/>
                      <a:pt x="0" y="137235"/>
                    </a:cubicBezTo>
                    <a:lnTo>
                      <a:pt x="72425" y="115199"/>
                    </a:lnTo>
                    <a:cubicBezTo>
                      <a:pt x="71567" y="76799"/>
                      <a:pt x="70708" y="38400"/>
                      <a:pt x="69850" y="0"/>
                    </a:cubicBezTo>
                    <a:close/>
                  </a:path>
                </a:pathLst>
              </a:cu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grpSp>
        <p:sp>
          <p:nvSpPr>
            <p:cNvPr id="32" name="Rectangle 31">
              <a:extLst>
                <a:ext uri="{FF2B5EF4-FFF2-40B4-BE49-F238E27FC236}">
                  <a16:creationId xmlns:a16="http://schemas.microsoft.com/office/drawing/2014/main" id="{93D395BC-3A5B-4247-8678-E6D8762E75AF}"/>
                </a:ext>
              </a:extLst>
            </p:cNvPr>
            <p:cNvSpPr/>
            <p:nvPr/>
          </p:nvSpPr>
          <p:spPr>
            <a:xfrm rot="5400000">
              <a:off x="9475528" y="3555544"/>
              <a:ext cx="97471" cy="175335"/>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28" name="Picture 27" descr="A picture containing text, electronics&#10;&#10;Description automatically generated">
              <a:extLst>
                <a:ext uri="{FF2B5EF4-FFF2-40B4-BE49-F238E27FC236}">
                  <a16:creationId xmlns:a16="http://schemas.microsoft.com/office/drawing/2014/main" id="{8F219025-56AD-8149-A62E-FB37ECDDF953}"/>
                </a:ext>
              </a:extLst>
            </p:cNvPr>
            <p:cNvPicPr>
              <a:picLocks noChangeAspect="1"/>
            </p:cNvPicPr>
            <p:nvPr/>
          </p:nvPicPr>
          <p:blipFill>
            <a:blip r:embed="rId4">
              <a:alphaModFix amt="12000"/>
              <a:extLst>
                <a:ext uri="{28A0092B-C50C-407E-A947-70E740481C1C}">
                  <a14:useLocalDpi xmlns:a14="http://schemas.microsoft.com/office/drawing/2010/main" val="0"/>
                </a:ext>
              </a:extLst>
            </a:blip>
            <a:stretch>
              <a:fillRect/>
            </a:stretch>
          </p:blipFill>
          <p:spPr>
            <a:xfrm>
              <a:off x="-1024479" y="2379154"/>
              <a:ext cx="13463078" cy="3051631"/>
            </a:xfrm>
            <a:prstGeom prst="rect">
              <a:avLst/>
            </a:prstGeom>
          </p:spPr>
        </p:pic>
      </p:grpSp>
      <p:sp>
        <p:nvSpPr>
          <p:cNvPr id="16" name="Oval 15">
            <a:extLst>
              <a:ext uri="{FF2B5EF4-FFF2-40B4-BE49-F238E27FC236}">
                <a16:creationId xmlns:a16="http://schemas.microsoft.com/office/drawing/2014/main" id="{F219BC56-61E3-274A-8804-9D8C3AF8CBEE}"/>
              </a:ext>
            </a:extLst>
          </p:cNvPr>
          <p:cNvSpPr/>
          <p:nvPr/>
        </p:nvSpPr>
        <p:spPr>
          <a:xfrm rot="5400000">
            <a:off x="4437203" y="3437012"/>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0519048-7FEC-FC44-BD68-F9E87312483D}"/>
              </a:ext>
            </a:extLst>
          </p:cNvPr>
          <p:cNvSpPr/>
          <p:nvPr/>
        </p:nvSpPr>
        <p:spPr>
          <a:xfrm rot="5400000">
            <a:off x="7269487" y="451792"/>
            <a:ext cx="238578" cy="9606450"/>
          </a:xfrm>
          <a:custGeom>
            <a:avLst/>
            <a:gdLst>
              <a:gd name="connsiteX0" fmla="*/ 0 w 238578"/>
              <a:gd name="connsiteY0" fmla="*/ 0 h 9606450"/>
              <a:gd name="connsiteX1" fmla="*/ 238578 w 238578"/>
              <a:gd name="connsiteY1" fmla="*/ 0 h 9606450"/>
              <a:gd name="connsiteX2" fmla="*/ 238578 w 238578"/>
              <a:gd name="connsiteY2" fmla="*/ 9606450 h 9606450"/>
              <a:gd name="connsiteX3" fmla="*/ 0 w 238578"/>
              <a:gd name="connsiteY3" fmla="*/ 9606450 h 9606450"/>
              <a:gd name="connsiteX4" fmla="*/ 0 w 238578"/>
              <a:gd name="connsiteY4" fmla="*/ 0 h 9606450"/>
              <a:gd name="connsiteX0" fmla="*/ 0 w 238578"/>
              <a:gd name="connsiteY0" fmla="*/ 0 h 9606450"/>
              <a:gd name="connsiteX1" fmla="*/ 238578 w 238578"/>
              <a:gd name="connsiteY1" fmla="*/ 0 h 9606450"/>
              <a:gd name="connsiteX2" fmla="*/ 238578 w 238578"/>
              <a:gd name="connsiteY2" fmla="*/ 9606450 h 9606450"/>
              <a:gd name="connsiteX3" fmla="*/ 6485 w 238578"/>
              <a:gd name="connsiteY3" fmla="*/ 9314620 h 9606450"/>
              <a:gd name="connsiteX4" fmla="*/ 0 w 238578"/>
              <a:gd name="connsiteY4" fmla="*/ 0 h 9606450"/>
              <a:gd name="connsiteX0" fmla="*/ 0 w 238578"/>
              <a:gd name="connsiteY0" fmla="*/ 0 h 9606450"/>
              <a:gd name="connsiteX1" fmla="*/ 238578 w 238578"/>
              <a:gd name="connsiteY1" fmla="*/ 0 h 9606450"/>
              <a:gd name="connsiteX2" fmla="*/ 238578 w 238578"/>
              <a:gd name="connsiteY2" fmla="*/ 9606450 h 9606450"/>
              <a:gd name="connsiteX3" fmla="*/ 6485 w 238578"/>
              <a:gd name="connsiteY3" fmla="*/ 9314620 h 9606450"/>
              <a:gd name="connsiteX4" fmla="*/ 0 w 238578"/>
              <a:gd name="connsiteY4" fmla="*/ 0 h 9606450"/>
              <a:gd name="connsiteX0" fmla="*/ 0 w 238578"/>
              <a:gd name="connsiteY0" fmla="*/ 0 h 9606450"/>
              <a:gd name="connsiteX1" fmla="*/ 238578 w 238578"/>
              <a:gd name="connsiteY1" fmla="*/ 0 h 9606450"/>
              <a:gd name="connsiteX2" fmla="*/ 238578 w 238578"/>
              <a:gd name="connsiteY2" fmla="*/ 9606450 h 9606450"/>
              <a:gd name="connsiteX3" fmla="*/ 6485 w 238578"/>
              <a:gd name="connsiteY3" fmla="*/ 9314620 h 9606450"/>
              <a:gd name="connsiteX4" fmla="*/ 0 w 238578"/>
              <a:gd name="connsiteY4" fmla="*/ 0 h 9606450"/>
              <a:gd name="connsiteX0" fmla="*/ 0 w 238578"/>
              <a:gd name="connsiteY0" fmla="*/ 0 h 9606450"/>
              <a:gd name="connsiteX1" fmla="*/ 238578 w 238578"/>
              <a:gd name="connsiteY1" fmla="*/ 0 h 9606450"/>
              <a:gd name="connsiteX2" fmla="*/ 238578 w 238578"/>
              <a:gd name="connsiteY2" fmla="*/ 9606450 h 9606450"/>
              <a:gd name="connsiteX3" fmla="*/ 6485 w 238578"/>
              <a:gd name="connsiteY3" fmla="*/ 9314620 h 9606450"/>
              <a:gd name="connsiteX4" fmla="*/ 0 w 238578"/>
              <a:gd name="connsiteY4" fmla="*/ 0 h 9606450"/>
              <a:gd name="connsiteX0" fmla="*/ 0 w 238578"/>
              <a:gd name="connsiteY0" fmla="*/ 0 h 9606450"/>
              <a:gd name="connsiteX1" fmla="*/ 238578 w 238578"/>
              <a:gd name="connsiteY1" fmla="*/ 0 h 9606450"/>
              <a:gd name="connsiteX2" fmla="*/ 238578 w 238578"/>
              <a:gd name="connsiteY2" fmla="*/ 9606450 h 9606450"/>
              <a:gd name="connsiteX3" fmla="*/ 6485 w 238578"/>
              <a:gd name="connsiteY3" fmla="*/ 9314620 h 9606450"/>
              <a:gd name="connsiteX4" fmla="*/ 0 w 238578"/>
              <a:gd name="connsiteY4" fmla="*/ 0 h 960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78" h="9606450">
                <a:moveTo>
                  <a:pt x="0" y="0"/>
                </a:moveTo>
                <a:lnTo>
                  <a:pt x="238578" y="0"/>
                </a:lnTo>
                <a:lnTo>
                  <a:pt x="238578" y="9606450"/>
                </a:lnTo>
                <a:cubicBezTo>
                  <a:pt x="79160" y="9593750"/>
                  <a:pt x="8820" y="9429821"/>
                  <a:pt x="6485" y="9314620"/>
                </a:cubicBezTo>
                <a:cubicBezTo>
                  <a:pt x="4323" y="6209747"/>
                  <a:pt x="2162" y="3104873"/>
                  <a:pt x="0" y="0"/>
                </a:cubicBezTo>
                <a:close/>
              </a:path>
            </a:pathLst>
          </a:cu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7" name="Oval 16">
            <a:extLst>
              <a:ext uri="{FF2B5EF4-FFF2-40B4-BE49-F238E27FC236}">
                <a16:creationId xmlns:a16="http://schemas.microsoft.com/office/drawing/2014/main" id="{173627B0-9660-CD43-BE77-53058FDE558F}"/>
              </a:ext>
            </a:extLst>
          </p:cNvPr>
          <p:cNvSpPr/>
          <p:nvPr/>
        </p:nvSpPr>
        <p:spPr>
          <a:xfrm rot="5400000">
            <a:off x="4648838" y="3648646"/>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ECC2736-F6A4-1F46-8308-403F7166D9B6}"/>
              </a:ext>
            </a:extLst>
          </p:cNvPr>
          <p:cNvSpPr/>
          <p:nvPr/>
        </p:nvSpPr>
        <p:spPr>
          <a:xfrm rot="5400000">
            <a:off x="6904168" y="1570172"/>
            <a:ext cx="1485447" cy="9090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20" name="Picture 19" descr="A red and white logo&#10;&#10;Description automatically generated with low confidence">
            <a:extLst>
              <a:ext uri="{FF2B5EF4-FFF2-40B4-BE49-F238E27FC236}">
                <a16:creationId xmlns:a16="http://schemas.microsoft.com/office/drawing/2014/main" id="{24767F7A-A98E-2849-BB47-A517C9A54B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9184" y="3853420"/>
            <a:ext cx="2365053" cy="2365053"/>
          </a:xfrm>
          <a:prstGeom prst="ellipse">
            <a:avLst/>
          </a:prstGeom>
          <a:effectLst>
            <a:outerShdw blurRad="304800" sx="102000" sy="102000" algn="ctr" rotWithShape="0">
              <a:prstClr val="black">
                <a:alpha val="49000"/>
              </a:prstClr>
            </a:outerShdw>
          </a:effectLst>
        </p:spPr>
      </p:pic>
      <p:sp>
        <p:nvSpPr>
          <p:cNvPr id="4" name="Footer Placeholder 3">
            <a:extLst>
              <a:ext uri="{FF2B5EF4-FFF2-40B4-BE49-F238E27FC236}">
                <a16:creationId xmlns:a16="http://schemas.microsoft.com/office/drawing/2014/main" id="{9D2609B5-E2E7-E841-87AC-AE731D45A516}"/>
              </a:ext>
            </a:extLst>
          </p:cNvPr>
          <p:cNvSpPr>
            <a:spLocks noGrp="1"/>
          </p:cNvSpPr>
          <p:nvPr>
            <p:ph type="ftr" sz="quarter" idx="11"/>
          </p:nvPr>
        </p:nvSpPr>
        <p:spPr>
          <a:xfrm>
            <a:off x="0" y="6954785"/>
            <a:ext cx="12192000" cy="365125"/>
          </a:xfrm>
        </p:spPr>
        <p:txBody>
          <a:bodyPr/>
          <a:lstStyle/>
          <a:p>
            <a:r>
              <a:rPr lang="en-US" sz="1100">
                <a:latin typeface="Proxima Nova Light" panose="02000506030000020004" pitchFamily="50" charset="0"/>
              </a:rPr>
              <a:t>Private and Confidential </a:t>
            </a:r>
          </a:p>
        </p:txBody>
      </p:sp>
      <p:grpSp>
        <p:nvGrpSpPr>
          <p:cNvPr id="25" name="Group 24">
            <a:extLst>
              <a:ext uri="{FF2B5EF4-FFF2-40B4-BE49-F238E27FC236}">
                <a16:creationId xmlns:a16="http://schemas.microsoft.com/office/drawing/2014/main" id="{F7FF7B34-270F-3641-984E-AF3FF12AD8E0}"/>
              </a:ext>
            </a:extLst>
          </p:cNvPr>
          <p:cNvGrpSpPr/>
          <p:nvPr/>
        </p:nvGrpSpPr>
        <p:grpSpPr>
          <a:xfrm>
            <a:off x="62916" y="1159890"/>
            <a:ext cx="12066165" cy="2150045"/>
            <a:chOff x="11114399" y="0"/>
            <a:chExt cx="12066165" cy="2150045"/>
          </a:xfrm>
        </p:grpSpPr>
        <p:sp>
          <p:nvSpPr>
            <p:cNvPr id="7" name="TextBox 6">
              <a:extLst>
                <a:ext uri="{FF2B5EF4-FFF2-40B4-BE49-F238E27FC236}">
                  <a16:creationId xmlns:a16="http://schemas.microsoft.com/office/drawing/2014/main" id="{9504AB1C-607B-E946-A6E0-658A2DCB1DD3}"/>
                </a:ext>
              </a:extLst>
            </p:cNvPr>
            <p:cNvSpPr txBox="1"/>
            <p:nvPr/>
          </p:nvSpPr>
          <p:spPr>
            <a:xfrm>
              <a:off x="13302682" y="0"/>
              <a:ext cx="4989862" cy="523220"/>
            </a:xfrm>
            <a:prstGeom prst="rect">
              <a:avLst/>
            </a:prstGeom>
            <a:noFill/>
          </p:spPr>
          <p:txBody>
            <a:bodyPr wrap="square" rtlCol="0">
              <a:spAutoFit/>
            </a:bodyPr>
            <a:lstStyle/>
            <a:p>
              <a:pPr algn="ctr"/>
              <a:r>
                <a:rPr lang="en-US" sz="2800">
                  <a:solidFill>
                    <a:schemeClr val="bg1"/>
                  </a:solidFill>
                  <a:latin typeface="Arial" panose="020B0604020202020204" pitchFamily="34" charset="0"/>
                  <a:cs typeface="Arial" panose="020B0604020202020204" pitchFamily="34" charset="0"/>
                </a:rPr>
                <a:t>STATE OF </a:t>
              </a:r>
            </a:p>
          </p:txBody>
        </p:sp>
        <p:sp>
          <p:nvSpPr>
            <p:cNvPr id="8" name="TextBox 7">
              <a:extLst>
                <a:ext uri="{FF2B5EF4-FFF2-40B4-BE49-F238E27FC236}">
                  <a16:creationId xmlns:a16="http://schemas.microsoft.com/office/drawing/2014/main" id="{69C903EE-BDF1-5644-8D8A-D311E03F5A21}"/>
                </a:ext>
              </a:extLst>
            </p:cNvPr>
            <p:cNvSpPr txBox="1"/>
            <p:nvPr/>
          </p:nvSpPr>
          <p:spPr>
            <a:xfrm>
              <a:off x="11114399" y="219175"/>
              <a:ext cx="12066165" cy="1200329"/>
            </a:xfrm>
            <a:prstGeom prst="rect">
              <a:avLst/>
            </a:prstGeom>
            <a:noFill/>
          </p:spPr>
          <p:txBody>
            <a:bodyPr wrap="square" rtlCol="0">
              <a:spAutoFit/>
            </a:bodyPr>
            <a:lstStyle/>
            <a:p>
              <a:pPr algn="ctr"/>
              <a:r>
                <a:rPr lang="en-US" sz="7200" b="1">
                  <a:solidFill>
                    <a:schemeClr val="bg1"/>
                  </a:solidFill>
                  <a:latin typeface="Arial Black" panose="020B0604020202020204" pitchFamily="34" charset="0"/>
                  <a:cs typeface="Arial Black" panose="020B0604020202020204" pitchFamily="34" charset="0"/>
                </a:rPr>
                <a:t>TENNESSEE </a:t>
              </a:r>
            </a:p>
          </p:txBody>
        </p:sp>
        <p:sp>
          <p:nvSpPr>
            <p:cNvPr id="13" name="TextBox 12">
              <a:extLst>
                <a:ext uri="{FF2B5EF4-FFF2-40B4-BE49-F238E27FC236}">
                  <a16:creationId xmlns:a16="http://schemas.microsoft.com/office/drawing/2014/main" id="{24630A3A-DF84-5D4D-8B14-8912A1E46532}"/>
                </a:ext>
              </a:extLst>
            </p:cNvPr>
            <p:cNvSpPr txBox="1"/>
            <p:nvPr/>
          </p:nvSpPr>
          <p:spPr>
            <a:xfrm>
              <a:off x="11334227" y="1211326"/>
              <a:ext cx="11626511" cy="938719"/>
            </a:xfrm>
            <a:prstGeom prst="rect">
              <a:avLst/>
            </a:prstGeom>
            <a:noFill/>
            <a:effectLst>
              <a:outerShdw blurRad="63500" sx="73000" sy="73000" algn="ctr" rotWithShape="0">
                <a:prstClr val="black">
                  <a:alpha val="0"/>
                </a:prstClr>
              </a:outerShdw>
            </a:effectLst>
          </p:spPr>
          <p:txBody>
            <a:bodyPr wrap="square" rtlCol="0">
              <a:spAutoFit/>
            </a:bodyPr>
            <a:lstStyle/>
            <a:p>
              <a:pPr algn="ctr"/>
              <a:r>
                <a:rPr lang="en-US" sz="3700">
                  <a:solidFill>
                    <a:schemeClr val="bg1"/>
                  </a:solidFill>
                  <a:latin typeface="Arial" panose="020B0604020202020204" pitchFamily="34" charset="0"/>
                  <a:cs typeface="Arial" panose="020B0604020202020204" pitchFamily="34" charset="0"/>
                </a:rPr>
                <a:t>Coronavirus Relief Programs</a:t>
              </a:r>
            </a:p>
            <a:p>
              <a:endParaRPr lang="en-US"/>
            </a:p>
          </p:txBody>
        </p:sp>
      </p:grpSp>
      <p:sp>
        <p:nvSpPr>
          <p:cNvPr id="37" name="Rectangle 36">
            <a:extLst>
              <a:ext uri="{FF2B5EF4-FFF2-40B4-BE49-F238E27FC236}">
                <a16:creationId xmlns:a16="http://schemas.microsoft.com/office/drawing/2014/main" id="{0E7410C4-2E6D-2746-B66F-129D432B3C50}"/>
              </a:ext>
            </a:extLst>
          </p:cNvPr>
          <p:cNvSpPr/>
          <p:nvPr/>
        </p:nvSpPr>
        <p:spPr>
          <a:xfrm>
            <a:off x="0" y="5372553"/>
            <a:ext cx="2824131" cy="1485448"/>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38" name="Rectangle 37">
            <a:extLst>
              <a:ext uri="{FF2B5EF4-FFF2-40B4-BE49-F238E27FC236}">
                <a16:creationId xmlns:a16="http://schemas.microsoft.com/office/drawing/2014/main" id="{F0F9BE4A-1BA9-8745-AC7C-8AE4FBA42201}"/>
              </a:ext>
            </a:extLst>
          </p:cNvPr>
          <p:cNvSpPr/>
          <p:nvPr/>
        </p:nvSpPr>
        <p:spPr>
          <a:xfrm>
            <a:off x="2585552" y="5372552"/>
            <a:ext cx="238578" cy="1485448"/>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39" name="Rectangle 38">
            <a:extLst>
              <a:ext uri="{FF2B5EF4-FFF2-40B4-BE49-F238E27FC236}">
                <a16:creationId xmlns:a16="http://schemas.microsoft.com/office/drawing/2014/main" id="{265B1C20-6284-4F49-8EBF-3D0ACE6A5794}"/>
              </a:ext>
            </a:extLst>
          </p:cNvPr>
          <p:cNvSpPr/>
          <p:nvPr/>
        </p:nvSpPr>
        <p:spPr>
          <a:xfrm>
            <a:off x="2783134" y="5372552"/>
            <a:ext cx="1485447" cy="1485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Tree>
    <p:extLst>
      <p:ext uri="{BB962C8B-B14F-4D97-AF65-F5344CB8AC3E}">
        <p14:creationId xmlns:p14="http://schemas.microsoft.com/office/powerpoint/2010/main" val="339247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2" name="TextBox 11">
            <a:extLst>
              <a:ext uri="{FF2B5EF4-FFF2-40B4-BE49-F238E27FC236}">
                <a16:creationId xmlns:a16="http://schemas.microsoft.com/office/drawing/2014/main" id="{175AB776-5DCE-C346-B730-4B88FBE913DE}"/>
              </a:ext>
            </a:extLst>
          </p:cNvPr>
          <p:cNvSpPr txBox="1"/>
          <p:nvPr/>
        </p:nvSpPr>
        <p:spPr>
          <a:xfrm rot="16200000">
            <a:off x="-2754897" y="3099425"/>
            <a:ext cx="6858000" cy="1261884"/>
          </a:xfrm>
          <a:prstGeom prst="rect">
            <a:avLst/>
          </a:prstGeom>
          <a:noFill/>
          <a:effectLst>
            <a:outerShdw blurRad="63500" sx="73000" sy="73000" algn="ctr" rotWithShape="0">
              <a:prstClr val="black">
                <a:alpha val="0"/>
              </a:prstClr>
            </a:outerShdw>
          </a:effectLst>
        </p:spPr>
        <p:txBody>
          <a:bodyPr wrap="square" lIns="91440" tIns="45720" rIns="91440" bIns="45720" rtlCol="0" anchor="t">
            <a:spAutoFit/>
          </a:bodyPr>
          <a:lstStyle/>
          <a:p>
            <a:pPr algn="r"/>
            <a:r>
              <a:rPr lang="en-US" sz="4800" b="1">
                <a:solidFill>
                  <a:schemeClr val="bg1">
                    <a:alpha val="12000"/>
                  </a:schemeClr>
                </a:solidFill>
                <a:latin typeface="Arial Black"/>
              </a:rPr>
              <a:t>BROADBAND</a:t>
            </a:r>
            <a:endParaRPr lang="en-US" sz="2800">
              <a:solidFill>
                <a:schemeClr val="bg1">
                  <a:alpha val="12000"/>
                </a:schemeClr>
              </a:solidFill>
            </a:endParaRPr>
          </a:p>
          <a:p>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4" name="Rectangle 13">
            <a:extLst>
              <a:ext uri="{FF2B5EF4-FFF2-40B4-BE49-F238E27FC236}">
                <a16:creationId xmlns:a16="http://schemas.microsoft.com/office/drawing/2014/main" id="{9F34D60F-F84D-4F0B-BAEC-7A45FCAB6293}"/>
              </a:ext>
            </a:extLst>
          </p:cNvPr>
          <p:cNvSpPr/>
          <p:nvPr/>
        </p:nvSpPr>
        <p:spPr>
          <a:xfrm>
            <a:off x="5392870" y="2038625"/>
            <a:ext cx="6971040" cy="2094123"/>
          </a:xfrm>
          <a:prstGeom prst="rect">
            <a:avLst/>
          </a:prstGeom>
          <a:solidFill>
            <a:srgbClr val="91929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640080" bIns="45720" rtlCol="0" anchor="ctr"/>
          <a:lstStyle/>
          <a:p>
            <a:pPr marL="171450" indent="-171450">
              <a:spcAft>
                <a:spcPts val="1200"/>
              </a:spcAft>
              <a:buFont typeface="Arial"/>
              <a:buChar char="•"/>
            </a:pPr>
            <a:r>
              <a:rPr lang="en-US" sz="1200" kern="1200" err="1">
                <a:solidFill>
                  <a:schemeClr val="bg1"/>
                </a:solidFill>
                <a:latin typeface="Arial"/>
                <a:ea typeface="Open Sans"/>
                <a:cs typeface="Open Sans"/>
              </a:rPr>
              <a:t>BrightRidge</a:t>
            </a:r>
            <a:r>
              <a:rPr lang="en-US" sz="1200" kern="1200">
                <a:solidFill>
                  <a:schemeClr val="bg1"/>
                </a:solidFill>
                <a:latin typeface="Arial"/>
                <a:ea typeface="Open Sans"/>
                <a:cs typeface="Open Sans"/>
              </a:rPr>
              <a:t> (Johnson City Energy Authority) made free community wi-fi available to 22 schools and 6 community centers in the northeast Tennessee region, and made residential service available to nearly 600 homes in rural Washington County.</a:t>
            </a:r>
            <a:r>
              <a:rPr lang="en-US" sz="1200">
                <a:solidFill>
                  <a:schemeClr val="bg1"/>
                </a:solidFill>
                <a:latin typeface="Arial"/>
                <a:ea typeface="Open Sans"/>
                <a:cs typeface="Open Sans"/>
              </a:rPr>
              <a:t> </a:t>
            </a:r>
            <a:endParaRPr lang="en-US">
              <a:solidFill>
                <a:schemeClr val="bg1"/>
              </a:solidFill>
              <a:cs typeface="Calibri" panose="020F0502020204030204"/>
            </a:endParaRPr>
          </a:p>
          <a:p>
            <a:pPr marL="171450" indent="-171450">
              <a:spcAft>
                <a:spcPts val="1200"/>
              </a:spcAft>
              <a:buFont typeface="Arial"/>
              <a:buChar char="•"/>
            </a:pPr>
            <a:r>
              <a:rPr lang="en-US" sz="1200" kern="1200">
                <a:solidFill>
                  <a:schemeClr val="bg1"/>
                </a:solidFill>
                <a:latin typeface="Arial"/>
                <a:ea typeface="Open Sans"/>
                <a:cs typeface="Open Sans"/>
              </a:rPr>
              <a:t>Bledsoe Telephone Cooperative constructed high-speed internet to 685 households in a remote, mountainous area of distressed Bledsoe County.</a:t>
            </a:r>
            <a:r>
              <a:rPr lang="en-US" sz="1200">
                <a:solidFill>
                  <a:schemeClr val="bg1"/>
                </a:solidFill>
                <a:latin typeface="Arial"/>
                <a:ea typeface="Open Sans"/>
                <a:cs typeface="Open Sans"/>
              </a:rPr>
              <a:t> </a:t>
            </a:r>
            <a:endParaRPr lang="en-US">
              <a:solidFill>
                <a:schemeClr val="bg1"/>
              </a:solidFill>
              <a:latin typeface="Open Sans"/>
              <a:ea typeface="Open Sans"/>
              <a:cs typeface="Open Sans"/>
            </a:endParaRPr>
          </a:p>
          <a:p>
            <a:pPr marL="171450" indent="-171450">
              <a:spcAft>
                <a:spcPts val="1200"/>
              </a:spcAft>
              <a:buFont typeface="Arial"/>
              <a:buChar char="•"/>
            </a:pPr>
            <a:r>
              <a:rPr lang="en-US" sz="1200" kern="1200">
                <a:solidFill>
                  <a:schemeClr val="bg1"/>
                </a:solidFill>
                <a:latin typeface="Arial"/>
                <a:ea typeface="Open Sans"/>
                <a:cs typeface="Open Sans"/>
              </a:rPr>
              <a:t>Gibson Electric Membership Cooperative connected over 1,000 households in Obion County, and built public wi-fi hot spots in six west Tennessee counties</a:t>
            </a:r>
            <a:endParaRPr lang="en-US">
              <a:solidFill>
                <a:schemeClr val="bg1"/>
              </a:solidFill>
              <a:latin typeface="Open Sans"/>
            </a:endParaRPr>
          </a:p>
        </p:txBody>
      </p:sp>
      <p:pic>
        <p:nvPicPr>
          <p:cNvPr id="28" name="Picture 27">
            <a:extLst>
              <a:ext uri="{FF2B5EF4-FFF2-40B4-BE49-F238E27FC236}">
                <a16:creationId xmlns:a16="http://schemas.microsoft.com/office/drawing/2014/main" id="{72E81BD7-6494-4E2F-9878-72BFA80499C1}"/>
              </a:ext>
            </a:extLst>
          </p:cNvPr>
          <p:cNvPicPr>
            <a:picLocks noChangeAspect="1"/>
          </p:cNvPicPr>
          <p:nvPr/>
        </p:nvPicPr>
        <p:blipFill>
          <a:blip r:embed="rId3"/>
          <a:stretch>
            <a:fillRect/>
          </a:stretch>
        </p:blipFill>
        <p:spPr>
          <a:xfrm>
            <a:off x="3275531" y="102781"/>
            <a:ext cx="8077468" cy="1856743"/>
          </a:xfrm>
          <a:prstGeom prst="rect">
            <a:avLst/>
          </a:prstGeom>
        </p:spPr>
      </p:pic>
      <p:pic>
        <p:nvPicPr>
          <p:cNvPr id="30" name="Content Placeholder 13" descr="A truck driving down a dirt road&#10;&#10;Description automatically generated">
            <a:extLst>
              <a:ext uri="{FF2B5EF4-FFF2-40B4-BE49-F238E27FC236}">
                <a16:creationId xmlns:a16="http://schemas.microsoft.com/office/drawing/2014/main" id="{7420DA81-8D3D-4E87-ACCA-F0DD84624990}"/>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793876" y="4839252"/>
            <a:ext cx="2438401" cy="1828800"/>
          </a:xfrm>
        </p:spPr>
      </p:pic>
      <p:pic>
        <p:nvPicPr>
          <p:cNvPr id="32" name="Content Placeholder 4" descr="A group of people in a field&#10;&#10;Description automatically generated">
            <a:extLst>
              <a:ext uri="{FF2B5EF4-FFF2-40B4-BE49-F238E27FC236}">
                <a16:creationId xmlns:a16="http://schemas.microsoft.com/office/drawing/2014/main" id="{AD5B1CC4-AE10-4676-9826-6832E4FC3E5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50" t="7795" r="3227" b="32528"/>
          <a:stretch/>
        </p:blipFill>
        <p:spPr>
          <a:xfrm>
            <a:off x="6590715" y="4839252"/>
            <a:ext cx="2174791" cy="1828800"/>
          </a:xfrm>
          <a:prstGeom prst="rect">
            <a:avLst/>
          </a:prstGeom>
        </p:spPr>
      </p:pic>
      <p:pic>
        <p:nvPicPr>
          <p:cNvPr id="38" name="Content Placeholder 4" descr="A truck driving down a dirt road&#10;&#10;Description automatically generated">
            <a:extLst>
              <a:ext uri="{FF2B5EF4-FFF2-40B4-BE49-F238E27FC236}">
                <a16:creationId xmlns:a16="http://schemas.microsoft.com/office/drawing/2014/main" id="{3FA93C21-D939-46CA-89B1-D6BF498A41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23944" y="4839252"/>
            <a:ext cx="2745883" cy="1828800"/>
          </a:xfrm>
          <a:prstGeom prst="rect">
            <a:avLst/>
          </a:prstGeom>
        </p:spPr>
      </p:pic>
      <p:sp>
        <p:nvSpPr>
          <p:cNvPr id="40" name="TextBox 39">
            <a:extLst>
              <a:ext uri="{FF2B5EF4-FFF2-40B4-BE49-F238E27FC236}">
                <a16:creationId xmlns:a16="http://schemas.microsoft.com/office/drawing/2014/main" id="{56B10C8C-E9F4-4AE5-86B8-B01C32BDC970}"/>
              </a:ext>
            </a:extLst>
          </p:cNvPr>
          <p:cNvSpPr txBox="1"/>
          <p:nvPr/>
        </p:nvSpPr>
        <p:spPr>
          <a:xfrm>
            <a:off x="9827109" y="4706723"/>
            <a:ext cx="1339551" cy="307777"/>
          </a:xfrm>
          <a:prstGeom prst="rect">
            <a:avLst/>
          </a:prstGeom>
          <a:solidFill>
            <a:srgbClr val="1E376D"/>
          </a:solidFill>
        </p:spPr>
        <p:txBody>
          <a:bodyPr wrap="square" rtlCol="0">
            <a:spAutoFit/>
          </a:bodyPr>
          <a:lstStyle/>
          <a:p>
            <a:r>
              <a:rPr lang="en-US" sz="1400">
                <a:solidFill>
                  <a:schemeClr val="bg1"/>
                </a:solidFill>
                <a:latin typeface="Arial" panose="020B0604020202020204" pitchFamily="34" charset="0"/>
                <a:cs typeface="Arial" panose="020B0604020202020204" pitchFamily="34" charset="0"/>
              </a:rPr>
              <a:t>Henry County</a:t>
            </a:r>
          </a:p>
        </p:txBody>
      </p:sp>
      <p:sp>
        <p:nvSpPr>
          <p:cNvPr id="41" name="TextBox 40">
            <a:extLst>
              <a:ext uri="{FF2B5EF4-FFF2-40B4-BE49-F238E27FC236}">
                <a16:creationId xmlns:a16="http://schemas.microsoft.com/office/drawing/2014/main" id="{73DDE829-66B0-4A33-854E-712CE4EAB9C3}"/>
              </a:ext>
            </a:extLst>
          </p:cNvPr>
          <p:cNvSpPr txBox="1"/>
          <p:nvPr/>
        </p:nvSpPr>
        <p:spPr>
          <a:xfrm>
            <a:off x="6794297" y="4706723"/>
            <a:ext cx="1660773" cy="307777"/>
          </a:xfrm>
          <a:prstGeom prst="rect">
            <a:avLst/>
          </a:prstGeom>
          <a:solidFill>
            <a:srgbClr val="1E376D"/>
          </a:solidFill>
        </p:spPr>
        <p:txBody>
          <a:bodyPr wrap="square" rtlCol="0">
            <a:spAutoFit/>
          </a:bodyPr>
          <a:lstStyle/>
          <a:p>
            <a:r>
              <a:rPr lang="en-US" sz="1400">
                <a:solidFill>
                  <a:schemeClr val="bg1"/>
                </a:solidFill>
                <a:latin typeface="Arial" panose="020B0604020202020204" pitchFamily="34" charset="0"/>
                <a:cs typeface="Arial" panose="020B0604020202020204" pitchFamily="34" charset="0"/>
              </a:rPr>
              <a:t>Robertson County</a:t>
            </a:r>
          </a:p>
        </p:txBody>
      </p:sp>
      <p:sp>
        <p:nvSpPr>
          <p:cNvPr id="42" name="TextBox 41">
            <a:extLst>
              <a:ext uri="{FF2B5EF4-FFF2-40B4-BE49-F238E27FC236}">
                <a16:creationId xmlns:a16="http://schemas.microsoft.com/office/drawing/2014/main" id="{A4DDE2AB-34FB-4406-B2B2-35B007655478}"/>
              </a:ext>
            </a:extLst>
          </p:cNvPr>
          <p:cNvSpPr txBox="1"/>
          <p:nvPr/>
        </p:nvSpPr>
        <p:spPr>
          <a:xfrm>
            <a:off x="4285958" y="4706723"/>
            <a:ext cx="1446736" cy="307777"/>
          </a:xfrm>
          <a:prstGeom prst="rect">
            <a:avLst/>
          </a:prstGeom>
          <a:solidFill>
            <a:srgbClr val="1E376D"/>
          </a:solidFill>
        </p:spPr>
        <p:txBody>
          <a:bodyPr wrap="square" rtlCol="0">
            <a:spAutoFit/>
          </a:bodyPr>
          <a:lstStyle/>
          <a:p>
            <a:r>
              <a:rPr lang="en-US" sz="1400">
                <a:solidFill>
                  <a:schemeClr val="bg1"/>
                </a:solidFill>
                <a:latin typeface="Arial" panose="020B0604020202020204" pitchFamily="34" charset="0"/>
                <a:cs typeface="Arial" panose="020B0604020202020204" pitchFamily="34" charset="0"/>
              </a:rPr>
              <a:t>Bledsoe County</a:t>
            </a:r>
          </a:p>
        </p:txBody>
      </p:sp>
      <p:pic>
        <p:nvPicPr>
          <p:cNvPr id="23" name="Picture 22">
            <a:extLst>
              <a:ext uri="{FF2B5EF4-FFF2-40B4-BE49-F238E27FC236}">
                <a16:creationId xmlns:a16="http://schemas.microsoft.com/office/drawing/2014/main" id="{FD1D4E62-210B-5D4F-8DC0-47996753388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73808" y="2065389"/>
            <a:ext cx="2795223" cy="2795223"/>
          </a:xfrm>
          <a:prstGeom prst="rect">
            <a:avLst/>
          </a:prstGeom>
          <a:effectLst>
            <a:outerShdw blurRad="254000" sx="102000" sy="102000" algn="ctr" rotWithShape="0">
              <a:prstClr val="black">
                <a:alpha val="40000"/>
              </a:prstClr>
            </a:outerShdw>
          </a:effectLst>
        </p:spPr>
      </p:pic>
      <p:sp>
        <p:nvSpPr>
          <p:cNvPr id="2" name="Oval 1">
            <a:extLst>
              <a:ext uri="{FF2B5EF4-FFF2-40B4-BE49-F238E27FC236}">
                <a16:creationId xmlns:a16="http://schemas.microsoft.com/office/drawing/2014/main" id="{0AFDEE60-7693-40C9-A294-06711B974FC2}"/>
              </a:ext>
            </a:extLst>
          </p:cNvPr>
          <p:cNvSpPr/>
          <p:nvPr/>
        </p:nvSpPr>
        <p:spPr>
          <a:xfrm>
            <a:off x="10990729" y="1492623"/>
            <a:ext cx="555812" cy="5109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5477BEE8-1D86-45D2-847F-518BB930546A}"/>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27" name="Oval 26">
              <a:extLst>
                <a:ext uri="{FF2B5EF4-FFF2-40B4-BE49-F238E27FC236}">
                  <a16:creationId xmlns:a16="http://schemas.microsoft.com/office/drawing/2014/main" id="{DEA11437-8621-41C5-99A8-5E94D2D27170}"/>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descr="Star with solid fill">
              <a:extLst>
                <a:ext uri="{FF2B5EF4-FFF2-40B4-BE49-F238E27FC236}">
                  <a16:creationId xmlns:a16="http://schemas.microsoft.com/office/drawing/2014/main" id="{AB49FEEF-DD13-4841-8552-0F343DE1AF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21233073">
              <a:off x="-3887173" y="886281"/>
              <a:ext cx="1847956" cy="1749617"/>
            </a:xfrm>
            <a:prstGeom prst="rect">
              <a:avLst/>
            </a:prstGeom>
            <a:effectLst/>
          </p:spPr>
        </p:pic>
        <p:pic>
          <p:nvPicPr>
            <p:cNvPr id="35" name="Graphic 34" descr="Star with solid fill">
              <a:extLst>
                <a:ext uri="{FF2B5EF4-FFF2-40B4-BE49-F238E27FC236}">
                  <a16:creationId xmlns:a16="http://schemas.microsoft.com/office/drawing/2014/main" id="{FED9A3C0-9FFD-4EF5-BD2A-178FD00C50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537203">
              <a:off x="-2349471" y="1390440"/>
              <a:ext cx="1847956" cy="1749617"/>
            </a:xfrm>
            <a:prstGeom prst="rect">
              <a:avLst/>
            </a:prstGeom>
          </p:spPr>
        </p:pic>
        <p:pic>
          <p:nvPicPr>
            <p:cNvPr id="36" name="Graphic 35" descr="Star with solid fill">
              <a:extLst>
                <a:ext uri="{FF2B5EF4-FFF2-40B4-BE49-F238E27FC236}">
                  <a16:creationId xmlns:a16="http://schemas.microsoft.com/office/drawing/2014/main" id="{C7A5C38E-9799-4EB2-952A-301FA18222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30336280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9B8441-CE17-F347-9876-FEC87B138BA6}"/>
              </a:ext>
            </a:extLst>
          </p:cNvPr>
          <p:cNvSpPr/>
          <p:nvPr/>
        </p:nvSpPr>
        <p:spPr>
          <a:xfrm>
            <a:off x="3871890" y="2231139"/>
            <a:ext cx="8494699" cy="1114394"/>
          </a:xfrm>
          <a:prstGeom prst="rect">
            <a:avLst/>
          </a:prstGeom>
          <a:solidFill>
            <a:srgbClr val="1E376D"/>
          </a:solidFill>
          <a:ln>
            <a:noFill/>
          </a:ln>
          <a:effectLst>
            <a:outerShdw blurRad="1524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FFC57F7-77CE-F94A-9186-A2EBEF6B30B3}"/>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0" name="TextBox 9">
            <a:extLst>
              <a:ext uri="{FF2B5EF4-FFF2-40B4-BE49-F238E27FC236}">
                <a16:creationId xmlns:a16="http://schemas.microsoft.com/office/drawing/2014/main" id="{E25CE36C-19CB-F541-B49E-D1F0483C6637}"/>
              </a:ext>
            </a:extLst>
          </p:cNvPr>
          <p:cNvSpPr txBox="1"/>
          <p:nvPr/>
        </p:nvSpPr>
        <p:spPr>
          <a:xfrm>
            <a:off x="-1587531" y="4823588"/>
            <a:ext cx="4231343" cy="1754326"/>
          </a:xfrm>
          <a:prstGeom prst="rect">
            <a:avLst/>
          </a:prstGeom>
          <a:noFill/>
          <a:effectLst>
            <a:outerShdw blurRad="63500" sx="73000" sy="73000" algn="ctr" rotWithShape="0">
              <a:prstClr val="black">
                <a:alpha val="0"/>
              </a:prstClr>
            </a:outerShdw>
          </a:effectLst>
        </p:spPr>
        <p:txBody>
          <a:bodyPr wrap="square" rtlCol="0">
            <a:spAutoFit/>
          </a:bodyPr>
          <a:lstStyle/>
          <a:p>
            <a:pPr algn="r"/>
            <a:r>
              <a:rPr lang="en-US" sz="8000" b="1">
                <a:solidFill>
                  <a:schemeClr val="bg1">
                    <a:alpha val="12000"/>
                  </a:schemeClr>
                </a:solidFill>
                <a:latin typeface="Arial Black" panose="020B0604020202020204" pitchFamily="34" charset="0"/>
                <a:cs typeface="Arial Black" panose="020B0604020202020204" pitchFamily="34" charset="0"/>
              </a:rPr>
              <a:t>K-12</a:t>
            </a:r>
          </a:p>
          <a:p>
            <a:endParaRPr lang="en-US" sz="2800">
              <a:solidFill>
                <a:schemeClr val="bg1">
                  <a:alpha val="12000"/>
                </a:schemeClr>
              </a:solidFill>
            </a:endParaRPr>
          </a:p>
        </p:txBody>
      </p:sp>
      <p:sp>
        <p:nvSpPr>
          <p:cNvPr id="11" name="TextBox 10">
            <a:extLst>
              <a:ext uri="{FF2B5EF4-FFF2-40B4-BE49-F238E27FC236}">
                <a16:creationId xmlns:a16="http://schemas.microsoft.com/office/drawing/2014/main" id="{A4A3816C-C55E-DA4A-9AB6-A051228C5C08}"/>
              </a:ext>
            </a:extLst>
          </p:cNvPr>
          <p:cNvSpPr txBox="1"/>
          <p:nvPr/>
        </p:nvSpPr>
        <p:spPr>
          <a:xfrm>
            <a:off x="-1706311" y="5865186"/>
            <a:ext cx="4231343" cy="954107"/>
          </a:xfrm>
          <a:prstGeom prst="rect">
            <a:avLst/>
          </a:prstGeom>
          <a:noFill/>
          <a:effectLst>
            <a:outerShdw blurRad="63500" sx="73000" sy="73000" algn="ctr" rotWithShape="0">
              <a:prstClr val="black">
                <a:alpha val="0"/>
              </a:prstClr>
            </a:outerShdw>
          </a:effectLst>
        </p:spPr>
        <p:txBody>
          <a:bodyPr wrap="square" rtlCol="0">
            <a:spAutoFit/>
          </a:bodyPr>
          <a:lstStyle/>
          <a:p>
            <a:pPr algn="r"/>
            <a:r>
              <a:rPr lang="en-US" sz="2800" b="1">
                <a:solidFill>
                  <a:schemeClr val="bg1">
                    <a:alpha val="12000"/>
                  </a:schemeClr>
                </a:solidFill>
                <a:latin typeface="Arial Black" panose="020B0604020202020204" pitchFamily="34" charset="0"/>
                <a:cs typeface="Arial Black" panose="020B0604020202020204" pitchFamily="34" charset="0"/>
              </a:rPr>
              <a:t>EDUCATION</a:t>
            </a:r>
          </a:p>
          <a:p>
            <a:endParaRPr lang="en-US" sz="2800">
              <a:solidFill>
                <a:schemeClr val="bg1">
                  <a:alpha val="12000"/>
                </a:schemeClr>
              </a:solidFill>
            </a:endParaRPr>
          </a:p>
        </p:txBody>
      </p:sp>
      <p:sp>
        <p:nvSpPr>
          <p:cNvPr id="12" name="Rectangle 11">
            <a:extLst>
              <a:ext uri="{FF2B5EF4-FFF2-40B4-BE49-F238E27FC236}">
                <a16:creationId xmlns:a16="http://schemas.microsoft.com/office/drawing/2014/main" id="{CF4F5FCC-FD46-9244-A34D-8E8B2135A828}"/>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3" name="Oval 12">
            <a:extLst>
              <a:ext uri="{FF2B5EF4-FFF2-40B4-BE49-F238E27FC236}">
                <a16:creationId xmlns:a16="http://schemas.microsoft.com/office/drawing/2014/main" id="{60C100EF-6030-5948-A2D0-2FE84C8FD29C}"/>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ACE0366-563F-1748-BDF3-06B4C80EC3D0}"/>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ECA0395-AC36-554B-9281-9564E4CA9DA6}"/>
              </a:ext>
            </a:extLst>
          </p:cNvPr>
          <p:cNvSpPr/>
          <p:nvPr/>
        </p:nvSpPr>
        <p:spPr>
          <a:xfrm>
            <a:off x="2783134" y="0"/>
            <a:ext cx="133123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6" name="Picture 15">
            <a:extLst>
              <a:ext uri="{FF2B5EF4-FFF2-40B4-BE49-F238E27FC236}">
                <a16:creationId xmlns:a16="http://schemas.microsoft.com/office/drawing/2014/main" id="{00680CD4-29EE-1E4E-BB16-9C622AC07EE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cxnSp>
        <p:nvCxnSpPr>
          <p:cNvPr id="21" name="Straight Connector 20">
            <a:extLst>
              <a:ext uri="{FF2B5EF4-FFF2-40B4-BE49-F238E27FC236}">
                <a16:creationId xmlns:a16="http://schemas.microsoft.com/office/drawing/2014/main" id="{DAF8FE7F-B46E-BF40-9A15-F986F124A915}"/>
              </a:ext>
            </a:extLst>
          </p:cNvPr>
          <p:cNvCxnSpPr/>
          <p:nvPr/>
        </p:nvCxnSpPr>
        <p:spPr>
          <a:xfrm>
            <a:off x="6096463" y="362734"/>
            <a:ext cx="1" cy="1559858"/>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72543EA1-8701-4A87-964D-2DB55E646D2D}"/>
              </a:ext>
            </a:extLst>
          </p:cNvPr>
          <p:cNvSpPr/>
          <p:nvPr/>
        </p:nvSpPr>
        <p:spPr>
          <a:xfrm>
            <a:off x="2900670" y="376051"/>
            <a:ext cx="3047997" cy="1505027"/>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42.6</a:t>
            </a:r>
            <a:r>
              <a:rPr lang="en-US" sz="3600" b="1">
                <a:solidFill>
                  <a:srgbClr val="1E376D"/>
                </a:solidFill>
                <a:latin typeface="Arial"/>
                <a:cs typeface="Arial"/>
              </a:rPr>
              <a:t>M</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a:ea typeface="+mn-lt"/>
                <a:cs typeface="+mn-lt"/>
              </a:rPr>
              <a:t>Approved for payment </a:t>
            </a:r>
            <a:endParaRPr lang="en-US">
              <a:solidFill>
                <a:srgbClr val="1E376D"/>
              </a:solidFill>
              <a:latin typeface="Arial"/>
              <a:ea typeface="+mn-lt"/>
              <a:cs typeface="Arial"/>
            </a:endParaRPr>
          </a:p>
          <a:p>
            <a:pPr algn="ctr">
              <a:lnSpc>
                <a:spcPct val="90000"/>
              </a:lnSpc>
            </a:pPr>
            <a:r>
              <a:rPr lang="en-US" b="1">
                <a:solidFill>
                  <a:srgbClr val="1E376D"/>
                </a:solidFill>
                <a:latin typeface="Arial"/>
                <a:ea typeface="+mn-lt"/>
                <a:cs typeface="+mn-lt"/>
              </a:rPr>
              <a:t>Remote Technology Grant</a:t>
            </a:r>
            <a:endParaRPr lang="en-US" b="1">
              <a:solidFill>
                <a:srgbClr val="1E376D"/>
              </a:solidFill>
              <a:latin typeface="Arial"/>
              <a:cs typeface="Arial"/>
            </a:endParaRPr>
          </a:p>
        </p:txBody>
      </p:sp>
      <p:sp>
        <p:nvSpPr>
          <p:cNvPr id="18" name="Rectangle 17">
            <a:extLst>
              <a:ext uri="{FF2B5EF4-FFF2-40B4-BE49-F238E27FC236}">
                <a16:creationId xmlns:a16="http://schemas.microsoft.com/office/drawing/2014/main" id="{4F8864DA-E578-42D8-B628-2EFB28778773}"/>
              </a:ext>
            </a:extLst>
          </p:cNvPr>
          <p:cNvSpPr/>
          <p:nvPr/>
        </p:nvSpPr>
        <p:spPr>
          <a:xfrm>
            <a:off x="6242153" y="376050"/>
            <a:ext cx="2567733" cy="1505027"/>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9.4</a:t>
            </a:r>
            <a:r>
              <a:rPr lang="en-US" sz="3600" b="1">
                <a:solidFill>
                  <a:srgbClr val="1E376D"/>
                </a:solidFill>
                <a:latin typeface="Arial"/>
                <a:cs typeface="Arial"/>
              </a:rPr>
              <a:t>M</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a:ea typeface="+mn-lt"/>
                <a:cs typeface="+mn-lt"/>
              </a:rPr>
              <a:t>Approved for payment </a:t>
            </a:r>
            <a:endParaRPr lang="en-US">
              <a:solidFill>
                <a:srgbClr val="1E376D"/>
              </a:solidFill>
              <a:latin typeface="Arial"/>
              <a:ea typeface="+mn-lt"/>
              <a:cs typeface="Arial"/>
            </a:endParaRPr>
          </a:p>
          <a:p>
            <a:pPr algn="ctr">
              <a:lnSpc>
                <a:spcPct val="90000"/>
              </a:lnSpc>
            </a:pPr>
            <a:r>
              <a:rPr lang="en-US" b="1">
                <a:solidFill>
                  <a:srgbClr val="1E376D"/>
                </a:solidFill>
                <a:latin typeface="Arial"/>
                <a:ea typeface="+mn-lt"/>
                <a:cs typeface="+mn-lt"/>
              </a:rPr>
              <a:t>Connectivity Grant</a:t>
            </a:r>
            <a:endParaRPr lang="en-US" b="1">
              <a:solidFill>
                <a:srgbClr val="1E376D"/>
              </a:solidFill>
              <a:latin typeface="Arial"/>
              <a:cs typeface="Arial"/>
            </a:endParaRPr>
          </a:p>
        </p:txBody>
      </p:sp>
      <p:sp>
        <p:nvSpPr>
          <p:cNvPr id="19" name="Rectangle 18">
            <a:extLst>
              <a:ext uri="{FF2B5EF4-FFF2-40B4-BE49-F238E27FC236}">
                <a16:creationId xmlns:a16="http://schemas.microsoft.com/office/drawing/2014/main" id="{F95497F2-4775-4359-983F-CB3AC5B7A966}"/>
              </a:ext>
            </a:extLst>
          </p:cNvPr>
          <p:cNvSpPr/>
          <p:nvPr/>
        </p:nvSpPr>
        <p:spPr>
          <a:xfrm>
            <a:off x="9152801" y="367086"/>
            <a:ext cx="2549783" cy="1505027"/>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10.7</a:t>
            </a:r>
            <a:r>
              <a:rPr lang="en-US" sz="3600" b="1">
                <a:solidFill>
                  <a:srgbClr val="1E376D"/>
                </a:solidFill>
                <a:latin typeface="Arial"/>
                <a:cs typeface="Arial"/>
              </a:rPr>
              <a:t>M</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a:ea typeface="+mn-lt"/>
                <a:cs typeface="+mn-lt"/>
              </a:rPr>
              <a:t>Approved for payment </a:t>
            </a:r>
            <a:endParaRPr lang="en-US">
              <a:solidFill>
                <a:srgbClr val="1E376D"/>
              </a:solidFill>
              <a:latin typeface="Arial"/>
              <a:ea typeface="+mn-lt"/>
              <a:cs typeface="Arial"/>
            </a:endParaRPr>
          </a:p>
          <a:p>
            <a:pPr algn="ctr">
              <a:lnSpc>
                <a:spcPct val="90000"/>
              </a:lnSpc>
            </a:pPr>
            <a:r>
              <a:rPr lang="en-US" b="1">
                <a:solidFill>
                  <a:srgbClr val="1E376D"/>
                </a:solidFill>
                <a:latin typeface="Arial"/>
                <a:ea typeface="+mn-lt"/>
                <a:cs typeface="+mn-lt"/>
              </a:rPr>
              <a:t>Reopening Grant </a:t>
            </a:r>
            <a:endParaRPr lang="en-US" b="1">
              <a:latin typeface="Arial"/>
              <a:cs typeface="Calibri"/>
            </a:endParaRPr>
          </a:p>
        </p:txBody>
      </p:sp>
      <p:cxnSp>
        <p:nvCxnSpPr>
          <p:cNvPr id="22" name="Straight Connector 21">
            <a:extLst>
              <a:ext uri="{FF2B5EF4-FFF2-40B4-BE49-F238E27FC236}">
                <a16:creationId xmlns:a16="http://schemas.microsoft.com/office/drawing/2014/main" id="{AA9C3207-17B5-4C76-9028-5C81A46D8533}"/>
              </a:ext>
            </a:extLst>
          </p:cNvPr>
          <p:cNvCxnSpPr>
            <a:cxnSpLocks/>
          </p:cNvCxnSpPr>
          <p:nvPr/>
        </p:nvCxnSpPr>
        <p:spPr>
          <a:xfrm>
            <a:off x="8899865" y="350817"/>
            <a:ext cx="1" cy="1559858"/>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10B6378-98F2-48BD-9D3E-584A1EA4E733}"/>
              </a:ext>
            </a:extLst>
          </p:cNvPr>
          <p:cNvSpPr txBox="1"/>
          <p:nvPr/>
        </p:nvSpPr>
        <p:spPr>
          <a:xfrm>
            <a:off x="4270828" y="2329543"/>
            <a:ext cx="7696200"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1"/>
                </a:solidFill>
                <a:latin typeface="Arial"/>
                <a:cs typeface="Arial"/>
              </a:rPr>
              <a:t>Dyer County</a:t>
            </a:r>
            <a:r>
              <a:rPr lang="en-US">
                <a:solidFill>
                  <a:schemeClr val="bg1"/>
                </a:solidFill>
                <a:latin typeface="Arial"/>
                <a:cs typeface="Arial"/>
              </a:rPr>
              <a:t> purchased </a:t>
            </a:r>
            <a:r>
              <a:rPr lang="en-US" err="1">
                <a:solidFill>
                  <a:schemeClr val="bg1"/>
                </a:solidFill>
                <a:latin typeface="Arial"/>
                <a:cs typeface="Arial"/>
              </a:rPr>
              <a:t>Swivl</a:t>
            </a:r>
            <a:r>
              <a:rPr lang="en-US">
                <a:solidFill>
                  <a:schemeClr val="bg1"/>
                </a:solidFill>
                <a:latin typeface="Arial"/>
                <a:cs typeface="Arial"/>
              </a:rPr>
              <a:t> cameras for teachers to accommodate students who opted for in-person learning but might need to be quarantined or out of the classroom for extended time. </a:t>
            </a:r>
          </a:p>
          <a:p>
            <a:endParaRPr lang="en-US">
              <a:solidFill>
                <a:srgbClr val="44546A"/>
              </a:solidFill>
              <a:latin typeface="Arial"/>
              <a:cs typeface="Arial"/>
            </a:endParaRPr>
          </a:p>
          <a:p>
            <a:pPr marL="285750" indent="-285750">
              <a:spcAft>
                <a:spcPts val="600"/>
              </a:spcAft>
              <a:buClr>
                <a:srgbClr val="CF0302"/>
              </a:buClr>
              <a:buFont typeface="Arial"/>
              <a:buChar char="•"/>
            </a:pPr>
            <a:r>
              <a:rPr lang="en-US" b="1" i="1">
                <a:solidFill>
                  <a:srgbClr val="1E376D"/>
                </a:solidFill>
                <a:latin typeface="Arial"/>
                <a:cs typeface="Arial"/>
              </a:rPr>
              <a:t>This creative solution ensured seamless support to as students transition in and out of quarantine.</a:t>
            </a:r>
            <a:r>
              <a:rPr lang="en-US" b="1" i="1">
                <a:solidFill>
                  <a:srgbClr val="000000"/>
                </a:solidFill>
                <a:latin typeface="Arial"/>
                <a:cs typeface="Arial"/>
              </a:rPr>
              <a:t> </a:t>
            </a:r>
          </a:p>
          <a:p>
            <a:pPr marL="285750" indent="-285750">
              <a:spcAft>
                <a:spcPts val="600"/>
              </a:spcAft>
              <a:buClr>
                <a:srgbClr val="CF0302"/>
              </a:buClr>
              <a:buFont typeface="Arial"/>
              <a:buChar char="•"/>
            </a:pPr>
            <a:r>
              <a:rPr lang="en-US">
                <a:solidFill>
                  <a:srgbClr val="000000"/>
                </a:solidFill>
                <a:latin typeface="Arial"/>
                <a:cs typeface="Arial"/>
              </a:rPr>
              <a:t>The teacher places the </a:t>
            </a:r>
            <a:r>
              <a:rPr lang="en-US" err="1">
                <a:solidFill>
                  <a:srgbClr val="000000"/>
                </a:solidFill>
                <a:latin typeface="Arial"/>
                <a:cs typeface="Arial"/>
              </a:rPr>
              <a:t>Swivl</a:t>
            </a:r>
            <a:r>
              <a:rPr lang="en-US">
                <a:solidFill>
                  <a:srgbClr val="000000"/>
                </a:solidFill>
                <a:latin typeface="Arial"/>
                <a:cs typeface="Arial"/>
              </a:rPr>
              <a:t> camera near his/her computer and wears a remote sensor lanyard. The </a:t>
            </a:r>
            <a:r>
              <a:rPr lang="en-US" err="1">
                <a:solidFill>
                  <a:srgbClr val="000000"/>
                </a:solidFill>
                <a:latin typeface="Arial"/>
                <a:cs typeface="Arial"/>
              </a:rPr>
              <a:t>Swivl</a:t>
            </a:r>
            <a:r>
              <a:rPr lang="en-US">
                <a:solidFill>
                  <a:srgbClr val="000000"/>
                </a:solidFill>
                <a:latin typeface="Arial"/>
                <a:cs typeface="Arial"/>
              </a:rPr>
              <a:t> follows the teacher around the room to the remote students can see him/her at all times. </a:t>
            </a:r>
            <a:endParaRPr lang="en-US">
              <a:solidFill>
                <a:srgbClr val="000000"/>
              </a:solidFill>
              <a:cs typeface="Calibri" panose="020F0502020204030204"/>
            </a:endParaRPr>
          </a:p>
          <a:p>
            <a:pPr marL="285750" indent="-285750">
              <a:spcAft>
                <a:spcPts val="600"/>
              </a:spcAft>
              <a:buClr>
                <a:srgbClr val="CF0302"/>
              </a:buClr>
              <a:buFont typeface="Arial"/>
              <a:buChar char="•"/>
            </a:pPr>
            <a:r>
              <a:rPr lang="en-US">
                <a:solidFill>
                  <a:srgbClr val="000000"/>
                </a:solidFill>
                <a:latin typeface="Arial"/>
                <a:cs typeface="Arial"/>
              </a:rPr>
              <a:t>It allows the remote student to hear other student’s responses and the in-person students to hear the remote student’s responses. </a:t>
            </a:r>
          </a:p>
          <a:p>
            <a:pPr marL="285750" indent="-285750">
              <a:spcAft>
                <a:spcPts val="600"/>
              </a:spcAft>
              <a:buClr>
                <a:srgbClr val="CF0302"/>
              </a:buClr>
              <a:buFont typeface="Arial"/>
              <a:buChar char="•"/>
            </a:pPr>
            <a:r>
              <a:rPr lang="en-US" b="1" i="1">
                <a:solidFill>
                  <a:srgbClr val="1E376D"/>
                </a:solidFill>
                <a:latin typeface="Arial"/>
                <a:cs typeface="Arial"/>
              </a:rPr>
              <a:t>This enables students who are not in the classroom to participate in the instruction just as if they were there. </a:t>
            </a:r>
          </a:p>
          <a:p>
            <a:endParaRPr lang="en-US"/>
          </a:p>
        </p:txBody>
      </p:sp>
      <p:grpSp>
        <p:nvGrpSpPr>
          <p:cNvPr id="26" name="Group 25">
            <a:extLst>
              <a:ext uri="{FF2B5EF4-FFF2-40B4-BE49-F238E27FC236}">
                <a16:creationId xmlns:a16="http://schemas.microsoft.com/office/drawing/2014/main" id="{050EBC2E-B9AB-407A-94FE-4F429E6AD267}"/>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27" name="Oval 26">
              <a:extLst>
                <a:ext uri="{FF2B5EF4-FFF2-40B4-BE49-F238E27FC236}">
                  <a16:creationId xmlns:a16="http://schemas.microsoft.com/office/drawing/2014/main" id="{B2CC0AB1-385E-4C5C-B78E-F5CCDD076172}"/>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descr="Star with solid fill">
              <a:extLst>
                <a:ext uri="{FF2B5EF4-FFF2-40B4-BE49-F238E27FC236}">
                  <a16:creationId xmlns:a16="http://schemas.microsoft.com/office/drawing/2014/main" id="{000B62EF-5D14-47C7-9A3C-42BBC2F6684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233073">
              <a:off x="-3887173" y="886281"/>
              <a:ext cx="1847956" cy="1749617"/>
            </a:xfrm>
            <a:prstGeom prst="rect">
              <a:avLst/>
            </a:prstGeom>
            <a:effectLst/>
          </p:spPr>
        </p:pic>
        <p:pic>
          <p:nvPicPr>
            <p:cNvPr id="29" name="Graphic 28" descr="Star with solid fill">
              <a:extLst>
                <a:ext uri="{FF2B5EF4-FFF2-40B4-BE49-F238E27FC236}">
                  <a16:creationId xmlns:a16="http://schemas.microsoft.com/office/drawing/2014/main" id="{5A62AF66-E259-4298-AE09-69C386E7DE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37203">
              <a:off x="-2349471" y="1390440"/>
              <a:ext cx="1847956" cy="1749617"/>
            </a:xfrm>
            <a:prstGeom prst="rect">
              <a:avLst/>
            </a:prstGeom>
          </p:spPr>
        </p:pic>
        <p:pic>
          <p:nvPicPr>
            <p:cNvPr id="30" name="Graphic 29" descr="Star with solid fill">
              <a:extLst>
                <a:ext uri="{FF2B5EF4-FFF2-40B4-BE49-F238E27FC236}">
                  <a16:creationId xmlns:a16="http://schemas.microsoft.com/office/drawing/2014/main" id="{95901B77-30FC-4933-A2DF-DA7948512B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86604873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BAC7BE36-2DF9-0E42-AA0D-FF231F05FE7C}"/>
              </a:ext>
            </a:extLst>
          </p:cNvPr>
          <p:cNvSpPr/>
          <p:nvPr/>
        </p:nvSpPr>
        <p:spPr>
          <a:xfrm>
            <a:off x="6429765" y="1274816"/>
            <a:ext cx="6953805" cy="1426216"/>
          </a:xfrm>
          <a:prstGeom prst="rect">
            <a:avLst/>
          </a:prstGeom>
          <a:solidFill>
            <a:srgbClr val="91929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2" name="TextBox 11">
            <a:extLst>
              <a:ext uri="{FF2B5EF4-FFF2-40B4-BE49-F238E27FC236}">
                <a16:creationId xmlns:a16="http://schemas.microsoft.com/office/drawing/2014/main" id="{175AB776-5DCE-C346-B730-4B88FBE913DE}"/>
              </a:ext>
            </a:extLst>
          </p:cNvPr>
          <p:cNvSpPr txBox="1"/>
          <p:nvPr/>
        </p:nvSpPr>
        <p:spPr>
          <a:xfrm rot="16200000">
            <a:off x="-1049795" y="1412947"/>
            <a:ext cx="4231343" cy="1631216"/>
          </a:xfrm>
          <a:prstGeom prst="rect">
            <a:avLst/>
          </a:prstGeom>
          <a:noFill/>
          <a:effectLst>
            <a:outerShdw blurRad="63500" sx="73000" sy="73000" algn="ctr" rotWithShape="0">
              <a:prstClr val="black">
                <a:alpha val="0"/>
              </a:prstClr>
            </a:outerShdw>
          </a:effectLst>
        </p:spPr>
        <p:txBody>
          <a:bodyPr wrap="square" rtlCol="0">
            <a:spAutoFit/>
          </a:bodyPr>
          <a:lstStyle/>
          <a:p>
            <a:pPr algn="r"/>
            <a:r>
              <a:rPr lang="en-US" sz="3600" b="1">
                <a:solidFill>
                  <a:schemeClr val="bg1">
                    <a:alpha val="12000"/>
                  </a:schemeClr>
                </a:solidFill>
                <a:latin typeface="Arial Black" panose="020B0604020202020204" pitchFamily="34" charset="0"/>
                <a:cs typeface="Arial Black" panose="020B0604020202020204" pitchFamily="34" charset="0"/>
              </a:rPr>
              <a:t>AGRICULTURAL &amp; FORESTRY</a:t>
            </a:r>
          </a:p>
          <a:p>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73808" y="2065389"/>
            <a:ext cx="2795223" cy="2795223"/>
          </a:xfrm>
          <a:prstGeom prst="rect">
            <a:avLst/>
          </a:prstGeom>
          <a:effectLst>
            <a:outerShdw blurRad="254000" sx="102000" sy="102000" algn="ctr" rotWithShape="0">
              <a:prstClr val="black">
                <a:alpha val="40000"/>
              </a:prstClr>
            </a:outerShdw>
          </a:effectLst>
        </p:spPr>
      </p:pic>
      <p:sp>
        <p:nvSpPr>
          <p:cNvPr id="3" name="Rectangle 2">
            <a:extLst>
              <a:ext uri="{FF2B5EF4-FFF2-40B4-BE49-F238E27FC236}">
                <a16:creationId xmlns:a16="http://schemas.microsoft.com/office/drawing/2014/main" id="{E6B64191-8E78-4AF2-ACA8-861E07E5C409}"/>
              </a:ext>
            </a:extLst>
          </p:cNvPr>
          <p:cNvSpPr/>
          <p:nvPr/>
        </p:nvSpPr>
        <p:spPr>
          <a:xfrm>
            <a:off x="3251200" y="148583"/>
            <a:ext cx="8690531" cy="2495555"/>
          </a:xfrm>
          <a:prstGeom prst="rect">
            <a:avLst/>
          </a:prstGeom>
        </p:spPr>
        <p:txBody>
          <a:bodyPr wrap="square">
            <a:spAutoFit/>
          </a:bodyPr>
          <a:lstStyle/>
          <a:p>
            <a:r>
              <a:rPr lang="en-US" sz="2000">
                <a:latin typeface="Arial" panose="020B0604020202020204" pitchFamily="34" charset="0"/>
                <a:cs typeface="Arial" panose="020B0604020202020204" pitchFamily="34" charset="0"/>
              </a:rPr>
              <a:t>The Coronavirus Agricultural and Forestry Business (</a:t>
            </a:r>
            <a:r>
              <a:rPr lang="en-US" sz="2000" err="1">
                <a:latin typeface="Arial" panose="020B0604020202020204" pitchFamily="34" charset="0"/>
                <a:cs typeface="Arial" panose="020B0604020202020204" pitchFamily="34" charset="0"/>
              </a:rPr>
              <a:t>CAFB</a:t>
            </a:r>
            <a:r>
              <a:rPr lang="en-US" sz="2000">
                <a:latin typeface="Arial" panose="020B0604020202020204" pitchFamily="34" charset="0"/>
                <a:cs typeface="Arial" panose="020B0604020202020204" pitchFamily="34" charset="0"/>
              </a:rPr>
              <a:t>) Fund has funded lost net revenue and expenses incurred as a result of COVID-19. $55 million in relief funds were budgeted for the following </a:t>
            </a:r>
            <a:r>
              <a:rPr lang="en-US" sz="2000" err="1">
                <a:latin typeface="Arial" panose="020B0604020202020204" pitchFamily="34" charset="0"/>
                <a:cs typeface="Arial" panose="020B0604020202020204" pitchFamily="34" charset="0"/>
              </a:rPr>
              <a:t>CAFB</a:t>
            </a:r>
            <a:r>
              <a:rPr lang="en-US" sz="2000">
                <a:latin typeface="Arial" panose="020B0604020202020204" pitchFamily="34" charset="0"/>
                <a:cs typeface="Arial" panose="020B0604020202020204" pitchFamily="34" charset="0"/>
              </a:rPr>
              <a:t> categories:</a:t>
            </a:r>
          </a:p>
          <a:p>
            <a:pPr lvl="2">
              <a:lnSpc>
                <a:spcPts val="540"/>
              </a:lnSpc>
            </a:pPr>
            <a:endParaRPr lang="en-US" sz="1200">
              <a:latin typeface="Arial" panose="020B0604020202020204" pitchFamily="34" charset="0"/>
              <a:cs typeface="Arial" panose="020B0604020202020204" pitchFamily="34" charset="0"/>
            </a:endParaRPr>
          </a:p>
          <a:p>
            <a:pPr lvl="2"/>
            <a:endParaRPr lang="en-US" sz="1200">
              <a:latin typeface="Arial" panose="020B0604020202020204" pitchFamily="34" charset="0"/>
              <a:cs typeface="Arial" panose="020B0604020202020204" pitchFamily="34" charset="0"/>
            </a:endParaRPr>
          </a:p>
          <a:p>
            <a:pPr marL="3943350" lvl="8" indent="-285750">
              <a:buFont typeface="Arial" panose="020B0604020202020204" pitchFamily="34" charset="0"/>
              <a:buChar char="•"/>
            </a:pPr>
            <a:r>
              <a:rPr lang="en-US" sz="2000" b="1">
                <a:solidFill>
                  <a:schemeClr val="bg1"/>
                </a:solidFill>
                <a:latin typeface="Arial Narrow" panose="020B0604020202020204" pitchFamily="34" charset="0"/>
                <a:cs typeface="Arial Narrow" panose="020B0604020202020204" pitchFamily="34" charset="0"/>
              </a:rPr>
              <a:t>Business Disruption</a:t>
            </a:r>
          </a:p>
          <a:p>
            <a:pPr marL="3943350" lvl="8" indent="-285750">
              <a:buFont typeface="Arial" panose="020B0604020202020204" pitchFamily="34" charset="0"/>
              <a:buChar char="•"/>
            </a:pPr>
            <a:r>
              <a:rPr lang="en-US" sz="2000" b="1">
                <a:solidFill>
                  <a:schemeClr val="bg1"/>
                </a:solidFill>
                <a:latin typeface="Arial Narrow" panose="020B0604020202020204" pitchFamily="34" charset="0"/>
                <a:cs typeface="Arial Narrow" panose="020B0604020202020204" pitchFamily="34" charset="0"/>
              </a:rPr>
              <a:t>Costs Associated with Pandemic Response </a:t>
            </a:r>
          </a:p>
          <a:p>
            <a:pPr marL="3943350" lvl="8" indent="-285750">
              <a:buFont typeface="Arial" panose="020B0604020202020204" pitchFamily="34" charset="0"/>
              <a:buChar char="•"/>
            </a:pPr>
            <a:r>
              <a:rPr lang="en-US" sz="2000" b="1">
                <a:solidFill>
                  <a:schemeClr val="bg1"/>
                </a:solidFill>
                <a:latin typeface="Arial Narrow" panose="020B0604020202020204" pitchFamily="34" charset="0"/>
                <a:cs typeface="Arial Narrow" panose="020B0604020202020204" pitchFamily="34" charset="0"/>
              </a:rPr>
              <a:t>Supply Chain Enhancement</a:t>
            </a:r>
          </a:p>
          <a:p>
            <a:pPr marL="3943350" lvl="8" indent="-285750">
              <a:buFont typeface="Arial" panose="020B0604020202020204" pitchFamily="34" charset="0"/>
              <a:buChar char="•"/>
            </a:pPr>
            <a:r>
              <a:rPr lang="en-US" sz="2000" b="1">
                <a:solidFill>
                  <a:schemeClr val="bg1"/>
                </a:solidFill>
                <a:latin typeface="Arial Narrow" panose="020B0604020202020204" pitchFamily="34" charset="0"/>
                <a:cs typeface="Arial Narrow" panose="020B0604020202020204" pitchFamily="34" charset="0"/>
              </a:rPr>
              <a:t>Increased Meat Processing Capacity</a:t>
            </a:r>
            <a:endParaRPr lang="en-US" b="1">
              <a:solidFill>
                <a:schemeClr val="bg1"/>
              </a:solidFill>
              <a:effectLst/>
              <a:latin typeface="Arial Narrow" panose="020B0604020202020204" pitchFamily="34" charset="0"/>
              <a:cs typeface="Arial Narrow" panose="020B0604020202020204" pitchFamily="34" charset="0"/>
            </a:endParaRPr>
          </a:p>
        </p:txBody>
      </p:sp>
      <p:graphicFrame>
        <p:nvGraphicFramePr>
          <p:cNvPr id="18" name="Content Placeholder 7">
            <a:extLst>
              <a:ext uri="{FF2B5EF4-FFF2-40B4-BE49-F238E27FC236}">
                <a16:creationId xmlns:a16="http://schemas.microsoft.com/office/drawing/2014/main" id="{2FF052A8-DFB1-4D37-8785-224CC6B34568}"/>
              </a:ext>
            </a:extLst>
          </p:cNvPr>
          <p:cNvGraphicFramePr>
            <a:graphicFrameLocks/>
          </p:cNvGraphicFramePr>
          <p:nvPr>
            <p:extLst>
              <p:ext uri="{D42A27DB-BD31-4B8C-83A1-F6EECF244321}">
                <p14:modId xmlns:p14="http://schemas.microsoft.com/office/powerpoint/2010/main" val="4176438769"/>
              </p:ext>
            </p:extLst>
          </p:nvPr>
        </p:nvGraphicFramePr>
        <p:xfrm>
          <a:off x="6641400" y="3275727"/>
          <a:ext cx="6096000" cy="3661296"/>
        </p:xfrm>
        <a:graphic>
          <a:graphicData uri="http://schemas.openxmlformats.org/drawingml/2006/chart">
            <c:chart xmlns:c="http://schemas.openxmlformats.org/drawingml/2006/chart" xmlns:r="http://schemas.openxmlformats.org/officeDocument/2006/relationships" r:id="rId4"/>
          </a:graphicData>
        </a:graphic>
      </p:graphicFrame>
      <p:sp>
        <p:nvSpPr>
          <p:cNvPr id="19" name="Rectangle 18">
            <a:extLst>
              <a:ext uri="{FF2B5EF4-FFF2-40B4-BE49-F238E27FC236}">
                <a16:creationId xmlns:a16="http://schemas.microsoft.com/office/drawing/2014/main" id="{E8463443-2F26-45DA-965A-CFE05DCBD752}"/>
              </a:ext>
            </a:extLst>
          </p:cNvPr>
          <p:cNvSpPr/>
          <p:nvPr/>
        </p:nvSpPr>
        <p:spPr>
          <a:xfrm>
            <a:off x="3814940" y="2127915"/>
            <a:ext cx="2566229" cy="1255728"/>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25.2</a:t>
            </a:r>
            <a:r>
              <a:rPr lang="en-US" sz="3600" b="1">
                <a:solidFill>
                  <a:srgbClr val="1E376D"/>
                </a:solidFill>
                <a:latin typeface="Arial"/>
                <a:cs typeface="Arial"/>
              </a:rPr>
              <a:t>M</a:t>
            </a:r>
          </a:p>
          <a:p>
            <a:pPr algn="ctr">
              <a:lnSpc>
                <a:spcPct val="90000"/>
              </a:lnSpc>
            </a:pPr>
            <a:r>
              <a:rPr lang="en-US">
                <a:solidFill>
                  <a:srgbClr val="1E376D"/>
                </a:solidFill>
                <a:latin typeface="Arial"/>
                <a:cs typeface="Arial"/>
              </a:rPr>
              <a:t>Approved for Payment</a:t>
            </a:r>
            <a:endParaRPr lang="en-US" b="1">
              <a:solidFill>
                <a:srgbClr val="1E376D"/>
              </a:solidFill>
              <a:latin typeface="Arial"/>
              <a:cs typeface="Arial"/>
            </a:endParaRPr>
          </a:p>
        </p:txBody>
      </p:sp>
      <p:sp>
        <p:nvSpPr>
          <p:cNvPr id="21" name="Rectangle 20">
            <a:extLst>
              <a:ext uri="{FF2B5EF4-FFF2-40B4-BE49-F238E27FC236}">
                <a16:creationId xmlns:a16="http://schemas.microsoft.com/office/drawing/2014/main" id="{2171A0DE-8A4F-4647-B16B-11AA8888B697}"/>
              </a:ext>
            </a:extLst>
          </p:cNvPr>
          <p:cNvSpPr/>
          <p:nvPr/>
        </p:nvSpPr>
        <p:spPr>
          <a:xfrm>
            <a:off x="4114297" y="3564604"/>
            <a:ext cx="1967515"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371</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Recipients</a:t>
            </a:r>
            <a:endParaRPr lang="en-US" b="1">
              <a:solidFill>
                <a:srgbClr val="1E376D"/>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2684F068-DE4E-4435-B35A-EDF74DDA1A62}"/>
              </a:ext>
            </a:extLst>
          </p:cNvPr>
          <p:cNvSpPr/>
          <p:nvPr/>
        </p:nvSpPr>
        <p:spPr>
          <a:xfrm>
            <a:off x="4114296" y="4974409"/>
            <a:ext cx="1967515"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80</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Counties Served</a:t>
            </a:r>
            <a:endParaRPr lang="en-US" b="1">
              <a:solidFill>
                <a:srgbClr val="1E376D"/>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63388194-E70E-4D3A-AFB4-F35A5D29E11D}"/>
              </a:ext>
            </a:extLst>
          </p:cNvPr>
          <p:cNvCxnSpPr/>
          <p:nvPr/>
        </p:nvCxnSpPr>
        <p:spPr>
          <a:xfrm>
            <a:off x="3955054" y="3539100"/>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F42C212-F334-49AF-B2EE-BD32F107DD6F}"/>
              </a:ext>
            </a:extLst>
          </p:cNvPr>
          <p:cNvCxnSpPr/>
          <p:nvPr/>
        </p:nvCxnSpPr>
        <p:spPr>
          <a:xfrm>
            <a:off x="3955054" y="4895278"/>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0BE4C7E8-B6E4-4B64-92CA-BAC882B99ADE}"/>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26" name="Oval 25">
              <a:extLst>
                <a:ext uri="{FF2B5EF4-FFF2-40B4-BE49-F238E27FC236}">
                  <a16:creationId xmlns:a16="http://schemas.microsoft.com/office/drawing/2014/main" id="{88470291-AE65-4947-909B-32ADECCDA655}"/>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26" descr="Star with solid fill">
              <a:extLst>
                <a:ext uri="{FF2B5EF4-FFF2-40B4-BE49-F238E27FC236}">
                  <a16:creationId xmlns:a16="http://schemas.microsoft.com/office/drawing/2014/main" id="{FDA5BE27-B47B-4EF5-AF53-25C181D095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1233073">
              <a:off x="-3887173" y="886281"/>
              <a:ext cx="1847956" cy="1749617"/>
            </a:xfrm>
            <a:prstGeom prst="rect">
              <a:avLst/>
            </a:prstGeom>
            <a:effectLst/>
          </p:spPr>
        </p:pic>
        <p:pic>
          <p:nvPicPr>
            <p:cNvPr id="35" name="Graphic 34" descr="Star with solid fill">
              <a:extLst>
                <a:ext uri="{FF2B5EF4-FFF2-40B4-BE49-F238E27FC236}">
                  <a16:creationId xmlns:a16="http://schemas.microsoft.com/office/drawing/2014/main" id="{71EE630B-591A-4EA7-BC09-36A181F25EA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37203">
              <a:off x="-2349471" y="1390440"/>
              <a:ext cx="1847956" cy="1749617"/>
            </a:xfrm>
            <a:prstGeom prst="rect">
              <a:avLst/>
            </a:prstGeom>
          </p:spPr>
        </p:pic>
        <p:pic>
          <p:nvPicPr>
            <p:cNvPr id="36" name="Graphic 35" descr="Star with solid fill">
              <a:extLst>
                <a:ext uri="{FF2B5EF4-FFF2-40B4-BE49-F238E27FC236}">
                  <a16:creationId xmlns:a16="http://schemas.microsoft.com/office/drawing/2014/main" id="{3E7A0857-AD75-42AB-9978-C21DF11DC6F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400000">
              <a:off x="-3492471" y="2494092"/>
              <a:ext cx="1847956" cy="1749617"/>
            </a:xfrm>
            <a:prstGeom prst="rect">
              <a:avLst/>
            </a:prstGeom>
          </p:spPr>
        </p:pic>
      </p:grpSp>
      <p:sp>
        <p:nvSpPr>
          <p:cNvPr id="2" name="Rectangle 1">
            <a:extLst>
              <a:ext uri="{FF2B5EF4-FFF2-40B4-BE49-F238E27FC236}">
                <a16:creationId xmlns:a16="http://schemas.microsoft.com/office/drawing/2014/main" id="{3275E4BF-7F39-439C-BD91-1849547CACFF}"/>
              </a:ext>
            </a:extLst>
          </p:cNvPr>
          <p:cNvSpPr/>
          <p:nvPr/>
        </p:nvSpPr>
        <p:spPr>
          <a:xfrm>
            <a:off x="7673365" y="2856866"/>
            <a:ext cx="4255431" cy="8377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a:solidFill>
                  <a:srgbClr val="1E376D"/>
                </a:solidFill>
                <a:latin typeface="Arial Narrow" panose="020B0604020202020204" pitchFamily="34" charset="0"/>
                <a:cs typeface="Arial Narrow" panose="020B0604020202020204" pitchFamily="34" charset="0"/>
              </a:rPr>
              <a:t>Funding Type across</a:t>
            </a:r>
          </a:p>
          <a:p>
            <a:pPr algn="ctr"/>
            <a:r>
              <a:rPr lang="en-US" sz="2200" b="1">
                <a:solidFill>
                  <a:srgbClr val="1E376D"/>
                </a:solidFill>
                <a:latin typeface="Arial Black" panose="020B0604020202020204" pitchFamily="34" charset="0"/>
                <a:cs typeface="Arial Black" panose="020B0604020202020204" pitchFamily="34" charset="0"/>
              </a:rPr>
              <a:t>27</a:t>
            </a:r>
            <a:r>
              <a:rPr lang="en-US" sz="2200" b="1">
                <a:solidFill>
                  <a:srgbClr val="1E376D"/>
                </a:solidFill>
                <a:latin typeface="Arial" panose="020B0604020202020204" pitchFamily="34" charset="0"/>
                <a:cs typeface="Arial" panose="020B0604020202020204" pitchFamily="34" charset="0"/>
              </a:rPr>
              <a:t> INDUSTRY </a:t>
            </a:r>
          </a:p>
          <a:p>
            <a:pPr algn="ctr"/>
            <a:r>
              <a:rPr lang="en-US" sz="2200" b="1">
                <a:solidFill>
                  <a:srgbClr val="1E376D"/>
                </a:solidFill>
                <a:latin typeface="Arial" panose="020B0604020202020204" pitchFamily="34" charset="0"/>
                <a:cs typeface="Arial" panose="020B0604020202020204" pitchFamily="34" charset="0"/>
              </a:rPr>
              <a:t>CATEGORIES</a:t>
            </a:r>
          </a:p>
        </p:txBody>
      </p:sp>
    </p:spTree>
    <p:extLst>
      <p:ext uri="{BB962C8B-B14F-4D97-AF65-F5344CB8AC3E}">
        <p14:creationId xmlns:p14="http://schemas.microsoft.com/office/powerpoint/2010/main" val="112316235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86A3C89-7015-E845-9323-A23C643E276F}"/>
              </a:ext>
            </a:extLst>
          </p:cNvPr>
          <p:cNvSpPr/>
          <p:nvPr/>
        </p:nvSpPr>
        <p:spPr>
          <a:xfrm rot="16200000">
            <a:off x="9933994" y="164113"/>
            <a:ext cx="2581730" cy="3631985"/>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376D"/>
              </a:solidFill>
            </a:endParaRPr>
          </a:p>
        </p:txBody>
      </p:sp>
      <p:sp>
        <p:nvSpPr>
          <p:cNvPr id="34" name="Rectangle 33">
            <a:extLst>
              <a:ext uri="{FF2B5EF4-FFF2-40B4-BE49-F238E27FC236}">
                <a16:creationId xmlns:a16="http://schemas.microsoft.com/office/drawing/2014/main" id="{599EBEC1-05EB-F04E-BFDF-7A55A2C75A69}"/>
              </a:ext>
            </a:extLst>
          </p:cNvPr>
          <p:cNvSpPr/>
          <p:nvPr/>
        </p:nvSpPr>
        <p:spPr>
          <a:xfrm rot="16200000">
            <a:off x="9933998" y="3213951"/>
            <a:ext cx="2581730" cy="3631985"/>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376D"/>
              </a:solidFill>
            </a:endParaRPr>
          </a:p>
        </p:txBody>
      </p:sp>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2" name="TextBox 11">
            <a:extLst>
              <a:ext uri="{FF2B5EF4-FFF2-40B4-BE49-F238E27FC236}">
                <a16:creationId xmlns:a16="http://schemas.microsoft.com/office/drawing/2014/main" id="{175AB776-5DCE-C346-B730-4B88FBE913DE}"/>
              </a:ext>
            </a:extLst>
          </p:cNvPr>
          <p:cNvSpPr txBox="1"/>
          <p:nvPr/>
        </p:nvSpPr>
        <p:spPr>
          <a:xfrm rot="16200000">
            <a:off x="-1049795" y="3754744"/>
            <a:ext cx="4231343" cy="1631216"/>
          </a:xfrm>
          <a:prstGeom prst="rect">
            <a:avLst/>
          </a:prstGeom>
          <a:noFill/>
          <a:effectLst>
            <a:outerShdw blurRad="63500" sx="73000" sy="73000" algn="ctr" rotWithShape="0">
              <a:prstClr val="black">
                <a:alpha val="0"/>
              </a:prstClr>
            </a:outerShdw>
          </a:effectLst>
        </p:spPr>
        <p:txBody>
          <a:bodyPr wrap="square" rtlCol="0">
            <a:spAutoFit/>
          </a:bodyPr>
          <a:lstStyle/>
          <a:p>
            <a:r>
              <a:rPr lang="en-US" sz="3600" b="1">
                <a:solidFill>
                  <a:schemeClr val="bg1">
                    <a:alpha val="12000"/>
                  </a:schemeClr>
                </a:solidFill>
                <a:latin typeface="Arial Black" panose="020B0604020202020204" pitchFamily="34" charset="0"/>
                <a:cs typeface="Arial Black" panose="020B0604020202020204" pitchFamily="34" charset="0"/>
              </a:rPr>
              <a:t>AGRICULTURAL &amp; FORESTRY</a:t>
            </a:r>
          </a:p>
          <a:p>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2" name="Rectangle 1">
            <a:extLst>
              <a:ext uri="{FF2B5EF4-FFF2-40B4-BE49-F238E27FC236}">
                <a16:creationId xmlns:a16="http://schemas.microsoft.com/office/drawing/2014/main" id="{8BCFBDA0-1B0A-4C1E-A3A2-DD7CD192D90A}"/>
              </a:ext>
            </a:extLst>
          </p:cNvPr>
          <p:cNvSpPr/>
          <p:nvPr/>
        </p:nvSpPr>
        <p:spPr>
          <a:xfrm>
            <a:off x="3772373" y="165467"/>
            <a:ext cx="4151047" cy="461665"/>
          </a:xfrm>
          <a:prstGeom prst="rect">
            <a:avLst/>
          </a:prstGeom>
        </p:spPr>
        <p:txBody>
          <a:bodyPr wrap="square">
            <a:spAutoFit/>
          </a:bodyPr>
          <a:lstStyle/>
          <a:p>
            <a:r>
              <a:rPr lang="en-US" sz="2400" b="1">
                <a:solidFill>
                  <a:srgbClr val="1E376D"/>
                </a:solidFill>
                <a:latin typeface="Arial" panose="020B0604020202020204" pitchFamily="34" charset="0"/>
                <a:cs typeface="Arial" panose="020B0604020202020204" pitchFamily="34" charset="0"/>
              </a:rPr>
              <a:t>BUSINESS DISRUPTION</a:t>
            </a:r>
          </a:p>
        </p:txBody>
      </p:sp>
      <p:sp>
        <p:nvSpPr>
          <p:cNvPr id="16" name="Rectangle 15">
            <a:extLst>
              <a:ext uri="{FF2B5EF4-FFF2-40B4-BE49-F238E27FC236}">
                <a16:creationId xmlns:a16="http://schemas.microsoft.com/office/drawing/2014/main" id="{2CF79EF5-F33F-43B1-AD59-270A31FFE858}"/>
              </a:ext>
            </a:extLst>
          </p:cNvPr>
          <p:cNvSpPr/>
          <p:nvPr/>
        </p:nvSpPr>
        <p:spPr>
          <a:xfrm>
            <a:off x="3772373" y="3790538"/>
            <a:ext cx="3910990" cy="830997"/>
          </a:xfrm>
          <a:prstGeom prst="rect">
            <a:avLst/>
          </a:prstGeom>
        </p:spPr>
        <p:txBody>
          <a:bodyPr wrap="square">
            <a:spAutoFit/>
          </a:bodyPr>
          <a:lstStyle/>
          <a:p>
            <a:r>
              <a:rPr lang="en-US" sz="2400" b="1">
                <a:solidFill>
                  <a:srgbClr val="1E376D"/>
                </a:solidFill>
                <a:latin typeface="Arial" panose="020B0604020202020204" pitchFamily="34" charset="0"/>
                <a:cs typeface="Arial" panose="020B0604020202020204" pitchFamily="34" charset="0"/>
              </a:rPr>
              <a:t>INCREASED MEAT </a:t>
            </a:r>
          </a:p>
          <a:p>
            <a:r>
              <a:rPr lang="en-US" sz="2400" b="1">
                <a:solidFill>
                  <a:srgbClr val="1E376D"/>
                </a:solidFill>
                <a:latin typeface="Arial" panose="020B0604020202020204" pitchFamily="34" charset="0"/>
                <a:cs typeface="Arial" panose="020B0604020202020204" pitchFamily="34" charset="0"/>
              </a:rPr>
              <a:t>PROCESSING CAPACITY</a:t>
            </a:r>
            <a:endParaRPr lang="en-US" sz="2000">
              <a:solidFill>
                <a:srgbClr val="1E376D"/>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65A82CA-E7EC-43C4-BF3B-5D599F7E30E6}"/>
              </a:ext>
            </a:extLst>
          </p:cNvPr>
          <p:cNvSpPr/>
          <p:nvPr/>
        </p:nvSpPr>
        <p:spPr>
          <a:xfrm>
            <a:off x="3844213" y="704708"/>
            <a:ext cx="5283601" cy="2667397"/>
          </a:xfrm>
          <a:prstGeom prst="rect">
            <a:avLst/>
          </a:prstGeom>
        </p:spPr>
        <p:txBody>
          <a:bodyPr wrap="square">
            <a:spAutoFit/>
          </a:bodyPr>
          <a:lstStyle/>
          <a:p>
            <a:r>
              <a:rPr lang="en-US">
                <a:latin typeface="Arial" panose="020B0604020202020204" pitchFamily="34" charset="0"/>
                <a:cs typeface="Arial" panose="020B0604020202020204" pitchFamily="34" charset="0"/>
              </a:rPr>
              <a:t>Jerry Norman is the sole proprietor of a logging company in Campbell County.</a:t>
            </a:r>
          </a:p>
          <a:p>
            <a:pPr>
              <a:lnSpc>
                <a:spcPts val="1360"/>
              </a:lnSpc>
            </a:pPr>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Because of COVID, lumber mills closed or refused to accept new logging loads, cutting off demand for their logs significantly. </a:t>
            </a:r>
          </a:p>
          <a:p>
            <a:pPr>
              <a:lnSpc>
                <a:spcPts val="1360"/>
              </a:lnSpc>
            </a:pPr>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Mr. Norman lost an estimated $50,000 between March and September. He was allocated $47,000 through CAFB.</a:t>
            </a:r>
          </a:p>
        </p:txBody>
      </p:sp>
      <p:sp>
        <p:nvSpPr>
          <p:cNvPr id="23" name="Rectangle 22">
            <a:extLst>
              <a:ext uri="{FF2B5EF4-FFF2-40B4-BE49-F238E27FC236}">
                <a16:creationId xmlns:a16="http://schemas.microsoft.com/office/drawing/2014/main" id="{84DE33ED-B0CC-4DCD-9EEB-26BEC0556B60}"/>
              </a:ext>
            </a:extLst>
          </p:cNvPr>
          <p:cNvSpPr/>
          <p:nvPr/>
        </p:nvSpPr>
        <p:spPr>
          <a:xfrm>
            <a:off x="3812704" y="4629047"/>
            <a:ext cx="5234121" cy="1836400"/>
          </a:xfrm>
          <a:prstGeom prst="rect">
            <a:avLst/>
          </a:prstGeom>
        </p:spPr>
        <p:txBody>
          <a:bodyPr wrap="square">
            <a:spAutoFit/>
          </a:bodyPr>
          <a:lstStyle/>
          <a:p>
            <a:r>
              <a:rPr lang="en-US">
                <a:latin typeface="Arial" panose="020B0604020202020204" pitchFamily="34" charset="0"/>
                <a:cs typeface="Arial" panose="020B0604020202020204" pitchFamily="34" charset="0"/>
              </a:rPr>
              <a:t>D &amp; D Meats is a meat processor in Clay County.</a:t>
            </a:r>
          </a:p>
          <a:p>
            <a:pPr>
              <a:lnSpc>
                <a:spcPts val="1360"/>
              </a:lnSpc>
            </a:pPr>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They are building a new meat processing facility to handle increased demand due to COVID. </a:t>
            </a:r>
          </a:p>
          <a:p>
            <a:pPr>
              <a:lnSpc>
                <a:spcPts val="1360"/>
              </a:lnSpc>
            </a:pPr>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D&amp;D Meats was allocated $250,000 through CAFB to help cover the $1.2M cost.</a:t>
            </a:r>
          </a:p>
        </p:txBody>
      </p:sp>
      <p:cxnSp>
        <p:nvCxnSpPr>
          <p:cNvPr id="26" name="Straight Connector 25">
            <a:extLst>
              <a:ext uri="{FF2B5EF4-FFF2-40B4-BE49-F238E27FC236}">
                <a16:creationId xmlns:a16="http://schemas.microsoft.com/office/drawing/2014/main" id="{827B2F6E-87AE-4B23-933E-07CD2E9D8FEF}"/>
              </a:ext>
            </a:extLst>
          </p:cNvPr>
          <p:cNvCxnSpPr>
            <a:cxnSpLocks/>
          </p:cNvCxnSpPr>
          <p:nvPr/>
        </p:nvCxnSpPr>
        <p:spPr>
          <a:xfrm flipH="1">
            <a:off x="3888702" y="3641586"/>
            <a:ext cx="4414596"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52CF3B4-AC5D-48A6-B2C5-D51EAA9F9B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8001" y="3940047"/>
            <a:ext cx="3111848" cy="2152621"/>
          </a:xfrm>
          <a:prstGeom prst="rect">
            <a:avLst/>
          </a:prstGeom>
          <a:ln>
            <a:solidFill>
              <a:schemeClr val="bg1"/>
            </a:solidFill>
          </a:ln>
          <a:effectLst>
            <a:outerShdw blurRad="152400" sx="102000" sy="102000" algn="ctr" rotWithShape="0">
              <a:prstClr val="black">
                <a:alpha val="40000"/>
              </a:prstClr>
            </a:outerShdw>
          </a:effectLst>
        </p:spPr>
      </p:pic>
      <p:pic>
        <p:nvPicPr>
          <p:cNvPr id="14" name="Picture 13" descr="A picture containing outdoor, tree, grass, person&#10;&#10;Description automatically generated">
            <a:extLst>
              <a:ext uri="{FF2B5EF4-FFF2-40B4-BE49-F238E27FC236}">
                <a16:creationId xmlns:a16="http://schemas.microsoft.com/office/drawing/2014/main" id="{879D0EE9-3B86-4481-8C1B-E1A7B97A29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2981" y="890324"/>
            <a:ext cx="3235017" cy="2152624"/>
          </a:xfrm>
          <a:prstGeom prst="rect">
            <a:avLst/>
          </a:prstGeom>
          <a:ln>
            <a:solidFill>
              <a:schemeClr val="bg1"/>
            </a:solidFill>
          </a:ln>
          <a:effectLst>
            <a:outerShdw blurRad="152400" sx="102000" sy="102000" algn="ctr" rotWithShape="0">
              <a:prstClr val="black">
                <a:alpha val="40000"/>
              </a:prstClr>
            </a:outerShdw>
          </a:effectLst>
        </p:spPr>
      </p:pic>
      <p:grpSp>
        <p:nvGrpSpPr>
          <p:cNvPr id="25" name="Group 24">
            <a:extLst>
              <a:ext uri="{FF2B5EF4-FFF2-40B4-BE49-F238E27FC236}">
                <a16:creationId xmlns:a16="http://schemas.microsoft.com/office/drawing/2014/main" id="{87F27FC8-F29A-47CD-B2E4-AA7A0E4E130F}"/>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27" name="Oval 26">
              <a:extLst>
                <a:ext uri="{FF2B5EF4-FFF2-40B4-BE49-F238E27FC236}">
                  <a16:creationId xmlns:a16="http://schemas.microsoft.com/office/drawing/2014/main" id="{89F387BC-F0D4-4CC6-A657-EECB69EE8876}"/>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descr="Star with solid fill">
              <a:extLst>
                <a:ext uri="{FF2B5EF4-FFF2-40B4-BE49-F238E27FC236}">
                  <a16:creationId xmlns:a16="http://schemas.microsoft.com/office/drawing/2014/main" id="{497C5824-9CB2-4611-BC6C-B049DFE6040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1233073">
              <a:off x="-3887173" y="886281"/>
              <a:ext cx="1847956" cy="1749617"/>
            </a:xfrm>
            <a:prstGeom prst="rect">
              <a:avLst/>
            </a:prstGeom>
            <a:effectLst/>
          </p:spPr>
        </p:pic>
        <p:pic>
          <p:nvPicPr>
            <p:cNvPr id="29" name="Graphic 28" descr="Star with solid fill">
              <a:extLst>
                <a:ext uri="{FF2B5EF4-FFF2-40B4-BE49-F238E27FC236}">
                  <a16:creationId xmlns:a16="http://schemas.microsoft.com/office/drawing/2014/main" id="{50EE9DBC-C813-4216-A35A-A53C0BCFC87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37203">
              <a:off x="-2349471" y="1390440"/>
              <a:ext cx="1847956" cy="1749617"/>
            </a:xfrm>
            <a:prstGeom prst="rect">
              <a:avLst/>
            </a:prstGeom>
          </p:spPr>
        </p:pic>
        <p:pic>
          <p:nvPicPr>
            <p:cNvPr id="30" name="Graphic 29" descr="Star with solid fill">
              <a:extLst>
                <a:ext uri="{FF2B5EF4-FFF2-40B4-BE49-F238E27FC236}">
                  <a16:creationId xmlns:a16="http://schemas.microsoft.com/office/drawing/2014/main" id="{DE1D69E1-82E7-4BA9-83DD-DDAFCDD14E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274084359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E3635CB9-606D-6745-932B-070CD686DE77}"/>
              </a:ext>
            </a:extLst>
          </p:cNvPr>
          <p:cNvSpPr/>
          <p:nvPr/>
        </p:nvSpPr>
        <p:spPr>
          <a:xfrm>
            <a:off x="8018585" y="1661744"/>
            <a:ext cx="4496676" cy="4861441"/>
          </a:xfrm>
          <a:prstGeom prst="rect">
            <a:avLst/>
          </a:prstGeom>
          <a:solidFill>
            <a:srgbClr val="91929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36982507-6ED3-344C-9398-D89BABA807B3}"/>
              </a:ext>
            </a:extLst>
          </p:cNvPr>
          <p:cNvSpPr/>
          <p:nvPr/>
        </p:nvSpPr>
        <p:spPr>
          <a:xfrm>
            <a:off x="6928961" y="4371998"/>
            <a:ext cx="5573701" cy="1948964"/>
          </a:xfrm>
          <a:prstGeom prst="rect">
            <a:avLst/>
          </a:prstGeom>
          <a:solidFill>
            <a:srgbClr val="1E376D"/>
          </a:solidFill>
          <a:ln>
            <a:noFill/>
          </a:ln>
          <a:effectLst>
            <a:outerShdw blurRad="1524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8" name="TextBox 17">
            <a:extLst>
              <a:ext uri="{FF2B5EF4-FFF2-40B4-BE49-F238E27FC236}">
                <a16:creationId xmlns:a16="http://schemas.microsoft.com/office/drawing/2014/main" id="{DE5F9969-A83F-F747-B952-1C9CDF4DFCD1}"/>
              </a:ext>
            </a:extLst>
          </p:cNvPr>
          <p:cNvSpPr txBox="1"/>
          <p:nvPr/>
        </p:nvSpPr>
        <p:spPr>
          <a:xfrm>
            <a:off x="-1481694" y="138585"/>
            <a:ext cx="4231343" cy="1877437"/>
          </a:xfrm>
          <a:prstGeom prst="rect">
            <a:avLst/>
          </a:prstGeom>
          <a:noFill/>
          <a:effectLst>
            <a:outerShdw blurRad="63500" sx="73000" sy="73000" algn="ctr" rotWithShape="0">
              <a:prstClr val="black">
                <a:alpha val="0"/>
              </a:prstClr>
            </a:outerShdw>
          </a:effectLst>
        </p:spPr>
        <p:txBody>
          <a:bodyPr wrap="square" rtlCol="0">
            <a:spAutoFit/>
          </a:bodyPr>
          <a:lstStyle/>
          <a:p>
            <a:pPr algn="r"/>
            <a:r>
              <a:rPr lang="en-US" sz="8800" b="1">
                <a:solidFill>
                  <a:schemeClr val="bg1">
                    <a:alpha val="12000"/>
                  </a:schemeClr>
                </a:solidFill>
                <a:latin typeface="Arial Black" panose="020B0604020202020204" pitchFamily="34" charset="0"/>
                <a:cs typeface="Arial Black" panose="020B0604020202020204" pitchFamily="34" charset="0"/>
              </a:rPr>
              <a:t>EMS</a:t>
            </a:r>
          </a:p>
          <a:p>
            <a:endParaRPr lang="en-US" sz="2800">
              <a:solidFill>
                <a:schemeClr val="bg1">
                  <a:alpha val="12000"/>
                </a:schemeClr>
              </a:solidFill>
            </a:endParaRPr>
          </a:p>
        </p:txBody>
      </p:sp>
      <p:sp>
        <p:nvSpPr>
          <p:cNvPr id="23" name="TextBox 22">
            <a:extLst>
              <a:ext uri="{FF2B5EF4-FFF2-40B4-BE49-F238E27FC236}">
                <a16:creationId xmlns:a16="http://schemas.microsoft.com/office/drawing/2014/main" id="{92B9298A-8B94-8D40-BD97-EE924DE6E3A5}"/>
              </a:ext>
            </a:extLst>
          </p:cNvPr>
          <p:cNvSpPr txBox="1"/>
          <p:nvPr/>
        </p:nvSpPr>
        <p:spPr>
          <a:xfrm>
            <a:off x="-1588060" y="1282625"/>
            <a:ext cx="4231343" cy="1384995"/>
          </a:xfrm>
          <a:prstGeom prst="rect">
            <a:avLst/>
          </a:prstGeom>
          <a:noFill/>
          <a:effectLst>
            <a:outerShdw blurRad="63500" sx="73000" sy="73000" algn="ctr" rotWithShape="0">
              <a:prstClr val="black">
                <a:alpha val="0"/>
              </a:prstClr>
            </a:outerShdw>
          </a:effectLst>
        </p:spPr>
        <p:txBody>
          <a:bodyPr wrap="square" rtlCol="0">
            <a:spAutoFit/>
          </a:bodyPr>
          <a:lstStyle/>
          <a:p>
            <a:pPr algn="r"/>
            <a:r>
              <a:rPr lang="en-US" sz="2800" b="1">
                <a:solidFill>
                  <a:schemeClr val="bg1">
                    <a:alpha val="12000"/>
                  </a:schemeClr>
                </a:solidFill>
                <a:latin typeface="Arial Black" panose="020B0604020202020204" pitchFamily="34" charset="0"/>
                <a:cs typeface="Arial Black" panose="020B0604020202020204" pitchFamily="34" charset="0"/>
              </a:rPr>
              <a:t>AMBULANCE</a:t>
            </a:r>
            <a:endParaRPr lang="en-US" sz="3200" b="1">
              <a:solidFill>
                <a:schemeClr val="bg1">
                  <a:alpha val="12000"/>
                </a:schemeClr>
              </a:solidFill>
              <a:latin typeface="Arial Black" panose="020B0604020202020204" pitchFamily="34" charset="0"/>
              <a:cs typeface="Arial Black" panose="020B0604020202020204" pitchFamily="34" charset="0"/>
            </a:endParaRPr>
          </a:p>
          <a:p>
            <a:pPr algn="r"/>
            <a:r>
              <a:rPr lang="en-US" sz="2800" b="1">
                <a:solidFill>
                  <a:schemeClr val="bg1">
                    <a:alpha val="12000"/>
                  </a:schemeClr>
                </a:solidFill>
                <a:latin typeface="Arial Black" panose="020B0604020202020204" pitchFamily="34" charset="0"/>
                <a:cs typeface="Arial Black" panose="020B0604020202020204" pitchFamily="34" charset="0"/>
              </a:rPr>
              <a:t>ASSISTANCE</a:t>
            </a:r>
          </a:p>
          <a:p>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14" name="Rectangle 13">
            <a:extLst>
              <a:ext uri="{FF2B5EF4-FFF2-40B4-BE49-F238E27FC236}">
                <a16:creationId xmlns:a16="http://schemas.microsoft.com/office/drawing/2014/main" id="{C89FF93C-5BE3-4C21-807E-156C24AC0CEA}"/>
              </a:ext>
            </a:extLst>
          </p:cNvPr>
          <p:cNvSpPr/>
          <p:nvPr/>
        </p:nvSpPr>
        <p:spPr>
          <a:xfrm>
            <a:off x="3251200" y="148583"/>
            <a:ext cx="8690531" cy="1323439"/>
          </a:xfrm>
          <a:prstGeom prst="rect">
            <a:avLst/>
          </a:prstGeom>
        </p:spPr>
        <p:txBody>
          <a:bodyPr wrap="square" lIns="91440" tIns="45720" rIns="91440" bIns="45720" anchor="t">
            <a:spAutoFit/>
          </a:bodyPr>
          <a:lstStyle/>
          <a:p>
            <a:r>
              <a:rPr lang="en-US" sz="2000">
                <a:latin typeface="Arial"/>
                <a:cs typeface="Arial"/>
              </a:rPr>
              <a:t>Tennessee has allocated $867,000 from the Coronavirus Relief Fund to support licensed ambulances in the state. Tennessee EMS providers are eligible to receive reimbursements for the initial costs of installing UV light systems to improve the health and safety of their ambulances.</a:t>
            </a:r>
            <a:endParaRPr lang="en-US" sz="200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2CA02A7B-B88A-460C-AFD2-4D554846D95F}"/>
              </a:ext>
            </a:extLst>
          </p:cNvPr>
          <p:cNvSpPr/>
          <p:nvPr/>
        </p:nvSpPr>
        <p:spPr>
          <a:xfrm>
            <a:off x="7061237" y="4482681"/>
            <a:ext cx="4816168" cy="1569660"/>
          </a:xfrm>
          <a:prstGeom prst="rect">
            <a:avLst/>
          </a:prstGeom>
        </p:spPr>
        <p:txBody>
          <a:bodyPr wrap="square">
            <a:spAutoFit/>
          </a:bodyPr>
          <a:lstStyle/>
          <a:p>
            <a:pPr algn="ctr"/>
            <a:r>
              <a:rPr lang="en-US" sz="2400" b="1">
                <a:solidFill>
                  <a:schemeClr val="bg1"/>
                </a:solidFill>
                <a:latin typeface="Arial" panose="020B0604020202020204" pitchFamily="34" charset="0"/>
                <a:cs typeface="Arial" panose="020B0604020202020204" pitchFamily="34" charset="0"/>
              </a:rPr>
              <a:t>These upgraded ambulances are protecting on-the-ground paramedics as they treat and transport COVID-19 patients.</a:t>
            </a:r>
          </a:p>
        </p:txBody>
      </p:sp>
      <p:sp>
        <p:nvSpPr>
          <p:cNvPr id="29" name="Rectangle 28">
            <a:extLst>
              <a:ext uri="{FF2B5EF4-FFF2-40B4-BE49-F238E27FC236}">
                <a16:creationId xmlns:a16="http://schemas.microsoft.com/office/drawing/2014/main" id="{983A7EDF-EE11-4A29-8F2D-B8DE69295720}"/>
              </a:ext>
            </a:extLst>
          </p:cNvPr>
          <p:cNvSpPr/>
          <p:nvPr/>
        </p:nvSpPr>
        <p:spPr>
          <a:xfrm>
            <a:off x="4049096" y="2230890"/>
            <a:ext cx="2286000" cy="1505027"/>
          </a:xfrm>
          <a:prstGeom prst="rect">
            <a:avLst/>
          </a:prstGeom>
        </p:spPr>
        <p:txBody>
          <a:bodyPr wrap="square">
            <a:spAutoFit/>
          </a:bodyPr>
          <a:lstStyle/>
          <a:p>
            <a:pPr lvl="0" algn="ctr">
              <a:lnSpc>
                <a:spcPct val="90000"/>
              </a:lnSpc>
            </a:pPr>
            <a:r>
              <a:rPr lang="en-US" sz="6600" b="1" baseline="30000">
                <a:solidFill>
                  <a:srgbClr val="1E376D"/>
                </a:solidFill>
                <a:latin typeface="Arial" panose="020B0604020202020204" pitchFamily="34" charset="0"/>
                <a:cs typeface="Arial" panose="020B0604020202020204" pitchFamily="34" charset="0"/>
              </a:rPr>
              <a:t>$</a:t>
            </a:r>
            <a:r>
              <a:rPr lang="en-US" sz="6600" b="1">
                <a:solidFill>
                  <a:srgbClr val="1E376D"/>
                </a:solidFill>
                <a:latin typeface="Arial" panose="020B0604020202020204" pitchFamily="34" charset="0"/>
                <a:cs typeface="Arial" panose="020B0604020202020204" pitchFamily="34" charset="0"/>
              </a:rPr>
              <a:t>79</a:t>
            </a:r>
            <a:r>
              <a:rPr lang="en-US" sz="3600" b="1">
                <a:solidFill>
                  <a:srgbClr val="1E376D"/>
                </a:solidFill>
                <a:latin typeface="Arial" panose="020B0604020202020204" pitchFamily="34" charset="0"/>
                <a:cs typeface="Arial" panose="020B0604020202020204" pitchFamily="34" charset="0"/>
              </a:rPr>
              <a:t>K</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Approved for Payment</a:t>
            </a:r>
            <a:endParaRPr lang="en-US" b="1">
              <a:solidFill>
                <a:srgbClr val="1E376D"/>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D715BBF2-7A91-438C-93AC-E179E055B162}"/>
              </a:ext>
            </a:extLst>
          </p:cNvPr>
          <p:cNvSpPr/>
          <p:nvPr/>
        </p:nvSpPr>
        <p:spPr>
          <a:xfrm>
            <a:off x="3927743" y="4336005"/>
            <a:ext cx="2601278" cy="1505027"/>
          </a:xfrm>
          <a:prstGeom prst="rect">
            <a:avLst/>
          </a:prstGeom>
        </p:spPr>
        <p:txBody>
          <a:bodyPr wrap="square">
            <a:spAutoFit/>
          </a:bodyPr>
          <a:lstStyle/>
          <a:p>
            <a:pPr lvl="0" algn="ctr">
              <a:lnSpc>
                <a:spcPct val="90000"/>
              </a:lnSpc>
            </a:pPr>
            <a:r>
              <a:rPr lang="en-US" sz="6600" b="1">
                <a:solidFill>
                  <a:srgbClr val="1E376D"/>
                </a:solidFill>
                <a:latin typeface="Arial" panose="020B0604020202020204" pitchFamily="34" charset="0"/>
                <a:cs typeface="Arial" panose="020B0604020202020204" pitchFamily="34" charset="0"/>
              </a:rPr>
              <a:t>60</a:t>
            </a:r>
            <a:endParaRPr lang="en-US" sz="4000" b="1">
              <a:solidFill>
                <a:srgbClr val="1E376D"/>
              </a:solidFill>
              <a:latin typeface="Arial" panose="020B0604020202020204" pitchFamily="34" charset="0"/>
              <a:cs typeface="Arial" panose="020B0604020202020204" pitchFamily="34" charset="0"/>
            </a:endParaRPr>
          </a:p>
          <a:p>
            <a:pPr lvl="0" algn="ctr">
              <a:lnSpc>
                <a:spcPct val="90000"/>
              </a:lnSpc>
            </a:pPr>
            <a:r>
              <a:rPr lang="en-US">
                <a:solidFill>
                  <a:srgbClr val="1E376D"/>
                </a:solidFill>
                <a:latin typeface="Arial" panose="020B0604020202020204" pitchFamily="34" charset="0"/>
                <a:cs typeface="Arial" panose="020B0604020202020204" pitchFamily="34" charset="0"/>
              </a:rPr>
              <a:t>Ambulances Upgraded</a:t>
            </a:r>
          </a:p>
          <a:p>
            <a:pPr lvl="0" algn="ctr">
              <a:lnSpc>
                <a:spcPct val="90000"/>
              </a:lnSpc>
            </a:pPr>
            <a:r>
              <a:rPr lang="en-US">
                <a:solidFill>
                  <a:srgbClr val="1E376D"/>
                </a:solidFill>
                <a:latin typeface="Arial" panose="020B0604020202020204" pitchFamily="34" charset="0"/>
                <a:cs typeface="Arial" panose="020B0604020202020204" pitchFamily="34" charset="0"/>
              </a:rPr>
              <a:t>To Date</a:t>
            </a:r>
          </a:p>
        </p:txBody>
      </p:sp>
      <p:cxnSp>
        <p:nvCxnSpPr>
          <p:cNvPr id="32" name="Straight Connector 31">
            <a:extLst>
              <a:ext uri="{FF2B5EF4-FFF2-40B4-BE49-F238E27FC236}">
                <a16:creationId xmlns:a16="http://schemas.microsoft.com/office/drawing/2014/main" id="{8064BC9E-7F3B-4E57-BCD5-52EA57B853EB}"/>
              </a:ext>
            </a:extLst>
          </p:cNvPr>
          <p:cNvCxnSpPr/>
          <p:nvPr/>
        </p:nvCxnSpPr>
        <p:spPr>
          <a:xfrm>
            <a:off x="4085382" y="4135060"/>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pic>
        <p:nvPicPr>
          <p:cNvPr id="34" name="Picture 33" descr="A picture containing person, indoor&#10;&#10;Description automatically generated">
            <a:extLst>
              <a:ext uri="{FF2B5EF4-FFF2-40B4-BE49-F238E27FC236}">
                <a16:creationId xmlns:a16="http://schemas.microsoft.com/office/drawing/2014/main" id="{66D080E9-D029-477C-8A48-46EFE9B80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3996" y="1875519"/>
            <a:ext cx="3695744" cy="2427225"/>
          </a:xfrm>
          <a:prstGeom prst="rect">
            <a:avLst/>
          </a:prstGeom>
          <a:effectLst>
            <a:outerShdw blurRad="152400" sx="102000" sy="102000" algn="ctr" rotWithShape="0">
              <a:prstClr val="black">
                <a:alpha val="40000"/>
              </a:prstClr>
            </a:outerShdw>
          </a:effectLst>
        </p:spPr>
      </p:pic>
      <p:pic>
        <p:nvPicPr>
          <p:cNvPr id="36" name="Picture 35">
            <a:extLst>
              <a:ext uri="{FF2B5EF4-FFF2-40B4-BE49-F238E27FC236}">
                <a16:creationId xmlns:a16="http://schemas.microsoft.com/office/drawing/2014/main" id="{CF6DB816-AFF3-4434-9239-184FB639FB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82984" y="2430108"/>
            <a:ext cx="6800718" cy="4588218"/>
          </a:xfrm>
          <a:prstGeom prst="rect">
            <a:avLst/>
          </a:prstGeom>
        </p:spPr>
      </p:pic>
      <p:grpSp>
        <p:nvGrpSpPr>
          <p:cNvPr id="31" name="Group 30">
            <a:extLst>
              <a:ext uri="{FF2B5EF4-FFF2-40B4-BE49-F238E27FC236}">
                <a16:creationId xmlns:a16="http://schemas.microsoft.com/office/drawing/2014/main" id="{5590A7B3-7789-4313-AB69-ACC80320C456}"/>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33" name="Oval 32">
              <a:extLst>
                <a:ext uri="{FF2B5EF4-FFF2-40B4-BE49-F238E27FC236}">
                  <a16:creationId xmlns:a16="http://schemas.microsoft.com/office/drawing/2014/main" id="{C53C2C0B-77D1-44D2-842A-460FF14DEE75}"/>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descr="Star with solid fill">
              <a:extLst>
                <a:ext uri="{FF2B5EF4-FFF2-40B4-BE49-F238E27FC236}">
                  <a16:creationId xmlns:a16="http://schemas.microsoft.com/office/drawing/2014/main" id="{351EC17F-A945-4B11-98F2-4A3313844A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1233073">
              <a:off x="-3887173" y="886281"/>
              <a:ext cx="1847956" cy="1749617"/>
            </a:xfrm>
            <a:prstGeom prst="rect">
              <a:avLst/>
            </a:prstGeom>
            <a:effectLst/>
          </p:spPr>
        </p:pic>
        <p:pic>
          <p:nvPicPr>
            <p:cNvPr id="37" name="Graphic 36" descr="Star with solid fill">
              <a:extLst>
                <a:ext uri="{FF2B5EF4-FFF2-40B4-BE49-F238E27FC236}">
                  <a16:creationId xmlns:a16="http://schemas.microsoft.com/office/drawing/2014/main" id="{D06E54A8-501D-415F-823C-22E62983F6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37203">
              <a:off x="-2349471" y="1390440"/>
              <a:ext cx="1847956" cy="1749617"/>
            </a:xfrm>
            <a:prstGeom prst="rect">
              <a:avLst/>
            </a:prstGeom>
          </p:spPr>
        </p:pic>
        <p:pic>
          <p:nvPicPr>
            <p:cNvPr id="38" name="Graphic 37" descr="Star with solid fill">
              <a:extLst>
                <a:ext uri="{FF2B5EF4-FFF2-40B4-BE49-F238E27FC236}">
                  <a16:creationId xmlns:a16="http://schemas.microsoft.com/office/drawing/2014/main" id="{0456C956-033F-4C50-9B96-EDE2090E1A3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90533874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5AB9FC8A-D7C8-4849-AE1D-0E883E738949}"/>
              </a:ext>
            </a:extLst>
          </p:cNvPr>
          <p:cNvSpPr/>
          <p:nvPr/>
        </p:nvSpPr>
        <p:spPr>
          <a:xfrm>
            <a:off x="8018585" y="1661744"/>
            <a:ext cx="4496676" cy="4861441"/>
          </a:xfrm>
          <a:prstGeom prst="rect">
            <a:avLst/>
          </a:prstGeom>
          <a:solidFill>
            <a:srgbClr val="91929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85BACD5-D96D-2744-BFC9-5AEA53EBBB35}"/>
              </a:ext>
            </a:extLst>
          </p:cNvPr>
          <p:cNvSpPr/>
          <p:nvPr/>
        </p:nvSpPr>
        <p:spPr>
          <a:xfrm>
            <a:off x="6928961" y="4371998"/>
            <a:ext cx="5573701" cy="1948964"/>
          </a:xfrm>
          <a:prstGeom prst="rect">
            <a:avLst/>
          </a:prstGeom>
          <a:solidFill>
            <a:srgbClr val="1E376D"/>
          </a:solidFill>
          <a:ln>
            <a:noFill/>
          </a:ln>
          <a:effectLst>
            <a:outerShdw blurRad="1524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7" name="TextBox 16">
            <a:extLst>
              <a:ext uri="{FF2B5EF4-FFF2-40B4-BE49-F238E27FC236}">
                <a16:creationId xmlns:a16="http://schemas.microsoft.com/office/drawing/2014/main" id="{D648131D-805F-5A4B-849A-B7D0041BCF6A}"/>
              </a:ext>
            </a:extLst>
          </p:cNvPr>
          <p:cNvSpPr txBox="1"/>
          <p:nvPr/>
        </p:nvSpPr>
        <p:spPr>
          <a:xfrm>
            <a:off x="-188055" y="5226785"/>
            <a:ext cx="2745743" cy="2100575"/>
          </a:xfrm>
          <a:prstGeom prst="rect">
            <a:avLst/>
          </a:prstGeom>
          <a:noFill/>
          <a:effectLst>
            <a:outerShdw blurRad="63500" sx="73000" sy="73000" algn="ctr" rotWithShape="0">
              <a:prstClr val="black">
                <a:alpha val="0"/>
              </a:prstClr>
            </a:outerShdw>
          </a:effectLst>
        </p:spPr>
        <p:txBody>
          <a:bodyPr wrap="square" rtlCol="0">
            <a:spAutoFit/>
          </a:bodyPr>
          <a:lstStyle/>
          <a:p>
            <a:pPr algn="r">
              <a:lnSpc>
                <a:spcPts val="4080"/>
              </a:lnSpc>
            </a:pPr>
            <a:r>
              <a:rPr lang="en-US" sz="4400" b="1">
                <a:solidFill>
                  <a:schemeClr val="bg1">
                    <a:alpha val="12000"/>
                  </a:schemeClr>
                </a:solidFill>
                <a:latin typeface="Arial Narrow" panose="020B0604020202020204" pitchFamily="34" charset="0"/>
                <a:cs typeface="Arial Narrow" panose="020B0604020202020204" pitchFamily="34" charset="0"/>
              </a:rPr>
              <a:t>HOSPITAL </a:t>
            </a:r>
          </a:p>
          <a:p>
            <a:pPr algn="r">
              <a:lnSpc>
                <a:spcPts val="4080"/>
              </a:lnSpc>
            </a:pPr>
            <a:r>
              <a:rPr lang="en-US" sz="4400" b="1">
                <a:solidFill>
                  <a:schemeClr val="bg1">
                    <a:alpha val="12000"/>
                  </a:schemeClr>
                </a:solidFill>
                <a:latin typeface="Arial Narrow" panose="020B0604020202020204" pitchFamily="34" charset="0"/>
                <a:cs typeface="Arial Narrow" panose="020B0604020202020204" pitchFamily="34" charset="0"/>
              </a:rPr>
              <a:t>STAFFING</a:t>
            </a:r>
          </a:p>
          <a:p>
            <a:pPr algn="r">
              <a:lnSpc>
                <a:spcPts val="3480"/>
              </a:lnSpc>
            </a:pPr>
            <a:r>
              <a:rPr lang="en-US" sz="3600" b="1">
                <a:solidFill>
                  <a:schemeClr val="bg1">
                    <a:alpha val="12000"/>
                  </a:schemeClr>
                </a:solidFill>
                <a:latin typeface="Arial Narrow" panose="020B0604020202020204" pitchFamily="34" charset="0"/>
                <a:cs typeface="Arial Narrow" panose="020B0604020202020204" pitchFamily="34" charset="0"/>
              </a:rPr>
              <a:t>ASSISTANCE</a:t>
            </a:r>
          </a:p>
          <a:p>
            <a:pPr algn="r"/>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14" name="Rectangle 13">
            <a:extLst>
              <a:ext uri="{FF2B5EF4-FFF2-40B4-BE49-F238E27FC236}">
                <a16:creationId xmlns:a16="http://schemas.microsoft.com/office/drawing/2014/main" id="{85A5B992-174E-475C-8294-5305DAAB9A3E}"/>
              </a:ext>
            </a:extLst>
          </p:cNvPr>
          <p:cNvSpPr/>
          <p:nvPr/>
        </p:nvSpPr>
        <p:spPr>
          <a:xfrm>
            <a:off x="3251200" y="148583"/>
            <a:ext cx="8690531" cy="1323439"/>
          </a:xfrm>
          <a:prstGeom prst="rect">
            <a:avLst/>
          </a:prstGeom>
        </p:spPr>
        <p:txBody>
          <a:bodyPr wrap="square">
            <a:spAutoFit/>
          </a:bodyPr>
          <a:lstStyle/>
          <a:p>
            <a:r>
              <a:rPr lang="en-US" sz="2000">
                <a:latin typeface="Arial" panose="020B0604020202020204" pitchFamily="34" charset="0"/>
                <a:cs typeface="Arial" panose="020B0604020202020204" pitchFamily="34" charset="0"/>
              </a:rPr>
              <a:t>Tennessee has allocated $51 million from the Coronavirus Relief Fund to cover increased staffing costs associated with hospital expansions throughout the state. These funds help Tennessee’s hospitals retain and compensate front line workers responding to the pandemic.</a:t>
            </a:r>
          </a:p>
        </p:txBody>
      </p:sp>
      <p:sp>
        <p:nvSpPr>
          <p:cNvPr id="22" name="Rectangle 21">
            <a:extLst>
              <a:ext uri="{FF2B5EF4-FFF2-40B4-BE49-F238E27FC236}">
                <a16:creationId xmlns:a16="http://schemas.microsoft.com/office/drawing/2014/main" id="{B9B31731-E0F3-4EEA-8590-DD9E8DDAFBA6}"/>
              </a:ext>
            </a:extLst>
          </p:cNvPr>
          <p:cNvSpPr/>
          <p:nvPr/>
        </p:nvSpPr>
        <p:spPr>
          <a:xfrm>
            <a:off x="3911792" y="1914800"/>
            <a:ext cx="2601278" cy="1255728"/>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23.6</a:t>
            </a:r>
            <a:r>
              <a:rPr lang="en-US" sz="3600" b="1">
                <a:solidFill>
                  <a:srgbClr val="1E376D"/>
                </a:solidFill>
                <a:latin typeface="Arial"/>
                <a:cs typeface="Arial"/>
              </a:rPr>
              <a:t>M</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a:cs typeface="Arial"/>
              </a:rPr>
              <a:t>Approved for Payment</a:t>
            </a:r>
            <a:endParaRPr lang="en-US" b="1">
              <a:solidFill>
                <a:srgbClr val="1E376D"/>
              </a:solidFill>
              <a:latin typeface="Arial"/>
              <a:cs typeface="Arial"/>
            </a:endParaRPr>
          </a:p>
        </p:txBody>
      </p:sp>
      <p:sp>
        <p:nvSpPr>
          <p:cNvPr id="23" name="Rectangle 22">
            <a:extLst>
              <a:ext uri="{FF2B5EF4-FFF2-40B4-BE49-F238E27FC236}">
                <a16:creationId xmlns:a16="http://schemas.microsoft.com/office/drawing/2014/main" id="{AC4AF07A-5382-48E8-A1DA-4CE1A952301B}"/>
              </a:ext>
            </a:extLst>
          </p:cNvPr>
          <p:cNvSpPr/>
          <p:nvPr/>
        </p:nvSpPr>
        <p:spPr>
          <a:xfrm>
            <a:off x="4069431" y="3538801"/>
            <a:ext cx="2286000" cy="1255728"/>
          </a:xfrm>
          <a:prstGeom prst="rect">
            <a:avLst/>
          </a:prstGeom>
        </p:spPr>
        <p:txBody>
          <a:bodyPr wrap="square" lIns="91440" tIns="45720" rIns="91440" bIns="45720" anchor="t">
            <a:spAutoFit/>
          </a:bodyPr>
          <a:lstStyle/>
          <a:p>
            <a:pPr algn="ctr">
              <a:lnSpc>
                <a:spcPct val="90000"/>
              </a:lnSpc>
            </a:pPr>
            <a:r>
              <a:rPr lang="en-US" sz="6600" b="1">
                <a:solidFill>
                  <a:srgbClr val="1E376D"/>
                </a:solidFill>
                <a:latin typeface="Arial"/>
                <a:cs typeface="Arial"/>
              </a:rPr>
              <a:t>71</a:t>
            </a:r>
            <a:endParaRPr lang="en-US" sz="66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a:cs typeface="Arial"/>
              </a:rPr>
              <a:t>Recipient Hospitals  </a:t>
            </a:r>
            <a:endParaRPr lang="en-US" b="1">
              <a:solidFill>
                <a:srgbClr val="1E376D"/>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5D6F7C21-0D84-4AA0-96DB-6FD3E91E679E}"/>
              </a:ext>
            </a:extLst>
          </p:cNvPr>
          <p:cNvSpPr/>
          <p:nvPr/>
        </p:nvSpPr>
        <p:spPr>
          <a:xfrm>
            <a:off x="3911792" y="5018158"/>
            <a:ext cx="2601278" cy="1505027"/>
          </a:xfrm>
          <a:prstGeom prst="rect">
            <a:avLst/>
          </a:prstGeom>
        </p:spPr>
        <p:txBody>
          <a:bodyPr wrap="square" lIns="91440" tIns="45720" rIns="91440" bIns="45720" anchor="t">
            <a:spAutoFit/>
          </a:bodyPr>
          <a:lstStyle/>
          <a:p>
            <a:pPr algn="ctr">
              <a:lnSpc>
                <a:spcPct val="90000"/>
              </a:lnSpc>
            </a:pPr>
            <a:r>
              <a:rPr lang="en-US" sz="6600" b="1">
                <a:solidFill>
                  <a:srgbClr val="1E376D"/>
                </a:solidFill>
                <a:latin typeface="Arial"/>
                <a:cs typeface="Arial"/>
              </a:rPr>
              <a:t>9,500</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a:cs typeface="Arial"/>
              </a:rPr>
              <a:t>Healthcare Heroes Benefitted</a:t>
            </a:r>
            <a:endParaRPr lang="en-US" b="1">
              <a:solidFill>
                <a:srgbClr val="1E376D"/>
              </a:solidFill>
              <a:latin typeface="Arial"/>
              <a:cs typeface="Arial"/>
            </a:endParaRPr>
          </a:p>
        </p:txBody>
      </p:sp>
      <p:cxnSp>
        <p:nvCxnSpPr>
          <p:cNvPr id="25" name="Straight Connector 24">
            <a:extLst>
              <a:ext uri="{FF2B5EF4-FFF2-40B4-BE49-F238E27FC236}">
                <a16:creationId xmlns:a16="http://schemas.microsoft.com/office/drawing/2014/main" id="{2D47975F-DA73-47EC-8239-C7226AFE02D3}"/>
              </a:ext>
            </a:extLst>
          </p:cNvPr>
          <p:cNvCxnSpPr/>
          <p:nvPr/>
        </p:nvCxnSpPr>
        <p:spPr>
          <a:xfrm>
            <a:off x="4069431" y="3381213"/>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6C890A5-32A9-4376-BDB8-7841CCAD7506}"/>
              </a:ext>
            </a:extLst>
          </p:cNvPr>
          <p:cNvCxnSpPr/>
          <p:nvPr/>
        </p:nvCxnSpPr>
        <p:spPr>
          <a:xfrm>
            <a:off x="4069431" y="4959700"/>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363FC7A-880B-4EB5-87D0-C467541EB800}"/>
              </a:ext>
            </a:extLst>
          </p:cNvPr>
          <p:cNvSpPr/>
          <p:nvPr/>
        </p:nvSpPr>
        <p:spPr>
          <a:xfrm>
            <a:off x="7024709" y="4434756"/>
            <a:ext cx="5163477" cy="1754326"/>
          </a:xfrm>
          <a:prstGeom prst="rect">
            <a:avLst/>
          </a:prstGeom>
        </p:spPr>
        <p:txBody>
          <a:bodyPr wrap="square">
            <a:spAutoFit/>
          </a:bodyPr>
          <a:lstStyle/>
          <a:p>
            <a:pPr marR="0" lvl="0" algn="ctr">
              <a:lnSpc>
                <a:spcPct val="90000"/>
              </a:lnSpc>
              <a:spcBef>
                <a:spcPts val="0"/>
              </a:spcBef>
            </a:pPr>
            <a:r>
              <a:rPr lang="en-US" sz="2800">
                <a:solidFill>
                  <a:schemeClr val="bg1"/>
                </a:solidFill>
                <a:latin typeface="Arial" panose="020B0604020202020204" pitchFamily="34" charset="0"/>
                <a:ea typeface="Calibri" panose="020F0502020204030204" pitchFamily="34" charset="0"/>
                <a:cs typeface="Arial" panose="020B0604020202020204" pitchFamily="34" charset="0"/>
              </a:rPr>
              <a:t>Funds were used to help administer the first round of </a:t>
            </a:r>
            <a:br>
              <a:rPr lang="en-US" sz="2800">
                <a:solidFill>
                  <a:schemeClr val="bg1"/>
                </a:solidFill>
                <a:latin typeface="Arial" panose="020B0604020202020204" pitchFamily="34" charset="0"/>
                <a:ea typeface="Calibri" panose="020F0502020204030204" pitchFamily="34" charset="0"/>
                <a:cs typeface="Arial" panose="020B0604020202020204" pitchFamily="34" charset="0"/>
              </a:rPr>
            </a:br>
            <a:r>
              <a:rPr lang="en-US" sz="3600" b="1">
                <a:solidFill>
                  <a:schemeClr val="bg1"/>
                </a:solidFill>
                <a:latin typeface="Arial" panose="020B0604020202020204" pitchFamily="34" charset="0"/>
                <a:ea typeface="Calibri" panose="020F0502020204030204" pitchFamily="34" charset="0"/>
                <a:cs typeface="Arial" panose="020B0604020202020204" pitchFamily="34" charset="0"/>
              </a:rPr>
              <a:t>Coronavirus Vaccines</a:t>
            </a:r>
            <a:br>
              <a:rPr lang="en-US" sz="2800" b="1">
                <a:solidFill>
                  <a:schemeClr val="bg1"/>
                </a:solidFill>
                <a:latin typeface="Arial" panose="020B0604020202020204" pitchFamily="34" charset="0"/>
                <a:ea typeface="Calibri" panose="020F0502020204030204" pitchFamily="34" charset="0"/>
                <a:cs typeface="Arial" panose="020B0604020202020204" pitchFamily="34" charset="0"/>
              </a:rPr>
            </a:br>
            <a:r>
              <a:rPr lang="en-US" sz="2800">
                <a:solidFill>
                  <a:schemeClr val="bg1"/>
                </a:solidFill>
                <a:latin typeface="Arial" panose="020B0604020202020204" pitchFamily="34" charset="0"/>
                <a:ea typeface="Calibri" panose="020F0502020204030204" pitchFamily="34" charset="0"/>
                <a:cs typeface="Arial" panose="020B0604020202020204" pitchFamily="34" charset="0"/>
              </a:rPr>
              <a:t>in December. </a:t>
            </a:r>
          </a:p>
        </p:txBody>
      </p:sp>
      <p:pic>
        <p:nvPicPr>
          <p:cNvPr id="3" name="Picture 2" descr="A picture containing person&#10;&#10;Description automatically generated">
            <a:extLst>
              <a:ext uri="{FF2B5EF4-FFF2-40B4-BE49-F238E27FC236}">
                <a16:creationId xmlns:a16="http://schemas.microsoft.com/office/drawing/2014/main" id="{8D10A203-0CB2-4545-B703-1992F628DCA2}"/>
              </a:ext>
            </a:extLst>
          </p:cNvPr>
          <p:cNvPicPr>
            <a:picLocks noChangeAspect="1"/>
          </p:cNvPicPr>
          <p:nvPr/>
        </p:nvPicPr>
        <p:blipFill rotWithShape="1">
          <a:blip r:embed="rId3">
            <a:extLst>
              <a:ext uri="{28A0092B-C50C-407E-A947-70E740481C1C}">
                <a14:useLocalDpi xmlns:a14="http://schemas.microsoft.com/office/drawing/2010/main" val="0"/>
              </a:ext>
            </a:extLst>
          </a:blip>
          <a:srcRect b="9412"/>
          <a:stretch/>
        </p:blipFill>
        <p:spPr>
          <a:xfrm>
            <a:off x="7708239" y="1918786"/>
            <a:ext cx="3796416" cy="2292727"/>
          </a:xfrm>
          <a:prstGeom prst="rect">
            <a:avLst/>
          </a:prstGeom>
          <a:effectLst>
            <a:outerShdw blurRad="152400" sx="102000" sy="102000" algn="ctr" rotWithShape="0">
              <a:prstClr val="black">
                <a:alpha val="40000"/>
              </a:prstClr>
            </a:outerShdw>
          </a:effectLst>
        </p:spPr>
      </p:pic>
      <p:grpSp>
        <p:nvGrpSpPr>
          <p:cNvPr id="34" name="Group 33">
            <a:extLst>
              <a:ext uri="{FF2B5EF4-FFF2-40B4-BE49-F238E27FC236}">
                <a16:creationId xmlns:a16="http://schemas.microsoft.com/office/drawing/2014/main" id="{41FFB366-2511-A54F-9111-F5A929398A33}"/>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35" name="Oval 34">
              <a:extLst>
                <a:ext uri="{FF2B5EF4-FFF2-40B4-BE49-F238E27FC236}">
                  <a16:creationId xmlns:a16="http://schemas.microsoft.com/office/drawing/2014/main" id="{51E44488-8767-764F-AD6E-1A398B13F5E8}"/>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35" descr="Star with solid fill">
              <a:extLst>
                <a:ext uri="{FF2B5EF4-FFF2-40B4-BE49-F238E27FC236}">
                  <a16:creationId xmlns:a16="http://schemas.microsoft.com/office/drawing/2014/main" id="{89D99317-60E1-F24C-BF73-02F1D408CC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233073">
              <a:off x="-3887173" y="886281"/>
              <a:ext cx="1847956" cy="1749617"/>
            </a:xfrm>
            <a:prstGeom prst="rect">
              <a:avLst/>
            </a:prstGeom>
            <a:effectLst/>
          </p:spPr>
        </p:pic>
        <p:pic>
          <p:nvPicPr>
            <p:cNvPr id="37" name="Graphic 36" descr="Star with solid fill">
              <a:extLst>
                <a:ext uri="{FF2B5EF4-FFF2-40B4-BE49-F238E27FC236}">
                  <a16:creationId xmlns:a16="http://schemas.microsoft.com/office/drawing/2014/main" id="{18B03E19-7062-FA46-9D94-68B99A3645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37203">
              <a:off x="-2349471" y="1390440"/>
              <a:ext cx="1847956" cy="1749617"/>
            </a:xfrm>
            <a:prstGeom prst="rect">
              <a:avLst/>
            </a:prstGeom>
          </p:spPr>
        </p:pic>
        <p:pic>
          <p:nvPicPr>
            <p:cNvPr id="38" name="Graphic 37" descr="Star with solid fill">
              <a:extLst>
                <a:ext uri="{FF2B5EF4-FFF2-40B4-BE49-F238E27FC236}">
                  <a16:creationId xmlns:a16="http://schemas.microsoft.com/office/drawing/2014/main" id="{C0A302E8-A4BD-C845-B431-B76C215F2F1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390925483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A26C725-5F92-4314-B473-E1CABAD7453C}"/>
              </a:ext>
            </a:extLst>
          </p:cNvPr>
          <p:cNvSpPr/>
          <p:nvPr/>
        </p:nvSpPr>
        <p:spPr>
          <a:xfrm>
            <a:off x="3229148" y="4596739"/>
            <a:ext cx="9193570" cy="2134397"/>
          </a:xfrm>
          <a:prstGeom prst="rect">
            <a:avLst/>
          </a:prstGeom>
          <a:solidFill>
            <a:srgbClr val="1E376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2C6BF93-2A8E-4FA8-95D5-4371D5F922C4}"/>
              </a:ext>
            </a:extLst>
          </p:cNvPr>
          <p:cNvSpPr/>
          <p:nvPr/>
        </p:nvSpPr>
        <p:spPr>
          <a:xfrm>
            <a:off x="3169428" y="126864"/>
            <a:ext cx="9253290" cy="1783072"/>
          </a:xfrm>
          <a:prstGeom prst="rect">
            <a:avLst/>
          </a:prstGeom>
          <a:solidFill>
            <a:srgbClr val="91929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EC1EC67-3955-4A31-9B67-7A41A25A2AE7}"/>
              </a:ext>
            </a:extLst>
          </p:cNvPr>
          <p:cNvSpPr/>
          <p:nvPr/>
        </p:nvSpPr>
        <p:spPr>
          <a:xfrm>
            <a:off x="1" y="1"/>
            <a:ext cx="2783134"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2" name="TextBox 1">
            <a:extLst>
              <a:ext uri="{FF2B5EF4-FFF2-40B4-BE49-F238E27FC236}">
                <a16:creationId xmlns:a16="http://schemas.microsoft.com/office/drawing/2014/main" id="{310D5FB7-0185-4220-AAB4-105F05466AAD}"/>
              </a:ext>
            </a:extLst>
          </p:cNvPr>
          <p:cNvSpPr txBox="1"/>
          <p:nvPr/>
        </p:nvSpPr>
        <p:spPr>
          <a:xfrm>
            <a:off x="3243447" y="414055"/>
            <a:ext cx="8389851"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600">
                <a:solidFill>
                  <a:schemeClr val="bg1"/>
                </a:solidFill>
                <a:latin typeface="Arial"/>
                <a:cs typeface="Arial"/>
              </a:rPr>
              <a:t>The impact of the pandemic has taken a toll on our staff. We’ve been at or above capacity for much of the past 6 months. We enacted several strategies including incentive programs to encourage additional shifts. </a:t>
            </a:r>
            <a:r>
              <a:rPr lang="en-US" sz="1600" b="1">
                <a:solidFill>
                  <a:srgbClr val="1E376D"/>
                </a:solidFill>
                <a:latin typeface="Arial"/>
                <a:cs typeface="Arial"/>
              </a:rPr>
              <a:t>We brought in as many as 100 traveler nurses, and the </a:t>
            </a:r>
            <a:r>
              <a:rPr lang="en-US" sz="1600" b="1" err="1">
                <a:solidFill>
                  <a:srgbClr val="1E376D"/>
                </a:solidFill>
                <a:latin typeface="Arial"/>
                <a:cs typeface="Arial"/>
              </a:rPr>
              <a:t>CRF</a:t>
            </a:r>
            <a:r>
              <a:rPr lang="en-US" sz="1600" b="1">
                <a:solidFill>
                  <a:srgbClr val="1E376D"/>
                </a:solidFill>
                <a:latin typeface="Arial"/>
                <a:cs typeface="Arial"/>
              </a:rPr>
              <a:t> Hospital Assistance Program funded these pay incentives and programs</a:t>
            </a:r>
            <a:r>
              <a:rPr lang="en-US" sz="1600">
                <a:latin typeface="Arial"/>
                <a:cs typeface="Arial"/>
              </a:rPr>
              <a:t>. </a:t>
            </a:r>
            <a:endParaRPr lang="en-US"/>
          </a:p>
          <a:p>
            <a:endParaRPr lang="en-US" sz="1000">
              <a:latin typeface="Arial"/>
              <a:cs typeface="Arial"/>
            </a:endParaRPr>
          </a:p>
          <a:p>
            <a:pPr algn="r"/>
            <a:r>
              <a:rPr lang="en-US" sz="1600" b="1" i="1">
                <a:solidFill>
                  <a:schemeClr val="bg1"/>
                </a:solidFill>
                <a:latin typeface="Arial"/>
                <a:ea typeface="+mn-lt"/>
                <a:cs typeface="+mn-lt"/>
              </a:rPr>
              <a:t>Brad Parson CEO at Baptist Memphis</a:t>
            </a:r>
          </a:p>
        </p:txBody>
      </p:sp>
      <p:sp>
        <p:nvSpPr>
          <p:cNvPr id="19" name="Rectangle 18">
            <a:extLst>
              <a:ext uri="{FF2B5EF4-FFF2-40B4-BE49-F238E27FC236}">
                <a16:creationId xmlns:a16="http://schemas.microsoft.com/office/drawing/2014/main" id="{B6586781-3AE6-6242-A570-C753977BE5DE}"/>
              </a:ext>
            </a:extLst>
          </p:cNvPr>
          <p:cNvSpPr/>
          <p:nvPr/>
        </p:nvSpPr>
        <p:spPr>
          <a:xfrm>
            <a:off x="2585552" y="0"/>
            <a:ext cx="197582"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23" name="Rectangle 22">
            <a:extLst>
              <a:ext uri="{FF2B5EF4-FFF2-40B4-BE49-F238E27FC236}">
                <a16:creationId xmlns:a16="http://schemas.microsoft.com/office/drawing/2014/main" id="{050EBD5E-0C1B-48E2-8657-9BFFFF174785}"/>
              </a:ext>
            </a:extLst>
          </p:cNvPr>
          <p:cNvSpPr/>
          <p:nvPr/>
        </p:nvSpPr>
        <p:spPr>
          <a:xfrm>
            <a:off x="-598610" y="2131737"/>
            <a:ext cx="11382876" cy="2357384"/>
          </a:xfrm>
          <a:prstGeom prst="rect">
            <a:avLst/>
          </a:prstGeom>
          <a:solidFill>
            <a:schemeClr val="bg1"/>
          </a:solidFill>
          <a:ln w="28575">
            <a:solidFill>
              <a:srgbClr val="91929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63F916-3795-4E80-A7C0-346C023B4D8D}"/>
              </a:ext>
            </a:extLst>
          </p:cNvPr>
          <p:cNvSpPr txBox="1"/>
          <p:nvPr/>
        </p:nvSpPr>
        <p:spPr>
          <a:xfrm>
            <a:off x="893412" y="2190093"/>
            <a:ext cx="972593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Arial"/>
                <a:cs typeface="Arial"/>
              </a:rPr>
              <a:t>With the coronavirus surge, Baptist Memorial Hospital-Collierville's average daily census was 70% higher than October-December 2019, and our ICU remained full the last 2 months.  </a:t>
            </a:r>
            <a:endParaRPr lang="en-US" sz="1600">
              <a:latin typeface="Calibri" panose="020F0502020204030204"/>
              <a:cs typeface="Calibri"/>
            </a:endParaRPr>
          </a:p>
          <a:p>
            <a:endParaRPr lang="en-US" sz="1600">
              <a:latin typeface="Arial"/>
              <a:cs typeface="Arial"/>
            </a:endParaRPr>
          </a:p>
          <a:p>
            <a:r>
              <a:rPr lang="en-US" sz="1600">
                <a:latin typeface="Arial"/>
                <a:cs typeface="Arial"/>
              </a:rPr>
              <a:t>Our facility implemented several pay incentive programs: STAR pay, gives an employee a set amount in addition to their overtime. The </a:t>
            </a:r>
            <a:r>
              <a:rPr lang="en-US" sz="1600" err="1">
                <a:latin typeface="Arial"/>
                <a:cs typeface="Arial"/>
              </a:rPr>
              <a:t>COVID</a:t>
            </a:r>
            <a:r>
              <a:rPr lang="en-US" sz="1600">
                <a:latin typeface="Arial"/>
                <a:cs typeface="Arial"/>
              </a:rPr>
              <a:t> Flex up, gives extra payment for committing to additional shifts. A Seasonal program for 12- or 16-week assignments was used to recruit additional staff and hiring travel nurses helped meet increasing demand. </a:t>
            </a:r>
            <a:r>
              <a:rPr lang="en-US" sz="1600" b="1">
                <a:solidFill>
                  <a:srgbClr val="1E376D"/>
                </a:solidFill>
                <a:latin typeface="Arial"/>
                <a:cs typeface="Arial"/>
              </a:rPr>
              <a:t>The </a:t>
            </a:r>
            <a:r>
              <a:rPr lang="en-US" sz="1600" b="1" err="1">
                <a:solidFill>
                  <a:srgbClr val="1E376D"/>
                </a:solidFill>
                <a:latin typeface="Arial"/>
                <a:cs typeface="Arial"/>
              </a:rPr>
              <a:t>CRF</a:t>
            </a:r>
            <a:r>
              <a:rPr lang="en-US" sz="1600" b="1">
                <a:solidFill>
                  <a:srgbClr val="1E376D"/>
                </a:solidFill>
                <a:latin typeface="Arial"/>
                <a:cs typeface="Arial"/>
              </a:rPr>
              <a:t> Hospital Assistance Program fund helped to ensure safe, quality patient care.</a:t>
            </a:r>
            <a:r>
              <a:rPr lang="en-US" sz="1000" b="1">
                <a:latin typeface="Arial"/>
                <a:cs typeface="Arial"/>
              </a:rPr>
              <a:t>  </a:t>
            </a:r>
          </a:p>
          <a:p>
            <a:pPr algn="r"/>
            <a:r>
              <a:rPr lang="en-US" sz="1600" b="1" i="1">
                <a:solidFill>
                  <a:srgbClr val="1E376D"/>
                </a:solidFill>
                <a:latin typeface="Arial"/>
                <a:cs typeface="Arial"/>
              </a:rPr>
              <a:t>Lindsay </a:t>
            </a:r>
            <a:r>
              <a:rPr lang="en-US" sz="1600" b="1" i="1" err="1">
                <a:solidFill>
                  <a:srgbClr val="1E376D"/>
                </a:solidFill>
                <a:latin typeface="Arial"/>
                <a:cs typeface="Arial"/>
              </a:rPr>
              <a:t>Stencel</a:t>
            </a:r>
            <a:r>
              <a:rPr lang="en-US" sz="1600" b="1" i="1">
                <a:solidFill>
                  <a:srgbClr val="1E376D"/>
                </a:solidFill>
                <a:latin typeface="Arial"/>
                <a:cs typeface="Arial"/>
              </a:rPr>
              <a:t> CEO at Baptist Collierville</a:t>
            </a:r>
            <a:endParaRPr lang="en-US" sz="1600" b="1" i="1">
              <a:solidFill>
                <a:srgbClr val="1E376D"/>
              </a:solidFill>
              <a:latin typeface="Arial"/>
              <a:cs typeface="Calibri"/>
            </a:endParaRPr>
          </a:p>
        </p:txBody>
      </p:sp>
      <p:pic>
        <p:nvPicPr>
          <p:cNvPr id="5" name="Graphic 5" descr="Open quotation mark with solid fill">
            <a:extLst>
              <a:ext uri="{FF2B5EF4-FFF2-40B4-BE49-F238E27FC236}">
                <a16:creationId xmlns:a16="http://schemas.microsoft.com/office/drawing/2014/main" id="{BB4772D7-71C1-462B-A5C5-469A3BAEF4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33742" y="79505"/>
            <a:ext cx="672353" cy="672353"/>
          </a:xfrm>
          <a:prstGeom prst="rect">
            <a:avLst/>
          </a:prstGeom>
        </p:spPr>
      </p:pic>
      <p:pic>
        <p:nvPicPr>
          <p:cNvPr id="24" name="Graphic 5" descr="Open quotation mark with solid fill">
            <a:extLst>
              <a:ext uri="{FF2B5EF4-FFF2-40B4-BE49-F238E27FC236}">
                <a16:creationId xmlns:a16="http://schemas.microsoft.com/office/drawing/2014/main" id="{163DD1DF-4C48-4046-812A-A5B796649E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11421257" y="1076460"/>
            <a:ext cx="672353" cy="672353"/>
          </a:xfrm>
          <a:prstGeom prst="rect">
            <a:avLst/>
          </a:prstGeom>
        </p:spPr>
      </p:pic>
      <p:sp>
        <p:nvSpPr>
          <p:cNvPr id="25" name="TextBox 24">
            <a:extLst>
              <a:ext uri="{FF2B5EF4-FFF2-40B4-BE49-F238E27FC236}">
                <a16:creationId xmlns:a16="http://schemas.microsoft.com/office/drawing/2014/main" id="{65647FA4-546B-4354-BC4B-1C8623A28912}"/>
              </a:ext>
            </a:extLst>
          </p:cNvPr>
          <p:cNvSpPr txBox="1"/>
          <p:nvPr/>
        </p:nvSpPr>
        <p:spPr>
          <a:xfrm>
            <a:off x="3151086" y="4765620"/>
            <a:ext cx="8389851" cy="19697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600">
                <a:solidFill>
                  <a:schemeClr val="bg1"/>
                </a:solidFill>
                <a:latin typeface="Arial"/>
                <a:cs typeface="Arial"/>
              </a:rPr>
              <a:t>The last year challenged Ballad Health beyond anything we’ve ever experienced. We’re </a:t>
            </a:r>
            <a:r>
              <a:rPr lang="en-US" sz="1600" b="1">
                <a:solidFill>
                  <a:schemeClr val="bg1">
                    <a:lumMod val="95000"/>
                  </a:schemeClr>
                </a:solidFill>
                <a:latin typeface="Arial"/>
                <a:cs typeface="Arial"/>
              </a:rPr>
              <a:t>immeasurably grateful </a:t>
            </a:r>
            <a:r>
              <a:rPr lang="en-US" sz="1600">
                <a:solidFill>
                  <a:schemeClr val="bg1"/>
                </a:solidFill>
                <a:latin typeface="Arial"/>
                <a:cs typeface="Arial"/>
              </a:rPr>
              <a:t>to everyone who stepped forward to help, as well as to the </a:t>
            </a:r>
            <a:r>
              <a:rPr lang="en-US" sz="1600" b="1">
                <a:solidFill>
                  <a:schemeClr val="bg1">
                    <a:lumMod val="95000"/>
                  </a:schemeClr>
                </a:solidFill>
                <a:latin typeface="Arial"/>
                <a:cs typeface="Arial"/>
              </a:rPr>
              <a:t>hospital staffing assistance grant </a:t>
            </a:r>
            <a:r>
              <a:rPr lang="en-US" sz="1600">
                <a:solidFill>
                  <a:schemeClr val="bg1"/>
                </a:solidFill>
                <a:latin typeface="Arial"/>
                <a:cs typeface="Arial"/>
              </a:rPr>
              <a:t>for enabling us to care for 4,202 in-patients in the Appalachian Highlands. These funds have </a:t>
            </a:r>
            <a:r>
              <a:rPr lang="en-US" sz="1600" b="1">
                <a:solidFill>
                  <a:schemeClr val="bg1">
                    <a:lumMod val="95000"/>
                  </a:schemeClr>
                </a:solidFill>
                <a:latin typeface="Arial"/>
                <a:cs typeface="Arial"/>
              </a:rPr>
              <a:t>made it possible</a:t>
            </a:r>
            <a:r>
              <a:rPr lang="en-US" sz="1600">
                <a:solidFill>
                  <a:schemeClr val="bg1">
                    <a:lumMod val="95000"/>
                  </a:schemeClr>
                </a:solidFill>
                <a:latin typeface="Arial"/>
                <a:cs typeface="Arial"/>
              </a:rPr>
              <a:t> </a:t>
            </a:r>
            <a:r>
              <a:rPr lang="en-US" sz="1600" b="1">
                <a:solidFill>
                  <a:schemeClr val="bg1">
                    <a:lumMod val="95000"/>
                  </a:schemeClr>
                </a:solidFill>
                <a:latin typeface="Arial"/>
                <a:cs typeface="Arial"/>
              </a:rPr>
              <a:t>to provide more patients with the care</a:t>
            </a:r>
            <a:r>
              <a:rPr lang="en-US" sz="1600">
                <a:solidFill>
                  <a:schemeClr val="bg1">
                    <a:lumMod val="95000"/>
                  </a:schemeClr>
                </a:solidFill>
                <a:latin typeface="Arial"/>
                <a:cs typeface="Arial"/>
              </a:rPr>
              <a:t> </a:t>
            </a:r>
            <a:r>
              <a:rPr lang="en-US" sz="1600">
                <a:solidFill>
                  <a:schemeClr val="bg1"/>
                </a:solidFill>
                <a:latin typeface="Arial"/>
                <a:cs typeface="Arial"/>
              </a:rPr>
              <a:t>they deserve, when they need it most.</a:t>
            </a:r>
          </a:p>
          <a:p>
            <a:pPr algn="r"/>
            <a:endParaRPr lang="en-US" sz="1000">
              <a:solidFill>
                <a:schemeClr val="bg1"/>
              </a:solidFill>
              <a:latin typeface="Arial"/>
              <a:cs typeface="Arial"/>
            </a:endParaRPr>
          </a:p>
          <a:p>
            <a:pPr algn="r"/>
            <a:r>
              <a:rPr lang="en-US" sz="1600" b="1" i="1">
                <a:solidFill>
                  <a:schemeClr val="bg1"/>
                </a:solidFill>
                <a:latin typeface="Arial"/>
                <a:ea typeface="+mn-lt"/>
                <a:cs typeface="+mn-lt"/>
              </a:rPr>
              <a:t>Lisa Smithgall, PhD, </a:t>
            </a:r>
            <a:r>
              <a:rPr lang="en-US" sz="1600" b="1" i="1" err="1">
                <a:solidFill>
                  <a:schemeClr val="bg1"/>
                </a:solidFill>
                <a:latin typeface="Arial"/>
                <a:ea typeface="+mn-lt"/>
                <a:cs typeface="+mn-lt"/>
              </a:rPr>
              <a:t>RNC</a:t>
            </a:r>
            <a:r>
              <a:rPr lang="en-US" sz="1600" b="1" i="1">
                <a:solidFill>
                  <a:schemeClr val="bg1"/>
                </a:solidFill>
                <a:latin typeface="Arial"/>
                <a:ea typeface="+mn-lt"/>
                <a:cs typeface="+mn-lt"/>
              </a:rPr>
              <a:t>-NIC, </a:t>
            </a:r>
            <a:r>
              <a:rPr lang="en-US" sz="1600" b="1" i="1" err="1">
                <a:solidFill>
                  <a:schemeClr val="bg1"/>
                </a:solidFill>
                <a:latin typeface="Arial"/>
                <a:ea typeface="+mn-lt"/>
                <a:cs typeface="+mn-lt"/>
              </a:rPr>
              <a:t>CPNP</a:t>
            </a:r>
            <a:r>
              <a:rPr lang="en-US" sz="1600" b="1" i="1">
                <a:solidFill>
                  <a:schemeClr val="bg1"/>
                </a:solidFill>
                <a:latin typeface="Arial"/>
                <a:ea typeface="+mn-lt"/>
                <a:cs typeface="+mn-lt"/>
              </a:rPr>
              <a:t>, NEA-BC</a:t>
            </a:r>
          </a:p>
          <a:p>
            <a:pPr algn="r"/>
            <a:r>
              <a:rPr lang="en-US" sz="1600" b="1" i="1">
                <a:solidFill>
                  <a:schemeClr val="bg1"/>
                </a:solidFill>
                <a:latin typeface="Arial"/>
                <a:ea typeface="+mn-lt"/>
                <a:cs typeface="+mn-lt"/>
              </a:rPr>
              <a:t>Senior Vice President, Chief Nursing Executive at Ballard Health</a:t>
            </a:r>
          </a:p>
        </p:txBody>
      </p:sp>
      <p:pic>
        <p:nvPicPr>
          <p:cNvPr id="28" name="Graphic 5" descr="Open quotation mark with solid fill">
            <a:extLst>
              <a:ext uri="{FF2B5EF4-FFF2-40B4-BE49-F238E27FC236}">
                <a16:creationId xmlns:a16="http://schemas.microsoft.com/office/drawing/2014/main" id="{E6D5DDA7-BB66-4C28-89E1-34B569C7D7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84752" y="4489121"/>
            <a:ext cx="672353" cy="672353"/>
          </a:xfrm>
          <a:prstGeom prst="rect">
            <a:avLst/>
          </a:prstGeom>
        </p:spPr>
      </p:pic>
      <p:pic>
        <p:nvPicPr>
          <p:cNvPr id="29" name="Graphic 5" descr="Open quotation mark with solid fill">
            <a:extLst>
              <a:ext uri="{FF2B5EF4-FFF2-40B4-BE49-F238E27FC236}">
                <a16:creationId xmlns:a16="http://schemas.microsoft.com/office/drawing/2014/main" id="{512FF4F9-C842-43AE-A713-DEF916E9DC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11423808" y="5532823"/>
            <a:ext cx="672353" cy="672353"/>
          </a:xfrm>
          <a:prstGeom prst="rect">
            <a:avLst/>
          </a:prstGeom>
        </p:spPr>
      </p:pic>
      <p:pic>
        <p:nvPicPr>
          <p:cNvPr id="30" name="Graphic 5" descr="Open quotation mark with solid fill">
            <a:extLst>
              <a:ext uri="{FF2B5EF4-FFF2-40B4-BE49-F238E27FC236}">
                <a16:creationId xmlns:a16="http://schemas.microsoft.com/office/drawing/2014/main" id="{E2F5DF5C-CC60-4151-9E52-426DCFB3B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4139097" y="3812120"/>
            <a:ext cx="672353" cy="672353"/>
          </a:xfrm>
          <a:prstGeom prst="rect">
            <a:avLst/>
          </a:prstGeom>
        </p:spPr>
      </p:pic>
      <p:pic>
        <p:nvPicPr>
          <p:cNvPr id="31" name="Graphic 5" descr="Open quotation mark with solid fill">
            <a:extLst>
              <a:ext uri="{FF2B5EF4-FFF2-40B4-BE49-F238E27FC236}">
                <a16:creationId xmlns:a16="http://schemas.microsoft.com/office/drawing/2014/main" id="{DD348B38-DC14-4A9D-BEFC-DA684B11E8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9047" y="1805299"/>
            <a:ext cx="672353" cy="672353"/>
          </a:xfrm>
          <a:prstGeom prst="rect">
            <a:avLst/>
          </a:prstGeom>
        </p:spPr>
      </p:pic>
      <p:sp>
        <p:nvSpPr>
          <p:cNvPr id="32" name="TextBox 31">
            <a:extLst>
              <a:ext uri="{FF2B5EF4-FFF2-40B4-BE49-F238E27FC236}">
                <a16:creationId xmlns:a16="http://schemas.microsoft.com/office/drawing/2014/main" id="{C8410E15-B4E4-43AF-AAEC-63A42AC03002}"/>
              </a:ext>
            </a:extLst>
          </p:cNvPr>
          <p:cNvSpPr txBox="1"/>
          <p:nvPr/>
        </p:nvSpPr>
        <p:spPr>
          <a:xfrm>
            <a:off x="-210798" y="154170"/>
            <a:ext cx="2745743" cy="2100575"/>
          </a:xfrm>
          <a:prstGeom prst="rect">
            <a:avLst/>
          </a:prstGeom>
          <a:noFill/>
          <a:effectLst>
            <a:outerShdw blurRad="63500" sx="73000" sy="73000" algn="ctr" rotWithShape="0">
              <a:prstClr val="black">
                <a:alpha val="0"/>
              </a:prstClr>
            </a:outerShdw>
          </a:effectLst>
        </p:spPr>
        <p:txBody>
          <a:bodyPr wrap="square" rtlCol="0">
            <a:spAutoFit/>
          </a:bodyPr>
          <a:lstStyle/>
          <a:p>
            <a:pPr algn="r">
              <a:lnSpc>
                <a:spcPts val="4080"/>
              </a:lnSpc>
            </a:pPr>
            <a:r>
              <a:rPr lang="en-US" sz="4400" b="1">
                <a:solidFill>
                  <a:schemeClr val="bg1">
                    <a:alpha val="12000"/>
                  </a:schemeClr>
                </a:solidFill>
                <a:latin typeface="Arial Narrow" panose="020B0604020202020204" pitchFamily="34" charset="0"/>
                <a:cs typeface="Arial Narrow" panose="020B0604020202020204" pitchFamily="34" charset="0"/>
              </a:rPr>
              <a:t>HOSPITAL </a:t>
            </a:r>
          </a:p>
          <a:p>
            <a:pPr algn="r">
              <a:lnSpc>
                <a:spcPts val="4080"/>
              </a:lnSpc>
            </a:pPr>
            <a:r>
              <a:rPr lang="en-US" sz="4400" b="1">
                <a:solidFill>
                  <a:schemeClr val="bg1">
                    <a:alpha val="12000"/>
                  </a:schemeClr>
                </a:solidFill>
                <a:latin typeface="Arial Narrow" panose="020B0604020202020204" pitchFamily="34" charset="0"/>
                <a:cs typeface="Arial Narrow" panose="020B0604020202020204" pitchFamily="34" charset="0"/>
              </a:rPr>
              <a:t>STAFFING</a:t>
            </a:r>
          </a:p>
          <a:p>
            <a:pPr algn="r">
              <a:lnSpc>
                <a:spcPts val="3480"/>
              </a:lnSpc>
            </a:pPr>
            <a:r>
              <a:rPr lang="en-US" sz="3600" b="1">
                <a:solidFill>
                  <a:schemeClr val="bg1">
                    <a:alpha val="12000"/>
                  </a:schemeClr>
                </a:solidFill>
                <a:latin typeface="Arial Narrow" panose="020B0604020202020204" pitchFamily="34" charset="0"/>
                <a:cs typeface="Arial Narrow" panose="020B0604020202020204" pitchFamily="34" charset="0"/>
              </a:rPr>
              <a:t>ASSISTANCE</a:t>
            </a:r>
          </a:p>
          <a:p>
            <a:pPr algn="r"/>
            <a:endParaRPr lang="en-US" sz="2800">
              <a:solidFill>
                <a:schemeClr val="bg1">
                  <a:alpha val="12000"/>
                </a:schemeClr>
              </a:solidFill>
            </a:endParaRPr>
          </a:p>
        </p:txBody>
      </p:sp>
      <p:grpSp>
        <p:nvGrpSpPr>
          <p:cNvPr id="33" name="Group 32">
            <a:extLst>
              <a:ext uri="{FF2B5EF4-FFF2-40B4-BE49-F238E27FC236}">
                <a16:creationId xmlns:a16="http://schemas.microsoft.com/office/drawing/2014/main" id="{219B5A89-A210-4C18-819D-2F067D39961E}"/>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34" name="Oval 33">
              <a:extLst>
                <a:ext uri="{FF2B5EF4-FFF2-40B4-BE49-F238E27FC236}">
                  <a16:creationId xmlns:a16="http://schemas.microsoft.com/office/drawing/2014/main" id="{BD1253CC-9EDE-4F7C-B52C-A9C345C5712A}"/>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descr="Star with solid fill">
              <a:extLst>
                <a:ext uri="{FF2B5EF4-FFF2-40B4-BE49-F238E27FC236}">
                  <a16:creationId xmlns:a16="http://schemas.microsoft.com/office/drawing/2014/main" id="{5A22ECA2-D425-4DD4-91FF-9CB5E1021DF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1233073">
              <a:off x="-3887173" y="886281"/>
              <a:ext cx="1847956" cy="1749617"/>
            </a:xfrm>
            <a:prstGeom prst="rect">
              <a:avLst/>
            </a:prstGeom>
            <a:effectLst/>
          </p:spPr>
        </p:pic>
        <p:pic>
          <p:nvPicPr>
            <p:cNvPr id="36" name="Graphic 35" descr="Star with solid fill">
              <a:extLst>
                <a:ext uri="{FF2B5EF4-FFF2-40B4-BE49-F238E27FC236}">
                  <a16:creationId xmlns:a16="http://schemas.microsoft.com/office/drawing/2014/main" id="{DB576298-9988-4A31-B1BA-4E60E36630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37203">
              <a:off x="-2349471" y="1390440"/>
              <a:ext cx="1847956" cy="1749617"/>
            </a:xfrm>
            <a:prstGeom prst="rect">
              <a:avLst/>
            </a:prstGeom>
          </p:spPr>
        </p:pic>
        <p:pic>
          <p:nvPicPr>
            <p:cNvPr id="37" name="Graphic 36" descr="Star with solid fill">
              <a:extLst>
                <a:ext uri="{FF2B5EF4-FFF2-40B4-BE49-F238E27FC236}">
                  <a16:creationId xmlns:a16="http://schemas.microsoft.com/office/drawing/2014/main" id="{3E930B0F-70A0-4395-A2A6-68290CA417A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2500844100"/>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DD52C9AD-7A67-A749-9D13-F15C89EC7667}"/>
              </a:ext>
            </a:extLst>
          </p:cNvPr>
          <p:cNvSpPr/>
          <p:nvPr/>
        </p:nvSpPr>
        <p:spPr>
          <a:xfrm>
            <a:off x="6641400" y="1385185"/>
            <a:ext cx="6742170" cy="2777174"/>
          </a:xfrm>
          <a:prstGeom prst="rect">
            <a:avLst/>
          </a:prstGeom>
          <a:solidFill>
            <a:srgbClr val="1E37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5" name="TextBox 14">
            <a:extLst>
              <a:ext uri="{FF2B5EF4-FFF2-40B4-BE49-F238E27FC236}">
                <a16:creationId xmlns:a16="http://schemas.microsoft.com/office/drawing/2014/main" id="{19F58CB7-23B8-5647-8FCE-72020378BF63}"/>
              </a:ext>
            </a:extLst>
          </p:cNvPr>
          <p:cNvSpPr txBox="1"/>
          <p:nvPr/>
        </p:nvSpPr>
        <p:spPr>
          <a:xfrm rot="16200000">
            <a:off x="-2315760" y="2494154"/>
            <a:ext cx="6591236" cy="1787669"/>
          </a:xfrm>
          <a:prstGeom prst="rect">
            <a:avLst/>
          </a:prstGeom>
          <a:noFill/>
          <a:effectLst>
            <a:outerShdw blurRad="63500" sx="73000" sy="73000" algn="ctr" rotWithShape="0">
              <a:prstClr val="black">
                <a:alpha val="0"/>
              </a:prstClr>
            </a:outerShdw>
          </a:effectLst>
        </p:spPr>
        <p:txBody>
          <a:bodyPr wrap="square" rtlCol="0">
            <a:spAutoFit/>
          </a:bodyPr>
          <a:lstStyle/>
          <a:p>
            <a:r>
              <a:rPr lang="en-US" sz="4800" b="1">
                <a:solidFill>
                  <a:schemeClr val="bg1">
                    <a:alpha val="12000"/>
                  </a:schemeClr>
                </a:solidFill>
                <a:latin typeface="Arial Black" panose="020B0604020202020204" pitchFamily="34" charset="0"/>
                <a:cs typeface="Arial Black" panose="020B0604020202020204" pitchFamily="34" charset="0"/>
              </a:rPr>
              <a:t>LOCAL</a:t>
            </a:r>
          </a:p>
          <a:p>
            <a:pPr>
              <a:lnSpc>
                <a:spcPts val="4060"/>
              </a:lnSpc>
            </a:pPr>
            <a:r>
              <a:rPr lang="en-US" sz="5400" b="1">
                <a:solidFill>
                  <a:schemeClr val="bg1">
                    <a:alpha val="12000"/>
                  </a:schemeClr>
                </a:solidFill>
                <a:latin typeface="Arial Narrow" panose="020B0604020202020204" pitchFamily="34" charset="0"/>
                <a:cs typeface="Arial Narrow" panose="020B0604020202020204" pitchFamily="34" charset="0"/>
              </a:rPr>
              <a:t>GOVERNMENT</a:t>
            </a:r>
          </a:p>
          <a:p>
            <a:pPr algn="r"/>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197582"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14" name="Rectangle 13">
            <a:extLst>
              <a:ext uri="{FF2B5EF4-FFF2-40B4-BE49-F238E27FC236}">
                <a16:creationId xmlns:a16="http://schemas.microsoft.com/office/drawing/2014/main" id="{6247D2F7-E083-48C7-BCEB-AA7FAEF84D81}"/>
              </a:ext>
            </a:extLst>
          </p:cNvPr>
          <p:cNvSpPr/>
          <p:nvPr/>
        </p:nvSpPr>
        <p:spPr>
          <a:xfrm>
            <a:off x="3251200" y="222763"/>
            <a:ext cx="8690531" cy="1015663"/>
          </a:xfrm>
          <a:prstGeom prst="rect">
            <a:avLst/>
          </a:prstGeom>
        </p:spPr>
        <p:txBody>
          <a:bodyPr wrap="square">
            <a:spAutoFit/>
          </a:bodyPr>
          <a:lstStyle/>
          <a:p>
            <a:r>
              <a:rPr lang="en-US" sz="2000">
                <a:latin typeface="Arial" panose="020B0604020202020204" pitchFamily="34" charset="0"/>
                <a:cs typeface="Arial" panose="020B0604020202020204" pitchFamily="34" charset="0"/>
              </a:rPr>
              <a:t>The State of Tennessee reserved $115 million of their allocation from the CRF to be further allocated to eligible local governments on a $15 per capita basis to fund unbudgeted expenses necessary due to COVID-19.</a:t>
            </a:r>
          </a:p>
        </p:txBody>
      </p:sp>
      <p:sp>
        <p:nvSpPr>
          <p:cNvPr id="20" name="Rectangle 19">
            <a:extLst>
              <a:ext uri="{FF2B5EF4-FFF2-40B4-BE49-F238E27FC236}">
                <a16:creationId xmlns:a16="http://schemas.microsoft.com/office/drawing/2014/main" id="{3A927801-7119-4029-BD5D-04384448B8D8}"/>
              </a:ext>
            </a:extLst>
          </p:cNvPr>
          <p:cNvSpPr/>
          <p:nvPr/>
        </p:nvSpPr>
        <p:spPr>
          <a:xfrm>
            <a:off x="3769331" y="1713418"/>
            <a:ext cx="2554941" cy="1006429"/>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4800" b="1">
                <a:solidFill>
                  <a:srgbClr val="1E376D"/>
                </a:solidFill>
                <a:latin typeface="Arial"/>
                <a:cs typeface="Arial"/>
              </a:rPr>
              <a:t>106.6</a:t>
            </a:r>
            <a:r>
              <a:rPr lang="en-US" sz="3600" b="1">
                <a:solidFill>
                  <a:srgbClr val="1E376D"/>
                </a:solidFill>
                <a:latin typeface="Arial"/>
                <a:cs typeface="Arial"/>
              </a:rPr>
              <a:t>M</a:t>
            </a:r>
          </a:p>
          <a:p>
            <a:pPr algn="ctr">
              <a:lnSpc>
                <a:spcPct val="90000"/>
              </a:lnSpc>
            </a:pPr>
            <a:r>
              <a:rPr lang="en-US">
                <a:solidFill>
                  <a:srgbClr val="1E376D"/>
                </a:solidFill>
                <a:latin typeface="Arial"/>
                <a:cs typeface="Arial"/>
              </a:rPr>
              <a:t>Approved for Payment</a:t>
            </a:r>
            <a:endParaRPr lang="en-US" b="1">
              <a:solidFill>
                <a:srgbClr val="1E376D"/>
              </a:solidFill>
              <a:latin typeface="Arial"/>
              <a:cs typeface="Arial"/>
            </a:endParaRPr>
          </a:p>
        </p:txBody>
      </p:sp>
      <p:sp>
        <p:nvSpPr>
          <p:cNvPr id="21" name="Rectangle 20">
            <a:extLst>
              <a:ext uri="{FF2B5EF4-FFF2-40B4-BE49-F238E27FC236}">
                <a16:creationId xmlns:a16="http://schemas.microsoft.com/office/drawing/2014/main" id="{4F709B3D-95FD-4894-B246-6DC18FEE7611}"/>
              </a:ext>
            </a:extLst>
          </p:cNvPr>
          <p:cNvSpPr/>
          <p:nvPr/>
        </p:nvSpPr>
        <p:spPr>
          <a:xfrm>
            <a:off x="3903802" y="3367245"/>
            <a:ext cx="2286000"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358</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Recipients</a:t>
            </a:r>
            <a:endParaRPr lang="en-US" b="1">
              <a:solidFill>
                <a:srgbClr val="1E376D"/>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784EF03C-D4EC-4292-B2FE-1C83103FCBDD}"/>
              </a:ext>
            </a:extLst>
          </p:cNvPr>
          <p:cNvSpPr/>
          <p:nvPr/>
        </p:nvSpPr>
        <p:spPr>
          <a:xfrm>
            <a:off x="3903802" y="4909664"/>
            <a:ext cx="2286000"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7.67</a:t>
            </a:r>
            <a:r>
              <a:rPr lang="en-US" sz="3600" b="1">
                <a:solidFill>
                  <a:srgbClr val="1E376D"/>
                </a:solidFill>
                <a:latin typeface="Arial" panose="020B0604020202020204" pitchFamily="34" charset="0"/>
                <a:cs typeface="Arial" panose="020B0604020202020204" pitchFamily="34" charset="0"/>
              </a:rPr>
              <a:t>M</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Population Served</a:t>
            </a:r>
            <a:endParaRPr lang="en-US" b="1">
              <a:solidFill>
                <a:srgbClr val="1E376D"/>
              </a:solidFill>
              <a:latin typeface="Arial" panose="020B0604020202020204" pitchFamily="34" charset="0"/>
              <a:cs typeface="Arial" panose="020B0604020202020204" pitchFamily="34" charset="0"/>
            </a:endParaRPr>
          </a:p>
        </p:txBody>
      </p:sp>
      <p:cxnSp>
        <p:nvCxnSpPr>
          <p:cNvPr id="23" name="Straight Connector 22">
            <a:extLst>
              <a:ext uri="{FF2B5EF4-FFF2-40B4-BE49-F238E27FC236}">
                <a16:creationId xmlns:a16="http://schemas.microsoft.com/office/drawing/2014/main" id="{1B8EC5FF-7EC6-499C-9639-8475976B4E02}"/>
              </a:ext>
            </a:extLst>
          </p:cNvPr>
          <p:cNvCxnSpPr/>
          <p:nvPr/>
        </p:nvCxnSpPr>
        <p:spPr>
          <a:xfrm>
            <a:off x="3903802" y="3221454"/>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7B39E2-1762-4B1C-8EC5-F2C930ACD711}"/>
              </a:ext>
            </a:extLst>
          </p:cNvPr>
          <p:cNvCxnSpPr/>
          <p:nvPr/>
        </p:nvCxnSpPr>
        <p:spPr>
          <a:xfrm>
            <a:off x="3903802" y="4800791"/>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E8AC1DA-5258-47C6-847B-B38B61CB80C1}"/>
              </a:ext>
            </a:extLst>
          </p:cNvPr>
          <p:cNvSpPr/>
          <p:nvPr/>
        </p:nvSpPr>
        <p:spPr>
          <a:xfrm>
            <a:off x="6555649" y="4342425"/>
            <a:ext cx="5303490" cy="707886"/>
          </a:xfrm>
          <a:prstGeom prst="rect">
            <a:avLst/>
          </a:prstGeom>
        </p:spPr>
        <p:txBody>
          <a:bodyPr wrap="square" lIns="91440" tIns="45720" rIns="91440" bIns="45720" anchor="t">
            <a:spAutoFit/>
          </a:bodyPr>
          <a:lstStyle/>
          <a:p>
            <a:pPr algn="ctr"/>
            <a:r>
              <a:rPr lang="en-US" sz="2000">
                <a:latin typeface="Arial"/>
                <a:cs typeface="Arial"/>
              </a:rPr>
              <a:t>Participating jurisdictions submitted</a:t>
            </a:r>
            <a:br>
              <a:rPr lang="en-US" sz="2000">
                <a:latin typeface="Arial"/>
                <a:cs typeface="Arial"/>
              </a:rPr>
            </a:br>
            <a:r>
              <a:rPr lang="en-US" sz="2000" b="1">
                <a:solidFill>
                  <a:srgbClr val="1E376D"/>
                </a:solidFill>
                <a:latin typeface="Arial Black"/>
                <a:cs typeface="Arial"/>
              </a:rPr>
              <a:t>OVER</a:t>
            </a:r>
            <a:r>
              <a:rPr lang="en-US" sz="2000" b="1">
                <a:latin typeface="Arial Black"/>
                <a:cs typeface="Arial Black" panose="020B0604020202020204" pitchFamily="34" charset="0"/>
              </a:rPr>
              <a:t> </a:t>
            </a:r>
            <a:r>
              <a:rPr lang="en-US" sz="2000" b="1">
                <a:solidFill>
                  <a:srgbClr val="1E376D"/>
                </a:solidFill>
                <a:latin typeface="Arial Black"/>
                <a:cs typeface="Arial Black" panose="020B0604020202020204" pitchFamily="34" charset="0"/>
              </a:rPr>
              <a:t>2,500 REQUESTS</a:t>
            </a:r>
            <a:endParaRPr lang="en-US" sz="2000">
              <a:latin typeface="Arial Black"/>
              <a:cs typeface="Arial" panose="020B0604020202020204" pitchFamily="34" charset="0"/>
            </a:endParaRPr>
          </a:p>
        </p:txBody>
      </p:sp>
      <p:pic>
        <p:nvPicPr>
          <p:cNvPr id="1026" name="Picture 2" descr="Chart&#10;&#10;Description automatically generated">
            <a:extLst>
              <a:ext uri="{FF2B5EF4-FFF2-40B4-BE49-F238E27FC236}">
                <a16:creationId xmlns:a16="http://schemas.microsoft.com/office/drawing/2014/main" id="{806298D3-374A-4209-BB83-7573ADBC8E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6315" y="1509984"/>
            <a:ext cx="4128849" cy="2524051"/>
          </a:xfrm>
          <a:prstGeom prst="rect">
            <a:avLst/>
          </a:prstGeom>
          <a:noFill/>
          <a:ln w="9525">
            <a:solidFill>
              <a:schemeClr val="bg1"/>
            </a:solidFill>
            <a:miter lim="800000"/>
            <a:headEnd/>
            <a:tailEnd/>
          </a:ln>
          <a:effectLst>
            <a:outerShdw blurRad="1651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id="{95FF77FC-F478-4D41-82FA-E46895FC5A97}"/>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32" name="Oval 31">
              <a:extLst>
                <a:ext uri="{FF2B5EF4-FFF2-40B4-BE49-F238E27FC236}">
                  <a16:creationId xmlns:a16="http://schemas.microsoft.com/office/drawing/2014/main" id="{F0EE301B-D677-407D-A7CE-A61DF1854AC2}"/>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Graphic 32" descr="Star with solid fill">
              <a:extLst>
                <a:ext uri="{FF2B5EF4-FFF2-40B4-BE49-F238E27FC236}">
                  <a16:creationId xmlns:a16="http://schemas.microsoft.com/office/drawing/2014/main" id="{A94853EA-A251-4AF5-9FD2-52D9786D998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233073">
              <a:off x="-3887173" y="886281"/>
              <a:ext cx="1847956" cy="1749617"/>
            </a:xfrm>
            <a:prstGeom prst="rect">
              <a:avLst/>
            </a:prstGeom>
            <a:effectLst/>
          </p:spPr>
        </p:pic>
        <p:pic>
          <p:nvPicPr>
            <p:cNvPr id="34" name="Graphic 33" descr="Star with solid fill">
              <a:extLst>
                <a:ext uri="{FF2B5EF4-FFF2-40B4-BE49-F238E27FC236}">
                  <a16:creationId xmlns:a16="http://schemas.microsoft.com/office/drawing/2014/main" id="{17BDF802-E8C9-42FF-AA29-A391ADA141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37203">
              <a:off x="-2349471" y="1390440"/>
              <a:ext cx="1847956" cy="1749617"/>
            </a:xfrm>
            <a:prstGeom prst="rect">
              <a:avLst/>
            </a:prstGeom>
          </p:spPr>
        </p:pic>
        <p:pic>
          <p:nvPicPr>
            <p:cNvPr id="35" name="Graphic 34" descr="Star with solid fill">
              <a:extLst>
                <a:ext uri="{FF2B5EF4-FFF2-40B4-BE49-F238E27FC236}">
                  <a16:creationId xmlns:a16="http://schemas.microsoft.com/office/drawing/2014/main" id="{DCDAE996-897D-40E9-BC96-A3AEBCB43AA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934130672"/>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5B1ACA8E-CA4E-2046-B719-2E4AA6BD649F}"/>
              </a:ext>
            </a:extLst>
          </p:cNvPr>
          <p:cNvSpPr/>
          <p:nvPr/>
        </p:nvSpPr>
        <p:spPr>
          <a:xfrm rot="16200000">
            <a:off x="9933994" y="164113"/>
            <a:ext cx="2581730" cy="3631985"/>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376D"/>
              </a:solidFill>
            </a:endParaRPr>
          </a:p>
        </p:txBody>
      </p:sp>
      <p:sp>
        <p:nvSpPr>
          <p:cNvPr id="5" name="Rectangle 4">
            <a:extLst>
              <a:ext uri="{FF2B5EF4-FFF2-40B4-BE49-F238E27FC236}">
                <a16:creationId xmlns:a16="http://schemas.microsoft.com/office/drawing/2014/main" id="{761A55A9-535B-0E43-A3DE-235D184B89AC}"/>
              </a:ext>
            </a:extLst>
          </p:cNvPr>
          <p:cNvSpPr/>
          <p:nvPr/>
        </p:nvSpPr>
        <p:spPr>
          <a:xfrm rot="16200000">
            <a:off x="9933998" y="3213951"/>
            <a:ext cx="2581730" cy="3631985"/>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376D"/>
              </a:solidFill>
            </a:endParaRPr>
          </a:p>
        </p:txBody>
      </p:sp>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20" name="TextBox 19">
            <a:extLst>
              <a:ext uri="{FF2B5EF4-FFF2-40B4-BE49-F238E27FC236}">
                <a16:creationId xmlns:a16="http://schemas.microsoft.com/office/drawing/2014/main" id="{C57359F8-6E15-C74D-B210-B55E8CF8528D}"/>
              </a:ext>
            </a:extLst>
          </p:cNvPr>
          <p:cNvSpPr txBox="1"/>
          <p:nvPr/>
        </p:nvSpPr>
        <p:spPr>
          <a:xfrm rot="16200000">
            <a:off x="-2369806" y="2614502"/>
            <a:ext cx="6699326" cy="1787669"/>
          </a:xfrm>
          <a:prstGeom prst="rect">
            <a:avLst/>
          </a:prstGeom>
          <a:noFill/>
          <a:effectLst>
            <a:outerShdw blurRad="63500" sx="73000" sy="73000" algn="ctr" rotWithShape="0">
              <a:prstClr val="black">
                <a:alpha val="0"/>
              </a:prstClr>
            </a:outerShdw>
          </a:effectLst>
        </p:spPr>
        <p:txBody>
          <a:bodyPr wrap="square" rtlCol="0">
            <a:spAutoFit/>
          </a:bodyPr>
          <a:lstStyle/>
          <a:p>
            <a:pPr algn="r"/>
            <a:r>
              <a:rPr lang="en-US" sz="4800" b="1">
                <a:solidFill>
                  <a:schemeClr val="bg1">
                    <a:alpha val="12000"/>
                  </a:schemeClr>
                </a:solidFill>
                <a:latin typeface="Arial Black" panose="020B0604020202020204" pitchFamily="34" charset="0"/>
                <a:cs typeface="Arial Black" panose="020B0604020202020204" pitchFamily="34" charset="0"/>
              </a:rPr>
              <a:t>LOCAL</a:t>
            </a:r>
          </a:p>
          <a:p>
            <a:pPr algn="r">
              <a:lnSpc>
                <a:spcPts val="4060"/>
              </a:lnSpc>
            </a:pPr>
            <a:r>
              <a:rPr lang="en-US" sz="5400" b="1">
                <a:solidFill>
                  <a:schemeClr val="bg1">
                    <a:alpha val="12000"/>
                  </a:schemeClr>
                </a:solidFill>
                <a:latin typeface="Arial Narrow" panose="020B0604020202020204" pitchFamily="34" charset="0"/>
                <a:cs typeface="Arial Narrow" panose="020B0604020202020204" pitchFamily="34" charset="0"/>
              </a:rPr>
              <a:t>GOVERNMENT</a:t>
            </a:r>
          </a:p>
          <a:p>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grpSp>
        <p:nvGrpSpPr>
          <p:cNvPr id="31" name="Group 30">
            <a:extLst>
              <a:ext uri="{FF2B5EF4-FFF2-40B4-BE49-F238E27FC236}">
                <a16:creationId xmlns:a16="http://schemas.microsoft.com/office/drawing/2014/main" id="{7BF0DDEB-059D-41A7-B595-41786D3F2316}"/>
              </a:ext>
            </a:extLst>
          </p:cNvPr>
          <p:cNvGrpSpPr/>
          <p:nvPr/>
        </p:nvGrpSpPr>
        <p:grpSpPr>
          <a:xfrm>
            <a:off x="9144000" y="4098710"/>
            <a:ext cx="2866919" cy="1878182"/>
            <a:chOff x="2948393" y="4216400"/>
            <a:chExt cx="3645824" cy="2388460"/>
          </a:xfrm>
        </p:grpSpPr>
        <p:pic>
          <p:nvPicPr>
            <p:cNvPr id="27" name="Picture 26" descr="Graphical user interface, application&#10;&#10;Description automatically generated">
              <a:extLst>
                <a:ext uri="{FF2B5EF4-FFF2-40B4-BE49-F238E27FC236}">
                  <a16:creationId xmlns:a16="http://schemas.microsoft.com/office/drawing/2014/main" id="{0A992752-319F-4AB5-A21B-68EBC0A656E0}"/>
                </a:ext>
              </a:extLst>
            </p:cNvPr>
            <p:cNvPicPr>
              <a:picLocks noChangeAspect="1"/>
            </p:cNvPicPr>
            <p:nvPr/>
          </p:nvPicPr>
          <p:blipFill rotWithShape="1">
            <a:blip r:embed="rId2">
              <a:extLst>
                <a:ext uri="{28A0092B-C50C-407E-A947-70E740481C1C}">
                  <a14:useLocalDpi xmlns:a14="http://schemas.microsoft.com/office/drawing/2010/main" val="0"/>
                </a:ext>
              </a:extLst>
            </a:blip>
            <a:srcRect l="12741" r="1543"/>
            <a:stretch/>
          </p:blipFill>
          <p:spPr>
            <a:xfrm>
              <a:off x="2948393" y="4216400"/>
              <a:ext cx="3641034" cy="2388460"/>
            </a:xfrm>
            <a:prstGeom prst="rect">
              <a:avLst/>
            </a:prstGeom>
            <a:ln>
              <a:solidFill>
                <a:schemeClr val="bg1"/>
              </a:solidFill>
            </a:ln>
            <a:effectLst>
              <a:outerShdw blurRad="114300" sx="102000" sy="102000" algn="ctr" rotWithShape="0">
                <a:prstClr val="black">
                  <a:alpha val="40000"/>
                </a:prstClr>
              </a:outerShdw>
            </a:effectLst>
          </p:spPr>
        </p:pic>
        <p:pic>
          <p:nvPicPr>
            <p:cNvPr id="30" name="Picture 29" descr="Graphical user interface, application&#10;&#10;Description automatically generated">
              <a:extLst>
                <a:ext uri="{FF2B5EF4-FFF2-40B4-BE49-F238E27FC236}">
                  <a16:creationId xmlns:a16="http://schemas.microsoft.com/office/drawing/2014/main" id="{4D88C4EC-64E3-4C80-AB74-3F61721BDB4D}"/>
                </a:ext>
              </a:extLst>
            </p:cNvPr>
            <p:cNvPicPr>
              <a:picLocks noChangeAspect="1"/>
            </p:cNvPicPr>
            <p:nvPr/>
          </p:nvPicPr>
          <p:blipFill rotWithShape="1">
            <a:blip r:embed="rId2">
              <a:extLst>
                <a:ext uri="{28A0092B-C50C-407E-A947-70E740481C1C}">
                  <a14:useLocalDpi xmlns:a14="http://schemas.microsoft.com/office/drawing/2010/main" val="0"/>
                </a:ext>
              </a:extLst>
            </a:blip>
            <a:srcRect l="83552" r="1543" b="84048"/>
            <a:stretch/>
          </p:blipFill>
          <p:spPr>
            <a:xfrm>
              <a:off x="5399422" y="4216400"/>
              <a:ext cx="1194795" cy="718998"/>
            </a:xfrm>
            <a:prstGeom prst="rect">
              <a:avLst/>
            </a:prstGeom>
            <a:ln>
              <a:solidFill>
                <a:schemeClr val="bg1"/>
              </a:solidFill>
            </a:ln>
            <a:effectLst>
              <a:outerShdw blurRad="114300" sx="102000" sy="102000" algn="ctr" rotWithShape="0">
                <a:prstClr val="black">
                  <a:alpha val="40000"/>
                </a:prstClr>
              </a:outerShdw>
            </a:effectLst>
          </p:spPr>
        </p:pic>
      </p:gr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2" name="Rectangle 1">
            <a:extLst>
              <a:ext uri="{FF2B5EF4-FFF2-40B4-BE49-F238E27FC236}">
                <a16:creationId xmlns:a16="http://schemas.microsoft.com/office/drawing/2014/main" id="{556552C3-E82C-4F78-8669-0016B0CDA2E6}"/>
              </a:ext>
            </a:extLst>
          </p:cNvPr>
          <p:cNvSpPr/>
          <p:nvPr/>
        </p:nvSpPr>
        <p:spPr>
          <a:xfrm>
            <a:off x="3743197" y="3643153"/>
            <a:ext cx="5201625" cy="2677656"/>
          </a:xfrm>
          <a:prstGeom prst="rect">
            <a:avLst/>
          </a:prstGeom>
        </p:spPr>
        <p:txBody>
          <a:bodyPr wrap="square">
            <a:spAutoFit/>
          </a:bodyPr>
          <a:lstStyle/>
          <a:p>
            <a:r>
              <a:rPr lang="en-US" sz="2400" b="1">
                <a:solidFill>
                  <a:srgbClr val="1E376D"/>
                </a:solidFill>
                <a:latin typeface="Arial" panose="020B0604020202020204" pitchFamily="34" charset="0"/>
                <a:cs typeface="Arial" panose="020B0604020202020204" pitchFamily="34" charset="0"/>
              </a:rPr>
              <a:t>12 information webinars </a:t>
            </a:r>
            <a:r>
              <a:rPr lang="en-US" sz="2400">
                <a:latin typeface="Arial" panose="020B0604020202020204" pitchFamily="34" charset="0"/>
                <a:cs typeface="Arial" panose="020B0604020202020204" pitchFamily="34" charset="0"/>
              </a:rPr>
              <a:t>for the local government program with </a:t>
            </a:r>
            <a:r>
              <a:rPr lang="en-US" sz="2400" b="1">
                <a:solidFill>
                  <a:srgbClr val="1E376D"/>
                </a:solidFill>
                <a:latin typeface="Arial" panose="020B0604020202020204" pitchFamily="34" charset="0"/>
                <a:cs typeface="Arial" panose="020B0604020202020204" pitchFamily="34" charset="0"/>
              </a:rPr>
              <a:t>2,412 instances</a:t>
            </a:r>
            <a:r>
              <a:rPr lang="en-US" sz="2400">
                <a:solidFill>
                  <a:srgbClr val="1E376D"/>
                </a:solidFill>
                <a:latin typeface="Arial" panose="020B0604020202020204" pitchFamily="34" charset="0"/>
                <a:cs typeface="Arial" panose="020B0604020202020204" pitchFamily="34" charset="0"/>
              </a:rPr>
              <a:t> </a:t>
            </a:r>
            <a:r>
              <a:rPr lang="en-US" sz="2400">
                <a:latin typeface="Arial" panose="020B0604020202020204" pitchFamily="34" charset="0"/>
                <a:cs typeface="Arial" panose="020B0604020202020204" pitchFamily="34" charset="0"/>
              </a:rPr>
              <a:t>of local government participation, averaging 6.7 webinars attended per jurisdiction with </a:t>
            </a:r>
            <a:r>
              <a:rPr lang="en-US" sz="2400" b="1">
                <a:solidFill>
                  <a:srgbClr val="1E376D"/>
                </a:solidFill>
                <a:latin typeface="Arial" panose="020B0604020202020204" pitchFamily="34" charset="0"/>
                <a:cs typeface="Arial" panose="020B0604020202020204" pitchFamily="34" charset="0"/>
              </a:rPr>
              <a:t>325</a:t>
            </a:r>
            <a:r>
              <a:rPr lang="en-US" sz="2400" b="1">
                <a:latin typeface="Arial" panose="020B0604020202020204" pitchFamily="34" charset="0"/>
                <a:cs typeface="Arial" panose="020B0604020202020204" pitchFamily="34" charset="0"/>
              </a:rPr>
              <a:t> </a:t>
            </a:r>
            <a:r>
              <a:rPr lang="en-US" sz="2400" b="1">
                <a:solidFill>
                  <a:srgbClr val="1E376D"/>
                </a:solidFill>
                <a:latin typeface="Arial" panose="020B0604020202020204" pitchFamily="34" charset="0"/>
                <a:cs typeface="Arial" panose="020B0604020202020204" pitchFamily="34" charset="0"/>
              </a:rPr>
              <a:t>unique Q&amp;A questions </a:t>
            </a:r>
            <a:r>
              <a:rPr lang="en-US" sz="2400">
                <a:latin typeface="Arial" panose="020B0604020202020204" pitchFamily="34" charset="0"/>
                <a:cs typeface="Arial" panose="020B0604020202020204" pitchFamily="34" charset="0"/>
              </a:rPr>
              <a:t>answered throughout them. </a:t>
            </a:r>
            <a:endParaRPr lang="en-US" sz="2400"/>
          </a:p>
        </p:txBody>
      </p:sp>
      <p:sp>
        <p:nvSpPr>
          <p:cNvPr id="15" name="Rectangle 14">
            <a:extLst>
              <a:ext uri="{FF2B5EF4-FFF2-40B4-BE49-F238E27FC236}">
                <a16:creationId xmlns:a16="http://schemas.microsoft.com/office/drawing/2014/main" id="{BACA8DDA-5150-4390-A697-FF18F3BCE575}"/>
              </a:ext>
            </a:extLst>
          </p:cNvPr>
          <p:cNvSpPr/>
          <p:nvPr/>
        </p:nvSpPr>
        <p:spPr>
          <a:xfrm>
            <a:off x="3305192" y="158674"/>
            <a:ext cx="6411456" cy="523220"/>
          </a:xfrm>
          <a:prstGeom prst="rect">
            <a:avLst/>
          </a:prstGeom>
        </p:spPr>
        <p:txBody>
          <a:bodyPr wrap="square">
            <a:spAutoFit/>
          </a:bodyPr>
          <a:lstStyle/>
          <a:p>
            <a:pPr algn="ctr"/>
            <a:r>
              <a:rPr lang="en-US" sz="2800" b="1">
                <a:solidFill>
                  <a:srgbClr val="1E376D"/>
                </a:solidFill>
                <a:latin typeface="Arial" panose="020B0604020202020204" pitchFamily="34" charset="0"/>
                <a:cs typeface="Arial" panose="020B0604020202020204" pitchFamily="34" charset="0"/>
              </a:rPr>
              <a:t>OUTREACH </a:t>
            </a:r>
            <a:r>
              <a:rPr lang="en-US" sz="2800">
                <a:solidFill>
                  <a:srgbClr val="1E376D"/>
                </a:solidFill>
                <a:latin typeface="Arial Narrow" panose="020B0604020202020204" pitchFamily="34" charset="0"/>
                <a:cs typeface="Arial Narrow" panose="020B0604020202020204" pitchFamily="34" charset="0"/>
              </a:rPr>
              <a:t>AND</a:t>
            </a:r>
            <a:r>
              <a:rPr lang="en-US" sz="2800" b="1">
                <a:solidFill>
                  <a:srgbClr val="1E376D"/>
                </a:solidFill>
                <a:latin typeface="Arial" panose="020B0604020202020204" pitchFamily="34" charset="0"/>
                <a:cs typeface="Arial" panose="020B0604020202020204" pitchFamily="34" charset="0"/>
              </a:rPr>
              <a:t> COMMUNICATION</a:t>
            </a:r>
          </a:p>
        </p:txBody>
      </p:sp>
      <p:cxnSp>
        <p:nvCxnSpPr>
          <p:cNvPr id="16" name="Straight Connector 15">
            <a:extLst>
              <a:ext uri="{FF2B5EF4-FFF2-40B4-BE49-F238E27FC236}">
                <a16:creationId xmlns:a16="http://schemas.microsoft.com/office/drawing/2014/main" id="{C919AD8F-129E-40A9-B1C8-466473D99B6C}"/>
              </a:ext>
            </a:extLst>
          </p:cNvPr>
          <p:cNvCxnSpPr>
            <a:cxnSpLocks/>
          </p:cNvCxnSpPr>
          <p:nvPr/>
        </p:nvCxnSpPr>
        <p:spPr>
          <a:xfrm>
            <a:off x="3830129" y="670157"/>
            <a:ext cx="4434812" cy="0"/>
          </a:xfrm>
          <a:prstGeom prst="line">
            <a:avLst/>
          </a:prstGeom>
          <a:ln w="28575">
            <a:solidFill>
              <a:srgbClr val="919295"/>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7ECC2F03-F192-4B40-B152-0CA1013AEBCF}"/>
              </a:ext>
            </a:extLst>
          </p:cNvPr>
          <p:cNvSpPr/>
          <p:nvPr/>
        </p:nvSpPr>
        <p:spPr>
          <a:xfrm>
            <a:off x="3769394" y="825944"/>
            <a:ext cx="5137611" cy="2308324"/>
          </a:xfrm>
          <a:prstGeom prst="rect">
            <a:avLst/>
          </a:prstGeom>
        </p:spPr>
        <p:txBody>
          <a:bodyPr wrap="square">
            <a:spAutoFit/>
          </a:bodyPr>
          <a:lstStyle/>
          <a:p>
            <a:r>
              <a:rPr lang="en-US" sz="2400" b="1">
                <a:solidFill>
                  <a:srgbClr val="1E376D"/>
                </a:solidFill>
                <a:latin typeface="Arial" panose="020B0604020202020204" pitchFamily="34" charset="0"/>
                <a:cs typeface="Arial" panose="020B0604020202020204" pitchFamily="34" charset="0"/>
              </a:rPr>
              <a:t>8 Local Government Coordinators </a:t>
            </a:r>
            <a:r>
              <a:rPr lang="en-US" sz="2400">
                <a:latin typeface="Arial" panose="020B0604020202020204" pitchFamily="34" charset="0"/>
                <a:cs typeface="Arial" panose="020B0604020202020204" pitchFamily="34" charset="0"/>
              </a:rPr>
              <a:t>made more than </a:t>
            </a:r>
            <a:r>
              <a:rPr lang="en-US" sz="2400" b="1">
                <a:solidFill>
                  <a:srgbClr val="1E376D"/>
                </a:solidFill>
                <a:latin typeface="Arial" panose="020B0604020202020204" pitchFamily="34" charset="0"/>
                <a:cs typeface="Arial" panose="020B0604020202020204" pitchFamily="34" charset="0"/>
              </a:rPr>
              <a:t>2,500 calls </a:t>
            </a:r>
            <a:r>
              <a:rPr lang="en-US" sz="2400">
                <a:latin typeface="Arial" panose="020B0604020202020204" pitchFamily="34" charset="0"/>
                <a:cs typeface="Arial" panose="020B0604020202020204" pitchFamily="34" charset="0"/>
              </a:rPr>
              <a:t>to the local governments of Tennessee discussing CARES Act funding and providing guidance on best practices for optimal COVID-19 relief. </a:t>
            </a:r>
          </a:p>
        </p:txBody>
      </p:sp>
      <p:pic>
        <p:nvPicPr>
          <p:cNvPr id="4" name="Picture 3">
            <a:extLst>
              <a:ext uri="{FF2B5EF4-FFF2-40B4-BE49-F238E27FC236}">
                <a16:creationId xmlns:a16="http://schemas.microsoft.com/office/drawing/2014/main" id="{6B25F159-4F37-4184-A7B0-66774D6CB5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0" y="1015635"/>
            <a:ext cx="2803546" cy="1975917"/>
          </a:xfrm>
          <a:prstGeom prst="rect">
            <a:avLst/>
          </a:prstGeom>
          <a:ln>
            <a:solidFill>
              <a:schemeClr val="bg1"/>
            </a:solidFill>
          </a:ln>
          <a:effectLst>
            <a:outerShdw blurRad="88900" sx="102000" sy="102000" algn="ctr" rotWithShape="0">
              <a:prstClr val="black">
                <a:alpha val="40000"/>
              </a:prstClr>
            </a:outerShdw>
          </a:effectLst>
        </p:spPr>
      </p:pic>
      <p:pic>
        <p:nvPicPr>
          <p:cNvPr id="7" name="Picture 6">
            <a:extLst>
              <a:ext uri="{FF2B5EF4-FFF2-40B4-BE49-F238E27FC236}">
                <a16:creationId xmlns:a16="http://schemas.microsoft.com/office/drawing/2014/main" id="{139B9BF1-697B-4A6E-A07D-ADB71F7F29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26008" y="420284"/>
            <a:ext cx="5137611" cy="3174073"/>
          </a:xfrm>
          <a:prstGeom prst="rect">
            <a:avLst/>
          </a:prstGeom>
        </p:spPr>
      </p:pic>
      <p:cxnSp>
        <p:nvCxnSpPr>
          <p:cNvPr id="32" name="Straight Connector 31">
            <a:extLst>
              <a:ext uri="{FF2B5EF4-FFF2-40B4-BE49-F238E27FC236}">
                <a16:creationId xmlns:a16="http://schemas.microsoft.com/office/drawing/2014/main" id="{50465E85-979A-4E2F-BFA1-25AB8940844B}"/>
              </a:ext>
            </a:extLst>
          </p:cNvPr>
          <p:cNvCxnSpPr>
            <a:cxnSpLocks/>
          </p:cNvCxnSpPr>
          <p:nvPr/>
        </p:nvCxnSpPr>
        <p:spPr>
          <a:xfrm>
            <a:off x="3876806" y="3415988"/>
            <a:ext cx="4388135"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FAB6AFEB-492D-4FBE-B8D1-E72D994862AE}"/>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37" name="Oval 36">
              <a:extLst>
                <a:ext uri="{FF2B5EF4-FFF2-40B4-BE49-F238E27FC236}">
                  <a16:creationId xmlns:a16="http://schemas.microsoft.com/office/drawing/2014/main" id="{8C1375B4-C529-4C92-AEEC-084568B3D3F6}"/>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Graphic 37" descr="Star with solid fill">
              <a:extLst>
                <a:ext uri="{FF2B5EF4-FFF2-40B4-BE49-F238E27FC236}">
                  <a16:creationId xmlns:a16="http://schemas.microsoft.com/office/drawing/2014/main" id="{726A26D8-08D6-4F67-A3F9-F8A06E29DE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1233073">
              <a:off x="-3887173" y="886281"/>
              <a:ext cx="1847956" cy="1749617"/>
            </a:xfrm>
            <a:prstGeom prst="rect">
              <a:avLst/>
            </a:prstGeom>
            <a:effectLst/>
          </p:spPr>
        </p:pic>
        <p:pic>
          <p:nvPicPr>
            <p:cNvPr id="39" name="Graphic 38" descr="Star with solid fill">
              <a:extLst>
                <a:ext uri="{FF2B5EF4-FFF2-40B4-BE49-F238E27FC236}">
                  <a16:creationId xmlns:a16="http://schemas.microsoft.com/office/drawing/2014/main" id="{94D9D82F-799E-4D63-B457-49CDC280B0C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37203">
              <a:off x="-2349471" y="1390440"/>
              <a:ext cx="1847956" cy="1749617"/>
            </a:xfrm>
            <a:prstGeom prst="rect">
              <a:avLst/>
            </a:prstGeom>
          </p:spPr>
        </p:pic>
        <p:pic>
          <p:nvPicPr>
            <p:cNvPr id="40" name="Graphic 39" descr="Star with solid fill">
              <a:extLst>
                <a:ext uri="{FF2B5EF4-FFF2-40B4-BE49-F238E27FC236}">
                  <a16:creationId xmlns:a16="http://schemas.microsoft.com/office/drawing/2014/main" id="{FAD481AA-ACDF-42DB-91F1-6F9DBDCCCD1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391001735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32" name="Rectangle 31">
            <a:extLst>
              <a:ext uri="{FF2B5EF4-FFF2-40B4-BE49-F238E27FC236}">
                <a16:creationId xmlns:a16="http://schemas.microsoft.com/office/drawing/2014/main" id="{C93F8D3B-AF9D-7745-B1C0-D985D6171024}"/>
              </a:ext>
            </a:extLst>
          </p:cNvPr>
          <p:cNvSpPr/>
          <p:nvPr/>
        </p:nvSpPr>
        <p:spPr>
          <a:xfrm>
            <a:off x="4038584" y="1874736"/>
            <a:ext cx="9344986" cy="2432766"/>
          </a:xfrm>
          <a:prstGeom prst="rect">
            <a:avLst/>
          </a:prstGeom>
          <a:solidFill>
            <a:srgbClr val="91929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icture containing logo&#10;&#10;Description automatically generated">
            <a:extLst>
              <a:ext uri="{FF2B5EF4-FFF2-40B4-BE49-F238E27FC236}">
                <a16:creationId xmlns:a16="http://schemas.microsoft.com/office/drawing/2014/main" id="{46AC4A11-4F68-C04C-A4C1-E92A10B9F7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31" name="TextBox 30">
            <a:extLst>
              <a:ext uri="{FF2B5EF4-FFF2-40B4-BE49-F238E27FC236}">
                <a16:creationId xmlns:a16="http://schemas.microsoft.com/office/drawing/2014/main" id="{D91E26BE-6136-614C-9269-92AA3D198306}"/>
              </a:ext>
            </a:extLst>
          </p:cNvPr>
          <p:cNvSpPr txBox="1"/>
          <p:nvPr/>
        </p:nvSpPr>
        <p:spPr>
          <a:xfrm>
            <a:off x="-40997" y="5313481"/>
            <a:ext cx="2824131" cy="1787669"/>
          </a:xfrm>
          <a:prstGeom prst="rect">
            <a:avLst/>
          </a:prstGeom>
          <a:noFill/>
          <a:effectLst>
            <a:outerShdw blurRad="63500" sx="73000" sy="73000" algn="ctr" rotWithShape="0">
              <a:prstClr val="black">
                <a:alpha val="0"/>
              </a:prstClr>
            </a:outerShdw>
          </a:effectLst>
        </p:spPr>
        <p:txBody>
          <a:bodyPr wrap="square" rtlCol="0">
            <a:spAutoFit/>
          </a:bodyPr>
          <a:lstStyle/>
          <a:p>
            <a:r>
              <a:rPr lang="en-US" sz="4800" b="1">
                <a:solidFill>
                  <a:schemeClr val="bg1">
                    <a:alpha val="12000"/>
                  </a:schemeClr>
                </a:solidFill>
                <a:latin typeface="Arial Black" panose="020B0604020202020204" pitchFamily="34" charset="0"/>
                <a:cs typeface="Arial Black" panose="020B0604020202020204" pitchFamily="34" charset="0"/>
              </a:rPr>
              <a:t>NON– </a:t>
            </a:r>
          </a:p>
          <a:p>
            <a:pPr>
              <a:lnSpc>
                <a:spcPts val="4060"/>
              </a:lnSpc>
            </a:pPr>
            <a:r>
              <a:rPr lang="en-US" sz="4800" b="1">
                <a:solidFill>
                  <a:schemeClr val="bg1">
                    <a:alpha val="12000"/>
                  </a:schemeClr>
                </a:solidFill>
                <a:latin typeface="Arial Black" panose="020B0604020202020204" pitchFamily="34" charset="0"/>
                <a:cs typeface="Arial Black" panose="020B0604020202020204" pitchFamily="34" charset="0"/>
              </a:rPr>
              <a:t>PROFIT</a:t>
            </a:r>
          </a:p>
          <a:p>
            <a:endParaRPr lang="en-US" sz="2800">
              <a:solidFill>
                <a:schemeClr val="bg1">
                  <a:alpha val="12000"/>
                </a:schemeClr>
              </a:solidFill>
            </a:endParaRPr>
          </a:p>
        </p:txBody>
      </p:sp>
      <p:sp>
        <p:nvSpPr>
          <p:cNvPr id="14" name="Rectangle 13">
            <a:extLst>
              <a:ext uri="{FF2B5EF4-FFF2-40B4-BE49-F238E27FC236}">
                <a16:creationId xmlns:a16="http://schemas.microsoft.com/office/drawing/2014/main" id="{7971EE1C-E064-489A-9619-3D349EA70FE7}"/>
              </a:ext>
            </a:extLst>
          </p:cNvPr>
          <p:cNvSpPr/>
          <p:nvPr/>
        </p:nvSpPr>
        <p:spPr>
          <a:xfrm>
            <a:off x="3251200" y="148583"/>
            <a:ext cx="8690531" cy="4093428"/>
          </a:xfrm>
          <a:prstGeom prst="rect">
            <a:avLst/>
          </a:prstGeom>
        </p:spPr>
        <p:txBody>
          <a:bodyPr wrap="square" lIns="91440" tIns="45720" rIns="91440" bIns="45720" anchor="t">
            <a:spAutoFit/>
          </a:bodyPr>
          <a:lstStyle/>
          <a:p>
            <a:r>
              <a:rPr lang="en-US" sz="2000">
                <a:latin typeface="Arial"/>
                <a:cs typeface="Arial"/>
              </a:rPr>
              <a:t>Led by DHS, the </a:t>
            </a:r>
            <a:r>
              <a:rPr lang="en-US" sz="2000" err="1">
                <a:latin typeface="Arial"/>
                <a:cs typeface="Arial"/>
              </a:rPr>
              <a:t>TNCommunityCARES</a:t>
            </a:r>
            <a:r>
              <a:rPr lang="en-US" sz="2000">
                <a:latin typeface="Arial"/>
                <a:cs typeface="Arial"/>
              </a:rPr>
              <a:t> program oversaw $150 million in Coronavirus Relief Funds to aid non-profit organizations serving Tennesseans. To administer these funds, DHS partnered with six regional grant administrators, who worked closely with non-profit organizations to maximize available funds:</a:t>
            </a:r>
          </a:p>
          <a:p>
            <a:endParaRPr lang="en-US" sz="1050">
              <a:solidFill>
                <a:srgbClr val="000000"/>
              </a:solidFill>
              <a:latin typeface="Arial" panose="020B0604020202020204" pitchFamily="34" charset="0"/>
              <a:cs typeface="Arial" panose="020B0604020202020204" pitchFamily="34" charset="0"/>
            </a:endParaRPr>
          </a:p>
          <a:p>
            <a:endParaRPr lang="en-US" sz="2000">
              <a:solidFill>
                <a:schemeClr val="bg1"/>
              </a:solidFill>
              <a:latin typeface="Arial" panose="020B0604020202020204" pitchFamily="34" charset="0"/>
              <a:cs typeface="Arial" panose="020B0604020202020204" pitchFamily="34" charset="0"/>
            </a:endParaRPr>
          </a:p>
          <a:p>
            <a:pPr marL="1828800" lvl="3" indent="-342900">
              <a:buFont typeface="Arial" panose="020B0604020202020204" pitchFamily="34" charset="0"/>
              <a:buChar char="•"/>
            </a:pPr>
            <a:r>
              <a:rPr lang="en-US" sz="2000" b="1">
                <a:solidFill>
                  <a:schemeClr val="bg1"/>
                </a:solidFill>
                <a:latin typeface="Arial"/>
                <a:cs typeface="Arial"/>
              </a:rPr>
              <a:t>United Way of Greater Knoxville ($30.1M)</a:t>
            </a:r>
          </a:p>
          <a:p>
            <a:pPr marL="1828800" lvl="3" indent="-342900">
              <a:buFont typeface="Arial" panose="020B0604020202020204" pitchFamily="34" charset="0"/>
              <a:buChar char="•"/>
            </a:pPr>
            <a:r>
              <a:rPr lang="en-US" sz="2000" b="1">
                <a:solidFill>
                  <a:schemeClr val="bg1"/>
                </a:solidFill>
                <a:latin typeface="Arial"/>
                <a:cs typeface="Arial"/>
              </a:rPr>
              <a:t>United Way of Chattanooga ($24.4M)</a:t>
            </a:r>
          </a:p>
          <a:p>
            <a:pPr marL="1828800" lvl="3" indent="-342900">
              <a:buFont typeface="Arial" panose="020B0604020202020204" pitchFamily="34" charset="0"/>
              <a:buChar char="•"/>
            </a:pPr>
            <a:r>
              <a:rPr lang="en-US" sz="2000" b="1">
                <a:solidFill>
                  <a:schemeClr val="bg1"/>
                </a:solidFill>
                <a:latin typeface="Arial"/>
                <a:cs typeface="Arial"/>
              </a:rPr>
              <a:t>Second Harvest Food Bank of Middle TN ($14.3M)</a:t>
            </a:r>
          </a:p>
          <a:p>
            <a:pPr marL="1828800" lvl="3" indent="-342900">
              <a:buFont typeface="Arial" panose="020B0604020202020204" pitchFamily="34" charset="0"/>
              <a:buChar char="•"/>
            </a:pPr>
            <a:r>
              <a:rPr lang="en-US" sz="2000" b="1">
                <a:solidFill>
                  <a:schemeClr val="bg1"/>
                </a:solidFill>
                <a:latin typeface="Arial"/>
                <a:cs typeface="Arial"/>
              </a:rPr>
              <a:t>United Way of Greater Nashville ($43.2M)</a:t>
            </a:r>
          </a:p>
          <a:p>
            <a:pPr marL="1828800" lvl="3" indent="-342900">
              <a:buFont typeface="Arial" panose="020B0604020202020204" pitchFamily="34" charset="0"/>
              <a:buChar char="•"/>
            </a:pPr>
            <a:r>
              <a:rPr lang="en-US" sz="2000" b="1">
                <a:solidFill>
                  <a:schemeClr val="bg1"/>
                </a:solidFill>
                <a:latin typeface="Arial"/>
                <a:cs typeface="Arial"/>
              </a:rPr>
              <a:t>United Way of the Mid-South ($26.3M)</a:t>
            </a:r>
          </a:p>
          <a:p>
            <a:pPr marL="1828800" lvl="3" indent="-342900">
              <a:buFont typeface="Arial" panose="020B0604020202020204" pitchFamily="34" charset="0"/>
              <a:buChar char="•"/>
            </a:pPr>
            <a:r>
              <a:rPr lang="en-US" sz="2000" b="1">
                <a:solidFill>
                  <a:schemeClr val="bg1"/>
                </a:solidFill>
                <a:latin typeface="Arial"/>
                <a:cs typeface="Arial"/>
              </a:rPr>
              <a:t>Women’s Foundation for a Greater Memphis ($11.7M)</a:t>
            </a:r>
            <a:endParaRPr lang="en-US" sz="2000">
              <a:solidFill>
                <a:schemeClr val="bg1"/>
              </a:solidFill>
              <a:latin typeface="Arial"/>
              <a:cs typeface="Arial"/>
            </a:endParaRPr>
          </a:p>
        </p:txBody>
      </p:sp>
      <p:sp>
        <p:nvSpPr>
          <p:cNvPr id="15" name="Rectangle 14">
            <a:extLst>
              <a:ext uri="{FF2B5EF4-FFF2-40B4-BE49-F238E27FC236}">
                <a16:creationId xmlns:a16="http://schemas.microsoft.com/office/drawing/2014/main" id="{6F0B7CDC-D0E1-45EA-96B0-5796122EB82D}"/>
              </a:ext>
            </a:extLst>
          </p:cNvPr>
          <p:cNvSpPr/>
          <p:nvPr/>
        </p:nvSpPr>
        <p:spPr>
          <a:xfrm>
            <a:off x="2931403" y="4820625"/>
            <a:ext cx="2286000" cy="1505027"/>
          </a:xfrm>
          <a:prstGeom prst="rect">
            <a:avLst/>
          </a:prstGeom>
        </p:spPr>
        <p:txBody>
          <a:bodyPr wrap="square">
            <a:spAutoFit/>
          </a:bodyPr>
          <a:lstStyle/>
          <a:p>
            <a:pPr algn="ctr">
              <a:lnSpc>
                <a:spcPct val="90000"/>
              </a:lnSpc>
            </a:pPr>
            <a:r>
              <a:rPr lang="en-US" sz="6600" b="1" baseline="30000">
                <a:solidFill>
                  <a:srgbClr val="1E376D"/>
                </a:solidFill>
                <a:latin typeface="Arial" panose="020B0604020202020204" pitchFamily="34" charset="0"/>
                <a:cs typeface="Arial" panose="020B0604020202020204" pitchFamily="34" charset="0"/>
              </a:rPr>
              <a:t>$</a:t>
            </a:r>
            <a:r>
              <a:rPr lang="en-US" sz="6600" b="1">
                <a:solidFill>
                  <a:srgbClr val="1E376D"/>
                </a:solidFill>
                <a:latin typeface="Arial" panose="020B0604020202020204" pitchFamily="34" charset="0"/>
                <a:cs typeface="Arial" panose="020B0604020202020204" pitchFamily="34" charset="0"/>
              </a:rPr>
              <a:t>107</a:t>
            </a:r>
            <a:r>
              <a:rPr lang="en-US" sz="3600" b="1">
                <a:solidFill>
                  <a:srgbClr val="1E376D"/>
                </a:solidFill>
                <a:latin typeface="Arial" panose="020B0604020202020204" pitchFamily="34" charset="0"/>
                <a:cs typeface="Arial" panose="020B0604020202020204" pitchFamily="34" charset="0"/>
              </a:rPr>
              <a:t>M</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Approved for Payment</a:t>
            </a:r>
            <a:endParaRPr lang="en-US" b="1">
              <a:solidFill>
                <a:srgbClr val="1E376D"/>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FF9DC469-D3E7-4323-B745-2A93CF2440FA}"/>
              </a:ext>
            </a:extLst>
          </p:cNvPr>
          <p:cNvSpPr/>
          <p:nvPr/>
        </p:nvSpPr>
        <p:spPr>
          <a:xfrm>
            <a:off x="7831053" y="4820625"/>
            <a:ext cx="1660071" cy="1505027"/>
          </a:xfrm>
          <a:prstGeom prst="rect">
            <a:avLst/>
          </a:prstGeom>
        </p:spPr>
        <p:txBody>
          <a:bodyPr wrap="square" lIns="91440" tIns="45720" rIns="91440" bIns="45720" anchor="t">
            <a:spAutoFit/>
          </a:bodyPr>
          <a:lstStyle/>
          <a:p>
            <a:pPr algn="ctr">
              <a:lnSpc>
                <a:spcPct val="90000"/>
              </a:lnSpc>
            </a:pPr>
            <a:r>
              <a:rPr lang="en-US" sz="6600" b="1">
                <a:solidFill>
                  <a:srgbClr val="1E376D"/>
                </a:solidFill>
                <a:latin typeface="Arial"/>
                <a:cs typeface="Arial"/>
              </a:rPr>
              <a:t>6</a:t>
            </a:r>
            <a:endParaRPr lang="en-US" sz="4000" b="1">
              <a:solidFill>
                <a:srgbClr val="1E376D"/>
              </a:solidFill>
              <a:latin typeface="Arial"/>
              <a:cs typeface="Arial"/>
            </a:endParaRPr>
          </a:p>
          <a:p>
            <a:pPr algn="ctr">
              <a:lnSpc>
                <a:spcPct val="90000"/>
              </a:lnSpc>
            </a:pPr>
            <a:r>
              <a:rPr lang="en-US">
                <a:solidFill>
                  <a:srgbClr val="1E376D"/>
                </a:solidFill>
                <a:latin typeface="Arial"/>
                <a:cs typeface="Arial"/>
              </a:rPr>
              <a:t>Grant </a:t>
            </a:r>
            <a:endParaRPr lang="en-US" b="1">
              <a:solidFill>
                <a:srgbClr val="1E376D"/>
              </a:solidFill>
              <a:latin typeface="Arial"/>
              <a:cs typeface="Arial"/>
            </a:endParaRPr>
          </a:p>
          <a:p>
            <a:pPr algn="ctr">
              <a:lnSpc>
                <a:spcPct val="90000"/>
              </a:lnSpc>
            </a:pPr>
            <a:r>
              <a:rPr lang="en-US">
                <a:solidFill>
                  <a:srgbClr val="1E376D"/>
                </a:solidFill>
                <a:latin typeface="Arial"/>
                <a:cs typeface="Arial"/>
              </a:rPr>
              <a:t>Administrators</a:t>
            </a:r>
            <a:endParaRPr lang="en-US" b="1">
              <a:solidFill>
                <a:srgbClr val="1E376D"/>
              </a:solidFill>
              <a:latin typeface="Arial"/>
              <a:cs typeface="Arial"/>
            </a:endParaRPr>
          </a:p>
        </p:txBody>
      </p:sp>
      <p:sp>
        <p:nvSpPr>
          <p:cNvPr id="17" name="Rectangle 16">
            <a:extLst>
              <a:ext uri="{FF2B5EF4-FFF2-40B4-BE49-F238E27FC236}">
                <a16:creationId xmlns:a16="http://schemas.microsoft.com/office/drawing/2014/main" id="{6AFD80E9-D388-4F42-8C2F-AE56AB1CF78A}"/>
              </a:ext>
            </a:extLst>
          </p:cNvPr>
          <p:cNvSpPr/>
          <p:nvPr/>
        </p:nvSpPr>
        <p:spPr>
          <a:xfrm>
            <a:off x="9651431" y="4820625"/>
            <a:ext cx="2089332" cy="1505027"/>
          </a:xfrm>
          <a:prstGeom prst="rect">
            <a:avLst/>
          </a:prstGeom>
        </p:spPr>
        <p:txBody>
          <a:bodyPr wrap="square" lIns="91440" tIns="45720" rIns="91440" bIns="45720" anchor="t">
            <a:spAutoFit/>
          </a:bodyPr>
          <a:lstStyle/>
          <a:p>
            <a:pPr algn="ctr">
              <a:lnSpc>
                <a:spcPct val="90000"/>
              </a:lnSpc>
            </a:pPr>
            <a:r>
              <a:rPr lang="en-US" sz="6600" b="1">
                <a:solidFill>
                  <a:srgbClr val="1E376D"/>
                </a:solidFill>
                <a:latin typeface="Arial"/>
                <a:cs typeface="Arial"/>
              </a:rPr>
              <a:t>655</a:t>
            </a:r>
            <a:endParaRPr lang="en-US" sz="4000" b="1">
              <a:solidFill>
                <a:srgbClr val="1E376D"/>
              </a:solidFill>
              <a:latin typeface="Arial"/>
              <a:cs typeface="Arial"/>
            </a:endParaRPr>
          </a:p>
          <a:p>
            <a:pPr algn="ctr">
              <a:lnSpc>
                <a:spcPct val="90000"/>
              </a:lnSpc>
            </a:pPr>
            <a:r>
              <a:rPr lang="en-US">
                <a:solidFill>
                  <a:srgbClr val="1E376D"/>
                </a:solidFill>
                <a:latin typeface="Arial"/>
                <a:cs typeface="Arial"/>
              </a:rPr>
              <a:t>Recipient </a:t>
            </a:r>
            <a:endParaRPr lang="en-US" b="1">
              <a:solidFill>
                <a:srgbClr val="1E376D"/>
              </a:solidFill>
              <a:latin typeface="Arial"/>
              <a:cs typeface="Arial"/>
            </a:endParaRPr>
          </a:p>
          <a:p>
            <a:pPr algn="ctr">
              <a:lnSpc>
                <a:spcPct val="90000"/>
              </a:lnSpc>
            </a:pPr>
            <a:r>
              <a:rPr lang="en-US">
                <a:solidFill>
                  <a:srgbClr val="1E376D"/>
                </a:solidFill>
                <a:latin typeface="Arial"/>
                <a:cs typeface="Arial"/>
              </a:rPr>
              <a:t>Organizations</a:t>
            </a:r>
            <a:endParaRPr lang="en-US" b="1">
              <a:solidFill>
                <a:srgbClr val="1E376D"/>
              </a:solidFill>
              <a:latin typeface="Arial"/>
              <a:cs typeface="Arial"/>
            </a:endParaRPr>
          </a:p>
        </p:txBody>
      </p:sp>
      <p:cxnSp>
        <p:nvCxnSpPr>
          <p:cNvPr id="19" name="Straight Connector 18">
            <a:extLst>
              <a:ext uri="{FF2B5EF4-FFF2-40B4-BE49-F238E27FC236}">
                <a16:creationId xmlns:a16="http://schemas.microsoft.com/office/drawing/2014/main" id="{DE356477-80D6-4382-9567-E8FCEFD201C8}"/>
              </a:ext>
            </a:extLst>
          </p:cNvPr>
          <p:cNvCxnSpPr>
            <a:cxnSpLocks/>
          </p:cNvCxnSpPr>
          <p:nvPr/>
        </p:nvCxnSpPr>
        <p:spPr>
          <a:xfrm>
            <a:off x="5379868" y="4945569"/>
            <a:ext cx="0" cy="100584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3586CC1-9839-48ED-8F2C-E042E75F64F8}"/>
              </a:ext>
            </a:extLst>
          </p:cNvPr>
          <p:cNvCxnSpPr>
            <a:cxnSpLocks/>
          </p:cNvCxnSpPr>
          <p:nvPr/>
        </p:nvCxnSpPr>
        <p:spPr>
          <a:xfrm>
            <a:off x="9607400" y="4945569"/>
            <a:ext cx="0" cy="100584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FD58C20A-C0E3-4CCC-82FF-0295DA5DB9BD}"/>
              </a:ext>
            </a:extLst>
          </p:cNvPr>
          <p:cNvSpPr/>
          <p:nvPr/>
        </p:nvSpPr>
        <p:spPr>
          <a:xfrm>
            <a:off x="5605553" y="4820624"/>
            <a:ext cx="1927412" cy="1505027"/>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33</a:t>
            </a:r>
            <a:r>
              <a:rPr lang="en-US" sz="3600" b="1">
                <a:solidFill>
                  <a:srgbClr val="1E376D"/>
                </a:solidFill>
                <a:latin typeface="Arial"/>
                <a:cs typeface="Arial"/>
              </a:rPr>
              <a:t>M</a:t>
            </a:r>
          </a:p>
          <a:p>
            <a:pPr algn="ctr">
              <a:lnSpc>
                <a:spcPct val="90000"/>
              </a:lnSpc>
            </a:pPr>
            <a:r>
              <a:rPr lang="en-US">
                <a:solidFill>
                  <a:srgbClr val="1E376D"/>
                </a:solidFill>
                <a:latin typeface="Arial"/>
                <a:cs typeface="Arial"/>
              </a:rPr>
              <a:t>Pending</a:t>
            </a:r>
          </a:p>
          <a:p>
            <a:pPr algn="ctr">
              <a:lnSpc>
                <a:spcPct val="90000"/>
              </a:lnSpc>
            </a:pPr>
            <a:r>
              <a:rPr lang="en-US">
                <a:solidFill>
                  <a:srgbClr val="1E376D"/>
                </a:solidFill>
                <a:latin typeface="Arial"/>
                <a:cs typeface="Arial"/>
              </a:rPr>
              <a:t>Review</a:t>
            </a:r>
          </a:p>
        </p:txBody>
      </p:sp>
      <p:cxnSp>
        <p:nvCxnSpPr>
          <p:cNvPr id="27" name="Straight Connector 26">
            <a:extLst>
              <a:ext uri="{FF2B5EF4-FFF2-40B4-BE49-F238E27FC236}">
                <a16:creationId xmlns:a16="http://schemas.microsoft.com/office/drawing/2014/main" id="{BEDE91AD-2488-4AB0-BA16-88B19A9BB289}"/>
              </a:ext>
            </a:extLst>
          </p:cNvPr>
          <p:cNvCxnSpPr>
            <a:cxnSpLocks/>
          </p:cNvCxnSpPr>
          <p:nvPr/>
        </p:nvCxnSpPr>
        <p:spPr>
          <a:xfrm>
            <a:off x="7759037" y="4945568"/>
            <a:ext cx="0" cy="100584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BBEB42AF-B30F-420B-B69F-AD171A6F8294}"/>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29" name="Oval 28">
              <a:extLst>
                <a:ext uri="{FF2B5EF4-FFF2-40B4-BE49-F238E27FC236}">
                  <a16:creationId xmlns:a16="http://schemas.microsoft.com/office/drawing/2014/main" id="{E879DDDD-F0F1-483D-9DE6-9CF3AFEB9FE8}"/>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descr="Star with solid fill">
              <a:extLst>
                <a:ext uri="{FF2B5EF4-FFF2-40B4-BE49-F238E27FC236}">
                  <a16:creationId xmlns:a16="http://schemas.microsoft.com/office/drawing/2014/main" id="{EC2077E3-4752-431B-85B6-410826E647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233073">
              <a:off x="-3887173" y="886281"/>
              <a:ext cx="1847956" cy="1749617"/>
            </a:xfrm>
            <a:prstGeom prst="rect">
              <a:avLst/>
            </a:prstGeom>
            <a:effectLst/>
          </p:spPr>
        </p:pic>
        <p:pic>
          <p:nvPicPr>
            <p:cNvPr id="33" name="Graphic 32" descr="Star with solid fill">
              <a:extLst>
                <a:ext uri="{FF2B5EF4-FFF2-40B4-BE49-F238E27FC236}">
                  <a16:creationId xmlns:a16="http://schemas.microsoft.com/office/drawing/2014/main" id="{D1916CBE-CEB8-4D64-A5FA-BE77729114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37203">
              <a:off x="-2349471" y="1390440"/>
              <a:ext cx="1847956" cy="1749617"/>
            </a:xfrm>
            <a:prstGeom prst="rect">
              <a:avLst/>
            </a:prstGeom>
          </p:spPr>
        </p:pic>
        <p:pic>
          <p:nvPicPr>
            <p:cNvPr id="34" name="Graphic 33" descr="Star with solid fill">
              <a:extLst>
                <a:ext uri="{FF2B5EF4-FFF2-40B4-BE49-F238E27FC236}">
                  <a16:creationId xmlns:a16="http://schemas.microsoft.com/office/drawing/2014/main" id="{6A1F19F5-7D45-48B1-A98D-509CE8A759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8321891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5" name="Footer Placeholder 1">
            <a:extLst>
              <a:ext uri="{FF2B5EF4-FFF2-40B4-BE49-F238E27FC236}">
                <a16:creationId xmlns:a16="http://schemas.microsoft.com/office/drawing/2014/main" id="{773AF20E-988C-7F4A-879C-CFC5BEC70E00}"/>
              </a:ext>
            </a:extLst>
          </p:cNvPr>
          <p:cNvSpPr txBox="1">
            <a:spLocks/>
          </p:cNvSpPr>
          <p:nvPr/>
        </p:nvSpPr>
        <p:spPr>
          <a:xfrm>
            <a:off x="2787079" y="7062994"/>
            <a:ext cx="9367870" cy="32300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latin typeface="Proxima Nova Light" panose="02000506030000020004" pitchFamily="50" charset="0"/>
              </a:rPr>
              <a:t>Private and Confidential </a:t>
            </a:r>
          </a:p>
        </p:txBody>
      </p:sp>
      <p:pic>
        <p:nvPicPr>
          <p:cNvPr id="49" name="Picture 48" descr="A picture containing silhouette&#10;&#10;Description automatically generated">
            <a:extLst>
              <a:ext uri="{FF2B5EF4-FFF2-40B4-BE49-F238E27FC236}">
                <a16:creationId xmlns:a16="http://schemas.microsoft.com/office/drawing/2014/main" id="{27A7E2A9-93A6-6342-8AEB-7D70A5615207}"/>
              </a:ext>
            </a:extLst>
          </p:cNvPr>
          <p:cNvPicPr>
            <a:picLocks noChangeAspect="1"/>
          </p:cNvPicPr>
          <p:nvPr/>
        </p:nvPicPr>
        <p:blipFill>
          <a:blip r:embed="rId2">
            <a:duotone>
              <a:prstClr val="black"/>
              <a:schemeClr val="accent3">
                <a:tint val="45000"/>
                <a:satMod val="400000"/>
              </a:schemeClr>
            </a:duotone>
            <a:alphaModFix amt="50000"/>
          </a:blip>
          <a:stretch>
            <a:fillRect/>
          </a:stretch>
        </p:blipFill>
        <p:spPr>
          <a:xfrm rot="216223">
            <a:off x="3058703" y="1557967"/>
            <a:ext cx="9611500" cy="3182184"/>
          </a:xfrm>
          <a:prstGeom prst="rect">
            <a:avLst/>
          </a:prstGeom>
        </p:spPr>
      </p:pic>
      <p:sp>
        <p:nvSpPr>
          <p:cNvPr id="41" name="TextBox 40">
            <a:extLst>
              <a:ext uri="{FF2B5EF4-FFF2-40B4-BE49-F238E27FC236}">
                <a16:creationId xmlns:a16="http://schemas.microsoft.com/office/drawing/2014/main" id="{1A336C9A-596B-5640-B047-7B82F8D261B2}"/>
              </a:ext>
            </a:extLst>
          </p:cNvPr>
          <p:cNvSpPr txBox="1"/>
          <p:nvPr/>
        </p:nvSpPr>
        <p:spPr>
          <a:xfrm rot="16200000">
            <a:off x="-606312" y="903547"/>
            <a:ext cx="4084846" cy="1779974"/>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5400">
                <a:solidFill>
                  <a:schemeClr val="bg1">
                    <a:alpha val="12000"/>
                  </a:schemeClr>
                </a:solidFill>
                <a:latin typeface="Arial Narrow" panose="020B0604020202020204" pitchFamily="34" charset="0"/>
                <a:cs typeface="Arial Narrow" panose="020B0604020202020204" pitchFamily="34" charset="0"/>
              </a:rPr>
              <a:t>CARES ACT PROGRAMS</a:t>
            </a:r>
          </a:p>
          <a:p>
            <a:endParaRPr lang="en-US">
              <a:solidFill>
                <a:schemeClr val="bg1">
                  <a:alpha val="12000"/>
                </a:schemeClr>
              </a:solidFill>
            </a:endParaRPr>
          </a:p>
        </p:txBody>
      </p:sp>
      <p:sp>
        <p:nvSpPr>
          <p:cNvPr id="46" name="TextBox 45">
            <a:extLst>
              <a:ext uri="{FF2B5EF4-FFF2-40B4-BE49-F238E27FC236}">
                <a16:creationId xmlns:a16="http://schemas.microsoft.com/office/drawing/2014/main" id="{CC34E571-E159-BD40-AFBD-752E55132E07}"/>
              </a:ext>
            </a:extLst>
          </p:cNvPr>
          <p:cNvSpPr txBox="1"/>
          <p:nvPr/>
        </p:nvSpPr>
        <p:spPr>
          <a:xfrm rot="16200000">
            <a:off x="1945" y="3855581"/>
            <a:ext cx="2952804" cy="2492990"/>
          </a:xfrm>
          <a:prstGeom prst="rect">
            <a:avLst/>
          </a:prstGeom>
          <a:noFill/>
          <a:effectLst>
            <a:outerShdw blurRad="63500" sx="73000" sy="73000" algn="ctr" rotWithShape="0">
              <a:prstClr val="black">
                <a:alpha val="0"/>
              </a:prstClr>
            </a:outerShdw>
          </a:effectLst>
        </p:spPr>
        <p:txBody>
          <a:bodyPr wrap="square" rtlCol="0">
            <a:spAutoFit/>
          </a:bodyPr>
          <a:lstStyle/>
          <a:p>
            <a:pPr algn="ctr"/>
            <a:r>
              <a:rPr lang="en-US" sz="13800" b="1">
                <a:solidFill>
                  <a:schemeClr val="bg1">
                    <a:alpha val="12000"/>
                  </a:schemeClr>
                </a:solidFill>
                <a:latin typeface="Arial Black" panose="020B0604020202020204" pitchFamily="34" charset="0"/>
                <a:cs typeface="Arial Black" panose="020B0604020202020204" pitchFamily="34" charset="0"/>
              </a:rPr>
              <a:t>TN</a:t>
            </a:r>
          </a:p>
          <a:p>
            <a:endParaRPr lang="en-US">
              <a:solidFill>
                <a:schemeClr val="bg1">
                  <a:alpha val="12000"/>
                </a:schemeClr>
              </a:solidFill>
            </a:endParaRPr>
          </a:p>
        </p:txBody>
      </p:sp>
      <p:sp>
        <p:nvSpPr>
          <p:cNvPr id="47" name="TextBox 46">
            <a:extLst>
              <a:ext uri="{FF2B5EF4-FFF2-40B4-BE49-F238E27FC236}">
                <a16:creationId xmlns:a16="http://schemas.microsoft.com/office/drawing/2014/main" id="{34EF3221-B8FF-AF42-B1D2-5EA0F0360F4F}"/>
              </a:ext>
            </a:extLst>
          </p:cNvPr>
          <p:cNvSpPr txBox="1"/>
          <p:nvPr/>
        </p:nvSpPr>
        <p:spPr>
          <a:xfrm>
            <a:off x="-3068100" y="6075608"/>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4000" b="1">
                <a:solidFill>
                  <a:srgbClr val="919295"/>
                </a:solidFill>
                <a:latin typeface="Arial Narrow" panose="020B0604020202020204" pitchFamily="34" charset="0"/>
                <a:cs typeface="Arial Narrow" panose="020B0604020202020204" pitchFamily="34" charset="0"/>
              </a:rPr>
              <a:t>PROGRAMS</a:t>
            </a:r>
          </a:p>
          <a:p>
            <a:endParaRPr lang="en-US">
              <a:solidFill>
                <a:schemeClr val="bg1">
                  <a:alpha val="12000"/>
                </a:schemeClr>
              </a:solidFill>
            </a:endParaRPr>
          </a:p>
        </p:txBody>
      </p:sp>
      <p:sp>
        <p:nvSpPr>
          <p:cNvPr id="48" name="TextBox 47">
            <a:extLst>
              <a:ext uri="{FF2B5EF4-FFF2-40B4-BE49-F238E27FC236}">
                <a16:creationId xmlns:a16="http://schemas.microsoft.com/office/drawing/2014/main" id="{8A2663A0-4801-8445-A72C-3C6A7152CE6A}"/>
              </a:ext>
            </a:extLst>
          </p:cNvPr>
          <p:cNvSpPr txBox="1"/>
          <p:nvPr/>
        </p:nvSpPr>
        <p:spPr>
          <a:xfrm>
            <a:off x="-3045427" y="5595180"/>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16600" b="1">
                <a:solidFill>
                  <a:srgbClr val="919295"/>
                </a:solidFill>
                <a:latin typeface="Arial Black" panose="020B0604020202020204" pitchFamily="34" charset="0"/>
                <a:cs typeface="Arial Black" panose="020B0604020202020204" pitchFamily="34" charset="0"/>
              </a:rPr>
              <a:t>7</a:t>
            </a:r>
          </a:p>
          <a:p>
            <a:endParaRPr lang="en-US">
              <a:solidFill>
                <a:schemeClr val="bg1">
                  <a:alpha val="12000"/>
                </a:schemeClr>
              </a:solidFill>
            </a:endParaRPr>
          </a:p>
        </p:txBody>
      </p:sp>
      <p:pic>
        <p:nvPicPr>
          <p:cNvPr id="36" name="Picture 35">
            <a:extLst>
              <a:ext uri="{FF2B5EF4-FFF2-40B4-BE49-F238E27FC236}">
                <a16:creationId xmlns:a16="http://schemas.microsoft.com/office/drawing/2014/main" id="{A76FF071-330C-41F5-91FF-62E911BB21B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85552" y="2246299"/>
            <a:ext cx="1826275" cy="1826275"/>
          </a:xfrm>
          <a:prstGeom prst="rect">
            <a:avLst/>
          </a:prstGeom>
          <a:effectLst>
            <a:outerShdw blurRad="254000" sx="102000" sy="102000" algn="ctr" rotWithShape="0">
              <a:prstClr val="black">
                <a:alpha val="40000"/>
              </a:prstClr>
            </a:outerShdw>
          </a:effectLst>
        </p:spPr>
      </p:pic>
      <p:pic>
        <p:nvPicPr>
          <p:cNvPr id="37" name="Picture 36">
            <a:extLst>
              <a:ext uri="{FF2B5EF4-FFF2-40B4-BE49-F238E27FC236}">
                <a16:creationId xmlns:a16="http://schemas.microsoft.com/office/drawing/2014/main" id="{11290613-8AA8-4612-93F5-3F98233669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596475" y="74110"/>
            <a:ext cx="1826275" cy="1826275"/>
          </a:xfrm>
          <a:prstGeom prst="rect">
            <a:avLst/>
          </a:prstGeom>
          <a:effectLst>
            <a:outerShdw blurRad="254000" sx="102000" sy="102000" algn="ctr" rotWithShape="0">
              <a:prstClr val="black">
                <a:alpha val="40000"/>
              </a:prstClr>
            </a:outerShdw>
          </a:effectLst>
        </p:spPr>
      </p:pic>
      <p:pic>
        <p:nvPicPr>
          <p:cNvPr id="38" name="Picture 37">
            <a:extLst>
              <a:ext uri="{FF2B5EF4-FFF2-40B4-BE49-F238E27FC236}">
                <a16:creationId xmlns:a16="http://schemas.microsoft.com/office/drawing/2014/main" id="{2EA9A6E0-E5D2-44C4-8EA1-37AD8DE1447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61355" y="4750885"/>
            <a:ext cx="1826275" cy="1826275"/>
          </a:xfrm>
          <a:prstGeom prst="rect">
            <a:avLst/>
          </a:prstGeom>
          <a:effectLst>
            <a:outerShdw blurRad="254000" sx="102000" sy="102000" algn="ctr" rotWithShape="0">
              <a:prstClr val="black">
                <a:alpha val="40000"/>
              </a:prstClr>
            </a:outerShdw>
          </a:effectLst>
        </p:spPr>
      </p:pic>
      <p:pic>
        <p:nvPicPr>
          <p:cNvPr id="39" name="Picture 38">
            <a:extLst>
              <a:ext uri="{FF2B5EF4-FFF2-40B4-BE49-F238E27FC236}">
                <a16:creationId xmlns:a16="http://schemas.microsoft.com/office/drawing/2014/main" id="{60F2B5B7-22AE-4B19-9648-CE26D89F160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66031" y="4784969"/>
            <a:ext cx="1826275" cy="1826275"/>
          </a:xfrm>
          <a:prstGeom prst="rect">
            <a:avLst/>
          </a:prstGeom>
          <a:effectLst>
            <a:outerShdw blurRad="254000" sx="102000" sy="102000" algn="ctr" rotWithShape="0">
              <a:prstClr val="black">
                <a:alpha val="40000"/>
              </a:prstClr>
            </a:outerShdw>
          </a:effectLst>
        </p:spPr>
      </p:pic>
      <p:pic>
        <p:nvPicPr>
          <p:cNvPr id="42" name="Picture 41">
            <a:extLst>
              <a:ext uri="{FF2B5EF4-FFF2-40B4-BE49-F238E27FC236}">
                <a16:creationId xmlns:a16="http://schemas.microsoft.com/office/drawing/2014/main" id="{C1585560-0B3E-4A85-997B-5577CB92A57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770327" y="121112"/>
            <a:ext cx="1826275" cy="1826275"/>
          </a:xfrm>
          <a:prstGeom prst="rect">
            <a:avLst/>
          </a:prstGeom>
          <a:effectLst>
            <a:outerShdw blurRad="254000" sx="102000" sy="102000" algn="ctr" rotWithShape="0">
              <a:prstClr val="black">
                <a:alpha val="40000"/>
              </a:prstClr>
            </a:outerShdw>
          </a:effectLst>
        </p:spPr>
      </p:pic>
      <p:pic>
        <p:nvPicPr>
          <p:cNvPr id="43" name="Picture 42">
            <a:extLst>
              <a:ext uri="{FF2B5EF4-FFF2-40B4-BE49-F238E27FC236}">
                <a16:creationId xmlns:a16="http://schemas.microsoft.com/office/drawing/2014/main" id="{D589E3EB-B58E-4E4E-A1DB-2B758B86A65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594137" y="4780674"/>
            <a:ext cx="1826275" cy="1826275"/>
          </a:xfrm>
          <a:prstGeom prst="rect">
            <a:avLst/>
          </a:prstGeom>
          <a:effectLst>
            <a:outerShdw blurRad="254000" sx="102000" sy="102000" algn="ctr" rotWithShape="0">
              <a:prstClr val="black">
                <a:alpha val="40000"/>
              </a:prstClr>
            </a:outerShdw>
          </a:effectLst>
        </p:spPr>
      </p:pic>
      <p:pic>
        <p:nvPicPr>
          <p:cNvPr id="44" name="Picture 43" descr="A picture containing logo&#10;&#10;Description automatically generated">
            <a:extLst>
              <a:ext uri="{FF2B5EF4-FFF2-40B4-BE49-F238E27FC236}">
                <a16:creationId xmlns:a16="http://schemas.microsoft.com/office/drawing/2014/main" id="{97F3A8C9-15A3-4D67-B88D-430CA8A519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24295" y="4780375"/>
            <a:ext cx="1826275" cy="1826275"/>
          </a:xfrm>
          <a:prstGeom prst="rect">
            <a:avLst/>
          </a:prstGeom>
          <a:effectLst>
            <a:outerShdw blurRad="254000" sx="102000" sy="102000" algn="ctr" rotWithShape="0">
              <a:prstClr val="black">
                <a:alpha val="40000"/>
              </a:prstClr>
            </a:outerShdw>
          </a:effectLst>
        </p:spPr>
      </p:pic>
      <p:pic>
        <p:nvPicPr>
          <p:cNvPr id="4" name="Picture 3" descr="A red and white logo&#10;&#10;Description automatically generated with low confidence">
            <a:extLst>
              <a:ext uri="{FF2B5EF4-FFF2-40B4-BE49-F238E27FC236}">
                <a16:creationId xmlns:a16="http://schemas.microsoft.com/office/drawing/2014/main" id="{8941B749-A4EC-E44B-885C-9B9F6767FB3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32426" y="2276204"/>
            <a:ext cx="2007639" cy="2007639"/>
          </a:xfrm>
          <a:prstGeom prst="ellipse">
            <a:avLst/>
          </a:prstGeom>
          <a:effectLst>
            <a:outerShdw blurRad="304800" sx="102000" sy="102000" algn="ctr" rotWithShape="0">
              <a:prstClr val="black">
                <a:alpha val="49000"/>
              </a:prstClr>
            </a:outerShdw>
          </a:effectLst>
        </p:spPr>
      </p:pic>
      <p:pic>
        <p:nvPicPr>
          <p:cNvPr id="3" name="Picture 2" descr="A picture containing logo&#10;&#10;Description automatically generated">
            <a:extLst>
              <a:ext uri="{FF2B5EF4-FFF2-40B4-BE49-F238E27FC236}">
                <a16:creationId xmlns:a16="http://schemas.microsoft.com/office/drawing/2014/main" id="{04641151-8B0B-494B-8CC5-0E8F5725B857}"/>
              </a:ext>
            </a:extLst>
          </p:cNvPr>
          <p:cNvPicPr>
            <a:picLocks noChangeAspect="1"/>
          </p:cNvPicPr>
          <p:nvPr/>
        </p:nvPicPr>
        <p:blipFill>
          <a:blip r:embed="rId11"/>
          <a:srcRect/>
          <a:stretch/>
        </p:blipFill>
        <p:spPr>
          <a:xfrm>
            <a:off x="9762231" y="2277883"/>
            <a:ext cx="1824581" cy="1824581"/>
          </a:xfrm>
          <a:prstGeom prst="rect">
            <a:avLst/>
          </a:prstGeom>
          <a:effectLst>
            <a:outerShdw blurRad="254000" sx="102000" sy="102000" algn="ctr" rotWithShape="0">
              <a:prstClr val="black">
                <a:alpha val="40000"/>
              </a:prstClr>
            </a:outerShdw>
          </a:effectLst>
        </p:spPr>
      </p:pic>
      <p:pic>
        <p:nvPicPr>
          <p:cNvPr id="26" name="Picture 25">
            <a:extLst>
              <a:ext uri="{FF2B5EF4-FFF2-40B4-BE49-F238E27FC236}">
                <a16:creationId xmlns:a16="http://schemas.microsoft.com/office/drawing/2014/main" id="{96845CAA-A8EA-4458-9CC1-8E7482E59603}"/>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423952" y="116328"/>
            <a:ext cx="1826275" cy="1826275"/>
          </a:xfrm>
          <a:prstGeom prst="rect">
            <a:avLst/>
          </a:prstGeom>
          <a:effectLst>
            <a:outerShdw blurRad="254000" sx="102000" sy="102000" algn="ctr" rotWithShape="0">
              <a:prstClr val="black">
                <a:alpha val="40000"/>
              </a:prstClr>
            </a:outerShdw>
          </a:effectLst>
        </p:spPr>
      </p:pic>
      <p:pic>
        <p:nvPicPr>
          <p:cNvPr id="25" name="Picture 24">
            <a:extLst>
              <a:ext uri="{FF2B5EF4-FFF2-40B4-BE49-F238E27FC236}">
                <a16:creationId xmlns:a16="http://schemas.microsoft.com/office/drawing/2014/main" id="{F44FDA86-2BBC-4CCD-8495-7783149442EA}"/>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7601737" y="2277883"/>
            <a:ext cx="1824581" cy="1824581"/>
          </a:xfrm>
          <a:prstGeom prst="rect">
            <a:avLst/>
          </a:prstGeom>
          <a:effectLst>
            <a:outerShdw blurRad="254000" sx="102000" sy="102000" algn="ctr" rotWithShape="0">
              <a:prstClr val="black">
                <a:alpha val="40000"/>
              </a:prstClr>
            </a:outerShdw>
          </a:effectLst>
        </p:spPr>
      </p:pic>
      <p:pic>
        <p:nvPicPr>
          <p:cNvPr id="28" name="Picture 27">
            <a:extLst>
              <a:ext uri="{FF2B5EF4-FFF2-40B4-BE49-F238E27FC236}">
                <a16:creationId xmlns:a16="http://schemas.microsoft.com/office/drawing/2014/main" id="{2758C30C-6AE1-954C-A1DB-F1A0A533DFF6}"/>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3318455" y="136566"/>
            <a:ext cx="1826275" cy="1826275"/>
          </a:xfrm>
          <a:prstGeom prst="rect">
            <a:avLst/>
          </a:prstGeom>
          <a:effectLst>
            <a:outerShdw blurRad="254000" sx="102000" sy="102000" algn="ctr" rotWithShape="0">
              <a:prstClr val="black">
                <a:alpha val="40000"/>
              </a:prstClr>
            </a:outerShdw>
          </a:effectLst>
        </p:spPr>
      </p:pic>
    </p:spTree>
    <p:extLst>
      <p:ext uri="{BB962C8B-B14F-4D97-AF65-F5344CB8AC3E}">
        <p14:creationId xmlns:p14="http://schemas.microsoft.com/office/powerpoint/2010/main" val="2882682890"/>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descr="A picture containing logo&#10;&#10;Description automatically generated">
            <a:extLst>
              <a:ext uri="{FF2B5EF4-FFF2-40B4-BE49-F238E27FC236}">
                <a16:creationId xmlns:a16="http://schemas.microsoft.com/office/drawing/2014/main" id="{46AC4A11-4F68-C04C-A4C1-E92A10B9F7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20" name="TextBox 19">
            <a:extLst>
              <a:ext uri="{FF2B5EF4-FFF2-40B4-BE49-F238E27FC236}">
                <a16:creationId xmlns:a16="http://schemas.microsoft.com/office/drawing/2014/main" id="{0890A130-294D-9541-9BB4-DE1A221A6AD6}"/>
              </a:ext>
            </a:extLst>
          </p:cNvPr>
          <p:cNvSpPr txBox="1"/>
          <p:nvPr/>
        </p:nvSpPr>
        <p:spPr>
          <a:xfrm>
            <a:off x="-3636" y="55560"/>
            <a:ext cx="2824131" cy="1787669"/>
          </a:xfrm>
          <a:prstGeom prst="rect">
            <a:avLst/>
          </a:prstGeom>
          <a:noFill/>
          <a:effectLst>
            <a:outerShdw blurRad="63500" sx="73000" sy="73000" algn="ctr" rotWithShape="0">
              <a:prstClr val="black">
                <a:alpha val="0"/>
              </a:prstClr>
            </a:outerShdw>
          </a:effectLst>
        </p:spPr>
        <p:txBody>
          <a:bodyPr wrap="square" rtlCol="0">
            <a:spAutoFit/>
          </a:bodyPr>
          <a:lstStyle/>
          <a:p>
            <a:r>
              <a:rPr lang="en-US" sz="4800" b="1">
                <a:solidFill>
                  <a:schemeClr val="bg1">
                    <a:alpha val="12000"/>
                  </a:schemeClr>
                </a:solidFill>
                <a:latin typeface="Arial Black" panose="020B0604020202020204" pitchFamily="34" charset="0"/>
                <a:cs typeface="Arial Black" panose="020B0604020202020204" pitchFamily="34" charset="0"/>
              </a:rPr>
              <a:t>NON– </a:t>
            </a:r>
          </a:p>
          <a:p>
            <a:pPr>
              <a:lnSpc>
                <a:spcPts val="4060"/>
              </a:lnSpc>
            </a:pPr>
            <a:r>
              <a:rPr lang="en-US" sz="4800" b="1">
                <a:solidFill>
                  <a:schemeClr val="bg1">
                    <a:alpha val="12000"/>
                  </a:schemeClr>
                </a:solidFill>
                <a:latin typeface="Arial Black" panose="020B0604020202020204" pitchFamily="34" charset="0"/>
                <a:cs typeface="Arial Black" panose="020B0604020202020204" pitchFamily="34" charset="0"/>
              </a:rPr>
              <a:t>PROFIT</a:t>
            </a:r>
          </a:p>
          <a:p>
            <a:endParaRPr lang="en-US" sz="2800">
              <a:solidFill>
                <a:schemeClr val="bg1">
                  <a:alpha val="12000"/>
                </a:schemeClr>
              </a:solidFill>
            </a:endParaRPr>
          </a:p>
        </p:txBody>
      </p:sp>
      <p:grpSp>
        <p:nvGrpSpPr>
          <p:cNvPr id="7" name="Group 6">
            <a:extLst>
              <a:ext uri="{FF2B5EF4-FFF2-40B4-BE49-F238E27FC236}">
                <a16:creationId xmlns:a16="http://schemas.microsoft.com/office/drawing/2014/main" id="{CC842E05-2B55-42BF-9F00-A98E4FE69A4C}"/>
              </a:ext>
            </a:extLst>
          </p:cNvPr>
          <p:cNvGrpSpPr/>
          <p:nvPr/>
        </p:nvGrpSpPr>
        <p:grpSpPr>
          <a:xfrm>
            <a:off x="4082500" y="2892371"/>
            <a:ext cx="7585380" cy="1661525"/>
            <a:chOff x="4352980" y="397751"/>
            <a:chExt cx="7585380" cy="1661525"/>
          </a:xfrm>
        </p:grpSpPr>
        <p:sp>
          <p:nvSpPr>
            <p:cNvPr id="16" name="Rectangle 15">
              <a:extLst>
                <a:ext uri="{FF2B5EF4-FFF2-40B4-BE49-F238E27FC236}">
                  <a16:creationId xmlns:a16="http://schemas.microsoft.com/office/drawing/2014/main" id="{832C4AAE-EB29-4FBD-8682-1AF0F23033BD}"/>
                </a:ext>
              </a:extLst>
            </p:cNvPr>
            <p:cNvSpPr/>
            <p:nvPr/>
          </p:nvSpPr>
          <p:spPr>
            <a:xfrm>
              <a:off x="5830239" y="397751"/>
              <a:ext cx="3566160" cy="461665"/>
            </a:xfrm>
            <a:prstGeom prst="rect">
              <a:avLst/>
            </a:prstGeom>
          </p:spPr>
          <p:txBody>
            <a:bodyPr>
              <a:spAutoFit/>
            </a:bodyPr>
            <a:lstStyle/>
            <a:p>
              <a:r>
                <a:rPr lang="en-US" sz="2400" b="1">
                  <a:solidFill>
                    <a:srgbClr val="1E376D"/>
                  </a:solidFill>
                  <a:latin typeface="Arial" panose="020B0604020202020204" pitchFamily="34" charset="0"/>
                  <a:cs typeface="Arial" panose="020B0604020202020204" pitchFamily="34" charset="0"/>
                </a:rPr>
                <a:t>PENCIL</a:t>
              </a:r>
              <a:endParaRPr lang="en-US" sz="2000">
                <a:solidFill>
                  <a:srgbClr val="1E376D"/>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94812D94-68E8-447D-B707-E0FB3712A666}"/>
                </a:ext>
              </a:extLst>
            </p:cNvPr>
            <p:cNvSpPr/>
            <p:nvPr/>
          </p:nvSpPr>
          <p:spPr>
            <a:xfrm>
              <a:off x="5830239" y="858947"/>
              <a:ext cx="6108121" cy="1200329"/>
            </a:xfrm>
            <a:prstGeom prst="rect">
              <a:avLst/>
            </a:prstGeom>
          </p:spPr>
          <p:txBody>
            <a:bodyPr wrap="square">
              <a:spAutoFit/>
            </a:bodyPr>
            <a:lstStyle/>
            <a:p>
              <a:r>
                <a:rPr lang="en-US">
                  <a:latin typeface="Arial" panose="020B0604020202020204" pitchFamily="34" charset="0"/>
                  <a:cs typeface="Arial" panose="020B0604020202020204" pitchFamily="34" charset="0"/>
                </a:rPr>
                <a:t>PENCIL provides supplies to Metro Nashville Public School teachers at no cost. They used their award to renovate warehouse space to allow additional volunteers to safely help distribute supplies to metro teachers. </a:t>
              </a:r>
            </a:p>
          </p:txBody>
        </p:sp>
        <p:pic>
          <p:nvPicPr>
            <p:cNvPr id="1026" name="Picture 2" descr="No photo description available.">
              <a:extLst>
                <a:ext uri="{FF2B5EF4-FFF2-40B4-BE49-F238E27FC236}">
                  <a16:creationId xmlns:a16="http://schemas.microsoft.com/office/drawing/2014/main" id="{34E172C4-D186-4DD5-9745-9D83405317A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081" r="19647" b="3787"/>
            <a:stretch/>
          </p:blipFill>
          <p:spPr bwMode="auto">
            <a:xfrm>
              <a:off x="4352980" y="412530"/>
              <a:ext cx="1041549" cy="16092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F1959C77-38C2-4D91-90F1-190C92A47B2D}"/>
              </a:ext>
            </a:extLst>
          </p:cNvPr>
          <p:cNvGrpSpPr/>
          <p:nvPr/>
        </p:nvGrpSpPr>
        <p:grpSpPr>
          <a:xfrm>
            <a:off x="3882083" y="107214"/>
            <a:ext cx="8123763" cy="2343763"/>
            <a:chOff x="4137956" y="2289649"/>
            <a:chExt cx="8123763" cy="2343763"/>
          </a:xfrm>
        </p:grpSpPr>
        <p:pic>
          <p:nvPicPr>
            <p:cNvPr id="1030" name="Picture 6" descr="Image">
              <a:extLst>
                <a:ext uri="{FF2B5EF4-FFF2-40B4-BE49-F238E27FC236}">
                  <a16:creationId xmlns:a16="http://schemas.microsoft.com/office/drawing/2014/main" id="{5AB6382D-2226-469E-83EC-735072817EB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7" t="2166" r="2167" b="2500"/>
            <a:stretch/>
          </p:blipFill>
          <p:spPr bwMode="auto">
            <a:xfrm>
              <a:off x="4137956" y="2869812"/>
              <a:ext cx="1448086" cy="1443040"/>
            </a:xfrm>
            <a:prstGeom prst="ellipse">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54EF5912-E234-4F4D-876F-D2B43841BF0B}"/>
                </a:ext>
              </a:extLst>
            </p:cNvPr>
            <p:cNvSpPr/>
            <p:nvPr/>
          </p:nvSpPr>
          <p:spPr>
            <a:xfrm>
              <a:off x="5830238" y="2289649"/>
              <a:ext cx="6431481" cy="461665"/>
            </a:xfrm>
            <a:prstGeom prst="rect">
              <a:avLst/>
            </a:prstGeom>
          </p:spPr>
          <p:txBody>
            <a:bodyPr wrap="square">
              <a:spAutoFit/>
            </a:bodyPr>
            <a:lstStyle/>
            <a:p>
              <a:r>
                <a:rPr lang="en-US" sz="2400" b="1">
                  <a:solidFill>
                    <a:srgbClr val="1E376D"/>
                  </a:solidFill>
                  <a:latin typeface="Arial" panose="020B0604020202020204" pitchFamily="34" charset="0"/>
                  <a:cs typeface="Arial" panose="020B0604020202020204" pitchFamily="34" charset="0"/>
                </a:rPr>
                <a:t>TENNESSEE AQUARIUM</a:t>
              </a:r>
              <a:endParaRPr lang="en-US" sz="2000">
                <a:solidFill>
                  <a:srgbClr val="1E376D"/>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C20DC011-685F-4790-9663-51A24EBED5B8}"/>
                </a:ext>
              </a:extLst>
            </p:cNvPr>
            <p:cNvSpPr/>
            <p:nvPr/>
          </p:nvSpPr>
          <p:spPr>
            <a:xfrm>
              <a:off x="5830239" y="2750845"/>
              <a:ext cx="6108121" cy="1882567"/>
            </a:xfrm>
            <a:prstGeom prst="rect">
              <a:avLst/>
            </a:prstGeom>
          </p:spPr>
          <p:txBody>
            <a:bodyPr wrap="square">
              <a:spAutoFit/>
            </a:bodyPr>
            <a:lstStyle/>
            <a:p>
              <a:r>
                <a:rPr lang="en-US">
                  <a:latin typeface="Arial" panose="020B0604020202020204" pitchFamily="34" charset="0"/>
                  <a:cs typeface="Arial" panose="020B0604020202020204" pitchFamily="34" charset="0"/>
                </a:rPr>
                <a:t>The aquarium upgraded 10 HVAC units equipped with ultraviolet-C light filters to increase the quality and flow of air while killing the Coronavirus. </a:t>
              </a:r>
            </a:p>
            <a:p>
              <a:pPr>
                <a:lnSpc>
                  <a:spcPts val="960"/>
                </a:lnSpc>
              </a:pPr>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a:t>
              </a:r>
              <a:r>
                <a:rPr lang="en-US" i="1">
                  <a:latin typeface="Arial" panose="020B0604020202020204" pitchFamily="34" charset="0"/>
                  <a:cs typeface="Arial" panose="020B0604020202020204" pitchFamily="34" charset="0"/>
                </a:rPr>
                <a:t>As a nonprofit, we were grateful to receive the funding to add another layer of safety for our guests, staff and volunteers</a:t>
              </a:r>
              <a:r>
                <a:rPr lang="en-US">
                  <a:latin typeface="Arial" panose="020B0604020202020204" pitchFamily="34" charset="0"/>
                  <a:cs typeface="Arial" panose="020B0604020202020204" pitchFamily="34" charset="0"/>
                </a:rPr>
                <a:t>.” - Rodney Fuller, Dir. Facilities &amp; Maintenance</a:t>
              </a:r>
            </a:p>
          </p:txBody>
        </p:sp>
      </p:grpSp>
      <p:grpSp>
        <p:nvGrpSpPr>
          <p:cNvPr id="12" name="Group 11">
            <a:extLst>
              <a:ext uri="{FF2B5EF4-FFF2-40B4-BE49-F238E27FC236}">
                <a16:creationId xmlns:a16="http://schemas.microsoft.com/office/drawing/2014/main" id="{C9FA81DE-C716-4F0F-A14C-B212206F21D5}"/>
              </a:ext>
            </a:extLst>
          </p:cNvPr>
          <p:cNvGrpSpPr/>
          <p:nvPr/>
        </p:nvGrpSpPr>
        <p:grpSpPr>
          <a:xfrm>
            <a:off x="3932106" y="4940119"/>
            <a:ext cx="7750381" cy="1542163"/>
            <a:chOff x="4187979" y="4940119"/>
            <a:chExt cx="7750381" cy="1542163"/>
          </a:xfrm>
        </p:grpSpPr>
        <p:pic>
          <p:nvPicPr>
            <p:cNvPr id="1032" name="Picture 8">
              <a:extLst>
                <a:ext uri="{FF2B5EF4-FFF2-40B4-BE49-F238E27FC236}">
                  <a16:creationId xmlns:a16="http://schemas.microsoft.com/office/drawing/2014/main" id="{46A84952-06E7-4C37-AF00-FD836AC6C21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0938"/>
            <a:stretch/>
          </p:blipFill>
          <p:spPr bwMode="auto">
            <a:xfrm>
              <a:off x="4187979" y="5056270"/>
              <a:ext cx="1342339" cy="1426012"/>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id="{2EB2FD3E-661F-4BD7-969B-C4E29C558C5C}"/>
                </a:ext>
              </a:extLst>
            </p:cNvPr>
            <p:cNvSpPr/>
            <p:nvPr/>
          </p:nvSpPr>
          <p:spPr>
            <a:xfrm>
              <a:off x="5830239" y="4940119"/>
              <a:ext cx="3566160" cy="584775"/>
            </a:xfrm>
            <a:prstGeom prst="rect">
              <a:avLst/>
            </a:prstGeom>
          </p:spPr>
          <p:txBody>
            <a:bodyPr>
              <a:spAutoFit/>
            </a:bodyPr>
            <a:lstStyle/>
            <a:p>
              <a:r>
                <a:rPr lang="en-US" sz="3200" b="1">
                  <a:solidFill>
                    <a:srgbClr val="1E376D"/>
                  </a:solidFill>
                  <a:latin typeface="Arial" panose="020B0604020202020204" pitchFamily="34" charset="0"/>
                  <a:cs typeface="Arial" panose="020B0604020202020204" pitchFamily="34" charset="0"/>
                </a:rPr>
                <a:t>Q</a:t>
              </a:r>
              <a:r>
                <a:rPr lang="en-US" sz="2400" b="1">
                  <a:solidFill>
                    <a:srgbClr val="1E376D"/>
                  </a:solidFill>
                  <a:latin typeface="Arial" panose="020B0604020202020204" pitchFamily="34" charset="0"/>
                  <a:cs typeface="Arial" panose="020B0604020202020204" pitchFamily="34" charset="0"/>
                </a:rPr>
                <a:t>SOURCE</a:t>
              </a:r>
              <a:endParaRPr lang="en-US" sz="2000">
                <a:solidFill>
                  <a:srgbClr val="1E376D"/>
                </a:solidFill>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DFAC1E38-394B-4582-88E6-108E7FBB0E09}"/>
                </a:ext>
              </a:extLst>
            </p:cNvPr>
            <p:cNvSpPr/>
            <p:nvPr/>
          </p:nvSpPr>
          <p:spPr>
            <a:xfrm>
              <a:off x="5830239" y="5473739"/>
              <a:ext cx="6108121" cy="923330"/>
            </a:xfrm>
            <a:prstGeom prst="rect">
              <a:avLst/>
            </a:prstGeom>
          </p:spPr>
          <p:txBody>
            <a:bodyPr wrap="square">
              <a:spAutoFit/>
            </a:bodyPr>
            <a:lstStyle/>
            <a:p>
              <a:r>
                <a:rPr lang="en-US" err="1">
                  <a:latin typeface="Arial" panose="020B0604020202020204" pitchFamily="34" charset="0"/>
                  <a:cs typeface="Arial" panose="020B0604020202020204" pitchFamily="34" charset="0"/>
                </a:rPr>
                <a:t>Qsource</a:t>
              </a:r>
              <a:r>
                <a:rPr lang="en-US">
                  <a:latin typeface="Arial" panose="020B0604020202020204" pitchFamily="34" charset="0"/>
                  <a:cs typeface="Arial" panose="020B0604020202020204" pitchFamily="34" charset="0"/>
                </a:rPr>
                <a:t> used the grant to create video lessons and educational materials for families and teachers to use to help young children learn about COVID-19. </a:t>
              </a:r>
            </a:p>
          </p:txBody>
        </p:sp>
      </p:grpSp>
      <p:cxnSp>
        <p:nvCxnSpPr>
          <p:cNvPr id="49" name="Straight Connector 48">
            <a:extLst>
              <a:ext uri="{FF2B5EF4-FFF2-40B4-BE49-F238E27FC236}">
                <a16:creationId xmlns:a16="http://schemas.microsoft.com/office/drawing/2014/main" id="{8547931D-9033-4F59-A7DD-AE1C220B3A01}"/>
              </a:ext>
            </a:extLst>
          </p:cNvPr>
          <p:cNvCxnSpPr>
            <a:cxnSpLocks/>
          </p:cNvCxnSpPr>
          <p:nvPr/>
        </p:nvCxnSpPr>
        <p:spPr>
          <a:xfrm>
            <a:off x="3746500" y="4812792"/>
            <a:ext cx="4302031"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803992F-C12D-496A-9297-445433EB56BB}"/>
              </a:ext>
            </a:extLst>
          </p:cNvPr>
          <p:cNvCxnSpPr>
            <a:cxnSpLocks/>
          </p:cNvCxnSpPr>
          <p:nvPr/>
        </p:nvCxnSpPr>
        <p:spPr>
          <a:xfrm>
            <a:off x="3746500" y="2679063"/>
            <a:ext cx="4302031"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9B0CE8EB-B43B-436B-8C47-1BC97D64068E}"/>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29" name="Oval 28">
              <a:extLst>
                <a:ext uri="{FF2B5EF4-FFF2-40B4-BE49-F238E27FC236}">
                  <a16:creationId xmlns:a16="http://schemas.microsoft.com/office/drawing/2014/main" id="{A4DBE700-9273-4F33-9003-25A12B1E9A09}"/>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descr="Star with solid fill">
              <a:extLst>
                <a:ext uri="{FF2B5EF4-FFF2-40B4-BE49-F238E27FC236}">
                  <a16:creationId xmlns:a16="http://schemas.microsoft.com/office/drawing/2014/main" id="{5131EFD4-480D-4521-9570-716AED1D470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1233073">
              <a:off x="-3887173" y="886281"/>
              <a:ext cx="1847956" cy="1749617"/>
            </a:xfrm>
            <a:prstGeom prst="rect">
              <a:avLst/>
            </a:prstGeom>
            <a:effectLst/>
          </p:spPr>
        </p:pic>
        <p:pic>
          <p:nvPicPr>
            <p:cNvPr id="32" name="Graphic 31" descr="Star with solid fill">
              <a:extLst>
                <a:ext uri="{FF2B5EF4-FFF2-40B4-BE49-F238E27FC236}">
                  <a16:creationId xmlns:a16="http://schemas.microsoft.com/office/drawing/2014/main" id="{19D32820-E734-4C34-8696-980C7FAF007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2537203">
              <a:off x="-2349471" y="1390440"/>
              <a:ext cx="1847956" cy="1749617"/>
            </a:xfrm>
            <a:prstGeom prst="rect">
              <a:avLst/>
            </a:prstGeom>
          </p:spPr>
        </p:pic>
        <p:pic>
          <p:nvPicPr>
            <p:cNvPr id="35" name="Graphic 34" descr="Star with solid fill">
              <a:extLst>
                <a:ext uri="{FF2B5EF4-FFF2-40B4-BE49-F238E27FC236}">
                  <a16:creationId xmlns:a16="http://schemas.microsoft.com/office/drawing/2014/main" id="{947DA2AE-C0E6-4EB7-B991-0F0448E01E5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3512168379"/>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1C245EF-FBBE-D749-A040-49A5B441D442}"/>
              </a:ext>
            </a:extLst>
          </p:cNvPr>
          <p:cNvSpPr/>
          <p:nvPr/>
        </p:nvSpPr>
        <p:spPr>
          <a:xfrm>
            <a:off x="2853150"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 name="Content Placeholder 3">
            <a:extLst>
              <a:ext uri="{FF2B5EF4-FFF2-40B4-BE49-F238E27FC236}">
                <a16:creationId xmlns:a16="http://schemas.microsoft.com/office/drawing/2014/main" id="{BF3CEE0F-B87E-4CEA-B3C6-0CA68C46EAB6}"/>
              </a:ext>
            </a:extLst>
          </p:cNvPr>
          <p:cNvSpPr>
            <a:spLocks noGrp="1"/>
          </p:cNvSpPr>
          <p:nvPr>
            <p:ph idx="1"/>
          </p:nvPr>
        </p:nvSpPr>
        <p:spPr>
          <a:xfrm>
            <a:off x="3106880" y="1825625"/>
            <a:ext cx="8246919" cy="4351338"/>
          </a:xfrm>
        </p:spPr>
        <p:txBody>
          <a:bodyPr/>
          <a:lstStyle/>
          <a:p>
            <a:r>
              <a:rPr lang="en-US"/>
              <a:t>HOLD for Housing example</a:t>
            </a:r>
          </a:p>
        </p:txBody>
      </p:sp>
      <p:sp>
        <p:nvSpPr>
          <p:cNvPr id="20" name="Rectangle 19">
            <a:extLst>
              <a:ext uri="{FF2B5EF4-FFF2-40B4-BE49-F238E27FC236}">
                <a16:creationId xmlns:a16="http://schemas.microsoft.com/office/drawing/2014/main" id="{68A634C4-FC3A-AA47-83E8-21ED15D142A9}"/>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5" name="Safe Haven Tennessee Community CARES_1">
            <a:hlinkClick r:id="" action="ppaction://media"/>
            <a:extLst>
              <a:ext uri="{FF2B5EF4-FFF2-40B4-BE49-F238E27FC236}">
                <a16:creationId xmlns:a16="http://schemas.microsoft.com/office/drawing/2014/main" id="{F2A51800-2644-40FC-A11C-37F8178B70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368510" y="1457182"/>
            <a:ext cx="8134350" cy="4572000"/>
          </a:xfrm>
          <a:prstGeom prst="rect">
            <a:avLst/>
          </a:prstGeom>
        </p:spPr>
      </p:pic>
      <p:sp>
        <p:nvSpPr>
          <p:cNvPr id="13" name="Rectangle 12">
            <a:extLst>
              <a:ext uri="{FF2B5EF4-FFF2-40B4-BE49-F238E27FC236}">
                <a16:creationId xmlns:a16="http://schemas.microsoft.com/office/drawing/2014/main" id="{59502DC1-5E9B-4154-BAE9-8AE31DA8EF35}"/>
              </a:ext>
            </a:extLst>
          </p:cNvPr>
          <p:cNvSpPr/>
          <p:nvPr/>
        </p:nvSpPr>
        <p:spPr>
          <a:xfrm>
            <a:off x="4127206" y="428724"/>
            <a:ext cx="6616959" cy="892552"/>
          </a:xfrm>
          <a:prstGeom prst="rect">
            <a:avLst/>
          </a:prstGeom>
        </p:spPr>
        <p:txBody>
          <a:bodyPr wrap="square">
            <a:spAutoFit/>
          </a:bodyPr>
          <a:lstStyle/>
          <a:p>
            <a:pPr algn="ctr"/>
            <a:r>
              <a:rPr lang="en-US" sz="2800" b="1">
                <a:solidFill>
                  <a:srgbClr val="1E376D"/>
                </a:solidFill>
                <a:latin typeface="Arial" panose="020B0604020202020204" pitchFamily="34" charset="0"/>
                <a:cs typeface="Arial" panose="020B0604020202020204" pitchFamily="34" charset="0"/>
              </a:rPr>
              <a:t>SAFE HAVEN FAMILY SHELTER</a:t>
            </a:r>
          </a:p>
          <a:p>
            <a:pPr algn="ctr"/>
            <a:r>
              <a:rPr lang="en-US" sz="2400" b="1">
                <a:solidFill>
                  <a:srgbClr val="1E376D"/>
                </a:solidFill>
                <a:latin typeface="Arial" panose="020B0604020202020204" pitchFamily="34" charset="0"/>
                <a:cs typeface="Arial" panose="020B0604020202020204" pitchFamily="34" charset="0"/>
              </a:rPr>
              <a:t>Tennessee Community CARES Program</a:t>
            </a:r>
          </a:p>
        </p:txBody>
      </p:sp>
      <p:sp>
        <p:nvSpPr>
          <p:cNvPr id="14" name="Rectangle 13">
            <a:extLst>
              <a:ext uri="{FF2B5EF4-FFF2-40B4-BE49-F238E27FC236}">
                <a16:creationId xmlns:a16="http://schemas.microsoft.com/office/drawing/2014/main" id="{FEA927E4-390E-4573-A5B0-BB5625F74703}"/>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5" name="Rectangle 14">
            <a:extLst>
              <a:ext uri="{FF2B5EF4-FFF2-40B4-BE49-F238E27FC236}">
                <a16:creationId xmlns:a16="http://schemas.microsoft.com/office/drawing/2014/main" id="{F59FBBF3-DBAF-4931-80F9-0417AA73FA0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21" name="TextBox 20">
            <a:extLst>
              <a:ext uri="{FF2B5EF4-FFF2-40B4-BE49-F238E27FC236}">
                <a16:creationId xmlns:a16="http://schemas.microsoft.com/office/drawing/2014/main" id="{5CD5927D-6819-4005-BD3B-C20E6A8BA717}"/>
              </a:ext>
            </a:extLst>
          </p:cNvPr>
          <p:cNvSpPr txBox="1"/>
          <p:nvPr/>
        </p:nvSpPr>
        <p:spPr>
          <a:xfrm rot="16200000">
            <a:off x="-606312" y="903547"/>
            <a:ext cx="4084846" cy="1779974"/>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5400">
                <a:solidFill>
                  <a:schemeClr val="bg1">
                    <a:alpha val="12000"/>
                  </a:schemeClr>
                </a:solidFill>
                <a:latin typeface="Arial Narrow" panose="020B0604020202020204" pitchFamily="34" charset="0"/>
                <a:cs typeface="Arial Narrow" panose="020B0604020202020204" pitchFamily="34" charset="0"/>
              </a:rPr>
              <a:t>CARES ACT PROGRAMS</a:t>
            </a:r>
          </a:p>
          <a:p>
            <a:endParaRPr lang="en-US">
              <a:solidFill>
                <a:schemeClr val="bg1">
                  <a:alpha val="12000"/>
                </a:schemeClr>
              </a:solidFill>
            </a:endParaRPr>
          </a:p>
        </p:txBody>
      </p:sp>
      <p:sp>
        <p:nvSpPr>
          <p:cNvPr id="22" name="TextBox 21">
            <a:extLst>
              <a:ext uri="{FF2B5EF4-FFF2-40B4-BE49-F238E27FC236}">
                <a16:creationId xmlns:a16="http://schemas.microsoft.com/office/drawing/2014/main" id="{5D771B51-86A8-45C8-A640-70F5B7377CCF}"/>
              </a:ext>
            </a:extLst>
          </p:cNvPr>
          <p:cNvSpPr txBox="1"/>
          <p:nvPr/>
        </p:nvSpPr>
        <p:spPr>
          <a:xfrm rot="16200000">
            <a:off x="1945" y="3855581"/>
            <a:ext cx="2952804" cy="2492990"/>
          </a:xfrm>
          <a:prstGeom prst="rect">
            <a:avLst/>
          </a:prstGeom>
          <a:noFill/>
          <a:effectLst>
            <a:outerShdw blurRad="63500" sx="73000" sy="73000" algn="ctr" rotWithShape="0">
              <a:prstClr val="black">
                <a:alpha val="0"/>
              </a:prstClr>
            </a:outerShdw>
          </a:effectLst>
        </p:spPr>
        <p:txBody>
          <a:bodyPr wrap="square" rtlCol="0">
            <a:spAutoFit/>
          </a:bodyPr>
          <a:lstStyle/>
          <a:p>
            <a:pPr algn="ctr"/>
            <a:r>
              <a:rPr lang="en-US" sz="13800" b="1">
                <a:solidFill>
                  <a:schemeClr val="bg1">
                    <a:alpha val="12000"/>
                  </a:schemeClr>
                </a:solidFill>
                <a:latin typeface="Arial Black" panose="020B0604020202020204" pitchFamily="34" charset="0"/>
                <a:cs typeface="Arial Black" panose="020B0604020202020204" pitchFamily="34" charset="0"/>
              </a:rPr>
              <a:t>TN</a:t>
            </a:r>
          </a:p>
          <a:p>
            <a:endParaRPr lang="en-US">
              <a:solidFill>
                <a:schemeClr val="bg1">
                  <a:alpha val="12000"/>
                </a:schemeClr>
              </a:solidFill>
            </a:endParaRPr>
          </a:p>
        </p:txBody>
      </p:sp>
      <p:sp>
        <p:nvSpPr>
          <p:cNvPr id="19" name="Rectangle 18">
            <a:extLst>
              <a:ext uri="{FF2B5EF4-FFF2-40B4-BE49-F238E27FC236}">
                <a16:creationId xmlns:a16="http://schemas.microsoft.com/office/drawing/2014/main" id="{F4A0479E-4002-4800-8981-BC14E8142FE5}"/>
              </a:ext>
            </a:extLst>
          </p:cNvPr>
          <p:cNvSpPr/>
          <p:nvPr/>
        </p:nvSpPr>
        <p:spPr>
          <a:xfrm>
            <a:off x="2781988" y="-1"/>
            <a:ext cx="40279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grpSp>
        <p:nvGrpSpPr>
          <p:cNvPr id="23" name="Group 22">
            <a:extLst>
              <a:ext uri="{FF2B5EF4-FFF2-40B4-BE49-F238E27FC236}">
                <a16:creationId xmlns:a16="http://schemas.microsoft.com/office/drawing/2014/main" id="{E204B23F-5C98-449E-9509-BF592A59569C}"/>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24" name="Oval 23">
              <a:extLst>
                <a:ext uri="{FF2B5EF4-FFF2-40B4-BE49-F238E27FC236}">
                  <a16:creationId xmlns:a16="http://schemas.microsoft.com/office/drawing/2014/main" id="{E656FFA0-D6A4-4AC2-B5D7-CDB650768140}"/>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Star with solid fill">
              <a:extLst>
                <a:ext uri="{FF2B5EF4-FFF2-40B4-BE49-F238E27FC236}">
                  <a16:creationId xmlns:a16="http://schemas.microsoft.com/office/drawing/2014/main" id="{6C2407B8-4A94-4703-A408-CB34E0E9602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1233073">
              <a:off x="-3887173" y="886281"/>
              <a:ext cx="1847956" cy="1749617"/>
            </a:xfrm>
            <a:prstGeom prst="rect">
              <a:avLst/>
            </a:prstGeom>
            <a:effectLst/>
          </p:spPr>
        </p:pic>
        <p:pic>
          <p:nvPicPr>
            <p:cNvPr id="26" name="Graphic 25" descr="Star with solid fill">
              <a:extLst>
                <a:ext uri="{FF2B5EF4-FFF2-40B4-BE49-F238E27FC236}">
                  <a16:creationId xmlns:a16="http://schemas.microsoft.com/office/drawing/2014/main" id="{17F3B5C2-C83D-48A8-AD6A-247D8D77FA3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37203">
              <a:off x="-2349471" y="1390440"/>
              <a:ext cx="1847956" cy="1749617"/>
            </a:xfrm>
            <a:prstGeom prst="rect">
              <a:avLst/>
            </a:prstGeom>
          </p:spPr>
        </p:pic>
        <p:pic>
          <p:nvPicPr>
            <p:cNvPr id="27" name="Graphic 26" descr="Star with solid fill">
              <a:extLst>
                <a:ext uri="{FF2B5EF4-FFF2-40B4-BE49-F238E27FC236}">
                  <a16:creationId xmlns:a16="http://schemas.microsoft.com/office/drawing/2014/main" id="{69BFE2C1-C4EC-40AA-8C7C-3A74AE421A4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35524239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5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EDB6091E-CCD8-3A4A-9B50-F9FA3EEF0338}"/>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9" name="TextBox 48">
            <a:extLst>
              <a:ext uri="{FF2B5EF4-FFF2-40B4-BE49-F238E27FC236}">
                <a16:creationId xmlns:a16="http://schemas.microsoft.com/office/drawing/2014/main" id="{1D066192-06D9-454C-B38C-F6A6AFF12957}"/>
              </a:ext>
            </a:extLst>
          </p:cNvPr>
          <p:cNvSpPr txBox="1"/>
          <p:nvPr/>
        </p:nvSpPr>
        <p:spPr>
          <a:xfrm rot="16200000">
            <a:off x="-2552129" y="2859347"/>
            <a:ext cx="6519741" cy="1261884"/>
          </a:xfrm>
          <a:prstGeom prst="rect">
            <a:avLst/>
          </a:prstGeom>
          <a:noFill/>
          <a:effectLst>
            <a:outerShdw blurRad="63500" sx="73000" sy="73000" algn="ctr" rotWithShape="0">
              <a:prstClr val="black">
                <a:alpha val="0"/>
              </a:prstClr>
            </a:outerShdw>
          </a:effectLst>
        </p:spPr>
        <p:txBody>
          <a:bodyPr wrap="square" rtlCol="0">
            <a:spAutoFit/>
          </a:bodyPr>
          <a:lstStyle/>
          <a:p>
            <a:pPr algn="r"/>
            <a:r>
              <a:rPr lang="en-US" sz="4800" b="1">
                <a:solidFill>
                  <a:schemeClr val="bg1">
                    <a:alpha val="12000"/>
                  </a:schemeClr>
                </a:solidFill>
                <a:latin typeface="Arial Narrow" panose="020B0604020202020204" pitchFamily="34" charset="0"/>
                <a:cs typeface="Arial Narrow" panose="020B0604020202020204" pitchFamily="34" charset="0"/>
              </a:rPr>
              <a:t>SMALL BUSINESS</a:t>
            </a:r>
          </a:p>
          <a:p>
            <a:endParaRPr lang="en-US" sz="2800">
              <a:solidFill>
                <a:schemeClr val="bg1">
                  <a:alpha val="12000"/>
                </a:schemeClr>
              </a:solidFill>
            </a:endParaRPr>
          </a:p>
        </p:txBody>
      </p:sp>
      <p:sp>
        <p:nvSpPr>
          <p:cNvPr id="50" name="Rectangle 49">
            <a:extLst>
              <a:ext uri="{FF2B5EF4-FFF2-40B4-BE49-F238E27FC236}">
                <a16:creationId xmlns:a16="http://schemas.microsoft.com/office/drawing/2014/main" id="{4221CC15-2069-4341-8AC9-EF01FA23CC81}"/>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51" name="Oval 50">
            <a:extLst>
              <a:ext uri="{FF2B5EF4-FFF2-40B4-BE49-F238E27FC236}">
                <a16:creationId xmlns:a16="http://schemas.microsoft.com/office/drawing/2014/main" id="{DB604ED7-A353-A34C-A97C-63A7055CD4D1}"/>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03A58BEA-E9ED-AB44-9427-C370D08B8CDC}"/>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E2A4F9A-7B12-AE4B-92B6-0BA59F97B43E}"/>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54" name="Picture 53">
            <a:extLst>
              <a:ext uri="{FF2B5EF4-FFF2-40B4-BE49-F238E27FC236}">
                <a16:creationId xmlns:a16="http://schemas.microsoft.com/office/drawing/2014/main" id="{DBAB6752-1665-5245-B5D8-8957B2C4F3C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40" name="Rectangle 39">
            <a:extLst>
              <a:ext uri="{FF2B5EF4-FFF2-40B4-BE49-F238E27FC236}">
                <a16:creationId xmlns:a16="http://schemas.microsoft.com/office/drawing/2014/main" id="{888D04E7-AFF3-8541-A560-CAB7BF0B4EFA}"/>
              </a:ext>
            </a:extLst>
          </p:cNvPr>
          <p:cNvSpPr/>
          <p:nvPr/>
        </p:nvSpPr>
        <p:spPr>
          <a:xfrm>
            <a:off x="6932929" y="3718430"/>
            <a:ext cx="5270645" cy="1369368"/>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983B5EA-0B2B-1D4F-A5CD-107BB5D2D769}"/>
              </a:ext>
            </a:extLst>
          </p:cNvPr>
          <p:cNvSpPr/>
          <p:nvPr/>
        </p:nvSpPr>
        <p:spPr>
          <a:xfrm>
            <a:off x="6932928" y="5184797"/>
            <a:ext cx="5270646" cy="1369368"/>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ject 12">
            <a:extLst>
              <a:ext uri="{FF2B5EF4-FFF2-40B4-BE49-F238E27FC236}">
                <a16:creationId xmlns:a16="http://schemas.microsoft.com/office/drawing/2014/main" id="{6836A6DE-2987-1A43-A3D0-F6E7CC7BC02E}"/>
              </a:ext>
            </a:extLst>
          </p:cNvPr>
          <p:cNvSpPr txBox="1"/>
          <p:nvPr/>
        </p:nvSpPr>
        <p:spPr>
          <a:xfrm>
            <a:off x="3777157" y="3471817"/>
            <a:ext cx="2709182" cy="1015663"/>
          </a:xfrm>
          <a:prstGeom prst="rect">
            <a:avLst/>
          </a:prstGeom>
        </p:spPr>
        <p:txBody>
          <a:bodyPr vert="horz" wrap="square" lIns="0" tIns="0" rIns="0" bIns="0" rtlCol="0">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5" normalizeH="0" baseline="0" noProof="0">
                <a:ln>
                  <a:noFill/>
                </a:ln>
                <a:solidFill>
                  <a:srgbClr val="1E376C"/>
                </a:solidFill>
                <a:effectLst/>
                <a:uLnTx/>
                <a:uFillTx/>
                <a:latin typeface="Arial"/>
                <a:ea typeface="+mn-ea"/>
                <a:cs typeface="Arial"/>
              </a:rPr>
              <a:t>95</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
        <p:nvSpPr>
          <p:cNvPr id="24" name="object 13">
            <a:extLst>
              <a:ext uri="{FF2B5EF4-FFF2-40B4-BE49-F238E27FC236}">
                <a16:creationId xmlns:a16="http://schemas.microsoft.com/office/drawing/2014/main" id="{BF395A4B-2828-F648-9599-FFA1C9CAE59F}"/>
              </a:ext>
            </a:extLst>
          </p:cNvPr>
          <p:cNvSpPr txBox="1"/>
          <p:nvPr/>
        </p:nvSpPr>
        <p:spPr>
          <a:xfrm>
            <a:off x="4199827" y="4509293"/>
            <a:ext cx="1788160" cy="276999"/>
          </a:xfrm>
          <a:prstGeom prst="rect">
            <a:avLst/>
          </a:prstGeom>
        </p:spPr>
        <p:txBody>
          <a:bodyPr vert="horz" wrap="square" lIns="0" tIns="0" rIns="0" bIns="0" rtlCol="0">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5" normalizeH="0" baseline="0" noProof="0">
                <a:ln>
                  <a:noFill/>
                </a:ln>
                <a:solidFill>
                  <a:srgbClr val="1E376C"/>
                </a:solidFill>
                <a:effectLst/>
                <a:uLnTx/>
                <a:uFillTx/>
                <a:latin typeface="Arial"/>
                <a:ea typeface="+mn-ea"/>
                <a:cs typeface="Arial"/>
              </a:rPr>
              <a:t>Counties</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12">
            <a:extLst>
              <a:ext uri="{FF2B5EF4-FFF2-40B4-BE49-F238E27FC236}">
                <a16:creationId xmlns:a16="http://schemas.microsoft.com/office/drawing/2014/main" id="{71535D9E-F447-DE46-B404-301B15DD9469}"/>
              </a:ext>
            </a:extLst>
          </p:cNvPr>
          <p:cNvSpPr txBox="1"/>
          <p:nvPr/>
        </p:nvSpPr>
        <p:spPr>
          <a:xfrm>
            <a:off x="3895740" y="1854103"/>
            <a:ext cx="2938400" cy="1015663"/>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5" normalizeH="0" baseline="0" noProof="0">
                <a:ln>
                  <a:noFill/>
                </a:ln>
                <a:solidFill>
                  <a:srgbClr val="1E376C"/>
                </a:solidFill>
                <a:effectLst/>
                <a:uLnTx/>
                <a:uFillTx/>
                <a:latin typeface="Arial"/>
                <a:ea typeface="+mn-ea"/>
                <a:cs typeface="Arial"/>
              </a:rPr>
              <a:t>27,973</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
        <p:nvSpPr>
          <p:cNvPr id="8" name="object 13">
            <a:extLst>
              <a:ext uri="{FF2B5EF4-FFF2-40B4-BE49-F238E27FC236}">
                <a16:creationId xmlns:a16="http://schemas.microsoft.com/office/drawing/2014/main" id="{A81DD6CE-5EC5-8E47-BDBC-60989191B878}"/>
              </a:ext>
            </a:extLst>
          </p:cNvPr>
          <p:cNvSpPr txBox="1"/>
          <p:nvPr/>
        </p:nvSpPr>
        <p:spPr>
          <a:xfrm>
            <a:off x="4320682" y="2835641"/>
            <a:ext cx="1788160" cy="276999"/>
          </a:xfrm>
          <a:prstGeom prst="rect">
            <a:avLst/>
          </a:prstGeom>
        </p:spPr>
        <p:txBody>
          <a:bodyPr vert="horz" wrap="square" lIns="0" tIns="0" rIns="0" bIns="0" rtlCol="0">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5" normalizeH="0" baseline="0" noProof="0">
                <a:ln>
                  <a:noFill/>
                </a:ln>
                <a:solidFill>
                  <a:srgbClr val="1E376C"/>
                </a:solidFill>
                <a:effectLst/>
                <a:uLnTx/>
                <a:uFillTx/>
                <a:latin typeface="Arial"/>
                <a:ea typeface="+mn-ea"/>
                <a:cs typeface="Arial"/>
              </a:rPr>
              <a:t>Businesses</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sp>
        <p:nvSpPr>
          <p:cNvPr id="9" name="object 19">
            <a:extLst>
              <a:ext uri="{FF2B5EF4-FFF2-40B4-BE49-F238E27FC236}">
                <a16:creationId xmlns:a16="http://schemas.microsoft.com/office/drawing/2014/main" id="{F472D818-9194-4045-823A-6929100B3324}"/>
              </a:ext>
            </a:extLst>
          </p:cNvPr>
          <p:cNvSpPr/>
          <p:nvPr/>
        </p:nvSpPr>
        <p:spPr>
          <a:xfrm rot="10800000">
            <a:off x="3894380" y="3228542"/>
            <a:ext cx="2552139" cy="121556"/>
          </a:xfrm>
          <a:custGeom>
            <a:avLst/>
            <a:gdLst/>
            <a:ahLst/>
            <a:cxnLst/>
            <a:rect l="l" t="t" r="r" b="b"/>
            <a:pathLst>
              <a:path w="2286000">
                <a:moveTo>
                  <a:pt x="0" y="0"/>
                </a:moveTo>
                <a:lnTo>
                  <a:pt x="2286000" y="0"/>
                </a:lnTo>
              </a:path>
            </a:pathLst>
          </a:custGeom>
          <a:ln w="28956">
            <a:solidFill>
              <a:srgbClr val="CF03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12">
            <a:extLst>
              <a:ext uri="{FF2B5EF4-FFF2-40B4-BE49-F238E27FC236}">
                <a16:creationId xmlns:a16="http://schemas.microsoft.com/office/drawing/2014/main" id="{AB180D46-D6A4-9C47-BF73-013E8E862DDD}"/>
              </a:ext>
            </a:extLst>
          </p:cNvPr>
          <p:cNvSpPr txBox="1"/>
          <p:nvPr/>
        </p:nvSpPr>
        <p:spPr>
          <a:xfrm>
            <a:off x="3743997" y="5039834"/>
            <a:ext cx="2709182" cy="1015663"/>
          </a:xfrm>
          <a:prstGeom prst="rect">
            <a:avLst/>
          </a:prstGeom>
        </p:spPr>
        <p:txBody>
          <a:bodyPr vert="horz" wrap="square" lIns="0" tIns="0" rIns="0" bIns="0" rtlCol="0" anchor="t">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5" normalizeH="0" baseline="30000" noProof="0">
                <a:ln>
                  <a:noFill/>
                </a:ln>
                <a:solidFill>
                  <a:srgbClr val="1E376C"/>
                </a:solidFill>
                <a:effectLst/>
                <a:uLnTx/>
                <a:uFillTx/>
                <a:latin typeface="Arial"/>
                <a:ea typeface="+mn-ea"/>
                <a:cs typeface="Arial"/>
              </a:rPr>
              <a:t>$</a:t>
            </a:r>
            <a:r>
              <a:rPr kumimoji="0" lang="en-US" sz="6600" b="1" i="0" u="none" strike="noStrike" kern="1200" cap="none" spc="-5" normalizeH="0" baseline="0" noProof="0">
                <a:ln>
                  <a:noFill/>
                </a:ln>
                <a:solidFill>
                  <a:srgbClr val="1E376C"/>
                </a:solidFill>
                <a:effectLst/>
                <a:uLnTx/>
                <a:uFillTx/>
                <a:latin typeface="Arial"/>
                <a:ea typeface="+mn-ea"/>
                <a:cs typeface="Arial"/>
              </a:rPr>
              <a:t>200</a:t>
            </a:r>
            <a:r>
              <a:rPr kumimoji="0" lang="en-US" sz="3600" b="1" i="0" u="none" strike="noStrike" kern="1200" cap="none" spc="-5" normalizeH="0" baseline="0" noProof="0">
                <a:ln>
                  <a:noFill/>
                </a:ln>
                <a:solidFill>
                  <a:srgbClr val="1E376C"/>
                </a:solidFill>
                <a:effectLst/>
                <a:uLnTx/>
                <a:uFillTx/>
                <a:latin typeface="Arial"/>
                <a:ea typeface="+mn-ea"/>
                <a:cs typeface="Arial"/>
              </a:rPr>
              <a:t>M</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
        <p:nvSpPr>
          <p:cNvPr id="36" name="object 13">
            <a:extLst>
              <a:ext uri="{FF2B5EF4-FFF2-40B4-BE49-F238E27FC236}">
                <a16:creationId xmlns:a16="http://schemas.microsoft.com/office/drawing/2014/main" id="{4A399E94-B5C8-1A48-BF43-F9E472609EE3}"/>
              </a:ext>
            </a:extLst>
          </p:cNvPr>
          <p:cNvSpPr txBox="1"/>
          <p:nvPr/>
        </p:nvSpPr>
        <p:spPr>
          <a:xfrm>
            <a:off x="4241575" y="6018240"/>
            <a:ext cx="1788160" cy="498598"/>
          </a:xfrm>
          <a:prstGeom prst="rect">
            <a:avLst/>
          </a:prstGeom>
        </p:spPr>
        <p:txBody>
          <a:bodyPr vert="horz" wrap="square" lIns="0" tIns="0" rIns="0" bIns="0" rtlCol="0">
            <a:spAutoFit/>
          </a:bodyPr>
          <a:lstStyle/>
          <a:p>
            <a:pPr algn="ctr">
              <a:lnSpc>
                <a:spcPct val="90000"/>
              </a:lnSpc>
            </a:pPr>
            <a:r>
              <a:rPr lang="en-US">
                <a:solidFill>
                  <a:srgbClr val="1E376D"/>
                </a:solidFill>
                <a:latin typeface="Arial" panose="020B0604020202020204" pitchFamily="34" charset="0"/>
                <a:cs typeface="Arial" panose="020B0604020202020204" pitchFamily="34" charset="0"/>
              </a:rPr>
              <a:t>Approved for Payment</a:t>
            </a:r>
            <a:endParaRPr lang="en-US" b="1">
              <a:solidFill>
                <a:srgbClr val="1E376D"/>
              </a:solidFill>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F7F6E750-2517-2F41-8A82-553723E0D040}"/>
              </a:ext>
            </a:extLst>
          </p:cNvPr>
          <p:cNvSpPr/>
          <p:nvPr/>
        </p:nvSpPr>
        <p:spPr>
          <a:xfrm>
            <a:off x="6932929" y="2059631"/>
            <a:ext cx="5259071" cy="1415799"/>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DCA44F6-2D59-1C4B-AC16-1BB27684DD4A}"/>
              </a:ext>
            </a:extLst>
          </p:cNvPr>
          <p:cNvSpPr/>
          <p:nvPr/>
        </p:nvSpPr>
        <p:spPr>
          <a:xfrm>
            <a:off x="8654643" y="2051075"/>
            <a:ext cx="3548931" cy="526985"/>
          </a:xfrm>
          <a:prstGeom prst="rect">
            <a:avLst/>
          </a:prstGeom>
          <a:solidFill>
            <a:srgbClr val="CF0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6E4F9E0-3AB9-0546-B9B3-7A17A2CC2F16}"/>
              </a:ext>
            </a:extLst>
          </p:cNvPr>
          <p:cNvSpPr/>
          <p:nvPr/>
        </p:nvSpPr>
        <p:spPr>
          <a:xfrm>
            <a:off x="7044013" y="1886448"/>
            <a:ext cx="5205279" cy="1518301"/>
          </a:xfrm>
          <a:prstGeom prst="rect">
            <a:avLst/>
          </a:prstGeom>
        </p:spPr>
        <p:txBody>
          <a:bodyPr wrap="square">
            <a:spAutoFit/>
          </a:bodyPr>
          <a:lstStyle/>
          <a:p>
            <a:pPr>
              <a:lnSpc>
                <a:spcPct val="150000"/>
              </a:lnSpc>
            </a:pPr>
            <a:r>
              <a:rPr lang="en-US">
                <a:solidFill>
                  <a:schemeClr val="bg1"/>
                </a:solidFill>
                <a:latin typeface="Arial" panose="020B0604020202020204" pitchFamily="34" charset="0"/>
                <a:ea typeface="Open Sans" panose="020B0606030504020204" pitchFamily="34" charset="0"/>
                <a:cs typeface="Arial" panose="020B0604020202020204" pitchFamily="34" charset="0"/>
              </a:rPr>
              <a:t>Approximately   </a:t>
            </a:r>
            <a:r>
              <a:rPr lang="en-US" sz="2800" b="1">
                <a:solidFill>
                  <a:schemeClr val="bg1"/>
                </a:solidFill>
                <a:latin typeface="Arial" panose="020B0604020202020204" pitchFamily="34" charset="0"/>
                <a:ea typeface="Open Sans" panose="020B0606030504020204" pitchFamily="34" charset="0"/>
                <a:cs typeface="Arial" panose="020B0604020202020204" pitchFamily="34" charset="0"/>
              </a:rPr>
              <a:t>70% OF PAYMENTS  </a:t>
            </a:r>
            <a:r>
              <a:rPr lang="en-US">
                <a:solidFill>
                  <a:schemeClr val="bg1"/>
                </a:solidFill>
                <a:latin typeface="Arial" panose="020B0604020202020204" pitchFamily="34" charset="0"/>
                <a:ea typeface="Open Sans" panose="020B0606030504020204" pitchFamily="34" charset="0"/>
                <a:cs typeface="Arial" panose="020B0604020202020204" pitchFamily="34" charset="0"/>
              </a:rPr>
              <a:t>have been issued to businesses with annual gross sales of $500,000 or less </a:t>
            </a:r>
          </a:p>
        </p:txBody>
      </p:sp>
      <p:sp>
        <p:nvSpPr>
          <p:cNvPr id="43" name="Rectangle 42">
            <a:extLst>
              <a:ext uri="{FF2B5EF4-FFF2-40B4-BE49-F238E27FC236}">
                <a16:creationId xmlns:a16="http://schemas.microsoft.com/office/drawing/2014/main" id="{00BEABC1-C205-A845-845F-0AD54D4047A8}"/>
              </a:ext>
            </a:extLst>
          </p:cNvPr>
          <p:cNvSpPr/>
          <p:nvPr/>
        </p:nvSpPr>
        <p:spPr>
          <a:xfrm>
            <a:off x="6932929" y="3875501"/>
            <a:ext cx="3197571" cy="526985"/>
          </a:xfrm>
          <a:prstGeom prst="rect">
            <a:avLst/>
          </a:prstGeom>
          <a:solidFill>
            <a:srgbClr val="CF0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9500D58F-54F8-C34D-8EA1-8728D5919342}"/>
              </a:ext>
            </a:extLst>
          </p:cNvPr>
          <p:cNvSpPr/>
          <p:nvPr/>
        </p:nvSpPr>
        <p:spPr>
          <a:xfrm>
            <a:off x="7044012" y="3728404"/>
            <a:ext cx="5147987" cy="1102802"/>
          </a:xfrm>
          <a:prstGeom prst="rect">
            <a:avLst/>
          </a:prstGeom>
        </p:spPr>
        <p:txBody>
          <a:bodyPr wrap="square">
            <a:spAutoFit/>
          </a:bodyPr>
          <a:lstStyle/>
          <a:p>
            <a:pPr>
              <a:lnSpc>
                <a:spcPct val="150000"/>
              </a:lnSpc>
            </a:pPr>
            <a:r>
              <a:rPr lang="en-US" sz="2800" b="1">
                <a:solidFill>
                  <a:schemeClr val="bg1"/>
                </a:solidFill>
                <a:latin typeface="Arial" panose="020B0604020202020204" pitchFamily="34" charset="0"/>
                <a:ea typeface="Open Sans" panose="020B0606030504020204" pitchFamily="34" charset="0"/>
                <a:cs typeface="Arial" panose="020B0604020202020204" pitchFamily="34" charset="0"/>
              </a:rPr>
              <a:t>2,958 PAYMENTS  </a:t>
            </a:r>
            <a:r>
              <a:rPr lang="en-US">
                <a:solidFill>
                  <a:schemeClr val="bg1"/>
                </a:solidFill>
                <a:latin typeface="Arial" panose="020B0604020202020204" pitchFamily="34" charset="0"/>
                <a:ea typeface="Open Sans" panose="020B0606030504020204" pitchFamily="34" charset="0"/>
                <a:cs typeface="Arial" panose="020B0604020202020204" pitchFamily="34" charset="0"/>
              </a:rPr>
              <a:t>to minority-owned business totaling </a:t>
            </a:r>
          </a:p>
        </p:txBody>
      </p:sp>
      <p:sp>
        <p:nvSpPr>
          <p:cNvPr id="46" name="Rectangle 45">
            <a:extLst>
              <a:ext uri="{FF2B5EF4-FFF2-40B4-BE49-F238E27FC236}">
                <a16:creationId xmlns:a16="http://schemas.microsoft.com/office/drawing/2014/main" id="{9A7FAF69-60A6-5642-82E4-56281C19A1B5}"/>
              </a:ext>
            </a:extLst>
          </p:cNvPr>
          <p:cNvSpPr/>
          <p:nvPr/>
        </p:nvSpPr>
        <p:spPr>
          <a:xfrm>
            <a:off x="6920901" y="5335077"/>
            <a:ext cx="3143618" cy="526985"/>
          </a:xfrm>
          <a:prstGeom prst="rect">
            <a:avLst/>
          </a:prstGeom>
          <a:solidFill>
            <a:srgbClr val="CF0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01694581-C523-0C42-9133-B40FE7EC89B1}"/>
              </a:ext>
            </a:extLst>
          </p:cNvPr>
          <p:cNvSpPr/>
          <p:nvPr/>
        </p:nvSpPr>
        <p:spPr>
          <a:xfrm>
            <a:off x="7007560" y="5234895"/>
            <a:ext cx="5109807" cy="1102802"/>
          </a:xfrm>
          <a:prstGeom prst="rect">
            <a:avLst/>
          </a:prstGeom>
        </p:spPr>
        <p:txBody>
          <a:bodyPr wrap="square">
            <a:spAutoFit/>
          </a:bodyPr>
          <a:lstStyle/>
          <a:p>
            <a:pPr>
              <a:lnSpc>
                <a:spcPct val="150000"/>
              </a:lnSpc>
            </a:pPr>
            <a:r>
              <a:rPr lang="en-US" sz="2800" b="1">
                <a:solidFill>
                  <a:schemeClr val="bg1"/>
                </a:solidFill>
                <a:latin typeface="Arial" panose="020B0604020202020204" pitchFamily="34" charset="0"/>
                <a:ea typeface="Open Sans" panose="020B0606030504020204" pitchFamily="34" charset="0"/>
                <a:cs typeface="Arial" panose="020B0604020202020204" pitchFamily="34" charset="0"/>
              </a:rPr>
              <a:t>5,206 PAYMENTS  </a:t>
            </a:r>
            <a:r>
              <a:rPr lang="en-US">
                <a:solidFill>
                  <a:schemeClr val="bg1"/>
                </a:solidFill>
                <a:latin typeface="Arial" panose="020B0604020202020204" pitchFamily="34" charset="0"/>
                <a:ea typeface="Open Sans" panose="020B0606030504020204" pitchFamily="34" charset="0"/>
                <a:cs typeface="Arial" panose="020B0604020202020204" pitchFamily="34" charset="0"/>
              </a:rPr>
              <a:t>to women-owned business totaling </a:t>
            </a:r>
          </a:p>
        </p:txBody>
      </p:sp>
      <p:sp>
        <p:nvSpPr>
          <p:cNvPr id="4" name="Rectangle 3">
            <a:extLst>
              <a:ext uri="{FF2B5EF4-FFF2-40B4-BE49-F238E27FC236}">
                <a16:creationId xmlns:a16="http://schemas.microsoft.com/office/drawing/2014/main" id="{E60E520B-D719-C14F-B81F-3BAF45C370D1}"/>
              </a:ext>
            </a:extLst>
          </p:cNvPr>
          <p:cNvSpPr/>
          <p:nvPr/>
        </p:nvSpPr>
        <p:spPr>
          <a:xfrm>
            <a:off x="3017508" y="230419"/>
            <a:ext cx="8939769" cy="1477328"/>
          </a:xfrm>
          <a:prstGeom prst="rect">
            <a:avLst/>
          </a:prstGeom>
        </p:spPr>
        <p:txBody>
          <a:bodyPr wrap="square" lIns="91440" tIns="45720" rIns="91440" bIns="45720" anchor="t">
            <a:spAutoFit/>
          </a:bodyPr>
          <a:lstStyle/>
          <a:p>
            <a:r>
              <a:rPr lang="en-US">
                <a:solidFill>
                  <a:srgbClr val="000000"/>
                </a:solidFill>
                <a:latin typeface="Arial"/>
                <a:cs typeface="Arial"/>
              </a:rPr>
              <a:t>The TN Business Relief Program (TBRP) provided fast relief payments to small businesses impacted by closures or reductions in operation in April. To streamline the application process, the Department of Revenue pre-qualified eligible businesses using registered industry codes and sales tax filings. Payment ranged from $2,500 - $30,000 based on a business’ annual gross sales.</a:t>
            </a:r>
            <a:endParaRPr lang="en-US">
              <a:latin typeface="Arial"/>
              <a:cs typeface="Arial"/>
            </a:endParaRPr>
          </a:p>
        </p:txBody>
      </p:sp>
      <p:sp>
        <p:nvSpPr>
          <p:cNvPr id="48" name="object 19">
            <a:extLst>
              <a:ext uri="{FF2B5EF4-FFF2-40B4-BE49-F238E27FC236}">
                <a16:creationId xmlns:a16="http://schemas.microsoft.com/office/drawing/2014/main" id="{FF9750B5-3255-0140-A618-4B281D33FFC5}"/>
              </a:ext>
            </a:extLst>
          </p:cNvPr>
          <p:cNvSpPr/>
          <p:nvPr/>
        </p:nvSpPr>
        <p:spPr>
          <a:xfrm rot="10800000">
            <a:off x="3894380" y="4876163"/>
            <a:ext cx="2552139" cy="121556"/>
          </a:xfrm>
          <a:custGeom>
            <a:avLst/>
            <a:gdLst/>
            <a:ahLst/>
            <a:cxnLst/>
            <a:rect l="l" t="t" r="r" b="b"/>
            <a:pathLst>
              <a:path w="2286000">
                <a:moveTo>
                  <a:pt x="0" y="0"/>
                </a:moveTo>
                <a:lnTo>
                  <a:pt x="2286000" y="0"/>
                </a:lnTo>
              </a:path>
            </a:pathLst>
          </a:custGeom>
          <a:ln w="28956">
            <a:solidFill>
              <a:srgbClr val="CF03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Rectangle 44">
            <a:extLst>
              <a:ext uri="{FF2B5EF4-FFF2-40B4-BE49-F238E27FC236}">
                <a16:creationId xmlns:a16="http://schemas.microsoft.com/office/drawing/2014/main" id="{EFAD885A-34C9-C24B-B1E2-E6826B64B2FB}"/>
              </a:ext>
            </a:extLst>
          </p:cNvPr>
          <p:cNvSpPr/>
          <p:nvPr/>
        </p:nvSpPr>
        <p:spPr>
          <a:xfrm>
            <a:off x="8885402" y="5722236"/>
            <a:ext cx="3956431" cy="658835"/>
          </a:xfrm>
          <a:prstGeom prst="rect">
            <a:avLst/>
          </a:prstGeom>
        </p:spPr>
        <p:txBody>
          <a:bodyPr wrap="square">
            <a:spAutoFit/>
          </a:bodyPr>
          <a:lstStyle/>
          <a:p>
            <a:pPr>
              <a:lnSpc>
                <a:spcPct val="150000"/>
              </a:lnSpc>
            </a:pPr>
            <a:r>
              <a:rPr lang="en-US" sz="2800" b="1">
                <a:solidFill>
                  <a:schemeClr val="bg1"/>
                </a:solidFill>
                <a:latin typeface="Arial" panose="020B0604020202020204" pitchFamily="34" charset="0"/>
                <a:ea typeface="Open Sans" panose="020B0606030504020204" pitchFamily="34" charset="0"/>
                <a:cs typeface="Arial" panose="020B0604020202020204" pitchFamily="34" charset="0"/>
              </a:rPr>
              <a:t>$24.5 million</a:t>
            </a:r>
            <a:endParaRPr lang="en-US">
              <a:solidFill>
                <a:schemeClr val="bg1"/>
              </a:solidFill>
              <a:latin typeface="Arial" panose="020B0604020202020204" pitchFamily="34" charset="0"/>
              <a:ea typeface="Open Sans" panose="020B0606030504020204" pitchFamily="34" charset="0"/>
              <a:cs typeface="Arial" panose="020B0604020202020204" pitchFamily="34" charset="0"/>
            </a:endParaRPr>
          </a:p>
        </p:txBody>
      </p:sp>
      <p:sp>
        <p:nvSpPr>
          <p:cNvPr id="44" name="Rectangle 43">
            <a:extLst>
              <a:ext uri="{FF2B5EF4-FFF2-40B4-BE49-F238E27FC236}">
                <a16:creationId xmlns:a16="http://schemas.microsoft.com/office/drawing/2014/main" id="{74DDB8ED-3FBB-9B4C-8C1F-4FD451DC0395}"/>
              </a:ext>
            </a:extLst>
          </p:cNvPr>
          <p:cNvSpPr/>
          <p:nvPr/>
        </p:nvSpPr>
        <p:spPr>
          <a:xfrm>
            <a:off x="8883320" y="4236712"/>
            <a:ext cx="3231881" cy="658835"/>
          </a:xfrm>
          <a:prstGeom prst="rect">
            <a:avLst/>
          </a:prstGeom>
        </p:spPr>
        <p:txBody>
          <a:bodyPr wrap="square">
            <a:spAutoFit/>
          </a:bodyPr>
          <a:lstStyle/>
          <a:p>
            <a:pPr>
              <a:lnSpc>
                <a:spcPct val="150000"/>
              </a:lnSpc>
            </a:pPr>
            <a:r>
              <a:rPr lang="en-US" sz="2800" b="1">
                <a:solidFill>
                  <a:schemeClr val="bg1"/>
                </a:solidFill>
                <a:latin typeface="Arial" panose="020B0604020202020204" pitchFamily="34" charset="0"/>
                <a:ea typeface="Open Sans" panose="020B0606030504020204" pitchFamily="34" charset="0"/>
                <a:cs typeface="Arial" panose="020B0604020202020204" pitchFamily="34" charset="0"/>
              </a:rPr>
              <a:t>$18.5 million</a:t>
            </a:r>
            <a:endParaRPr lang="en-US">
              <a:solidFill>
                <a:schemeClr val="bg1"/>
              </a:solidFill>
              <a:latin typeface="Arial" panose="020B0604020202020204" pitchFamily="34" charset="0"/>
              <a:ea typeface="Open Sans" panose="020B0606030504020204" pitchFamily="34" charset="0"/>
              <a:cs typeface="Arial" panose="020B0604020202020204" pitchFamily="34" charset="0"/>
            </a:endParaRPr>
          </a:p>
        </p:txBody>
      </p:sp>
      <p:grpSp>
        <p:nvGrpSpPr>
          <p:cNvPr id="55" name="Group 54">
            <a:extLst>
              <a:ext uri="{FF2B5EF4-FFF2-40B4-BE49-F238E27FC236}">
                <a16:creationId xmlns:a16="http://schemas.microsoft.com/office/drawing/2014/main" id="{FC37952C-8F9E-434A-8134-296704C8630E}"/>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56" name="Oval 55">
              <a:extLst>
                <a:ext uri="{FF2B5EF4-FFF2-40B4-BE49-F238E27FC236}">
                  <a16:creationId xmlns:a16="http://schemas.microsoft.com/office/drawing/2014/main" id="{D23F4CAB-484A-40A9-88B5-2F3813637A2E}"/>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Graphic 56" descr="Star with solid fill">
              <a:extLst>
                <a:ext uri="{FF2B5EF4-FFF2-40B4-BE49-F238E27FC236}">
                  <a16:creationId xmlns:a16="http://schemas.microsoft.com/office/drawing/2014/main" id="{D38D7B7B-A681-4037-B7AD-860598CC2E9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233073">
              <a:off x="-3887173" y="886281"/>
              <a:ext cx="1847956" cy="1749617"/>
            </a:xfrm>
            <a:prstGeom prst="rect">
              <a:avLst/>
            </a:prstGeom>
            <a:effectLst/>
          </p:spPr>
        </p:pic>
        <p:pic>
          <p:nvPicPr>
            <p:cNvPr id="58" name="Graphic 57" descr="Star with solid fill">
              <a:extLst>
                <a:ext uri="{FF2B5EF4-FFF2-40B4-BE49-F238E27FC236}">
                  <a16:creationId xmlns:a16="http://schemas.microsoft.com/office/drawing/2014/main" id="{57A62FB1-E39B-4B9D-9B06-C4A36779C2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37203">
              <a:off x="-2349471" y="1390440"/>
              <a:ext cx="1847956" cy="1749617"/>
            </a:xfrm>
            <a:prstGeom prst="rect">
              <a:avLst/>
            </a:prstGeom>
          </p:spPr>
        </p:pic>
        <p:pic>
          <p:nvPicPr>
            <p:cNvPr id="59" name="Graphic 58" descr="Star with solid fill">
              <a:extLst>
                <a:ext uri="{FF2B5EF4-FFF2-40B4-BE49-F238E27FC236}">
                  <a16:creationId xmlns:a16="http://schemas.microsoft.com/office/drawing/2014/main" id="{AAB05AC2-804A-4914-A710-5C0A58FFF0A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188451046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A733768-4B6C-244D-91C1-E86550F6DF61}"/>
              </a:ext>
            </a:extLst>
          </p:cNvPr>
          <p:cNvSpPr/>
          <p:nvPr/>
        </p:nvSpPr>
        <p:spPr>
          <a:xfrm>
            <a:off x="7342650" y="2410612"/>
            <a:ext cx="5877806" cy="3407216"/>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2098F6B-5439-E64C-AF2B-36FD5C9E4C67}"/>
              </a:ext>
            </a:extLst>
          </p:cNvPr>
          <p:cNvSpPr/>
          <p:nvPr/>
        </p:nvSpPr>
        <p:spPr>
          <a:xfrm>
            <a:off x="7023447" y="2670588"/>
            <a:ext cx="5390185" cy="836120"/>
          </a:xfrm>
          <a:prstGeom prst="rect">
            <a:avLst/>
          </a:prstGeom>
          <a:solidFill>
            <a:srgbClr val="1E376D"/>
          </a:solidFill>
          <a:ln>
            <a:noFill/>
          </a:ln>
          <a:effectLst>
            <a:outerShdw blurRad="215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7" name="TextBox 16">
            <a:extLst>
              <a:ext uri="{FF2B5EF4-FFF2-40B4-BE49-F238E27FC236}">
                <a16:creationId xmlns:a16="http://schemas.microsoft.com/office/drawing/2014/main" id="{B7D84C4C-DE12-B64A-A333-F07FAF1A1D40}"/>
              </a:ext>
            </a:extLst>
          </p:cNvPr>
          <p:cNvSpPr txBox="1"/>
          <p:nvPr/>
        </p:nvSpPr>
        <p:spPr>
          <a:xfrm rot="16200000">
            <a:off x="-1974034" y="3334129"/>
            <a:ext cx="5478534" cy="1261884"/>
          </a:xfrm>
          <a:prstGeom prst="rect">
            <a:avLst/>
          </a:prstGeom>
          <a:noFill/>
          <a:effectLst>
            <a:outerShdw blurRad="63500" sx="73000" sy="73000" algn="ctr" rotWithShape="0">
              <a:prstClr val="black">
                <a:alpha val="0"/>
              </a:prstClr>
            </a:outerShdw>
          </a:effectLst>
        </p:spPr>
        <p:txBody>
          <a:bodyPr wrap="square" rtlCol="0">
            <a:spAutoFit/>
          </a:bodyPr>
          <a:lstStyle/>
          <a:p>
            <a:r>
              <a:rPr lang="en-US" sz="4800" b="1">
                <a:solidFill>
                  <a:schemeClr val="bg1">
                    <a:alpha val="12000"/>
                  </a:schemeClr>
                </a:solidFill>
                <a:latin typeface="Arial Narrow" panose="020B0604020202020204" pitchFamily="34" charset="0"/>
                <a:cs typeface="Arial Narrow" panose="020B0604020202020204" pitchFamily="34" charset="0"/>
              </a:rPr>
              <a:t>SMALL BUSINESS</a:t>
            </a:r>
          </a:p>
          <a:p>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1348" y="2050427"/>
            <a:ext cx="2795223" cy="2795223"/>
          </a:xfrm>
          <a:prstGeom prst="rect">
            <a:avLst/>
          </a:prstGeom>
          <a:effectLst>
            <a:outerShdw blurRad="254000" sx="102000" sy="102000" algn="ctr" rotWithShape="0">
              <a:prstClr val="black">
                <a:alpha val="40000"/>
              </a:prstClr>
            </a:outerShdw>
          </a:effectLst>
        </p:spPr>
      </p:pic>
      <p:sp>
        <p:nvSpPr>
          <p:cNvPr id="14" name="Rectangle 13">
            <a:extLst>
              <a:ext uri="{FF2B5EF4-FFF2-40B4-BE49-F238E27FC236}">
                <a16:creationId xmlns:a16="http://schemas.microsoft.com/office/drawing/2014/main" id="{74C2B41D-BAE9-4892-8085-9B264BB08C4C}"/>
              </a:ext>
            </a:extLst>
          </p:cNvPr>
          <p:cNvSpPr/>
          <p:nvPr/>
        </p:nvSpPr>
        <p:spPr>
          <a:xfrm>
            <a:off x="3239431" y="319059"/>
            <a:ext cx="8690531" cy="1754326"/>
          </a:xfrm>
          <a:prstGeom prst="rect">
            <a:avLst/>
          </a:prstGeom>
        </p:spPr>
        <p:txBody>
          <a:bodyPr wrap="square">
            <a:spAutoFit/>
          </a:bodyPr>
          <a:lstStyle/>
          <a:p>
            <a:r>
              <a:rPr lang="en-US">
                <a:latin typeface="Arial" panose="020B0604020202020204" pitchFamily="34" charset="0"/>
                <a:cs typeface="Arial" panose="020B0604020202020204" pitchFamily="34" charset="0"/>
              </a:rPr>
              <a:t>The Supplemental Employer Recovery Grant (</a:t>
            </a:r>
            <a:r>
              <a:rPr lang="en-US" err="1">
                <a:latin typeface="Arial" panose="020B0604020202020204" pitchFamily="34" charset="0"/>
                <a:cs typeface="Arial" panose="020B0604020202020204" pitchFamily="34" charset="0"/>
              </a:rPr>
              <a:t>SERG</a:t>
            </a:r>
            <a:r>
              <a:rPr lang="en-US">
                <a:latin typeface="Arial" panose="020B0604020202020204" pitchFamily="34" charset="0"/>
                <a:cs typeface="Arial" panose="020B0604020202020204" pitchFamily="34" charset="0"/>
              </a:rPr>
              <a:t>) program is a small business relief program designed to reimburse any Tennessee small business for direct expenses or business interruption costs incurred due to the COVID-19 pandemic. Additional support is provided to businesses located in low to moderate income (</a:t>
            </a:r>
            <a:r>
              <a:rPr lang="en-US" err="1">
                <a:latin typeface="Arial" panose="020B0604020202020204" pitchFamily="34" charset="0"/>
                <a:cs typeface="Arial" panose="020B0604020202020204" pitchFamily="34" charset="0"/>
              </a:rPr>
              <a:t>LMI</a:t>
            </a:r>
            <a:r>
              <a:rPr lang="en-US">
                <a:latin typeface="Arial" panose="020B0604020202020204" pitchFamily="34" charset="0"/>
                <a:cs typeface="Arial" panose="020B0604020202020204" pitchFamily="34" charset="0"/>
              </a:rPr>
              <a:t>) census tracts, Opportunity zones, or Promise zones will receive an additional $500 added to the maximum $30,000 relief payment.</a:t>
            </a:r>
          </a:p>
        </p:txBody>
      </p:sp>
      <p:sp>
        <p:nvSpPr>
          <p:cNvPr id="15" name="Rectangle 14">
            <a:extLst>
              <a:ext uri="{FF2B5EF4-FFF2-40B4-BE49-F238E27FC236}">
                <a16:creationId xmlns:a16="http://schemas.microsoft.com/office/drawing/2014/main" id="{19A95526-CFDB-4D2C-B73A-395184CB1FCE}"/>
              </a:ext>
            </a:extLst>
          </p:cNvPr>
          <p:cNvSpPr/>
          <p:nvPr/>
        </p:nvSpPr>
        <p:spPr>
          <a:xfrm>
            <a:off x="4201917" y="2461686"/>
            <a:ext cx="2474258" cy="1172629"/>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000" b="1">
                <a:solidFill>
                  <a:srgbClr val="1E376D"/>
                </a:solidFill>
                <a:latin typeface="Arial"/>
                <a:cs typeface="Arial"/>
              </a:rPr>
              <a:t>30.6</a:t>
            </a:r>
            <a:r>
              <a:rPr lang="en-US" sz="3600" b="1">
                <a:solidFill>
                  <a:srgbClr val="1E376D"/>
                </a:solidFill>
                <a:latin typeface="Arial"/>
                <a:cs typeface="Arial"/>
              </a:rPr>
              <a:t>M</a:t>
            </a:r>
          </a:p>
          <a:p>
            <a:pPr algn="ctr">
              <a:lnSpc>
                <a:spcPct val="90000"/>
              </a:lnSpc>
            </a:pPr>
            <a:r>
              <a:rPr lang="en-US">
                <a:solidFill>
                  <a:srgbClr val="1E376D"/>
                </a:solidFill>
                <a:latin typeface="Arial"/>
                <a:cs typeface="Arial"/>
              </a:rPr>
              <a:t>Approved for Payment</a:t>
            </a:r>
            <a:endParaRPr lang="en-US" b="1">
              <a:solidFill>
                <a:srgbClr val="1E376D"/>
              </a:solidFill>
              <a:latin typeface="Arial"/>
              <a:cs typeface="Arial"/>
            </a:endParaRPr>
          </a:p>
        </p:txBody>
      </p:sp>
      <p:sp>
        <p:nvSpPr>
          <p:cNvPr id="16" name="Rectangle 15">
            <a:extLst>
              <a:ext uri="{FF2B5EF4-FFF2-40B4-BE49-F238E27FC236}">
                <a16:creationId xmlns:a16="http://schemas.microsoft.com/office/drawing/2014/main" id="{4FE68922-E8D8-4A9E-97C6-962BEC5F5A93}"/>
              </a:ext>
            </a:extLst>
          </p:cNvPr>
          <p:cNvSpPr/>
          <p:nvPr/>
        </p:nvSpPr>
        <p:spPr>
          <a:xfrm>
            <a:off x="4003639" y="3987766"/>
            <a:ext cx="2754272"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1,250</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Small Businesses</a:t>
            </a:r>
            <a:endParaRPr lang="en-US" b="1">
              <a:solidFill>
                <a:srgbClr val="1E376D"/>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F49E4D73-1A8A-4A42-B395-5ADD20415C88}"/>
              </a:ext>
            </a:extLst>
          </p:cNvPr>
          <p:cNvSpPr/>
          <p:nvPr/>
        </p:nvSpPr>
        <p:spPr>
          <a:xfrm>
            <a:off x="3739666" y="5307658"/>
            <a:ext cx="3282218" cy="1255728"/>
          </a:xfrm>
          <a:prstGeom prst="rect">
            <a:avLst/>
          </a:prstGeom>
        </p:spPr>
        <p:txBody>
          <a:bodyPr wrap="square">
            <a:spAutoFit/>
          </a:bodyPr>
          <a:lstStyle/>
          <a:p>
            <a:pPr algn="ctr">
              <a:lnSpc>
                <a:spcPct val="90000"/>
              </a:lnSpc>
            </a:pPr>
            <a:r>
              <a:rPr lang="en-US" sz="6600" b="1" baseline="30000">
                <a:solidFill>
                  <a:srgbClr val="1E376D"/>
                </a:solidFill>
                <a:latin typeface="Arial" panose="020B0604020202020204" pitchFamily="34" charset="0"/>
                <a:cs typeface="Arial" panose="020B0604020202020204" pitchFamily="34" charset="0"/>
              </a:rPr>
              <a:t>$</a:t>
            </a:r>
            <a:r>
              <a:rPr lang="en-US" sz="6600" b="1">
                <a:solidFill>
                  <a:srgbClr val="1E376D"/>
                </a:solidFill>
                <a:latin typeface="Arial" panose="020B0604020202020204" pitchFamily="34" charset="0"/>
                <a:cs typeface="Arial" panose="020B0604020202020204" pitchFamily="34" charset="0"/>
              </a:rPr>
              <a:t>24,480</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Average Payment</a:t>
            </a:r>
            <a:endParaRPr lang="en-US" b="1">
              <a:solidFill>
                <a:srgbClr val="1E376D"/>
              </a:solidFill>
              <a:latin typeface="Arial" panose="020B0604020202020204" pitchFamily="34" charset="0"/>
              <a:cs typeface="Arial" panose="020B0604020202020204" pitchFamily="34" charset="0"/>
            </a:endParaRPr>
          </a:p>
        </p:txBody>
      </p:sp>
      <p:cxnSp>
        <p:nvCxnSpPr>
          <p:cNvPr id="23" name="Straight Connector 22">
            <a:extLst>
              <a:ext uri="{FF2B5EF4-FFF2-40B4-BE49-F238E27FC236}">
                <a16:creationId xmlns:a16="http://schemas.microsoft.com/office/drawing/2014/main" id="{3FD62E99-39D1-485A-B530-9FCE06DB2BC9}"/>
              </a:ext>
            </a:extLst>
          </p:cNvPr>
          <p:cNvCxnSpPr/>
          <p:nvPr/>
        </p:nvCxnSpPr>
        <p:spPr>
          <a:xfrm>
            <a:off x="4237774" y="3955684"/>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EED991E-9F5F-49B2-BE49-545D945836BC}"/>
              </a:ext>
            </a:extLst>
          </p:cNvPr>
          <p:cNvCxnSpPr/>
          <p:nvPr/>
        </p:nvCxnSpPr>
        <p:spPr>
          <a:xfrm>
            <a:off x="4237774" y="5275576"/>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C54684C1-7EC3-4C10-A020-9108FE90DD8A}"/>
              </a:ext>
            </a:extLst>
          </p:cNvPr>
          <p:cNvSpPr/>
          <p:nvPr/>
        </p:nvSpPr>
        <p:spPr>
          <a:xfrm>
            <a:off x="7283812" y="2676779"/>
            <a:ext cx="3931687" cy="2893100"/>
          </a:xfrm>
          <a:prstGeom prst="rect">
            <a:avLst/>
          </a:prstGeom>
          <a:noFill/>
        </p:spPr>
        <p:txBody>
          <a:bodyPr wrap="square" lIns="91440" tIns="45720" rIns="91440" bIns="45720" anchor="t">
            <a:spAutoFit/>
          </a:bodyPr>
          <a:lstStyle/>
          <a:p>
            <a:pPr algn="ctr"/>
            <a:r>
              <a:rPr lang="en-US" sz="5400" b="1" baseline="30000">
                <a:solidFill>
                  <a:schemeClr val="bg1"/>
                </a:solidFill>
                <a:latin typeface="Arial"/>
                <a:cs typeface="Arial"/>
              </a:rPr>
              <a:t>$</a:t>
            </a:r>
            <a:r>
              <a:rPr lang="en-US" sz="5400" b="1">
                <a:solidFill>
                  <a:schemeClr val="bg1"/>
                </a:solidFill>
                <a:latin typeface="Arial"/>
                <a:cs typeface="Arial"/>
              </a:rPr>
              <a:t>6.7M </a:t>
            </a:r>
            <a:endParaRPr lang="en-US" sz="5400" b="1">
              <a:solidFill>
                <a:schemeClr val="bg1"/>
              </a:solidFill>
              <a:latin typeface="Arial" panose="020B0604020202020204" pitchFamily="34" charset="0"/>
              <a:cs typeface="Arial" panose="020B0604020202020204" pitchFamily="34" charset="0"/>
            </a:endParaRPr>
          </a:p>
          <a:p>
            <a:pPr algn="ctr"/>
            <a:r>
              <a:rPr lang="en-US" sz="3200">
                <a:solidFill>
                  <a:schemeClr val="bg1"/>
                </a:solidFill>
                <a:latin typeface="Arial"/>
                <a:cs typeface="Arial"/>
              </a:rPr>
              <a:t>Approved for payment to 279 Diverse Business Enterprises</a:t>
            </a:r>
          </a:p>
        </p:txBody>
      </p:sp>
      <p:grpSp>
        <p:nvGrpSpPr>
          <p:cNvPr id="26" name="Group 25">
            <a:extLst>
              <a:ext uri="{FF2B5EF4-FFF2-40B4-BE49-F238E27FC236}">
                <a16:creationId xmlns:a16="http://schemas.microsoft.com/office/drawing/2014/main" id="{00F050BF-EC31-481F-A885-2194D5CE7A56}"/>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27" name="Oval 26">
              <a:extLst>
                <a:ext uri="{FF2B5EF4-FFF2-40B4-BE49-F238E27FC236}">
                  <a16:creationId xmlns:a16="http://schemas.microsoft.com/office/drawing/2014/main" id="{17BC9CD4-84EC-40D6-8293-837E72FA58A7}"/>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descr="Star with solid fill">
              <a:extLst>
                <a:ext uri="{FF2B5EF4-FFF2-40B4-BE49-F238E27FC236}">
                  <a16:creationId xmlns:a16="http://schemas.microsoft.com/office/drawing/2014/main" id="{516F55D6-DE54-4B77-A3C2-5B802B3F4E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233073">
              <a:off x="-3887173" y="886281"/>
              <a:ext cx="1847956" cy="1749617"/>
            </a:xfrm>
            <a:prstGeom prst="rect">
              <a:avLst/>
            </a:prstGeom>
            <a:effectLst/>
          </p:spPr>
        </p:pic>
        <p:pic>
          <p:nvPicPr>
            <p:cNvPr id="29" name="Graphic 28" descr="Star with solid fill">
              <a:extLst>
                <a:ext uri="{FF2B5EF4-FFF2-40B4-BE49-F238E27FC236}">
                  <a16:creationId xmlns:a16="http://schemas.microsoft.com/office/drawing/2014/main" id="{C85A2B47-A5E4-4146-BA6A-3509B9F1E9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37203">
              <a:off x="-2349471" y="1390440"/>
              <a:ext cx="1847956" cy="1749617"/>
            </a:xfrm>
            <a:prstGeom prst="rect">
              <a:avLst/>
            </a:prstGeom>
          </p:spPr>
        </p:pic>
        <p:pic>
          <p:nvPicPr>
            <p:cNvPr id="30" name="Graphic 29" descr="Star with solid fill">
              <a:extLst>
                <a:ext uri="{FF2B5EF4-FFF2-40B4-BE49-F238E27FC236}">
                  <a16:creationId xmlns:a16="http://schemas.microsoft.com/office/drawing/2014/main" id="{2F30F9FB-5937-42B7-AA78-1EC0E832DB1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1051360670"/>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E3B59D22-AD7D-5E4C-9A2F-10D8A7B2C367}"/>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0" name="TextBox 39">
            <a:extLst>
              <a:ext uri="{FF2B5EF4-FFF2-40B4-BE49-F238E27FC236}">
                <a16:creationId xmlns:a16="http://schemas.microsoft.com/office/drawing/2014/main" id="{FA772A94-4755-574C-AB66-FAB3B985B633}"/>
              </a:ext>
            </a:extLst>
          </p:cNvPr>
          <p:cNvSpPr txBox="1"/>
          <p:nvPr/>
        </p:nvSpPr>
        <p:spPr>
          <a:xfrm rot="16200000">
            <a:off x="-2618861" y="2908390"/>
            <a:ext cx="6693654" cy="1261884"/>
          </a:xfrm>
          <a:prstGeom prst="rect">
            <a:avLst/>
          </a:prstGeom>
          <a:noFill/>
          <a:effectLst>
            <a:outerShdw blurRad="63500" sx="73000" sy="73000" algn="ctr" rotWithShape="0">
              <a:prstClr val="black">
                <a:alpha val="0"/>
              </a:prstClr>
            </a:outerShdw>
          </a:effectLst>
        </p:spPr>
        <p:txBody>
          <a:bodyPr wrap="square" rtlCol="0">
            <a:spAutoFit/>
          </a:bodyPr>
          <a:lstStyle/>
          <a:p>
            <a:pPr algn="r"/>
            <a:r>
              <a:rPr lang="en-US" sz="4800" b="1">
                <a:solidFill>
                  <a:schemeClr val="bg1">
                    <a:alpha val="12000"/>
                  </a:schemeClr>
                </a:solidFill>
                <a:latin typeface="Arial Narrow" panose="020B0604020202020204" pitchFamily="34" charset="0"/>
                <a:cs typeface="Arial Narrow" panose="020B0604020202020204" pitchFamily="34" charset="0"/>
              </a:rPr>
              <a:t>SMALL BUSINESS</a:t>
            </a:r>
          </a:p>
          <a:p>
            <a:pPr algn="r"/>
            <a:endParaRPr lang="en-US" sz="2800">
              <a:solidFill>
                <a:schemeClr val="bg1">
                  <a:alpha val="12000"/>
                </a:schemeClr>
              </a:solidFill>
            </a:endParaRPr>
          </a:p>
        </p:txBody>
      </p:sp>
      <p:sp>
        <p:nvSpPr>
          <p:cNvPr id="41" name="Rectangle 40">
            <a:extLst>
              <a:ext uri="{FF2B5EF4-FFF2-40B4-BE49-F238E27FC236}">
                <a16:creationId xmlns:a16="http://schemas.microsoft.com/office/drawing/2014/main" id="{20626980-BB1A-7A42-A384-AAB8FEF176B4}"/>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2" name="Oval 41">
            <a:extLst>
              <a:ext uri="{FF2B5EF4-FFF2-40B4-BE49-F238E27FC236}">
                <a16:creationId xmlns:a16="http://schemas.microsoft.com/office/drawing/2014/main" id="{ED1187E3-6429-A24D-9934-07B780AE8993}"/>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1A4BE3AD-6839-9542-88CA-122F11085B99}"/>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D657CD6F-BF7E-C14C-86A0-A8E701694152}"/>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45" name="Picture 44">
            <a:extLst>
              <a:ext uri="{FF2B5EF4-FFF2-40B4-BE49-F238E27FC236}">
                <a16:creationId xmlns:a16="http://schemas.microsoft.com/office/drawing/2014/main" id="{466A93D1-0FBA-8046-9674-5C859539E0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25" name="Rectangle 24">
            <a:extLst>
              <a:ext uri="{FF2B5EF4-FFF2-40B4-BE49-F238E27FC236}">
                <a16:creationId xmlns:a16="http://schemas.microsoft.com/office/drawing/2014/main" id="{E547D6E1-61FE-F648-B4EA-8BA26BAA635E}"/>
              </a:ext>
            </a:extLst>
          </p:cNvPr>
          <p:cNvSpPr/>
          <p:nvPr/>
        </p:nvSpPr>
        <p:spPr>
          <a:xfrm>
            <a:off x="4632108" y="1628560"/>
            <a:ext cx="2898995" cy="4862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nSpc>
                <a:spcPts val="1380"/>
              </a:lnSpc>
            </a:pPr>
            <a:r>
              <a:rPr lang="en-US" sz="1400">
                <a:solidFill>
                  <a:schemeClr val="tx1"/>
                </a:solidFill>
                <a:latin typeface="Arial"/>
                <a:cs typeface="Arial"/>
              </a:rPr>
              <a:t>Businesses pre-identified for eligibility using taxpayer filings and registered tax information.</a:t>
            </a:r>
          </a:p>
          <a:p>
            <a:pPr>
              <a:lnSpc>
                <a:spcPts val="1380"/>
              </a:lnSpc>
            </a:pPr>
            <a:endParaRPr lang="en-US" sz="1400">
              <a:solidFill>
                <a:schemeClr val="tx1"/>
              </a:solidFill>
            </a:endParaRPr>
          </a:p>
          <a:p>
            <a:pPr>
              <a:lnSpc>
                <a:spcPts val="1380"/>
              </a:lnSpc>
            </a:pPr>
            <a:endParaRPr lang="en-US" sz="1400">
              <a:solidFill>
                <a:schemeClr val="tx1"/>
              </a:solidFill>
            </a:endParaRPr>
          </a:p>
          <a:p>
            <a:pPr>
              <a:lnSpc>
                <a:spcPts val="1380"/>
              </a:lnSpc>
            </a:pPr>
            <a:r>
              <a:rPr lang="en-US" sz="1400">
                <a:solidFill>
                  <a:schemeClr val="tx1"/>
                </a:solidFill>
                <a:latin typeface="Arial"/>
                <a:cs typeface="Arial"/>
              </a:rPr>
              <a:t>$2,500 - $30,000</a:t>
            </a:r>
          </a:p>
          <a:p>
            <a:pPr>
              <a:lnSpc>
                <a:spcPts val="1380"/>
              </a:lnSpc>
            </a:pPr>
            <a:endParaRPr lang="en-US" sz="1400">
              <a:solidFill>
                <a:schemeClr val="tx1"/>
              </a:solidFill>
            </a:endParaRPr>
          </a:p>
          <a:p>
            <a:pPr>
              <a:lnSpc>
                <a:spcPts val="1380"/>
              </a:lnSpc>
            </a:pPr>
            <a:endParaRPr lang="en-US" sz="1400">
              <a:solidFill>
                <a:schemeClr val="tx1"/>
              </a:solidFill>
            </a:endParaRPr>
          </a:p>
          <a:p>
            <a:pPr>
              <a:lnSpc>
                <a:spcPts val="1380"/>
              </a:lnSpc>
              <a:buClr>
                <a:srgbClr val="1E376D"/>
              </a:buClr>
            </a:pPr>
            <a:r>
              <a:rPr lang="en-US" sz="1400">
                <a:solidFill>
                  <a:schemeClr val="tx1"/>
                </a:solidFill>
                <a:latin typeface="Arial"/>
                <a:cs typeface="Arial"/>
              </a:rPr>
              <a:t>Fixed payment amount on gross sales revenue for April</a:t>
            </a:r>
          </a:p>
          <a:p>
            <a:pPr>
              <a:lnSpc>
                <a:spcPts val="1380"/>
              </a:lnSpc>
              <a:buClr>
                <a:srgbClr val="1E376D"/>
              </a:buClr>
            </a:pPr>
            <a:endParaRPr lang="en-US" sz="1400">
              <a:solidFill>
                <a:schemeClr val="tx1"/>
              </a:solidFill>
            </a:endParaRPr>
          </a:p>
          <a:p>
            <a:pPr marL="285750" indent="-285750">
              <a:lnSpc>
                <a:spcPts val="1380"/>
              </a:lnSpc>
              <a:buClr>
                <a:srgbClr val="1E376D"/>
              </a:buClr>
              <a:buFont typeface="Arial" panose="020B0604020202020204" pitchFamily="34" charset="0"/>
              <a:buChar char="•"/>
            </a:pPr>
            <a:endParaRPr lang="en-US" sz="1400">
              <a:solidFill>
                <a:schemeClr val="tx1"/>
              </a:solidFill>
            </a:endParaRPr>
          </a:p>
          <a:p>
            <a:pPr marL="285750" indent="-285750">
              <a:lnSpc>
                <a:spcPts val="1380"/>
              </a:lnSpc>
              <a:buClr>
                <a:srgbClr val="1E376D"/>
              </a:buClr>
              <a:buFont typeface="Arial" panose="020B0604020202020204" pitchFamily="34" charset="0"/>
              <a:buChar char="•"/>
            </a:pPr>
            <a:endParaRPr lang="en-US" sz="1400">
              <a:solidFill>
                <a:schemeClr val="tx1"/>
              </a:solidFill>
            </a:endParaRPr>
          </a:p>
          <a:p>
            <a:pPr marL="285750" indent="-285750">
              <a:lnSpc>
                <a:spcPts val="1380"/>
              </a:lnSpc>
              <a:buClr>
                <a:srgbClr val="1E376D"/>
              </a:buClr>
              <a:buFont typeface="Arial" panose="020B0604020202020204" pitchFamily="34" charset="0"/>
              <a:buChar char="•"/>
            </a:pPr>
            <a:endParaRPr lang="en-US" sz="1400">
              <a:solidFill>
                <a:schemeClr val="tx1"/>
              </a:solidFill>
            </a:endParaRPr>
          </a:p>
          <a:p>
            <a:pPr marL="285750" indent="-285750">
              <a:lnSpc>
                <a:spcPts val="1380"/>
              </a:lnSpc>
              <a:buClr>
                <a:srgbClr val="1E376D"/>
              </a:buClr>
              <a:buFont typeface="Arial" panose="020B0604020202020204" pitchFamily="34" charset="0"/>
              <a:buChar char="•"/>
            </a:pPr>
            <a:r>
              <a:rPr lang="en-US" sz="1400">
                <a:solidFill>
                  <a:schemeClr val="tx1"/>
                </a:solidFill>
                <a:latin typeface="Arial"/>
                <a:cs typeface="Arial"/>
              </a:rPr>
              <a:t>Using sales tax data, </a:t>
            </a:r>
            <a:r>
              <a:rPr lang="en-US" sz="1400" err="1">
                <a:solidFill>
                  <a:schemeClr val="tx1"/>
                </a:solidFill>
                <a:latin typeface="Arial"/>
                <a:cs typeface="Arial"/>
              </a:rPr>
              <a:t>TDOR</a:t>
            </a:r>
            <a:r>
              <a:rPr lang="en-US" sz="1400">
                <a:solidFill>
                  <a:schemeClr val="tx1"/>
                </a:solidFill>
                <a:latin typeface="Arial"/>
                <a:cs typeface="Arial"/>
              </a:rPr>
              <a:t> pre-qualified and notified eligible businesses</a:t>
            </a:r>
          </a:p>
          <a:p>
            <a:pPr marL="285750" indent="-285750">
              <a:lnSpc>
                <a:spcPts val="1380"/>
              </a:lnSpc>
              <a:buClr>
                <a:srgbClr val="1E376D"/>
              </a:buClr>
              <a:buFont typeface="Arial" panose="020B0604020202020204" pitchFamily="34" charset="0"/>
              <a:buChar char="•"/>
            </a:pPr>
            <a:endParaRPr lang="en-US" sz="1400">
              <a:solidFill>
                <a:schemeClr val="tx1"/>
              </a:solidFill>
              <a:latin typeface="Arial"/>
              <a:cs typeface="Arial"/>
            </a:endParaRPr>
          </a:p>
          <a:p>
            <a:pPr marL="285750" indent="-285750">
              <a:lnSpc>
                <a:spcPts val="1380"/>
              </a:lnSpc>
              <a:buClr>
                <a:srgbClr val="1E376D"/>
              </a:buClr>
              <a:buFont typeface="Arial" panose="020B0604020202020204" pitchFamily="34" charset="0"/>
              <a:buChar char="•"/>
            </a:pPr>
            <a:r>
              <a:rPr lang="en-US" sz="1400">
                <a:solidFill>
                  <a:schemeClr val="tx1"/>
                </a:solidFill>
                <a:latin typeface="Arial"/>
                <a:cs typeface="Arial"/>
              </a:rPr>
              <a:t>Small business certified and attested that information was correct</a:t>
            </a:r>
          </a:p>
          <a:p>
            <a:pPr marL="285750" indent="-285750">
              <a:lnSpc>
                <a:spcPts val="1380"/>
              </a:lnSpc>
              <a:buClr>
                <a:srgbClr val="1E376D"/>
              </a:buClr>
              <a:buFont typeface="Arial" panose="020B0604020202020204" pitchFamily="34" charset="0"/>
              <a:buChar char="•"/>
            </a:pPr>
            <a:endParaRPr lang="en-US" sz="1400">
              <a:solidFill>
                <a:schemeClr val="tx1"/>
              </a:solidFill>
              <a:latin typeface="Arial"/>
              <a:cs typeface="Arial"/>
            </a:endParaRPr>
          </a:p>
          <a:p>
            <a:pPr marL="285750" indent="-285750">
              <a:lnSpc>
                <a:spcPts val="1380"/>
              </a:lnSpc>
              <a:buClr>
                <a:srgbClr val="1E376D"/>
              </a:buClr>
              <a:buFont typeface="Arial" panose="020B0604020202020204" pitchFamily="34" charset="0"/>
              <a:buChar char="•"/>
            </a:pPr>
            <a:r>
              <a:rPr lang="en-US" sz="1400">
                <a:solidFill>
                  <a:schemeClr val="tx1"/>
                </a:solidFill>
                <a:latin typeface="Arial"/>
                <a:cs typeface="Arial"/>
              </a:rPr>
              <a:t>Direct deposit using taxpayers registered state information</a:t>
            </a:r>
          </a:p>
        </p:txBody>
      </p:sp>
      <p:sp>
        <p:nvSpPr>
          <p:cNvPr id="9" name="Title 8">
            <a:extLst>
              <a:ext uri="{FF2B5EF4-FFF2-40B4-BE49-F238E27FC236}">
                <a16:creationId xmlns:a16="http://schemas.microsoft.com/office/drawing/2014/main" id="{68CCBC18-5CAD-406C-8003-D03215057E3A}"/>
              </a:ext>
            </a:extLst>
          </p:cNvPr>
          <p:cNvSpPr>
            <a:spLocks noGrp="1"/>
          </p:cNvSpPr>
          <p:nvPr>
            <p:ph type="title"/>
          </p:nvPr>
        </p:nvSpPr>
        <p:spPr>
          <a:xfrm>
            <a:off x="3305192" y="365126"/>
            <a:ext cx="8724060" cy="644602"/>
          </a:xfrm>
        </p:spPr>
        <p:txBody>
          <a:bodyPr>
            <a:normAutofit fontScale="90000"/>
          </a:bodyPr>
          <a:lstStyle/>
          <a:p>
            <a:r>
              <a:rPr lang="en-US" sz="4000" b="1">
                <a:solidFill>
                  <a:srgbClr val="1E376D"/>
                </a:solidFill>
                <a:latin typeface="Arial" panose="020B0604020202020204" pitchFamily="34" charset="0"/>
                <a:cs typeface="Arial" panose="020B0604020202020204" pitchFamily="34" charset="0"/>
              </a:rPr>
              <a:t>How are </a:t>
            </a:r>
            <a:r>
              <a:rPr lang="en-US" sz="4000" b="1" err="1">
                <a:solidFill>
                  <a:srgbClr val="1E376D"/>
                </a:solidFill>
                <a:latin typeface="Arial" panose="020B0604020202020204" pitchFamily="34" charset="0"/>
                <a:cs typeface="Arial" panose="020B0604020202020204" pitchFamily="34" charset="0"/>
              </a:rPr>
              <a:t>TBRP</a:t>
            </a:r>
            <a:r>
              <a:rPr lang="en-US" sz="4000" b="1">
                <a:solidFill>
                  <a:srgbClr val="1E376D"/>
                </a:solidFill>
                <a:latin typeface="Arial" panose="020B0604020202020204" pitchFamily="34" charset="0"/>
                <a:cs typeface="Arial" panose="020B0604020202020204" pitchFamily="34" charset="0"/>
              </a:rPr>
              <a:t> and </a:t>
            </a:r>
            <a:r>
              <a:rPr lang="en-US" sz="4000" b="1" err="1">
                <a:solidFill>
                  <a:srgbClr val="1E376D"/>
                </a:solidFill>
                <a:latin typeface="Arial" panose="020B0604020202020204" pitchFamily="34" charset="0"/>
                <a:cs typeface="Arial" panose="020B0604020202020204" pitchFamily="34" charset="0"/>
              </a:rPr>
              <a:t>SERG</a:t>
            </a:r>
            <a:r>
              <a:rPr lang="en-US" sz="4000" b="1">
                <a:solidFill>
                  <a:srgbClr val="1E376D"/>
                </a:solidFill>
                <a:latin typeface="Arial" panose="020B0604020202020204" pitchFamily="34" charset="0"/>
                <a:cs typeface="Arial" panose="020B0604020202020204" pitchFamily="34" charset="0"/>
              </a:rPr>
              <a:t> Different?</a:t>
            </a:r>
          </a:p>
        </p:txBody>
      </p:sp>
      <p:sp>
        <p:nvSpPr>
          <p:cNvPr id="10" name="Text Placeholder 9">
            <a:extLst>
              <a:ext uri="{FF2B5EF4-FFF2-40B4-BE49-F238E27FC236}">
                <a16:creationId xmlns:a16="http://schemas.microsoft.com/office/drawing/2014/main" id="{673DF403-11F8-4CD2-8DFD-2CCC53DD6883}"/>
              </a:ext>
            </a:extLst>
          </p:cNvPr>
          <p:cNvSpPr>
            <a:spLocks noGrp="1"/>
          </p:cNvSpPr>
          <p:nvPr>
            <p:ph type="body" idx="1"/>
          </p:nvPr>
        </p:nvSpPr>
        <p:spPr>
          <a:xfrm>
            <a:off x="4584585" y="1052732"/>
            <a:ext cx="2928589" cy="532824"/>
          </a:xfrm>
          <a:solidFill>
            <a:srgbClr val="1E376D"/>
          </a:solidFill>
        </p:spPr>
        <p:txBody>
          <a:bodyPr/>
          <a:lstStyle/>
          <a:p>
            <a:r>
              <a:rPr lang="en-US" err="1">
                <a:solidFill>
                  <a:schemeClr val="bg1"/>
                </a:solidFill>
                <a:latin typeface="Arial" panose="020B0604020202020204" pitchFamily="34" charset="0"/>
                <a:cs typeface="Arial" panose="020B0604020202020204" pitchFamily="34" charset="0"/>
              </a:rPr>
              <a:t>TBR</a:t>
            </a:r>
            <a:r>
              <a:rPr lang="en-US">
                <a:solidFill>
                  <a:schemeClr val="bg1"/>
                </a:solidFill>
                <a:latin typeface="Arial" panose="020B0604020202020204" pitchFamily="34" charset="0"/>
                <a:cs typeface="Arial" panose="020B0604020202020204" pitchFamily="34" charset="0"/>
              </a:rPr>
              <a:t> Program</a:t>
            </a:r>
          </a:p>
        </p:txBody>
      </p:sp>
      <p:sp>
        <p:nvSpPr>
          <p:cNvPr id="22" name="Text Placeholder 9">
            <a:extLst>
              <a:ext uri="{FF2B5EF4-FFF2-40B4-BE49-F238E27FC236}">
                <a16:creationId xmlns:a16="http://schemas.microsoft.com/office/drawing/2014/main" id="{3C977546-54DC-7449-83E9-639C590AC8CA}"/>
              </a:ext>
            </a:extLst>
          </p:cNvPr>
          <p:cNvSpPr txBox="1">
            <a:spLocks/>
          </p:cNvSpPr>
          <p:nvPr/>
        </p:nvSpPr>
        <p:spPr>
          <a:xfrm>
            <a:off x="7542590" y="1052732"/>
            <a:ext cx="4502366" cy="532824"/>
          </a:xfrm>
          <a:prstGeom prst="rect">
            <a:avLst/>
          </a:prstGeom>
          <a:solidFill>
            <a:srgbClr val="CF0302"/>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solidFill>
                  <a:schemeClr val="bg1"/>
                </a:solidFill>
                <a:latin typeface="Arial"/>
                <a:cs typeface="Arial"/>
              </a:rPr>
              <a:t>SERG Program</a:t>
            </a:r>
          </a:p>
        </p:txBody>
      </p:sp>
      <p:sp>
        <p:nvSpPr>
          <p:cNvPr id="23" name="Content Placeholder 12">
            <a:extLst>
              <a:ext uri="{FF2B5EF4-FFF2-40B4-BE49-F238E27FC236}">
                <a16:creationId xmlns:a16="http://schemas.microsoft.com/office/drawing/2014/main" id="{7A6D0828-668C-3942-8595-D968E688C157}"/>
              </a:ext>
            </a:extLst>
          </p:cNvPr>
          <p:cNvSpPr txBox="1">
            <a:spLocks/>
          </p:cNvSpPr>
          <p:nvPr/>
        </p:nvSpPr>
        <p:spPr>
          <a:xfrm>
            <a:off x="4304159" y="2513603"/>
            <a:ext cx="3020022" cy="36845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E376D"/>
              </a:buClr>
            </a:pPr>
            <a:endParaRPr lang="en-US" sz="180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4D327F22-56AC-2A44-BB03-07A718063E88}"/>
              </a:ext>
            </a:extLst>
          </p:cNvPr>
          <p:cNvSpPr/>
          <p:nvPr/>
        </p:nvSpPr>
        <p:spPr>
          <a:xfrm>
            <a:off x="4595603" y="6491185"/>
            <a:ext cx="2917572" cy="79736"/>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BBE8388-1531-9542-9D5A-B4076951C771}"/>
              </a:ext>
            </a:extLst>
          </p:cNvPr>
          <p:cNvSpPr/>
          <p:nvPr/>
        </p:nvSpPr>
        <p:spPr>
          <a:xfrm>
            <a:off x="7526866" y="6496289"/>
            <a:ext cx="4502362" cy="74632"/>
          </a:xfrm>
          <a:prstGeom prst="rect">
            <a:avLst/>
          </a:prstGeom>
          <a:solidFill>
            <a:srgbClr val="CF0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36EC9F0D-8D1B-F443-96BC-4D7F0F18750D}"/>
              </a:ext>
            </a:extLst>
          </p:cNvPr>
          <p:cNvCxnSpPr>
            <a:cxnSpLocks/>
          </p:cNvCxnSpPr>
          <p:nvPr/>
        </p:nvCxnSpPr>
        <p:spPr>
          <a:xfrm flipH="1">
            <a:off x="4677975" y="2223654"/>
            <a:ext cx="2510268"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B47E84D-574F-D74B-9B98-6892243DF76B}"/>
              </a:ext>
            </a:extLst>
          </p:cNvPr>
          <p:cNvSpPr/>
          <p:nvPr/>
        </p:nvSpPr>
        <p:spPr>
          <a:xfrm>
            <a:off x="7524448" y="1628560"/>
            <a:ext cx="4502013" cy="48716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lnSpc>
                <a:spcPts val="1380"/>
              </a:lnSpc>
              <a:buClr>
                <a:srgbClr val="CF0302"/>
              </a:buClr>
              <a:buFont typeface="Arial" panose="020B0604020202020204" pitchFamily="34" charset="0"/>
              <a:buChar char="•"/>
            </a:pPr>
            <a:r>
              <a:rPr lang="en-US" sz="1400">
                <a:solidFill>
                  <a:schemeClr val="tx1"/>
                </a:solidFill>
                <a:latin typeface="Arial"/>
                <a:cs typeface="Arial"/>
              </a:rPr>
              <a:t>ALL small businesses meeting eligibility criteria</a:t>
            </a:r>
          </a:p>
          <a:p>
            <a:pPr marL="285750" indent="-285750">
              <a:lnSpc>
                <a:spcPts val="1380"/>
              </a:lnSpc>
              <a:buClr>
                <a:srgbClr val="CF0302"/>
              </a:buClr>
              <a:buFont typeface="Arial" panose="020B0604020202020204" pitchFamily="34" charset="0"/>
              <a:buChar char="•"/>
            </a:pPr>
            <a:r>
              <a:rPr lang="en-US" sz="1400">
                <a:solidFill>
                  <a:schemeClr val="tx1"/>
                </a:solidFill>
                <a:latin typeface="Arial"/>
                <a:cs typeface="Arial"/>
              </a:rPr>
              <a:t>10% of program funds reserved for Diverse Business Enterprises</a:t>
            </a:r>
          </a:p>
          <a:p>
            <a:pPr>
              <a:lnSpc>
                <a:spcPts val="1380"/>
              </a:lnSpc>
            </a:pPr>
            <a:endParaRPr lang="en-US" sz="1400">
              <a:solidFill>
                <a:schemeClr val="tx1"/>
              </a:solidFill>
              <a:latin typeface="Arial"/>
              <a:cs typeface="Arial"/>
            </a:endParaRPr>
          </a:p>
          <a:p>
            <a:pPr marL="285750" indent="-285750">
              <a:lnSpc>
                <a:spcPts val="1380"/>
              </a:lnSpc>
              <a:buClr>
                <a:srgbClr val="CF0302"/>
              </a:buClr>
              <a:buFont typeface="Arial" panose="020B0604020202020204" pitchFamily="34" charset="0"/>
              <a:buChar char="•"/>
            </a:pPr>
            <a:r>
              <a:rPr lang="en-US" sz="1400">
                <a:solidFill>
                  <a:schemeClr val="tx1"/>
                </a:solidFill>
                <a:latin typeface="Arial"/>
                <a:cs typeface="Arial"/>
              </a:rPr>
              <a:t>Up to $30,000 </a:t>
            </a:r>
          </a:p>
          <a:p>
            <a:pPr marL="285750" indent="-285750">
              <a:lnSpc>
                <a:spcPts val="1380"/>
              </a:lnSpc>
              <a:buClr>
                <a:srgbClr val="CF0302"/>
              </a:buClr>
              <a:buFont typeface="Arial" panose="020B0604020202020204" pitchFamily="34" charset="0"/>
              <a:buChar char="•"/>
            </a:pPr>
            <a:r>
              <a:rPr lang="en-US" sz="1400">
                <a:solidFill>
                  <a:schemeClr val="tx1"/>
                </a:solidFill>
                <a:latin typeface="Arial"/>
                <a:cs typeface="Arial"/>
              </a:rPr>
              <a:t>Additional $500 for low-income, opportunity zones</a:t>
            </a:r>
          </a:p>
          <a:p>
            <a:pPr>
              <a:lnSpc>
                <a:spcPts val="1380"/>
              </a:lnSpc>
            </a:pPr>
            <a:endParaRPr lang="en-US" sz="1400">
              <a:solidFill>
                <a:schemeClr val="tx1"/>
              </a:solidFill>
            </a:endParaRPr>
          </a:p>
          <a:p>
            <a:pPr>
              <a:lnSpc>
                <a:spcPts val="1380"/>
              </a:lnSpc>
              <a:buClr>
                <a:srgbClr val="1E376D"/>
              </a:buClr>
            </a:pPr>
            <a:endParaRPr lang="en-US" sz="1400">
              <a:solidFill>
                <a:schemeClr val="tx1"/>
              </a:solidFill>
              <a:latin typeface="Arial"/>
              <a:cs typeface="Arial"/>
            </a:endParaRPr>
          </a:p>
          <a:p>
            <a:pPr>
              <a:lnSpc>
                <a:spcPts val="1380"/>
              </a:lnSpc>
              <a:buClr>
                <a:srgbClr val="1E376D"/>
              </a:buClr>
            </a:pPr>
            <a:r>
              <a:rPr lang="en-US" sz="1400">
                <a:solidFill>
                  <a:schemeClr val="tx1"/>
                </a:solidFill>
                <a:latin typeface="Arial"/>
                <a:cs typeface="Arial"/>
              </a:rPr>
              <a:t>Loss of net income for May-Nov compared to prior year, or direct COVID expenses</a:t>
            </a:r>
          </a:p>
          <a:p>
            <a:pPr>
              <a:lnSpc>
                <a:spcPts val="1380"/>
              </a:lnSpc>
              <a:buClr>
                <a:srgbClr val="1E376D"/>
              </a:buClr>
            </a:pPr>
            <a:endParaRPr lang="en-US" sz="1400">
              <a:solidFill>
                <a:schemeClr val="tx1"/>
              </a:solidFill>
            </a:endParaRPr>
          </a:p>
          <a:p>
            <a:pPr>
              <a:lnSpc>
                <a:spcPts val="1380"/>
              </a:lnSpc>
              <a:buClr>
                <a:srgbClr val="1E376D"/>
              </a:buClr>
            </a:pPr>
            <a:endParaRPr lang="en-US" sz="1400">
              <a:solidFill>
                <a:schemeClr val="tx1"/>
              </a:solidFill>
            </a:endParaRPr>
          </a:p>
          <a:p>
            <a:pPr>
              <a:lnSpc>
                <a:spcPts val="1380"/>
              </a:lnSpc>
              <a:buClr>
                <a:srgbClr val="1E376D"/>
              </a:buClr>
            </a:pPr>
            <a:endParaRPr lang="en-US" sz="1400">
              <a:solidFill>
                <a:schemeClr val="tx1"/>
              </a:solidFill>
            </a:endParaRPr>
          </a:p>
          <a:p>
            <a:pPr>
              <a:lnSpc>
                <a:spcPts val="1380"/>
              </a:lnSpc>
              <a:buClr>
                <a:srgbClr val="1E376D"/>
              </a:buClr>
            </a:pPr>
            <a:endParaRPr lang="en-US" sz="1400">
              <a:solidFill>
                <a:schemeClr val="tx1"/>
              </a:solidFill>
            </a:endParaRPr>
          </a:p>
          <a:p>
            <a:pPr marL="285750" indent="-285750">
              <a:lnSpc>
                <a:spcPts val="1380"/>
              </a:lnSpc>
              <a:buClr>
                <a:srgbClr val="CF0302"/>
              </a:buClr>
              <a:buFont typeface="Arial" panose="020B0604020202020204" pitchFamily="34" charset="0"/>
              <a:buChar char="•"/>
            </a:pPr>
            <a:r>
              <a:rPr lang="en-US" sz="1400">
                <a:solidFill>
                  <a:schemeClr val="tx1"/>
                </a:solidFill>
                <a:latin typeface="Arial"/>
                <a:cs typeface="Arial"/>
              </a:rPr>
              <a:t>Application based</a:t>
            </a:r>
          </a:p>
          <a:p>
            <a:pPr marL="285750" indent="-285750">
              <a:lnSpc>
                <a:spcPts val="1380"/>
              </a:lnSpc>
              <a:buClr>
                <a:srgbClr val="CF0302"/>
              </a:buClr>
              <a:buFont typeface="Arial" panose="020B0604020202020204" pitchFamily="34" charset="0"/>
              <a:buChar char="•"/>
            </a:pPr>
            <a:endParaRPr lang="en-US" sz="1400">
              <a:solidFill>
                <a:schemeClr val="tx1"/>
              </a:solidFill>
              <a:latin typeface="Arial"/>
              <a:cs typeface="Arial"/>
            </a:endParaRPr>
          </a:p>
          <a:p>
            <a:pPr marL="285750" indent="-285750">
              <a:lnSpc>
                <a:spcPts val="1380"/>
              </a:lnSpc>
              <a:buClr>
                <a:srgbClr val="CF0302"/>
              </a:buClr>
              <a:buFont typeface="Arial" panose="020B0604020202020204" pitchFamily="34" charset="0"/>
              <a:buChar char="•"/>
            </a:pPr>
            <a:r>
              <a:rPr lang="en-US" sz="1400">
                <a:solidFill>
                  <a:schemeClr val="tx1"/>
                </a:solidFill>
                <a:latin typeface="Arial"/>
                <a:cs typeface="Arial"/>
              </a:rPr>
              <a:t>Support team working with businesses to facilitate understanding and providing support for loss in electronic format</a:t>
            </a:r>
          </a:p>
          <a:p>
            <a:pPr marL="285750" indent="-285750">
              <a:lnSpc>
                <a:spcPts val="1380"/>
              </a:lnSpc>
              <a:buClr>
                <a:srgbClr val="CF0302"/>
              </a:buClr>
              <a:buFont typeface="Arial" panose="020B0604020202020204" pitchFamily="34" charset="0"/>
              <a:buChar char="•"/>
            </a:pPr>
            <a:endParaRPr lang="en-US" sz="1400">
              <a:solidFill>
                <a:schemeClr val="tx1"/>
              </a:solidFill>
              <a:latin typeface="Arial"/>
              <a:cs typeface="Arial"/>
            </a:endParaRPr>
          </a:p>
          <a:p>
            <a:pPr marL="285750" indent="-285750">
              <a:lnSpc>
                <a:spcPts val="1380"/>
              </a:lnSpc>
              <a:buClr>
                <a:srgbClr val="CF0302"/>
              </a:buClr>
              <a:buFont typeface="Arial" panose="020B0604020202020204" pitchFamily="34" charset="0"/>
              <a:buChar char="•"/>
            </a:pPr>
            <a:r>
              <a:rPr lang="en-US" sz="1400">
                <a:solidFill>
                  <a:schemeClr val="tx1"/>
                </a:solidFill>
                <a:latin typeface="Arial"/>
                <a:cs typeface="Arial"/>
              </a:rPr>
              <a:t>Manual review of business documents supporting actual loss with monitoring for duplication of benefits including PPP</a:t>
            </a:r>
          </a:p>
          <a:p>
            <a:pPr marL="285750" indent="-285750">
              <a:lnSpc>
                <a:spcPts val="1380"/>
              </a:lnSpc>
              <a:buClr>
                <a:srgbClr val="CF0302"/>
              </a:buClr>
              <a:buFont typeface="Arial" panose="020B0604020202020204" pitchFamily="34" charset="0"/>
              <a:buChar char="•"/>
            </a:pPr>
            <a:endParaRPr lang="en-US" sz="1400">
              <a:solidFill>
                <a:schemeClr val="tx1"/>
              </a:solidFill>
            </a:endParaRPr>
          </a:p>
        </p:txBody>
      </p:sp>
      <p:sp>
        <p:nvSpPr>
          <p:cNvPr id="29" name="Text Placeholder 9">
            <a:extLst>
              <a:ext uri="{FF2B5EF4-FFF2-40B4-BE49-F238E27FC236}">
                <a16:creationId xmlns:a16="http://schemas.microsoft.com/office/drawing/2014/main" id="{2B2EF963-89EF-D147-8CB7-A8A1571E83A2}"/>
              </a:ext>
            </a:extLst>
          </p:cNvPr>
          <p:cNvSpPr txBox="1">
            <a:spLocks/>
          </p:cNvSpPr>
          <p:nvPr/>
        </p:nvSpPr>
        <p:spPr>
          <a:xfrm rot="16200000">
            <a:off x="4068235" y="1716110"/>
            <a:ext cx="644601" cy="383492"/>
          </a:xfrm>
          <a:prstGeom prst="rect">
            <a:avLst/>
          </a:prstGeom>
          <a:solidFill>
            <a:schemeClr val="tx1">
              <a:lumMod val="65000"/>
              <a:lumOff val="35000"/>
            </a:schemeClr>
          </a:solidFill>
        </p:spPr>
        <p:txBody>
          <a:bodyPr vert="horz" lIns="91440" tIns="45720" rIns="91440" bIns="45720" rtlCol="0" anchor="b">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1400">
                <a:solidFill>
                  <a:schemeClr val="bg1"/>
                </a:solidFill>
                <a:latin typeface="Arial" panose="020B0604020202020204" pitchFamily="34" charset="0"/>
                <a:cs typeface="Arial" panose="020B0604020202020204" pitchFamily="34" charset="0"/>
              </a:rPr>
              <a:t>Who? </a:t>
            </a:r>
          </a:p>
        </p:txBody>
      </p:sp>
      <p:cxnSp>
        <p:nvCxnSpPr>
          <p:cNvPr id="31" name="Straight Connector 30">
            <a:extLst>
              <a:ext uri="{FF2B5EF4-FFF2-40B4-BE49-F238E27FC236}">
                <a16:creationId xmlns:a16="http://schemas.microsoft.com/office/drawing/2014/main" id="{618AC654-9C8B-8043-AD5A-826161AEF351}"/>
              </a:ext>
            </a:extLst>
          </p:cNvPr>
          <p:cNvCxnSpPr>
            <a:cxnSpLocks/>
          </p:cNvCxnSpPr>
          <p:nvPr/>
        </p:nvCxnSpPr>
        <p:spPr>
          <a:xfrm flipH="1">
            <a:off x="4667342" y="2893425"/>
            <a:ext cx="2510268"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8F0D271-98C6-574B-8CF4-122419744E8E}"/>
              </a:ext>
            </a:extLst>
          </p:cNvPr>
          <p:cNvCxnSpPr>
            <a:cxnSpLocks/>
          </p:cNvCxnSpPr>
          <p:nvPr/>
        </p:nvCxnSpPr>
        <p:spPr>
          <a:xfrm flipH="1">
            <a:off x="4667342" y="3916830"/>
            <a:ext cx="2510268"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22C0CC5-A9D8-E346-8714-85AFD57CB3DC}"/>
              </a:ext>
            </a:extLst>
          </p:cNvPr>
          <p:cNvCxnSpPr>
            <a:cxnSpLocks/>
          </p:cNvCxnSpPr>
          <p:nvPr/>
        </p:nvCxnSpPr>
        <p:spPr>
          <a:xfrm flipH="1">
            <a:off x="7655792" y="2223654"/>
            <a:ext cx="4157681"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25E3394-D9DD-5249-8456-C03C8378D448}"/>
              </a:ext>
            </a:extLst>
          </p:cNvPr>
          <p:cNvCxnSpPr>
            <a:cxnSpLocks/>
          </p:cNvCxnSpPr>
          <p:nvPr/>
        </p:nvCxnSpPr>
        <p:spPr>
          <a:xfrm flipH="1">
            <a:off x="7655792" y="2893425"/>
            <a:ext cx="4157681"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F497B30-1EB6-4840-824A-5D5B0DFC2E30}"/>
              </a:ext>
            </a:extLst>
          </p:cNvPr>
          <p:cNvCxnSpPr>
            <a:cxnSpLocks/>
          </p:cNvCxnSpPr>
          <p:nvPr/>
        </p:nvCxnSpPr>
        <p:spPr>
          <a:xfrm flipH="1">
            <a:off x="7665724" y="3916831"/>
            <a:ext cx="4157681"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9">
            <a:extLst>
              <a:ext uri="{FF2B5EF4-FFF2-40B4-BE49-F238E27FC236}">
                <a16:creationId xmlns:a16="http://schemas.microsoft.com/office/drawing/2014/main" id="{B2679378-C22A-D344-A982-739958185B29}"/>
              </a:ext>
            </a:extLst>
          </p:cNvPr>
          <p:cNvSpPr txBox="1">
            <a:spLocks/>
          </p:cNvSpPr>
          <p:nvPr/>
        </p:nvSpPr>
        <p:spPr>
          <a:xfrm rot="16200000">
            <a:off x="4079143" y="2396594"/>
            <a:ext cx="644600" cy="383492"/>
          </a:xfrm>
          <a:prstGeom prst="rect">
            <a:avLst/>
          </a:prstGeom>
          <a:solidFill>
            <a:schemeClr val="tx1">
              <a:lumMod val="65000"/>
              <a:lumOff val="35000"/>
            </a:schemeClr>
          </a:solidFill>
        </p:spPr>
        <p:txBody>
          <a:bodyPr vert="horz" lIns="0" tIns="0" rIns="0" bIns="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10000"/>
              </a:lnSpc>
              <a:spcBef>
                <a:spcPts val="0"/>
              </a:spcBef>
            </a:pPr>
            <a:r>
              <a:rPr lang="en-US" sz="1100">
                <a:solidFill>
                  <a:schemeClr val="bg1"/>
                </a:solidFill>
                <a:latin typeface="Arial"/>
                <a:cs typeface="Arial"/>
              </a:rPr>
              <a:t>How Much? </a:t>
            </a:r>
          </a:p>
        </p:txBody>
      </p:sp>
      <p:sp>
        <p:nvSpPr>
          <p:cNvPr id="37" name="Text Placeholder 9">
            <a:extLst>
              <a:ext uri="{FF2B5EF4-FFF2-40B4-BE49-F238E27FC236}">
                <a16:creationId xmlns:a16="http://schemas.microsoft.com/office/drawing/2014/main" id="{874D747D-5A40-5F4C-A680-5254D778D59E}"/>
              </a:ext>
            </a:extLst>
          </p:cNvPr>
          <p:cNvSpPr txBox="1">
            <a:spLocks/>
          </p:cNvSpPr>
          <p:nvPr/>
        </p:nvSpPr>
        <p:spPr>
          <a:xfrm rot="16200000">
            <a:off x="3892462" y="3257541"/>
            <a:ext cx="996146" cy="383492"/>
          </a:xfrm>
          <a:prstGeom prst="rect">
            <a:avLst/>
          </a:prstGeom>
          <a:solidFill>
            <a:schemeClr val="tx1">
              <a:lumMod val="65000"/>
              <a:lumOff val="35000"/>
            </a:schemeClr>
          </a:solidFill>
        </p:spPr>
        <p:txBody>
          <a:bodyPr vert="horz" lIns="0" tIns="0" rIns="0" bIns="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en-US" sz="1200">
                <a:solidFill>
                  <a:schemeClr val="bg1"/>
                </a:solidFill>
                <a:latin typeface="Arial" panose="020B0604020202020204" pitchFamily="34" charset="0"/>
                <a:cs typeface="Arial" panose="020B0604020202020204" pitchFamily="34" charset="0"/>
              </a:rPr>
              <a:t>How Calculated? </a:t>
            </a:r>
          </a:p>
        </p:txBody>
      </p:sp>
      <p:sp>
        <p:nvSpPr>
          <p:cNvPr id="38" name="Text Placeholder 9">
            <a:extLst>
              <a:ext uri="{FF2B5EF4-FFF2-40B4-BE49-F238E27FC236}">
                <a16:creationId xmlns:a16="http://schemas.microsoft.com/office/drawing/2014/main" id="{37CC941D-8CE1-F84D-BC03-C60395E15F50}"/>
              </a:ext>
            </a:extLst>
          </p:cNvPr>
          <p:cNvSpPr txBox="1">
            <a:spLocks/>
          </p:cNvSpPr>
          <p:nvPr/>
        </p:nvSpPr>
        <p:spPr>
          <a:xfrm rot="16200000">
            <a:off x="3145171" y="5066643"/>
            <a:ext cx="2465592" cy="383492"/>
          </a:xfrm>
          <a:prstGeom prst="rect">
            <a:avLst/>
          </a:prstGeom>
          <a:solidFill>
            <a:schemeClr val="tx1">
              <a:lumMod val="65000"/>
              <a:lumOff val="35000"/>
            </a:schemeClr>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r"/>
            <a:r>
              <a:rPr lang="en-US" sz="1400">
                <a:solidFill>
                  <a:schemeClr val="bg1"/>
                </a:solidFill>
                <a:latin typeface="Arial" panose="020B0604020202020204" pitchFamily="34" charset="0"/>
                <a:cs typeface="Arial" panose="020B0604020202020204" pitchFamily="34" charset="0"/>
              </a:rPr>
              <a:t>Process?</a:t>
            </a:r>
          </a:p>
        </p:txBody>
      </p:sp>
      <p:grpSp>
        <p:nvGrpSpPr>
          <p:cNvPr id="56" name="Group 55">
            <a:extLst>
              <a:ext uri="{FF2B5EF4-FFF2-40B4-BE49-F238E27FC236}">
                <a16:creationId xmlns:a16="http://schemas.microsoft.com/office/drawing/2014/main" id="{18FF1726-2473-4F56-850F-A370B2E535D1}"/>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57" name="Oval 56">
              <a:extLst>
                <a:ext uri="{FF2B5EF4-FFF2-40B4-BE49-F238E27FC236}">
                  <a16:creationId xmlns:a16="http://schemas.microsoft.com/office/drawing/2014/main" id="{BDCE3D0A-B03F-48CB-96B6-FB8207AE5DDF}"/>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Graphic 57" descr="Star with solid fill">
              <a:extLst>
                <a:ext uri="{FF2B5EF4-FFF2-40B4-BE49-F238E27FC236}">
                  <a16:creationId xmlns:a16="http://schemas.microsoft.com/office/drawing/2014/main" id="{7A88DEC9-594C-48D3-A808-D544C1CA8F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233073">
              <a:off x="-3887173" y="886281"/>
              <a:ext cx="1847956" cy="1749617"/>
            </a:xfrm>
            <a:prstGeom prst="rect">
              <a:avLst/>
            </a:prstGeom>
            <a:effectLst/>
          </p:spPr>
        </p:pic>
        <p:pic>
          <p:nvPicPr>
            <p:cNvPr id="59" name="Graphic 58" descr="Star with solid fill">
              <a:extLst>
                <a:ext uri="{FF2B5EF4-FFF2-40B4-BE49-F238E27FC236}">
                  <a16:creationId xmlns:a16="http://schemas.microsoft.com/office/drawing/2014/main" id="{A079F721-B1FE-4400-8CFE-18A7C03201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37203">
              <a:off x="-2349471" y="1390440"/>
              <a:ext cx="1847956" cy="1749617"/>
            </a:xfrm>
            <a:prstGeom prst="rect">
              <a:avLst/>
            </a:prstGeom>
          </p:spPr>
        </p:pic>
        <p:pic>
          <p:nvPicPr>
            <p:cNvPr id="60" name="Graphic 59" descr="Star with solid fill">
              <a:extLst>
                <a:ext uri="{FF2B5EF4-FFF2-40B4-BE49-F238E27FC236}">
                  <a16:creationId xmlns:a16="http://schemas.microsoft.com/office/drawing/2014/main" id="{7C3E8B0E-7E67-4817-8405-2FE8260B03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1857000208"/>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8" name="TextBox 17">
            <a:extLst>
              <a:ext uri="{FF2B5EF4-FFF2-40B4-BE49-F238E27FC236}">
                <a16:creationId xmlns:a16="http://schemas.microsoft.com/office/drawing/2014/main" id="{B2327DA6-CD50-5A45-AD9B-C89D88C94709}"/>
              </a:ext>
            </a:extLst>
          </p:cNvPr>
          <p:cNvSpPr txBox="1"/>
          <p:nvPr/>
        </p:nvSpPr>
        <p:spPr>
          <a:xfrm rot="16200000">
            <a:off x="-2121113" y="3301953"/>
            <a:ext cx="5657709" cy="1261884"/>
          </a:xfrm>
          <a:prstGeom prst="rect">
            <a:avLst/>
          </a:prstGeom>
          <a:noFill/>
          <a:effectLst>
            <a:outerShdw blurRad="63500" sx="73000" sy="73000" algn="ctr" rotWithShape="0">
              <a:prstClr val="black">
                <a:alpha val="0"/>
              </a:prstClr>
            </a:outerShdw>
          </a:effectLst>
        </p:spPr>
        <p:txBody>
          <a:bodyPr wrap="square" rtlCol="0">
            <a:spAutoFit/>
          </a:bodyPr>
          <a:lstStyle/>
          <a:p>
            <a:r>
              <a:rPr lang="en-US" sz="4800" b="1">
                <a:solidFill>
                  <a:schemeClr val="bg1">
                    <a:alpha val="12000"/>
                  </a:schemeClr>
                </a:solidFill>
                <a:latin typeface="Arial Narrow" panose="020B0604020202020204" pitchFamily="34" charset="0"/>
                <a:cs typeface="Arial Narrow" panose="020B0604020202020204" pitchFamily="34" charset="0"/>
              </a:rPr>
              <a:t>SMALL BUSINESS</a:t>
            </a:r>
          </a:p>
          <a:p>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6" name="SERG Program Success Story">
            <a:hlinkClick r:id="" action="ppaction://media"/>
            <a:extLst>
              <a:ext uri="{FF2B5EF4-FFF2-40B4-BE49-F238E27FC236}">
                <a16:creationId xmlns:a16="http://schemas.microsoft.com/office/drawing/2014/main" id="{C44C41BD-147F-41E0-88C6-72452B90F904}"/>
              </a:ext>
            </a:extLst>
          </p:cNvPr>
          <p:cNvPicPr>
            <a:picLocks noChangeAspect="1"/>
          </p:cNvPicPr>
          <p:nvPr>
            <a:videoFile r:link="rId2"/>
            <p:extLst>
              <p:ext uri="{DAA4B4D4-6D71-4841-9C94-3DE7FCFB9230}">
                <p14:media xmlns:p14="http://schemas.microsoft.com/office/powerpoint/2010/main" r:embed="rId1">
                  <p14:fade in="500"/>
                </p14:media>
              </p:ext>
            </p:extLst>
          </p:nvPr>
        </p:nvPicPr>
        <p:blipFill>
          <a:blip r:embed="rId4"/>
          <a:stretch>
            <a:fillRect/>
          </a:stretch>
        </p:blipFill>
        <p:spPr>
          <a:xfrm>
            <a:off x="3342942" y="1553972"/>
            <a:ext cx="8507228" cy="4785315"/>
          </a:xfrm>
          <a:prstGeom prst="rect">
            <a:avLst/>
          </a:prstGeom>
          <a:ln>
            <a:solidFill>
              <a:schemeClr val="bg1"/>
            </a:solidFill>
          </a:ln>
          <a:effectLst>
            <a:innerShdw blurRad="152400" dist="50800" dir="13500000">
              <a:prstClr val="black">
                <a:alpha val="50000"/>
              </a:prstClr>
            </a:innerShdw>
          </a:effectLst>
        </p:spPr>
      </p:pic>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14" name="Rectangle 13">
            <a:extLst>
              <a:ext uri="{FF2B5EF4-FFF2-40B4-BE49-F238E27FC236}">
                <a16:creationId xmlns:a16="http://schemas.microsoft.com/office/drawing/2014/main" id="{817A6B80-516B-4CA8-A148-D18BA01231A5}"/>
              </a:ext>
            </a:extLst>
          </p:cNvPr>
          <p:cNvSpPr/>
          <p:nvPr/>
        </p:nvSpPr>
        <p:spPr>
          <a:xfrm>
            <a:off x="4219908" y="211489"/>
            <a:ext cx="6616959" cy="892552"/>
          </a:xfrm>
          <a:prstGeom prst="rect">
            <a:avLst/>
          </a:prstGeom>
        </p:spPr>
        <p:txBody>
          <a:bodyPr wrap="square">
            <a:spAutoFit/>
          </a:bodyPr>
          <a:lstStyle/>
          <a:p>
            <a:pPr algn="ctr"/>
            <a:r>
              <a:rPr lang="en-US" sz="2800" b="1">
                <a:solidFill>
                  <a:srgbClr val="1E376D"/>
                </a:solidFill>
                <a:latin typeface="Arial" panose="020B0604020202020204" pitchFamily="34" charset="0"/>
                <a:cs typeface="Arial" panose="020B0604020202020204" pitchFamily="34" charset="0"/>
              </a:rPr>
              <a:t>CUSTOMIZED MEDICAL NEEDS </a:t>
            </a:r>
          </a:p>
          <a:p>
            <a:pPr algn="ctr"/>
            <a:r>
              <a:rPr lang="en-US" sz="2400" b="1">
                <a:solidFill>
                  <a:srgbClr val="1E376D"/>
                </a:solidFill>
                <a:latin typeface="Arial" panose="020B0604020202020204" pitchFamily="34" charset="0"/>
                <a:cs typeface="Arial" panose="020B0604020202020204" pitchFamily="34" charset="0"/>
              </a:rPr>
              <a:t>in Memphis, Tennessee</a:t>
            </a:r>
          </a:p>
        </p:txBody>
      </p:sp>
      <p:grpSp>
        <p:nvGrpSpPr>
          <p:cNvPr id="17" name="Group 16">
            <a:extLst>
              <a:ext uri="{FF2B5EF4-FFF2-40B4-BE49-F238E27FC236}">
                <a16:creationId xmlns:a16="http://schemas.microsoft.com/office/drawing/2014/main" id="{10EF0314-A175-49B8-8181-90364575A765}"/>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24" name="Oval 23">
              <a:extLst>
                <a:ext uri="{FF2B5EF4-FFF2-40B4-BE49-F238E27FC236}">
                  <a16:creationId xmlns:a16="http://schemas.microsoft.com/office/drawing/2014/main" id="{EC2FCFB8-0E97-4810-9A5D-F363F37593B1}"/>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Star with solid fill">
              <a:extLst>
                <a:ext uri="{FF2B5EF4-FFF2-40B4-BE49-F238E27FC236}">
                  <a16:creationId xmlns:a16="http://schemas.microsoft.com/office/drawing/2014/main" id="{A8C0DDF8-22B9-4393-9ED7-6A02296F640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1233073">
              <a:off x="-3887173" y="886281"/>
              <a:ext cx="1847956" cy="1749617"/>
            </a:xfrm>
            <a:prstGeom prst="rect">
              <a:avLst/>
            </a:prstGeom>
            <a:effectLst/>
          </p:spPr>
        </p:pic>
        <p:pic>
          <p:nvPicPr>
            <p:cNvPr id="26" name="Graphic 25" descr="Star with solid fill">
              <a:extLst>
                <a:ext uri="{FF2B5EF4-FFF2-40B4-BE49-F238E27FC236}">
                  <a16:creationId xmlns:a16="http://schemas.microsoft.com/office/drawing/2014/main" id="{A10BAFB6-A23C-499E-8A9D-2EB5E34F77A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37203">
              <a:off x="-2349471" y="1390440"/>
              <a:ext cx="1847956" cy="1749617"/>
            </a:xfrm>
            <a:prstGeom prst="rect">
              <a:avLst/>
            </a:prstGeom>
          </p:spPr>
        </p:pic>
        <p:pic>
          <p:nvPicPr>
            <p:cNvPr id="27" name="Graphic 26" descr="Star with solid fill">
              <a:extLst>
                <a:ext uri="{FF2B5EF4-FFF2-40B4-BE49-F238E27FC236}">
                  <a16:creationId xmlns:a16="http://schemas.microsoft.com/office/drawing/2014/main" id="{3CDEA392-AA51-498C-BA80-8CD6CD82D99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19964598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828"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6"/>
                                        </p:tgtEl>
                                      </p:cBhvr>
                                    </p:cmd>
                                  </p:childTnLst>
                                </p:cTn>
                              </p:par>
                            </p:childTnLst>
                          </p:cTn>
                        </p:par>
                      </p:childTnLst>
                    </p:cTn>
                  </p:par>
                </p:childTnLst>
              </p:cTn>
              <p:nextCondLst>
                <p:cond evt="onClick" delay="0">
                  <p:tgtEl>
                    <p:spTgt spid="16"/>
                  </p:tgtEl>
                </p:cond>
              </p:nextCondLst>
            </p:seq>
            <p:video>
              <p:cMediaNode vol="31818">
                <p:cTn id="12" fill="hold" display="0">
                  <p:stCondLst>
                    <p:cond delay="indefinite"/>
                  </p:stCondLst>
                </p:cTn>
                <p:tgtEl>
                  <p:spTgt spid="16"/>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2" name="SERG Program Success Story - Waterdogs Scuba (720p from YT)">
            <a:hlinkClick r:id="" action="ppaction://media"/>
            <a:extLst>
              <a:ext uri="{FF2B5EF4-FFF2-40B4-BE49-F238E27FC236}">
                <a16:creationId xmlns:a16="http://schemas.microsoft.com/office/drawing/2014/main" id="{33F0E14C-D037-449C-B9EC-91958F111439}"/>
              </a:ext>
            </a:extLst>
          </p:cNvPr>
          <p:cNvPicPr>
            <a:picLocks noChangeAspect="1"/>
          </p:cNvPicPr>
          <p:nvPr>
            <a:videoFile r:link="rId2"/>
            <p:extLst>
              <p:ext uri="{DAA4B4D4-6D71-4841-9C94-3DE7FCFB9230}">
                <p14:media xmlns:p14="http://schemas.microsoft.com/office/powerpoint/2010/main" r:embed="rId1">
                  <p14:fade in="500"/>
                </p14:media>
              </p:ext>
            </p:extLst>
          </p:nvPr>
        </p:nvPicPr>
        <p:blipFill>
          <a:blip r:embed="rId4"/>
          <a:stretch>
            <a:fillRect/>
          </a:stretch>
        </p:blipFill>
        <p:spPr>
          <a:xfrm>
            <a:off x="3342942" y="1553972"/>
            <a:ext cx="8507228" cy="4785316"/>
          </a:xfrm>
          <a:prstGeom prst="rect">
            <a:avLst/>
          </a:prstGeom>
          <a:ln>
            <a:solidFill>
              <a:schemeClr val="bg1"/>
            </a:solidFill>
          </a:ln>
          <a:effectLst>
            <a:innerShdw blurRad="152400" dist="50800" dir="13500000">
              <a:prstClr val="black">
                <a:alpha val="50000"/>
              </a:prstClr>
            </a:innerShdw>
          </a:effectLst>
        </p:spPr>
      </p:pic>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14" name="Rectangle 13">
            <a:extLst>
              <a:ext uri="{FF2B5EF4-FFF2-40B4-BE49-F238E27FC236}">
                <a16:creationId xmlns:a16="http://schemas.microsoft.com/office/drawing/2014/main" id="{817A6B80-516B-4CA8-A148-D18BA01231A5}"/>
              </a:ext>
            </a:extLst>
          </p:cNvPr>
          <p:cNvSpPr/>
          <p:nvPr/>
        </p:nvSpPr>
        <p:spPr>
          <a:xfrm>
            <a:off x="4219908" y="211489"/>
            <a:ext cx="6616959" cy="892552"/>
          </a:xfrm>
          <a:prstGeom prst="rect">
            <a:avLst/>
          </a:prstGeom>
        </p:spPr>
        <p:txBody>
          <a:bodyPr wrap="square">
            <a:spAutoFit/>
          </a:bodyPr>
          <a:lstStyle/>
          <a:p>
            <a:pPr algn="ctr"/>
            <a:r>
              <a:rPr lang="en-US" sz="2800" b="1">
                <a:solidFill>
                  <a:srgbClr val="1E376D"/>
                </a:solidFill>
                <a:latin typeface="Arial" panose="020B0604020202020204" pitchFamily="34" charset="0"/>
                <a:cs typeface="Arial" panose="020B0604020202020204" pitchFamily="34" charset="0"/>
              </a:rPr>
              <a:t>WATERDOGS SCUBA &amp; SAFETY</a:t>
            </a:r>
          </a:p>
          <a:p>
            <a:pPr algn="ctr"/>
            <a:r>
              <a:rPr lang="en-US" sz="2400" b="1">
                <a:solidFill>
                  <a:srgbClr val="1E376D"/>
                </a:solidFill>
                <a:latin typeface="Arial" panose="020B0604020202020204" pitchFamily="34" charset="0"/>
                <a:cs typeface="Arial" panose="020B0604020202020204" pitchFamily="34" charset="0"/>
              </a:rPr>
              <a:t>in Clarksville, Tennessee</a:t>
            </a:r>
          </a:p>
        </p:txBody>
      </p:sp>
      <p:grpSp>
        <p:nvGrpSpPr>
          <p:cNvPr id="16" name="Group 15">
            <a:extLst>
              <a:ext uri="{FF2B5EF4-FFF2-40B4-BE49-F238E27FC236}">
                <a16:creationId xmlns:a16="http://schemas.microsoft.com/office/drawing/2014/main" id="{3AD9FAFB-B2B9-4821-AA28-8F378B52BD32}"/>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17" name="Oval 16">
              <a:extLst>
                <a:ext uri="{FF2B5EF4-FFF2-40B4-BE49-F238E27FC236}">
                  <a16:creationId xmlns:a16="http://schemas.microsoft.com/office/drawing/2014/main" id="{85940D99-9477-4B36-80A4-84D974DC99B0}"/>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Star with solid fill">
              <a:extLst>
                <a:ext uri="{FF2B5EF4-FFF2-40B4-BE49-F238E27FC236}">
                  <a16:creationId xmlns:a16="http://schemas.microsoft.com/office/drawing/2014/main" id="{E933B50C-E922-41DD-B3BB-CD92CE588E1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1233073">
              <a:off x="-3887173" y="886281"/>
              <a:ext cx="1847956" cy="1749617"/>
            </a:xfrm>
            <a:prstGeom prst="rect">
              <a:avLst/>
            </a:prstGeom>
            <a:effectLst/>
          </p:spPr>
        </p:pic>
        <p:pic>
          <p:nvPicPr>
            <p:cNvPr id="25" name="Graphic 24" descr="Star with solid fill">
              <a:extLst>
                <a:ext uri="{FF2B5EF4-FFF2-40B4-BE49-F238E27FC236}">
                  <a16:creationId xmlns:a16="http://schemas.microsoft.com/office/drawing/2014/main" id="{E7684F9F-D30F-44D3-A587-F92B549889C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37203">
              <a:off x="-2349471" y="1390440"/>
              <a:ext cx="1847956" cy="1749617"/>
            </a:xfrm>
            <a:prstGeom prst="rect">
              <a:avLst/>
            </a:prstGeom>
          </p:spPr>
        </p:pic>
        <p:pic>
          <p:nvPicPr>
            <p:cNvPr id="26" name="Graphic 25" descr="Star with solid fill">
              <a:extLst>
                <a:ext uri="{FF2B5EF4-FFF2-40B4-BE49-F238E27FC236}">
                  <a16:creationId xmlns:a16="http://schemas.microsoft.com/office/drawing/2014/main" id="{C7D87606-1348-4D5C-95BE-535C169492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3492471" y="2494092"/>
              <a:ext cx="1847956" cy="1749617"/>
            </a:xfrm>
            <a:prstGeom prst="rect">
              <a:avLst/>
            </a:prstGeom>
          </p:spPr>
        </p:pic>
      </p:grpSp>
      <p:sp>
        <p:nvSpPr>
          <p:cNvPr id="27" name="TextBox 26">
            <a:extLst>
              <a:ext uri="{FF2B5EF4-FFF2-40B4-BE49-F238E27FC236}">
                <a16:creationId xmlns:a16="http://schemas.microsoft.com/office/drawing/2014/main" id="{D5DFD2BC-01C6-4FD2-B09A-283D9122D460}"/>
              </a:ext>
            </a:extLst>
          </p:cNvPr>
          <p:cNvSpPr txBox="1"/>
          <p:nvPr/>
        </p:nvSpPr>
        <p:spPr>
          <a:xfrm rot="16200000">
            <a:off x="-2618861" y="2908390"/>
            <a:ext cx="6693654" cy="1261884"/>
          </a:xfrm>
          <a:prstGeom prst="rect">
            <a:avLst/>
          </a:prstGeom>
          <a:noFill/>
          <a:effectLst>
            <a:outerShdw blurRad="63500" sx="73000" sy="73000" algn="ctr" rotWithShape="0">
              <a:prstClr val="black">
                <a:alpha val="0"/>
              </a:prstClr>
            </a:outerShdw>
          </a:effectLst>
        </p:spPr>
        <p:txBody>
          <a:bodyPr wrap="square" rtlCol="0">
            <a:spAutoFit/>
          </a:bodyPr>
          <a:lstStyle/>
          <a:p>
            <a:pPr algn="r"/>
            <a:r>
              <a:rPr lang="en-US" sz="4800" b="1">
                <a:solidFill>
                  <a:schemeClr val="bg1">
                    <a:alpha val="12000"/>
                  </a:schemeClr>
                </a:solidFill>
                <a:latin typeface="Arial Narrow" panose="020B0604020202020204" pitchFamily="34" charset="0"/>
                <a:cs typeface="Arial Narrow" panose="020B0604020202020204" pitchFamily="34" charset="0"/>
              </a:rPr>
              <a:t>SMALL BUSINESS</a:t>
            </a:r>
          </a:p>
          <a:p>
            <a:pPr algn="r"/>
            <a:endParaRPr lang="en-US" sz="2800">
              <a:solidFill>
                <a:schemeClr val="bg1">
                  <a:alpha val="12000"/>
                </a:schemeClr>
              </a:solidFill>
            </a:endParaRPr>
          </a:p>
        </p:txBody>
      </p:sp>
    </p:spTree>
    <p:extLst>
      <p:ext uri="{BB962C8B-B14F-4D97-AF65-F5344CB8AC3E}">
        <p14:creationId xmlns:p14="http://schemas.microsoft.com/office/powerpoint/2010/main" val="35640539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rgbClr val="1E2944"/>
              </a:solidFill>
            </a:endParaRPr>
          </a:p>
        </p:txBody>
      </p:sp>
      <p:sp>
        <p:nvSpPr>
          <p:cNvPr id="17" name="TextBox 16">
            <a:extLst>
              <a:ext uri="{FF2B5EF4-FFF2-40B4-BE49-F238E27FC236}">
                <a16:creationId xmlns:a16="http://schemas.microsoft.com/office/drawing/2014/main" id="{C2D7E9BD-D772-A94A-8CC0-A926ED1E3047}"/>
              </a:ext>
            </a:extLst>
          </p:cNvPr>
          <p:cNvSpPr txBox="1"/>
          <p:nvPr/>
        </p:nvSpPr>
        <p:spPr>
          <a:xfrm rot="16200000">
            <a:off x="-2000685" y="2928026"/>
            <a:ext cx="6450000" cy="1049005"/>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4060"/>
              </a:lnSpc>
            </a:pPr>
            <a:r>
              <a:rPr lang="en-US" sz="8800" b="1">
                <a:solidFill>
                  <a:schemeClr val="bg1">
                    <a:alpha val="12000"/>
                  </a:schemeClr>
                </a:solidFill>
                <a:latin typeface="Arial Narrow" panose="020B0604020202020204" pitchFamily="34" charset="0"/>
                <a:cs typeface="Arial Narrow" panose="020B0604020202020204" pitchFamily="34" charset="0"/>
              </a:rPr>
              <a:t>TOURISM</a:t>
            </a:r>
          </a:p>
          <a:p>
            <a:pPr algn="r"/>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14" name="Rectangle 13">
            <a:extLst>
              <a:ext uri="{FF2B5EF4-FFF2-40B4-BE49-F238E27FC236}">
                <a16:creationId xmlns:a16="http://schemas.microsoft.com/office/drawing/2014/main" id="{732B8096-5525-459C-83BF-8FAC9B5163E0}"/>
              </a:ext>
            </a:extLst>
          </p:cNvPr>
          <p:cNvSpPr/>
          <p:nvPr/>
        </p:nvSpPr>
        <p:spPr>
          <a:xfrm>
            <a:off x="3251200" y="148583"/>
            <a:ext cx="8690531" cy="1631216"/>
          </a:xfrm>
          <a:prstGeom prst="rect">
            <a:avLst/>
          </a:prstGeom>
        </p:spPr>
        <p:txBody>
          <a:bodyPr wrap="square">
            <a:spAutoFit/>
          </a:bodyPr>
          <a:lstStyle/>
          <a:p>
            <a:r>
              <a:rPr lang="en-US" sz="2000">
                <a:latin typeface="Arial" panose="020B0604020202020204" pitchFamily="34" charset="0"/>
                <a:cs typeface="Arial" panose="020B0604020202020204" pitchFamily="34" charset="0"/>
              </a:rPr>
              <a:t>The Tourism and Hospitality industries have been impacted severely by the COVID-19. To support the safe-reopening and marketing of Tennessee destinations, the State of Tennessee allocated $25,000,000 of the Coronavirus Relief Fund for Tennessee Tourism and local destination marketing organizations (</a:t>
            </a:r>
            <a:r>
              <a:rPr lang="en-US" sz="2000" err="1">
                <a:latin typeface="Arial" panose="020B0604020202020204" pitchFamily="34" charset="0"/>
                <a:cs typeface="Arial" panose="020B0604020202020204" pitchFamily="34" charset="0"/>
              </a:rPr>
              <a:t>DMOs</a:t>
            </a:r>
            <a:r>
              <a:rPr lang="en-US" sz="2000">
                <a:latin typeface="Arial" panose="020B0604020202020204" pitchFamily="34" charset="0"/>
                <a:cs typeface="Arial" panose="020B0604020202020204" pitchFamily="34" charset="0"/>
              </a:rPr>
              <a:t>).</a:t>
            </a:r>
          </a:p>
        </p:txBody>
      </p:sp>
      <p:sp>
        <p:nvSpPr>
          <p:cNvPr id="15" name="Rectangle 14">
            <a:extLst>
              <a:ext uri="{FF2B5EF4-FFF2-40B4-BE49-F238E27FC236}">
                <a16:creationId xmlns:a16="http://schemas.microsoft.com/office/drawing/2014/main" id="{328AFB20-8268-4607-93AB-3D11CB91C995}"/>
              </a:ext>
            </a:extLst>
          </p:cNvPr>
          <p:cNvSpPr/>
          <p:nvPr/>
        </p:nvSpPr>
        <p:spPr>
          <a:xfrm>
            <a:off x="3674108" y="2021175"/>
            <a:ext cx="2739571" cy="1255728"/>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24.7</a:t>
            </a:r>
            <a:r>
              <a:rPr lang="en-US" sz="3600" b="1">
                <a:solidFill>
                  <a:srgbClr val="1E376D"/>
                </a:solidFill>
                <a:latin typeface="Arial"/>
                <a:cs typeface="Arial"/>
              </a:rPr>
              <a:t>M</a:t>
            </a:r>
            <a:endParaRPr lang="en-US" sz="36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a:cs typeface="Arial"/>
              </a:rPr>
              <a:t>Approved for Payment</a:t>
            </a:r>
            <a:endParaRPr lang="en-US" b="1">
              <a:solidFill>
                <a:srgbClr val="1E376D"/>
              </a:solidFill>
              <a:latin typeface="Arial"/>
              <a:cs typeface="Arial"/>
            </a:endParaRPr>
          </a:p>
        </p:txBody>
      </p:sp>
      <p:sp>
        <p:nvSpPr>
          <p:cNvPr id="16" name="Rectangle 15">
            <a:extLst>
              <a:ext uri="{FF2B5EF4-FFF2-40B4-BE49-F238E27FC236}">
                <a16:creationId xmlns:a16="http://schemas.microsoft.com/office/drawing/2014/main" id="{B986A89B-B336-4669-8B11-D0E568005910}"/>
              </a:ext>
            </a:extLst>
          </p:cNvPr>
          <p:cNvSpPr/>
          <p:nvPr/>
        </p:nvSpPr>
        <p:spPr>
          <a:xfrm>
            <a:off x="3826797" y="3523442"/>
            <a:ext cx="2433552" cy="1505027"/>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112</a:t>
            </a:r>
            <a:endParaRPr lang="en-US" sz="36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Destination Marketing Organizations </a:t>
            </a:r>
            <a:endParaRPr lang="en-US" b="1">
              <a:solidFill>
                <a:srgbClr val="1E376D"/>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5F2928CE-BBA8-4198-BD96-28B3BBA423F0}"/>
              </a:ext>
            </a:extLst>
          </p:cNvPr>
          <p:cNvSpPr/>
          <p:nvPr/>
        </p:nvSpPr>
        <p:spPr>
          <a:xfrm>
            <a:off x="3900573" y="5215243"/>
            <a:ext cx="2286000" cy="1255728"/>
          </a:xfrm>
          <a:prstGeom prst="rect">
            <a:avLst/>
          </a:prstGeom>
        </p:spPr>
        <p:txBody>
          <a:bodyPr wrap="square">
            <a:spAutoFit/>
          </a:bodyPr>
          <a:lstStyle/>
          <a:p>
            <a:pPr lvl="0" algn="ctr">
              <a:lnSpc>
                <a:spcPct val="90000"/>
              </a:lnSpc>
            </a:pPr>
            <a:r>
              <a:rPr lang="en-US" sz="6600" b="1">
                <a:solidFill>
                  <a:srgbClr val="1E376D"/>
                </a:solidFill>
                <a:latin typeface="Arial" panose="020B0604020202020204" pitchFamily="34" charset="0"/>
                <a:cs typeface="Arial" panose="020B0604020202020204" pitchFamily="34" charset="0"/>
              </a:rPr>
              <a:t>95</a:t>
            </a:r>
            <a:endParaRPr lang="en-US" sz="4000" b="1">
              <a:solidFill>
                <a:srgbClr val="1E376D"/>
              </a:solidFill>
              <a:latin typeface="Arial" panose="020B0604020202020204" pitchFamily="34" charset="0"/>
              <a:cs typeface="Arial" panose="020B0604020202020204" pitchFamily="34" charset="0"/>
            </a:endParaRPr>
          </a:p>
          <a:p>
            <a:pPr lvl="0" algn="ctr">
              <a:lnSpc>
                <a:spcPct val="90000"/>
              </a:lnSpc>
            </a:pPr>
            <a:r>
              <a:rPr lang="en-US">
                <a:solidFill>
                  <a:srgbClr val="1E376D"/>
                </a:solidFill>
                <a:latin typeface="Arial" panose="020B0604020202020204" pitchFamily="34" charset="0"/>
                <a:cs typeface="Arial" panose="020B0604020202020204" pitchFamily="34" charset="0"/>
              </a:rPr>
              <a:t>Counties Served</a:t>
            </a:r>
            <a:endParaRPr lang="en-US" b="1">
              <a:solidFill>
                <a:srgbClr val="1E376D"/>
              </a:solidFill>
              <a:latin typeface="Arial" panose="020B0604020202020204" pitchFamily="34" charset="0"/>
              <a:cs typeface="Arial" panose="020B0604020202020204" pitchFamily="34" charset="0"/>
            </a:endParaRPr>
          </a:p>
        </p:txBody>
      </p:sp>
      <p:cxnSp>
        <p:nvCxnSpPr>
          <p:cNvPr id="23" name="Straight Connector 22">
            <a:extLst>
              <a:ext uri="{FF2B5EF4-FFF2-40B4-BE49-F238E27FC236}">
                <a16:creationId xmlns:a16="http://schemas.microsoft.com/office/drawing/2014/main" id="{9B28332B-3C96-41D5-B6F2-EA6022CD7CF5}"/>
              </a:ext>
            </a:extLst>
          </p:cNvPr>
          <p:cNvCxnSpPr/>
          <p:nvPr/>
        </p:nvCxnSpPr>
        <p:spPr>
          <a:xfrm>
            <a:off x="3900573" y="3470196"/>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4BAAA1-A436-4623-8DEC-1AFC89E0BFA0}"/>
              </a:ext>
            </a:extLst>
          </p:cNvPr>
          <p:cNvCxnSpPr/>
          <p:nvPr/>
        </p:nvCxnSpPr>
        <p:spPr>
          <a:xfrm>
            <a:off x="3900573" y="5136144"/>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9E3FA33B-6CC3-1B47-8A81-21C389CB0B3A}"/>
              </a:ext>
            </a:extLst>
          </p:cNvPr>
          <p:cNvSpPr/>
          <p:nvPr/>
        </p:nvSpPr>
        <p:spPr>
          <a:xfrm>
            <a:off x="6415767" y="2128061"/>
            <a:ext cx="9263344" cy="4380952"/>
          </a:xfrm>
          <a:prstGeom prst="rect">
            <a:avLst/>
          </a:prstGeom>
          <a:solidFill>
            <a:srgbClr val="91929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037F96F-00AB-694F-8F70-FDB236B2E562}"/>
              </a:ext>
            </a:extLst>
          </p:cNvPr>
          <p:cNvSpPr/>
          <p:nvPr/>
        </p:nvSpPr>
        <p:spPr>
          <a:xfrm>
            <a:off x="6567046" y="2215879"/>
            <a:ext cx="5019930" cy="4247317"/>
          </a:xfrm>
          <a:prstGeom prst="rect">
            <a:avLst/>
          </a:prstGeom>
        </p:spPr>
        <p:txBody>
          <a:bodyPr wrap="square">
            <a:spAutoFit/>
          </a:bodyPr>
          <a:lstStyle/>
          <a:p>
            <a:pPr algn="ctr"/>
            <a:r>
              <a:rPr lang="en-US">
                <a:solidFill>
                  <a:schemeClr val="bg1"/>
                </a:solidFill>
                <a:latin typeface="Arial" panose="020B0604020202020204" pitchFamily="34" charset="0"/>
                <a:cs typeface="Arial" panose="020B0604020202020204" pitchFamily="34" charset="0"/>
              </a:rPr>
              <a:t>“CARES funding provided Memphis and Shelby County's tourism industry the opportunity to generate visitors from important markets within a 600 mile radius. This gave us an ability to leverage additional  resources along side our existing budget at Memphis Tourism. during a time our tourism related businesses and their staff's needed our support more than ever. Our tracking and results show the importance of this investment, we sincerely appreciate the state's support and look forward to working with everyone in 2021.” </a:t>
            </a:r>
            <a:r>
              <a:rPr lang="en-US" sz="2000">
                <a:solidFill>
                  <a:schemeClr val="bg1"/>
                </a:solidFill>
                <a:latin typeface="Arial" panose="020B0604020202020204" pitchFamily="34" charset="0"/>
                <a:ea typeface="Calibri" panose="020F0502020204030204" pitchFamily="34" charset="0"/>
                <a:cs typeface="Arial" panose="020B0604020202020204" pitchFamily="34" charset="0"/>
              </a:rPr>
              <a:t> </a:t>
            </a:r>
          </a:p>
          <a:p>
            <a:pPr algn="ctr"/>
            <a:endParaRPr lang="en-US" sz="1050">
              <a:solidFill>
                <a:srgbClr val="1E376D"/>
              </a:solidFill>
              <a:latin typeface="Arial" panose="020B0604020202020204" pitchFamily="34" charset="0"/>
              <a:ea typeface="Calibri" panose="020F0502020204030204" pitchFamily="34" charset="0"/>
              <a:cs typeface="Arial" panose="020B0604020202020204" pitchFamily="34" charset="0"/>
            </a:endParaRPr>
          </a:p>
          <a:p>
            <a:pPr marL="285750" indent="-285750" algn="ctr">
              <a:buFontTx/>
              <a:buChar char="-"/>
            </a:pPr>
            <a:r>
              <a:rPr lang="en-US" sz="1600" i="1">
                <a:solidFill>
                  <a:schemeClr val="bg1"/>
                </a:solidFill>
                <a:latin typeface="Arial" panose="020B0604020202020204" pitchFamily="34" charset="0"/>
                <a:cs typeface="Arial" panose="020B0604020202020204" pitchFamily="34" charset="0"/>
              </a:rPr>
              <a:t>Regena Bearden, </a:t>
            </a:r>
          </a:p>
          <a:p>
            <a:pPr algn="ctr"/>
            <a:r>
              <a:rPr lang="en-US" sz="1600" i="1">
                <a:solidFill>
                  <a:schemeClr val="bg1"/>
                </a:solidFill>
                <a:latin typeface="Arial" panose="020B0604020202020204" pitchFamily="34" charset="0"/>
                <a:cs typeface="Arial" panose="020B0604020202020204" pitchFamily="34" charset="0"/>
              </a:rPr>
              <a:t>Memphis Tourism Chief Marketing Officer  </a:t>
            </a:r>
          </a:p>
        </p:txBody>
      </p:sp>
      <p:grpSp>
        <p:nvGrpSpPr>
          <p:cNvPr id="28" name="Group 27">
            <a:extLst>
              <a:ext uri="{FF2B5EF4-FFF2-40B4-BE49-F238E27FC236}">
                <a16:creationId xmlns:a16="http://schemas.microsoft.com/office/drawing/2014/main" id="{8EB2F4B7-4164-4172-8499-421DEFF59595}"/>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29" name="Oval 28">
              <a:extLst>
                <a:ext uri="{FF2B5EF4-FFF2-40B4-BE49-F238E27FC236}">
                  <a16:creationId xmlns:a16="http://schemas.microsoft.com/office/drawing/2014/main" id="{0294134D-F34E-41A3-8CE5-FA74C832383C}"/>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descr="Star with solid fill">
              <a:extLst>
                <a:ext uri="{FF2B5EF4-FFF2-40B4-BE49-F238E27FC236}">
                  <a16:creationId xmlns:a16="http://schemas.microsoft.com/office/drawing/2014/main" id="{DEE7DEF2-F79B-429E-84E3-419C4FDF333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233073">
              <a:off x="-3887173" y="886281"/>
              <a:ext cx="1847956" cy="1749617"/>
            </a:xfrm>
            <a:prstGeom prst="rect">
              <a:avLst/>
            </a:prstGeom>
            <a:effectLst/>
          </p:spPr>
        </p:pic>
        <p:pic>
          <p:nvPicPr>
            <p:cNvPr id="35" name="Graphic 34" descr="Star with solid fill">
              <a:extLst>
                <a:ext uri="{FF2B5EF4-FFF2-40B4-BE49-F238E27FC236}">
                  <a16:creationId xmlns:a16="http://schemas.microsoft.com/office/drawing/2014/main" id="{6017C9C4-D463-4E44-B7F7-EFBB59D7CC0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37203">
              <a:off x="-2349471" y="1390440"/>
              <a:ext cx="1847956" cy="1749617"/>
            </a:xfrm>
            <a:prstGeom prst="rect">
              <a:avLst/>
            </a:prstGeom>
          </p:spPr>
        </p:pic>
        <p:pic>
          <p:nvPicPr>
            <p:cNvPr id="36" name="Graphic 35" descr="Star with solid fill">
              <a:extLst>
                <a:ext uri="{FF2B5EF4-FFF2-40B4-BE49-F238E27FC236}">
                  <a16:creationId xmlns:a16="http://schemas.microsoft.com/office/drawing/2014/main" id="{53182A58-D7C0-40AC-B121-D0BBB67A6D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178438573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F80E0301-AAC3-CD40-9A86-4721C3F7E3F9}"/>
              </a:ext>
            </a:extLst>
          </p:cNvPr>
          <p:cNvSpPr/>
          <p:nvPr/>
        </p:nvSpPr>
        <p:spPr>
          <a:xfrm>
            <a:off x="6439730" y="2280445"/>
            <a:ext cx="6016922" cy="4229751"/>
          </a:xfrm>
          <a:prstGeom prst="rect">
            <a:avLst/>
          </a:prstGeom>
          <a:solidFill>
            <a:srgbClr val="91929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8" name="TextBox 17">
            <a:extLst>
              <a:ext uri="{FF2B5EF4-FFF2-40B4-BE49-F238E27FC236}">
                <a16:creationId xmlns:a16="http://schemas.microsoft.com/office/drawing/2014/main" id="{886D43F2-6590-6B43-A504-4D9AE832886A}"/>
              </a:ext>
            </a:extLst>
          </p:cNvPr>
          <p:cNvSpPr txBox="1"/>
          <p:nvPr/>
        </p:nvSpPr>
        <p:spPr>
          <a:xfrm rot="16200000">
            <a:off x="-2598263" y="3537498"/>
            <a:ext cx="7642737" cy="1049005"/>
          </a:xfrm>
          <a:prstGeom prst="rect">
            <a:avLst/>
          </a:prstGeom>
          <a:noFill/>
          <a:effectLst>
            <a:outerShdw blurRad="63500" sx="73000" sy="73000" algn="ctr" rotWithShape="0">
              <a:prstClr val="black">
                <a:alpha val="0"/>
              </a:prstClr>
            </a:outerShdw>
          </a:effectLst>
        </p:spPr>
        <p:txBody>
          <a:bodyPr wrap="square" rtlCol="0">
            <a:spAutoFit/>
          </a:bodyPr>
          <a:lstStyle/>
          <a:p>
            <a:pPr algn="r">
              <a:lnSpc>
                <a:spcPts val="4060"/>
              </a:lnSpc>
            </a:pPr>
            <a:r>
              <a:rPr lang="en-US" sz="8800" b="1">
                <a:solidFill>
                  <a:schemeClr val="bg1">
                    <a:alpha val="12000"/>
                  </a:schemeClr>
                </a:solidFill>
                <a:latin typeface="Arial Narrow" panose="020B0604020202020204" pitchFamily="34" charset="0"/>
                <a:cs typeface="Arial Narrow" panose="020B0604020202020204" pitchFamily="34" charset="0"/>
              </a:rPr>
              <a:t>TOURISM</a:t>
            </a:r>
          </a:p>
          <a:p>
            <a:pPr algn="r"/>
            <a:endParaRPr lang="en-US" sz="2800">
              <a:solidFill>
                <a:schemeClr val="bg1">
                  <a:alpha val="12000"/>
                </a:schemeClr>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81583" y="2080940"/>
            <a:ext cx="2795223" cy="2795223"/>
          </a:xfrm>
          <a:prstGeom prst="rect">
            <a:avLst/>
          </a:prstGeom>
          <a:effectLst>
            <a:outerShdw blurRad="254000" sx="102000" sy="102000" algn="ctr" rotWithShape="0">
              <a:prstClr val="black">
                <a:alpha val="40000"/>
              </a:prstClr>
            </a:outerShdw>
          </a:effectLst>
        </p:spPr>
      </p:pic>
      <p:sp>
        <p:nvSpPr>
          <p:cNvPr id="2" name="Rectangle 1">
            <a:extLst>
              <a:ext uri="{FF2B5EF4-FFF2-40B4-BE49-F238E27FC236}">
                <a16:creationId xmlns:a16="http://schemas.microsoft.com/office/drawing/2014/main" id="{A98DE3E4-29CF-463D-B7C4-2AD65145D986}"/>
              </a:ext>
            </a:extLst>
          </p:cNvPr>
          <p:cNvSpPr/>
          <p:nvPr/>
        </p:nvSpPr>
        <p:spPr>
          <a:xfrm>
            <a:off x="6747328" y="3157233"/>
            <a:ext cx="4746070" cy="3434273"/>
          </a:xfrm>
          <a:prstGeom prst="rect">
            <a:avLst/>
          </a:prstGeom>
        </p:spPr>
        <p:txBody>
          <a:bodyPr wrap="square">
            <a:spAutoFit/>
          </a:bodyPr>
          <a:lstStyle/>
          <a:p>
            <a:pPr algn="ctr"/>
            <a:r>
              <a:rPr lang="en-US" sz="2000">
                <a:solidFill>
                  <a:schemeClr val="bg1"/>
                </a:solidFill>
                <a:latin typeface="Arial" panose="020B0604020202020204" pitchFamily="34" charset="0"/>
                <a:ea typeface="Calibri" panose="020F0502020204030204" pitchFamily="34" charset="0"/>
                <a:cs typeface="Arial" panose="020B0604020202020204" pitchFamily="34" charset="0"/>
              </a:rPr>
              <a:t> “I just want to say a huge THANK YOU for the CARES tourism funding.  We were able to advertise through multiple channels…resulting in Discovery Park of America's best year for the </a:t>
            </a:r>
            <a:r>
              <a:rPr lang="en-US" sz="2000" i="1">
                <a:solidFill>
                  <a:schemeClr val="bg1"/>
                </a:solidFill>
                <a:latin typeface="Arial" panose="020B0604020202020204" pitchFamily="34" charset="0"/>
                <a:ea typeface="Calibri" panose="020F0502020204030204" pitchFamily="34" charset="0"/>
                <a:cs typeface="Arial" panose="020B0604020202020204" pitchFamily="34" charset="0"/>
              </a:rPr>
              <a:t>Let it Glow </a:t>
            </a:r>
            <a:r>
              <a:rPr lang="en-US" sz="2000">
                <a:solidFill>
                  <a:schemeClr val="bg1"/>
                </a:solidFill>
                <a:latin typeface="Arial" panose="020B0604020202020204" pitchFamily="34" charset="0"/>
                <a:ea typeface="Calibri" panose="020F0502020204030204" pitchFamily="34" charset="0"/>
                <a:cs typeface="Arial" panose="020B0604020202020204" pitchFamily="34" charset="0"/>
              </a:rPr>
              <a:t>light show!  Cars were wrapped around the parking lot to see the light show.”</a:t>
            </a:r>
          </a:p>
          <a:p>
            <a:pPr algn="ctr">
              <a:lnSpc>
                <a:spcPts val="1100"/>
              </a:lnSpc>
            </a:pPr>
            <a:endParaRPr lang="en-US" sz="2000">
              <a:solidFill>
                <a:schemeClr val="bg1"/>
              </a:solidFill>
              <a:latin typeface="Arial" panose="020B0604020202020204" pitchFamily="34" charset="0"/>
              <a:ea typeface="Calibri" panose="020F0502020204030204" pitchFamily="34" charset="0"/>
              <a:cs typeface="Arial" panose="020B0604020202020204" pitchFamily="34" charset="0"/>
            </a:endParaRPr>
          </a:p>
          <a:p>
            <a:pPr marL="285750" indent="-285750" algn="ctr">
              <a:buFontTx/>
              <a:buChar char="-"/>
            </a:pPr>
            <a:r>
              <a:rPr lang="en-US" sz="1600" i="1">
                <a:solidFill>
                  <a:schemeClr val="bg1"/>
                </a:solidFill>
                <a:latin typeface="Arial" panose="020B0604020202020204" pitchFamily="34" charset="0"/>
                <a:ea typeface="Calibri" panose="020F0502020204030204" pitchFamily="34" charset="0"/>
                <a:cs typeface="Arial" panose="020B0604020202020204" pitchFamily="34" charset="0"/>
              </a:rPr>
              <a:t>Lindsay Frilling, </a:t>
            </a:r>
          </a:p>
          <a:p>
            <a:pPr algn="ctr"/>
            <a:r>
              <a:rPr lang="en-US" sz="1600" i="1">
                <a:solidFill>
                  <a:schemeClr val="bg1"/>
                </a:solidFill>
                <a:latin typeface="Arial" panose="020B0604020202020204" pitchFamily="34" charset="0"/>
                <a:ea typeface="Calibri" panose="020F0502020204030204" pitchFamily="34" charset="0"/>
                <a:cs typeface="Arial" panose="020B0604020202020204" pitchFamily="34" charset="0"/>
              </a:rPr>
              <a:t>CEO of Obion County Joint Economic Development Corporation</a:t>
            </a:r>
          </a:p>
          <a:p>
            <a:endParaRPr lang="en-US" sz="2000">
              <a:latin typeface="Arial" panose="020B0604020202020204" pitchFamily="34" charset="0"/>
              <a:ea typeface="Calibri" panose="020F050202020403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FCF82525-518E-4C58-937B-2F157B8ED046}"/>
              </a:ext>
            </a:extLst>
          </p:cNvPr>
          <p:cNvGraphicFramePr>
            <a:graphicFrameLocks noGrp="1"/>
          </p:cNvGraphicFramePr>
          <p:nvPr>
            <p:extLst>
              <p:ext uri="{D42A27DB-BD31-4B8C-83A1-F6EECF244321}">
                <p14:modId xmlns:p14="http://schemas.microsoft.com/office/powerpoint/2010/main" val="3074380157"/>
              </p:ext>
            </p:extLst>
          </p:nvPr>
        </p:nvGraphicFramePr>
        <p:xfrm>
          <a:off x="4504493" y="1843622"/>
          <a:ext cx="5226361" cy="1112520"/>
        </p:xfrm>
        <a:graphic>
          <a:graphicData uri="http://schemas.openxmlformats.org/drawingml/2006/table">
            <a:tbl>
              <a:tblPr firstRow="1" bandRow="1">
                <a:effectLst>
                  <a:outerShdw blurRad="190500" sx="102000" sy="102000" algn="ctr" rotWithShape="0">
                    <a:prstClr val="black">
                      <a:alpha val="40000"/>
                    </a:prstClr>
                  </a:outerShdw>
                </a:effectLst>
                <a:tableStyleId>{2D5ABB26-0587-4C30-8999-92F81FD0307C}</a:tableStyleId>
              </a:tblPr>
              <a:tblGrid>
                <a:gridCol w="1235056">
                  <a:extLst>
                    <a:ext uri="{9D8B030D-6E8A-4147-A177-3AD203B41FA5}">
                      <a16:colId xmlns:a16="http://schemas.microsoft.com/office/drawing/2014/main" val="3962256140"/>
                    </a:ext>
                  </a:extLst>
                </a:gridCol>
                <a:gridCol w="1315104">
                  <a:extLst>
                    <a:ext uri="{9D8B030D-6E8A-4147-A177-3AD203B41FA5}">
                      <a16:colId xmlns:a16="http://schemas.microsoft.com/office/drawing/2014/main" val="533658307"/>
                    </a:ext>
                  </a:extLst>
                </a:gridCol>
                <a:gridCol w="1310640">
                  <a:extLst>
                    <a:ext uri="{9D8B030D-6E8A-4147-A177-3AD203B41FA5}">
                      <a16:colId xmlns:a16="http://schemas.microsoft.com/office/drawing/2014/main" val="1024549152"/>
                    </a:ext>
                  </a:extLst>
                </a:gridCol>
                <a:gridCol w="1365561">
                  <a:extLst>
                    <a:ext uri="{9D8B030D-6E8A-4147-A177-3AD203B41FA5}">
                      <a16:colId xmlns:a16="http://schemas.microsoft.com/office/drawing/2014/main" val="537593332"/>
                    </a:ext>
                  </a:extLst>
                </a:gridCol>
              </a:tblGrid>
              <a:tr h="370840">
                <a:tc>
                  <a:txBody>
                    <a:bodyPr/>
                    <a:lstStyle/>
                    <a:p>
                      <a:endParaRPr lang="en-US" b="1">
                        <a:solidFill>
                          <a:schemeClr val="bg1"/>
                        </a:solidFill>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376D"/>
                    </a:solidFill>
                  </a:tcPr>
                </a:tc>
                <a:tc>
                  <a:txBody>
                    <a:bodyPr/>
                    <a:lstStyle/>
                    <a:p>
                      <a:pPr algn="ctr"/>
                      <a:r>
                        <a:rPr lang="en-US" b="1">
                          <a:solidFill>
                            <a:schemeClr val="bg1"/>
                          </a:solidFill>
                          <a:latin typeface="Arial"/>
                          <a:cs typeface="Arial"/>
                        </a:rPr>
                        <a:t>2019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376D"/>
                    </a:solidFill>
                  </a:tcPr>
                </a:tc>
                <a:tc>
                  <a:txBody>
                    <a:bodyPr/>
                    <a:lstStyle/>
                    <a:p>
                      <a:pPr algn="ctr"/>
                      <a:r>
                        <a:rPr lang="en-US" b="1">
                          <a:solidFill>
                            <a:schemeClr val="bg1"/>
                          </a:solidFill>
                          <a:latin typeface="Arial"/>
                          <a:cs typeface="Arial"/>
                        </a:rPr>
                        <a:t>2020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376D"/>
                    </a:solidFill>
                  </a:tcPr>
                </a:tc>
                <a:tc>
                  <a:txBody>
                    <a:bodyPr/>
                    <a:lstStyle/>
                    <a:p>
                      <a:pPr algn="ctr"/>
                      <a:r>
                        <a:rPr lang="en-US" b="1">
                          <a:solidFill>
                            <a:schemeClr val="bg1"/>
                          </a:solidFill>
                          <a:latin typeface="Arial"/>
                          <a:cs typeface="Arial"/>
                        </a:rPr>
                        <a:t>Difference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376D"/>
                    </a:solidFill>
                  </a:tcPr>
                </a:tc>
                <a:extLst>
                  <a:ext uri="{0D108BD9-81ED-4DB2-BD59-A6C34878D82A}">
                    <a16:rowId xmlns:a16="http://schemas.microsoft.com/office/drawing/2014/main" val="1009436982"/>
                  </a:ext>
                </a:extLst>
              </a:tr>
              <a:tr h="370840">
                <a:tc>
                  <a:txBody>
                    <a:bodyPr/>
                    <a:lstStyle/>
                    <a:p>
                      <a:r>
                        <a:rPr lang="en-US">
                          <a:solidFill>
                            <a:schemeClr val="bg1"/>
                          </a:solidFill>
                          <a:latin typeface="Arial"/>
                          <a:cs typeface="Arial"/>
                        </a:rPr>
                        <a:t>Cars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376D"/>
                    </a:solidFill>
                  </a:tcPr>
                </a:tc>
                <a:tc>
                  <a:txBody>
                    <a:bodyPr/>
                    <a:lstStyle/>
                    <a:p>
                      <a:pPr algn="ctr">
                        <a:tabLst>
                          <a:tab pos="4003675" algn="l"/>
                        </a:tabLst>
                      </a:pPr>
                      <a:r>
                        <a:rPr lang="en-US">
                          <a:latin typeface="Arial"/>
                          <a:cs typeface="Arial"/>
                        </a:rPr>
                        <a:t>4,500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tabLst>
                          <a:tab pos="4003675" algn="l"/>
                        </a:tabLst>
                      </a:pPr>
                      <a:r>
                        <a:rPr lang="en-US">
                          <a:latin typeface="Arial"/>
                          <a:cs typeface="Arial"/>
                        </a:rPr>
                        <a:t>11,500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a:r>
                        <a:rPr lang="en-US">
                          <a:latin typeface="Arial"/>
                          <a:cs typeface="Arial"/>
                        </a:rPr>
                        <a:t>+156%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1679113"/>
                  </a:ext>
                </a:extLst>
              </a:tr>
              <a:tr h="370840">
                <a:tc>
                  <a:txBody>
                    <a:bodyPr/>
                    <a:lstStyle/>
                    <a:p>
                      <a:r>
                        <a:rPr lang="en-US">
                          <a:solidFill>
                            <a:schemeClr val="bg1"/>
                          </a:solidFill>
                          <a:latin typeface="Arial"/>
                          <a:cs typeface="Arial"/>
                        </a:rPr>
                        <a:t>Revenue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376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Arial"/>
                          <a:cs typeface="Arial"/>
                        </a:rPr>
                        <a:t>$54,966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US">
                          <a:latin typeface="Arial"/>
                          <a:cs typeface="Arial"/>
                        </a:rPr>
                        <a:t>$146,984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a:r>
                        <a:rPr lang="en-US">
                          <a:latin typeface="Arial"/>
                          <a:cs typeface="Arial"/>
                        </a:rPr>
                        <a:t>+167%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182681486"/>
                  </a:ext>
                </a:extLst>
              </a:tr>
            </a:tbl>
          </a:graphicData>
        </a:graphic>
      </p:graphicFrame>
      <p:sp>
        <p:nvSpPr>
          <p:cNvPr id="7" name="Rectangle 6">
            <a:extLst>
              <a:ext uri="{FF2B5EF4-FFF2-40B4-BE49-F238E27FC236}">
                <a16:creationId xmlns:a16="http://schemas.microsoft.com/office/drawing/2014/main" id="{D1B2A841-4E47-44E2-ABCA-57DE9929F365}"/>
              </a:ext>
            </a:extLst>
          </p:cNvPr>
          <p:cNvSpPr/>
          <p:nvPr/>
        </p:nvSpPr>
        <p:spPr>
          <a:xfrm>
            <a:off x="12848427" y="1582969"/>
            <a:ext cx="3784600" cy="2862322"/>
          </a:xfrm>
          <a:prstGeom prst="rect">
            <a:avLst/>
          </a:prstGeom>
        </p:spPr>
        <p:txBody>
          <a:bodyPr wrap="square">
            <a:spAutoFit/>
          </a:bodyPr>
          <a:lstStyle/>
          <a:p>
            <a:r>
              <a:rPr lang="en-US" sz="2000">
                <a:latin typeface="Arial" panose="020B0604020202020204" pitchFamily="34" charset="0"/>
                <a:ea typeface="Calibri" panose="020F0502020204030204" pitchFamily="34" charset="0"/>
                <a:cs typeface="Arial" panose="020B0604020202020204" pitchFamily="34" charset="0"/>
              </a:rPr>
              <a:t>In an effort to encourage visitors to safely travel to Rutherford County, the Rutherford County CVB has launched a multi-prong digital campaign with geographical targets including Nashville, Memphis, Louisville, Huntsville and Chattanooga. </a:t>
            </a:r>
          </a:p>
        </p:txBody>
      </p:sp>
      <p:sp>
        <p:nvSpPr>
          <p:cNvPr id="12" name="Rectangle 11">
            <a:extLst>
              <a:ext uri="{FF2B5EF4-FFF2-40B4-BE49-F238E27FC236}">
                <a16:creationId xmlns:a16="http://schemas.microsoft.com/office/drawing/2014/main" id="{E4DD5AE4-C74D-4E22-BCF6-9294439A521D}"/>
              </a:ext>
            </a:extLst>
          </p:cNvPr>
          <p:cNvSpPr/>
          <p:nvPr/>
        </p:nvSpPr>
        <p:spPr>
          <a:xfrm>
            <a:off x="12670245" y="7390153"/>
            <a:ext cx="3486190" cy="2431435"/>
          </a:xfrm>
          <a:prstGeom prst="rect">
            <a:avLst/>
          </a:prstGeom>
        </p:spPr>
        <p:txBody>
          <a:bodyPr wrap="square">
            <a:spAutoFit/>
          </a:bodyPr>
          <a:lstStyle/>
          <a:p>
            <a:pPr marR="0" lvl="0" algn="ctr">
              <a:buSzPct val="100000"/>
              <a:tabLst>
                <a:tab pos="457200" algn="l"/>
              </a:tabLst>
            </a:pPr>
            <a:r>
              <a:rPr lang="en-US" sz="2400" b="1">
                <a:latin typeface="Arial" panose="020B0604020202020204" pitchFamily="34" charset="0"/>
                <a:ea typeface="Times New Roman" panose="02020603050405020304" pitchFamily="18" charset="0"/>
                <a:cs typeface="Arial" panose="020B0604020202020204" pitchFamily="34" charset="0"/>
              </a:rPr>
              <a:t>WEBSITE</a:t>
            </a:r>
            <a:br>
              <a:rPr lang="en-US" sz="2000">
                <a:latin typeface="Arial" panose="020B0604020202020204" pitchFamily="34" charset="0"/>
                <a:ea typeface="Times New Roman" panose="02020603050405020304" pitchFamily="18" charset="0"/>
                <a:cs typeface="Arial" panose="020B0604020202020204" pitchFamily="34" charset="0"/>
              </a:rPr>
            </a:br>
            <a:r>
              <a:rPr lang="en-US" sz="2000">
                <a:latin typeface="Arial" panose="020B0604020202020204" pitchFamily="34" charset="0"/>
                <a:ea typeface="Times New Roman" panose="02020603050405020304" pitchFamily="18" charset="0"/>
                <a:cs typeface="Arial" panose="020B0604020202020204" pitchFamily="34" charset="0"/>
              </a:rPr>
              <a:t>2,829 New Visitors</a:t>
            </a:r>
            <a:endParaRPr lang="en-US" sz="2000">
              <a:latin typeface="Arial" panose="020B0604020202020204" pitchFamily="34" charset="0"/>
              <a:ea typeface="Calibri" panose="020F0502020204030204" pitchFamily="34" charset="0"/>
              <a:cs typeface="Arial" panose="020B0604020202020204" pitchFamily="34" charset="0"/>
            </a:endParaRPr>
          </a:p>
          <a:p>
            <a:pPr algn="ctr">
              <a:spcBef>
                <a:spcPts val="1200"/>
              </a:spcBef>
              <a:buSzPct val="100000"/>
              <a:tabLst>
                <a:tab pos="457200" algn="l"/>
              </a:tabLst>
            </a:pPr>
            <a:r>
              <a:rPr lang="en-US" sz="2400" b="1">
                <a:latin typeface="Arial" panose="020B0604020202020204" pitchFamily="34" charset="0"/>
                <a:cs typeface="Arial" panose="020B0604020202020204" pitchFamily="34" charset="0"/>
              </a:rPr>
              <a:t>FACEBOOK</a:t>
            </a:r>
            <a:br>
              <a:rPr lang="en-US" sz="2000">
                <a:latin typeface="Arial" panose="020B0604020202020204" pitchFamily="34" charset="0"/>
                <a:cs typeface="Arial" panose="020B0604020202020204" pitchFamily="34" charset="0"/>
              </a:rPr>
            </a:br>
            <a:r>
              <a:rPr lang="en-US" sz="2000">
                <a:latin typeface="Arial" panose="020B0604020202020204" pitchFamily="34" charset="0"/>
                <a:cs typeface="Arial" panose="020B0604020202020204" pitchFamily="34" charset="0"/>
              </a:rPr>
              <a:t>Post Reach +1.6M</a:t>
            </a:r>
          </a:p>
          <a:p>
            <a:pPr algn="ctr">
              <a:spcBef>
                <a:spcPts val="1200"/>
              </a:spcBef>
              <a:buSzPct val="100000"/>
              <a:tabLst>
                <a:tab pos="457200" algn="l"/>
              </a:tabLst>
            </a:pPr>
            <a:r>
              <a:rPr lang="en-US" sz="2400" b="1">
                <a:latin typeface="Arial" panose="020B0604020202020204" pitchFamily="34" charset="0"/>
                <a:cs typeface="Arial" panose="020B0604020202020204" pitchFamily="34" charset="0"/>
              </a:rPr>
              <a:t>INSTAGRAM</a:t>
            </a:r>
            <a:br>
              <a:rPr lang="en-US" sz="2000">
                <a:latin typeface="Arial" panose="020B0604020202020204" pitchFamily="34" charset="0"/>
                <a:cs typeface="Arial" panose="020B0604020202020204" pitchFamily="34" charset="0"/>
              </a:rPr>
            </a:br>
            <a:r>
              <a:rPr lang="en-US" sz="2000">
                <a:latin typeface="Arial" panose="020B0604020202020204" pitchFamily="34" charset="0"/>
                <a:cs typeface="Arial" panose="020B0604020202020204" pitchFamily="34" charset="0"/>
              </a:rPr>
              <a:t>Accounts Reached +257%</a:t>
            </a:r>
          </a:p>
        </p:txBody>
      </p:sp>
      <p:pic>
        <p:nvPicPr>
          <p:cNvPr id="24" name="Picture 23" descr="Text&#10;&#10;Description automatically generated">
            <a:extLst>
              <a:ext uri="{FF2B5EF4-FFF2-40B4-BE49-F238E27FC236}">
                <a16:creationId xmlns:a16="http://schemas.microsoft.com/office/drawing/2014/main" id="{A0D2A70D-F1E1-4B12-9755-67F5651B4DAE}"/>
              </a:ext>
            </a:extLst>
          </p:cNvPr>
          <p:cNvPicPr/>
          <p:nvPr/>
        </p:nvPicPr>
        <p:blipFill>
          <a:blip r:embed="rId4">
            <a:extLst>
              <a:ext uri="{28A0092B-C50C-407E-A947-70E740481C1C}">
                <a14:useLocalDpi xmlns:a14="http://schemas.microsoft.com/office/drawing/2010/main" val="0"/>
              </a:ext>
            </a:extLst>
          </a:blip>
          <a:stretch>
            <a:fillRect/>
          </a:stretch>
        </p:blipFill>
        <p:spPr>
          <a:xfrm>
            <a:off x="12846627" y="4600351"/>
            <a:ext cx="2857143" cy="2380952"/>
          </a:xfrm>
          <a:prstGeom prst="rect">
            <a:avLst/>
          </a:prstGeom>
        </p:spPr>
      </p:pic>
      <p:cxnSp>
        <p:nvCxnSpPr>
          <p:cNvPr id="26" name="Straight Connector 25">
            <a:extLst>
              <a:ext uri="{FF2B5EF4-FFF2-40B4-BE49-F238E27FC236}">
                <a16:creationId xmlns:a16="http://schemas.microsoft.com/office/drawing/2014/main" id="{24324B45-7DAA-4314-BCB7-ABED36FBFF07}"/>
              </a:ext>
            </a:extLst>
          </p:cNvPr>
          <p:cNvCxnSpPr/>
          <p:nvPr/>
        </p:nvCxnSpPr>
        <p:spPr>
          <a:xfrm>
            <a:off x="13253540" y="8185552"/>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ECFD2B7-D6FD-443F-A373-4428098FBB5A}"/>
              </a:ext>
            </a:extLst>
          </p:cNvPr>
          <p:cNvCxnSpPr/>
          <p:nvPr/>
        </p:nvCxnSpPr>
        <p:spPr>
          <a:xfrm>
            <a:off x="13253540" y="9003254"/>
            <a:ext cx="2286000"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2CC36105-D314-4F6D-B7DB-09F9555B9C40}"/>
              </a:ext>
            </a:extLst>
          </p:cNvPr>
          <p:cNvSpPr/>
          <p:nvPr/>
        </p:nvSpPr>
        <p:spPr>
          <a:xfrm>
            <a:off x="3765050" y="536732"/>
            <a:ext cx="6519823" cy="830997"/>
          </a:xfrm>
          <a:prstGeom prst="rect">
            <a:avLst/>
          </a:prstGeom>
        </p:spPr>
        <p:txBody>
          <a:bodyPr wrap="square">
            <a:spAutoFit/>
          </a:bodyPr>
          <a:lstStyle/>
          <a:p>
            <a:pPr algn="ctr"/>
            <a:r>
              <a:rPr lang="en-US" sz="2400" b="1">
                <a:solidFill>
                  <a:srgbClr val="1E376D"/>
                </a:solidFill>
                <a:latin typeface="Arial" panose="020B0604020202020204" pitchFamily="34" charset="0"/>
                <a:cs typeface="Arial" panose="020B0604020202020204" pitchFamily="34" charset="0"/>
              </a:rPr>
              <a:t>DISCOVERY PARK OF AMERICA</a:t>
            </a:r>
          </a:p>
          <a:p>
            <a:pPr algn="ctr"/>
            <a:r>
              <a:rPr lang="en-US" sz="2400" b="1" i="1">
                <a:solidFill>
                  <a:srgbClr val="1E376D"/>
                </a:solidFill>
                <a:latin typeface="Arial" panose="020B0604020202020204" pitchFamily="34" charset="0"/>
                <a:cs typeface="Arial" panose="020B0604020202020204" pitchFamily="34" charset="0"/>
              </a:rPr>
              <a:t>Let it Glow </a:t>
            </a:r>
            <a:r>
              <a:rPr lang="en-US" sz="2400" b="1">
                <a:solidFill>
                  <a:srgbClr val="1E376D"/>
                </a:solidFill>
                <a:latin typeface="Arial" panose="020B0604020202020204" pitchFamily="34" charset="0"/>
                <a:cs typeface="Arial" panose="020B0604020202020204" pitchFamily="34" charset="0"/>
              </a:rPr>
              <a:t>campaign </a:t>
            </a:r>
          </a:p>
        </p:txBody>
      </p:sp>
      <p:sp>
        <p:nvSpPr>
          <p:cNvPr id="29" name="Rectangle 28">
            <a:extLst>
              <a:ext uri="{FF2B5EF4-FFF2-40B4-BE49-F238E27FC236}">
                <a16:creationId xmlns:a16="http://schemas.microsoft.com/office/drawing/2014/main" id="{36BF9B4E-02D1-4D99-B6CA-90139B8AE186}"/>
              </a:ext>
            </a:extLst>
          </p:cNvPr>
          <p:cNvSpPr/>
          <p:nvPr/>
        </p:nvSpPr>
        <p:spPr>
          <a:xfrm>
            <a:off x="12670245" y="339514"/>
            <a:ext cx="3566160" cy="830997"/>
          </a:xfrm>
          <a:prstGeom prst="rect">
            <a:avLst/>
          </a:prstGeom>
        </p:spPr>
        <p:txBody>
          <a:bodyPr>
            <a:spAutoFit/>
          </a:bodyPr>
          <a:lstStyle/>
          <a:p>
            <a:pPr algn="ctr"/>
            <a:r>
              <a:rPr lang="en-US" sz="2400" b="1">
                <a:solidFill>
                  <a:srgbClr val="1E376D"/>
                </a:solidFill>
                <a:latin typeface="Arial" panose="020B0604020202020204" pitchFamily="34" charset="0"/>
                <a:cs typeface="Arial" panose="020B0604020202020204" pitchFamily="34" charset="0"/>
              </a:rPr>
              <a:t>Rutherford County</a:t>
            </a:r>
          </a:p>
          <a:p>
            <a:pPr algn="ctr"/>
            <a:r>
              <a:rPr lang="en-US" sz="2400" b="1" i="1">
                <a:solidFill>
                  <a:srgbClr val="1E376D"/>
                </a:solidFill>
                <a:latin typeface="Arial" panose="020B0604020202020204" pitchFamily="34" charset="0"/>
                <a:cs typeface="Arial" panose="020B0604020202020204" pitchFamily="34" charset="0"/>
              </a:rPr>
              <a:t>For the Love </a:t>
            </a:r>
            <a:r>
              <a:rPr lang="en-US" sz="2400" b="1">
                <a:solidFill>
                  <a:srgbClr val="1E376D"/>
                </a:solidFill>
                <a:latin typeface="Arial" panose="020B0604020202020204" pitchFamily="34" charset="0"/>
                <a:cs typeface="Arial" panose="020B0604020202020204" pitchFamily="34" charset="0"/>
              </a:rPr>
              <a:t>campaign </a:t>
            </a:r>
          </a:p>
        </p:txBody>
      </p:sp>
      <p:cxnSp>
        <p:nvCxnSpPr>
          <p:cNvPr id="30" name="Straight Connector 29">
            <a:extLst>
              <a:ext uri="{FF2B5EF4-FFF2-40B4-BE49-F238E27FC236}">
                <a16:creationId xmlns:a16="http://schemas.microsoft.com/office/drawing/2014/main" id="{0FF60886-6EF7-40BC-BA5A-FA561A10A2D6}"/>
              </a:ext>
            </a:extLst>
          </p:cNvPr>
          <p:cNvCxnSpPr>
            <a:cxnSpLocks/>
          </p:cNvCxnSpPr>
          <p:nvPr/>
        </p:nvCxnSpPr>
        <p:spPr>
          <a:xfrm>
            <a:off x="4894378" y="-295449"/>
            <a:ext cx="7952249" cy="0"/>
          </a:xfrm>
          <a:prstGeom prst="line">
            <a:avLst/>
          </a:prstGeom>
          <a:ln w="28575">
            <a:solidFill>
              <a:srgbClr val="919295"/>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053533A-F27B-417F-8CAC-7798D4BD6E17}"/>
              </a:ext>
            </a:extLst>
          </p:cNvPr>
          <p:cNvCxnSpPr>
            <a:cxnSpLocks/>
          </p:cNvCxnSpPr>
          <p:nvPr/>
        </p:nvCxnSpPr>
        <p:spPr>
          <a:xfrm flipV="1">
            <a:off x="5445091" y="1565953"/>
            <a:ext cx="3337924" cy="1"/>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pic>
        <p:nvPicPr>
          <p:cNvPr id="39" name="Picture 38" descr="Calendar&#10;&#10;Description automatically generated">
            <a:extLst>
              <a:ext uri="{FF2B5EF4-FFF2-40B4-BE49-F238E27FC236}">
                <a16:creationId xmlns:a16="http://schemas.microsoft.com/office/drawing/2014/main" id="{D9C48563-A13E-6C46-87E8-58E24B8257DE}"/>
              </a:ext>
            </a:extLst>
          </p:cNvPr>
          <p:cNvPicPr/>
          <p:nvPr/>
        </p:nvPicPr>
        <p:blipFill rotWithShape="1">
          <a:blip r:embed="rId5" cstate="print">
            <a:extLst>
              <a:ext uri="{28A0092B-C50C-407E-A947-70E740481C1C}">
                <a14:useLocalDpi xmlns:a14="http://schemas.microsoft.com/office/drawing/2010/main" val="0"/>
              </a:ext>
            </a:extLst>
          </a:blip>
          <a:srcRect l="-373" b="23178"/>
          <a:stretch/>
        </p:blipFill>
        <p:spPr>
          <a:xfrm>
            <a:off x="3944215" y="3283069"/>
            <a:ext cx="2681085" cy="2634563"/>
          </a:xfrm>
          <a:prstGeom prst="rect">
            <a:avLst/>
          </a:prstGeom>
          <a:ln>
            <a:solidFill>
              <a:schemeClr val="bg1"/>
            </a:solidFill>
          </a:ln>
          <a:effectLst>
            <a:outerShdw blurRad="304800" sx="102000" sy="102000" algn="ctr" rotWithShape="0">
              <a:prstClr val="black">
                <a:alpha val="40000"/>
              </a:prstClr>
            </a:outerShdw>
          </a:effectLst>
        </p:spPr>
      </p:pic>
      <p:grpSp>
        <p:nvGrpSpPr>
          <p:cNvPr id="38" name="Group 37">
            <a:extLst>
              <a:ext uri="{FF2B5EF4-FFF2-40B4-BE49-F238E27FC236}">
                <a16:creationId xmlns:a16="http://schemas.microsoft.com/office/drawing/2014/main" id="{5EF37CC3-CA8D-4A43-82CC-5492149ABA15}"/>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40" name="Oval 39">
              <a:extLst>
                <a:ext uri="{FF2B5EF4-FFF2-40B4-BE49-F238E27FC236}">
                  <a16:creationId xmlns:a16="http://schemas.microsoft.com/office/drawing/2014/main" id="{C61FACFC-69D1-493C-A991-EAE599AA7A59}"/>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Graphic 40" descr="Star with solid fill">
              <a:extLst>
                <a:ext uri="{FF2B5EF4-FFF2-40B4-BE49-F238E27FC236}">
                  <a16:creationId xmlns:a16="http://schemas.microsoft.com/office/drawing/2014/main" id="{2A610A6E-A931-44AF-AF96-9E2E2F9409C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1233073">
              <a:off x="-3887173" y="886281"/>
              <a:ext cx="1847956" cy="1749617"/>
            </a:xfrm>
            <a:prstGeom prst="rect">
              <a:avLst/>
            </a:prstGeom>
            <a:effectLst/>
          </p:spPr>
        </p:pic>
        <p:pic>
          <p:nvPicPr>
            <p:cNvPr id="42" name="Graphic 41" descr="Star with solid fill">
              <a:extLst>
                <a:ext uri="{FF2B5EF4-FFF2-40B4-BE49-F238E27FC236}">
                  <a16:creationId xmlns:a16="http://schemas.microsoft.com/office/drawing/2014/main" id="{534945B0-AC29-4C71-8614-ABA47A8E9F7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37203">
              <a:off x="-2349471" y="1390440"/>
              <a:ext cx="1847956" cy="1749617"/>
            </a:xfrm>
            <a:prstGeom prst="rect">
              <a:avLst/>
            </a:prstGeom>
          </p:spPr>
        </p:pic>
        <p:pic>
          <p:nvPicPr>
            <p:cNvPr id="43" name="Graphic 42" descr="Star with solid fill">
              <a:extLst>
                <a:ext uri="{FF2B5EF4-FFF2-40B4-BE49-F238E27FC236}">
                  <a16:creationId xmlns:a16="http://schemas.microsoft.com/office/drawing/2014/main" id="{623A0C24-C02D-495E-822B-377D6F94E54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2625620606"/>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C050561-7D6C-E14E-837D-EA41148212BC}"/>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23" name="Picture 22">
            <a:extLst>
              <a:ext uri="{FF2B5EF4-FFF2-40B4-BE49-F238E27FC236}">
                <a16:creationId xmlns:a16="http://schemas.microsoft.com/office/drawing/2014/main" id="{97825B56-1195-46FD-A07C-2DB289DBF5FA}"/>
              </a:ext>
            </a:extLst>
          </p:cNvPr>
          <p:cNvPicPr>
            <a:picLocks noChangeAspect="1"/>
          </p:cNvPicPr>
          <p:nvPr/>
        </p:nvPicPr>
        <p:blipFill rotWithShape="1">
          <a:blip r:embed="rId2">
            <a:extLst>
              <a:ext uri="{28A0092B-C50C-407E-A947-70E740481C1C}">
                <a14:useLocalDpi xmlns:a14="http://schemas.microsoft.com/office/drawing/2010/main" val="0"/>
              </a:ext>
            </a:extLst>
          </a:blip>
          <a:srcRect r="30669"/>
          <a:stretch/>
        </p:blipFill>
        <p:spPr>
          <a:xfrm flipH="1">
            <a:off x="9445151" y="-184009"/>
            <a:ext cx="2836905" cy="4091818"/>
          </a:xfrm>
          <a:prstGeom prst="rect">
            <a:avLst/>
          </a:prstGeom>
        </p:spPr>
      </p:pic>
      <p:sp>
        <p:nvSpPr>
          <p:cNvPr id="5" name="object 5"/>
          <p:cNvSpPr/>
          <p:nvPr/>
        </p:nvSpPr>
        <p:spPr>
          <a:xfrm>
            <a:off x="2586227" y="0"/>
            <a:ext cx="196850" cy="6858000"/>
          </a:xfrm>
          <a:custGeom>
            <a:avLst/>
            <a:gdLst/>
            <a:ahLst/>
            <a:cxnLst/>
            <a:rect l="l" t="t" r="r" b="b"/>
            <a:pathLst>
              <a:path w="196850" h="6858000">
                <a:moveTo>
                  <a:pt x="0" y="6858000"/>
                </a:moveTo>
                <a:lnTo>
                  <a:pt x="196596" y="6858000"/>
                </a:lnTo>
                <a:lnTo>
                  <a:pt x="196596" y="0"/>
                </a:lnTo>
                <a:lnTo>
                  <a:pt x="0" y="0"/>
                </a:lnTo>
                <a:lnTo>
                  <a:pt x="0" y="6858000"/>
                </a:lnTo>
                <a:close/>
              </a:path>
            </a:pathLst>
          </a:custGeom>
          <a:solidFill>
            <a:srgbClr val="91929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886967" y="1918716"/>
            <a:ext cx="3168650" cy="3168650"/>
          </a:xfrm>
          <a:custGeom>
            <a:avLst/>
            <a:gdLst/>
            <a:ahLst/>
            <a:cxnLst/>
            <a:rect l="l" t="t" r="r" b="b"/>
            <a:pathLst>
              <a:path w="3168650" h="3168650">
                <a:moveTo>
                  <a:pt x="1584198" y="0"/>
                </a:moveTo>
                <a:lnTo>
                  <a:pt x="1535766" y="726"/>
                </a:lnTo>
                <a:lnTo>
                  <a:pt x="1487695" y="2891"/>
                </a:lnTo>
                <a:lnTo>
                  <a:pt x="1440007" y="6474"/>
                </a:lnTo>
                <a:lnTo>
                  <a:pt x="1392722" y="11454"/>
                </a:lnTo>
                <a:lnTo>
                  <a:pt x="1345860" y="17811"/>
                </a:lnTo>
                <a:lnTo>
                  <a:pt x="1299443" y="25524"/>
                </a:lnTo>
                <a:lnTo>
                  <a:pt x="1253490" y="34572"/>
                </a:lnTo>
                <a:lnTo>
                  <a:pt x="1208024" y="44934"/>
                </a:lnTo>
                <a:lnTo>
                  <a:pt x="1163064" y="56590"/>
                </a:lnTo>
                <a:lnTo>
                  <a:pt x="1118631" y="69519"/>
                </a:lnTo>
                <a:lnTo>
                  <a:pt x="1074746" y="83701"/>
                </a:lnTo>
                <a:lnTo>
                  <a:pt x="1031430" y="99114"/>
                </a:lnTo>
                <a:lnTo>
                  <a:pt x="988703" y="115738"/>
                </a:lnTo>
                <a:lnTo>
                  <a:pt x="946586" y="133552"/>
                </a:lnTo>
                <a:lnTo>
                  <a:pt x="905100" y="152535"/>
                </a:lnTo>
                <a:lnTo>
                  <a:pt x="864265" y="172667"/>
                </a:lnTo>
                <a:lnTo>
                  <a:pt x="824103" y="193927"/>
                </a:lnTo>
                <a:lnTo>
                  <a:pt x="784634" y="216295"/>
                </a:lnTo>
                <a:lnTo>
                  <a:pt x="745878" y="239749"/>
                </a:lnTo>
                <a:lnTo>
                  <a:pt x="707857" y="264268"/>
                </a:lnTo>
                <a:lnTo>
                  <a:pt x="670590" y="289833"/>
                </a:lnTo>
                <a:lnTo>
                  <a:pt x="634100" y="316422"/>
                </a:lnTo>
                <a:lnTo>
                  <a:pt x="598406" y="344015"/>
                </a:lnTo>
                <a:lnTo>
                  <a:pt x="563529" y="372591"/>
                </a:lnTo>
                <a:lnTo>
                  <a:pt x="529491" y="402130"/>
                </a:lnTo>
                <a:lnTo>
                  <a:pt x="496311" y="432609"/>
                </a:lnTo>
                <a:lnTo>
                  <a:pt x="464010" y="464010"/>
                </a:lnTo>
                <a:lnTo>
                  <a:pt x="432609" y="496311"/>
                </a:lnTo>
                <a:lnTo>
                  <a:pt x="402130" y="529491"/>
                </a:lnTo>
                <a:lnTo>
                  <a:pt x="372591" y="563529"/>
                </a:lnTo>
                <a:lnTo>
                  <a:pt x="344015" y="598406"/>
                </a:lnTo>
                <a:lnTo>
                  <a:pt x="316422" y="634100"/>
                </a:lnTo>
                <a:lnTo>
                  <a:pt x="289833" y="670590"/>
                </a:lnTo>
                <a:lnTo>
                  <a:pt x="264268" y="707857"/>
                </a:lnTo>
                <a:lnTo>
                  <a:pt x="239749" y="745878"/>
                </a:lnTo>
                <a:lnTo>
                  <a:pt x="216295" y="784634"/>
                </a:lnTo>
                <a:lnTo>
                  <a:pt x="193927" y="824103"/>
                </a:lnTo>
                <a:lnTo>
                  <a:pt x="172667" y="864265"/>
                </a:lnTo>
                <a:lnTo>
                  <a:pt x="152535" y="905100"/>
                </a:lnTo>
                <a:lnTo>
                  <a:pt x="133552" y="946586"/>
                </a:lnTo>
                <a:lnTo>
                  <a:pt x="115738" y="988703"/>
                </a:lnTo>
                <a:lnTo>
                  <a:pt x="99114" y="1031430"/>
                </a:lnTo>
                <a:lnTo>
                  <a:pt x="83701" y="1074746"/>
                </a:lnTo>
                <a:lnTo>
                  <a:pt x="69519" y="1118631"/>
                </a:lnTo>
                <a:lnTo>
                  <a:pt x="56590" y="1163064"/>
                </a:lnTo>
                <a:lnTo>
                  <a:pt x="44934" y="1208024"/>
                </a:lnTo>
                <a:lnTo>
                  <a:pt x="34572" y="1253490"/>
                </a:lnTo>
                <a:lnTo>
                  <a:pt x="25524" y="1299443"/>
                </a:lnTo>
                <a:lnTo>
                  <a:pt x="17811" y="1345860"/>
                </a:lnTo>
                <a:lnTo>
                  <a:pt x="11454" y="1392722"/>
                </a:lnTo>
                <a:lnTo>
                  <a:pt x="6474" y="1440007"/>
                </a:lnTo>
                <a:lnTo>
                  <a:pt x="2891" y="1487695"/>
                </a:lnTo>
                <a:lnTo>
                  <a:pt x="726" y="1535766"/>
                </a:lnTo>
                <a:lnTo>
                  <a:pt x="0" y="1584198"/>
                </a:lnTo>
                <a:lnTo>
                  <a:pt x="726" y="1632629"/>
                </a:lnTo>
                <a:lnTo>
                  <a:pt x="2891" y="1680700"/>
                </a:lnTo>
                <a:lnTo>
                  <a:pt x="6474" y="1728388"/>
                </a:lnTo>
                <a:lnTo>
                  <a:pt x="11454" y="1775673"/>
                </a:lnTo>
                <a:lnTo>
                  <a:pt x="17811" y="1822535"/>
                </a:lnTo>
                <a:lnTo>
                  <a:pt x="25524" y="1868952"/>
                </a:lnTo>
                <a:lnTo>
                  <a:pt x="34572" y="1914905"/>
                </a:lnTo>
                <a:lnTo>
                  <a:pt x="44934" y="1960371"/>
                </a:lnTo>
                <a:lnTo>
                  <a:pt x="56590" y="2005331"/>
                </a:lnTo>
                <a:lnTo>
                  <a:pt x="69519" y="2049764"/>
                </a:lnTo>
                <a:lnTo>
                  <a:pt x="83701" y="2093649"/>
                </a:lnTo>
                <a:lnTo>
                  <a:pt x="99114" y="2136965"/>
                </a:lnTo>
                <a:lnTo>
                  <a:pt x="115738" y="2179692"/>
                </a:lnTo>
                <a:lnTo>
                  <a:pt x="133552" y="2221809"/>
                </a:lnTo>
                <a:lnTo>
                  <a:pt x="152535" y="2263295"/>
                </a:lnTo>
                <a:lnTo>
                  <a:pt x="172667" y="2304130"/>
                </a:lnTo>
                <a:lnTo>
                  <a:pt x="193927" y="2344292"/>
                </a:lnTo>
                <a:lnTo>
                  <a:pt x="216295" y="2383761"/>
                </a:lnTo>
                <a:lnTo>
                  <a:pt x="239749" y="2422517"/>
                </a:lnTo>
                <a:lnTo>
                  <a:pt x="264268" y="2460538"/>
                </a:lnTo>
                <a:lnTo>
                  <a:pt x="289833" y="2497805"/>
                </a:lnTo>
                <a:lnTo>
                  <a:pt x="316422" y="2534295"/>
                </a:lnTo>
                <a:lnTo>
                  <a:pt x="344015" y="2569989"/>
                </a:lnTo>
                <a:lnTo>
                  <a:pt x="372591" y="2604866"/>
                </a:lnTo>
                <a:lnTo>
                  <a:pt x="402130" y="2638904"/>
                </a:lnTo>
                <a:lnTo>
                  <a:pt x="432609" y="2672084"/>
                </a:lnTo>
                <a:lnTo>
                  <a:pt x="464010" y="2704385"/>
                </a:lnTo>
                <a:lnTo>
                  <a:pt x="496311" y="2735786"/>
                </a:lnTo>
                <a:lnTo>
                  <a:pt x="529491" y="2766265"/>
                </a:lnTo>
                <a:lnTo>
                  <a:pt x="563529" y="2795804"/>
                </a:lnTo>
                <a:lnTo>
                  <a:pt x="598406" y="2824380"/>
                </a:lnTo>
                <a:lnTo>
                  <a:pt x="634100" y="2851973"/>
                </a:lnTo>
                <a:lnTo>
                  <a:pt x="670590" y="2878562"/>
                </a:lnTo>
                <a:lnTo>
                  <a:pt x="707857" y="2904127"/>
                </a:lnTo>
                <a:lnTo>
                  <a:pt x="745878" y="2928646"/>
                </a:lnTo>
                <a:lnTo>
                  <a:pt x="784634" y="2952100"/>
                </a:lnTo>
                <a:lnTo>
                  <a:pt x="824103" y="2974468"/>
                </a:lnTo>
                <a:lnTo>
                  <a:pt x="864265" y="2995728"/>
                </a:lnTo>
                <a:lnTo>
                  <a:pt x="905100" y="3015860"/>
                </a:lnTo>
                <a:lnTo>
                  <a:pt x="946586" y="3034843"/>
                </a:lnTo>
                <a:lnTo>
                  <a:pt x="988703" y="3052657"/>
                </a:lnTo>
                <a:lnTo>
                  <a:pt x="1031430" y="3069281"/>
                </a:lnTo>
                <a:lnTo>
                  <a:pt x="1074746" y="3084694"/>
                </a:lnTo>
                <a:lnTo>
                  <a:pt x="1118631" y="3098876"/>
                </a:lnTo>
                <a:lnTo>
                  <a:pt x="1163064" y="3111805"/>
                </a:lnTo>
                <a:lnTo>
                  <a:pt x="1208024" y="3123461"/>
                </a:lnTo>
                <a:lnTo>
                  <a:pt x="1253490" y="3133823"/>
                </a:lnTo>
                <a:lnTo>
                  <a:pt x="1299443" y="3142871"/>
                </a:lnTo>
                <a:lnTo>
                  <a:pt x="1345860" y="3150584"/>
                </a:lnTo>
                <a:lnTo>
                  <a:pt x="1392722" y="3156941"/>
                </a:lnTo>
                <a:lnTo>
                  <a:pt x="1440007" y="3161921"/>
                </a:lnTo>
                <a:lnTo>
                  <a:pt x="1487695" y="3165504"/>
                </a:lnTo>
                <a:lnTo>
                  <a:pt x="1535766" y="3167669"/>
                </a:lnTo>
                <a:lnTo>
                  <a:pt x="1584198" y="3168396"/>
                </a:lnTo>
                <a:lnTo>
                  <a:pt x="1632629" y="3167669"/>
                </a:lnTo>
                <a:lnTo>
                  <a:pt x="1680700" y="3165504"/>
                </a:lnTo>
                <a:lnTo>
                  <a:pt x="1728388" y="3161921"/>
                </a:lnTo>
                <a:lnTo>
                  <a:pt x="1775673" y="3156941"/>
                </a:lnTo>
                <a:lnTo>
                  <a:pt x="1822535" y="3150584"/>
                </a:lnTo>
                <a:lnTo>
                  <a:pt x="1868952" y="3142871"/>
                </a:lnTo>
                <a:lnTo>
                  <a:pt x="1914905" y="3133823"/>
                </a:lnTo>
                <a:lnTo>
                  <a:pt x="1960371" y="3123461"/>
                </a:lnTo>
                <a:lnTo>
                  <a:pt x="2005331" y="3111805"/>
                </a:lnTo>
                <a:lnTo>
                  <a:pt x="2049764" y="3098876"/>
                </a:lnTo>
                <a:lnTo>
                  <a:pt x="2093649" y="3084694"/>
                </a:lnTo>
                <a:lnTo>
                  <a:pt x="2136965" y="3069281"/>
                </a:lnTo>
                <a:lnTo>
                  <a:pt x="2179692" y="3052657"/>
                </a:lnTo>
                <a:lnTo>
                  <a:pt x="2221809" y="3034843"/>
                </a:lnTo>
                <a:lnTo>
                  <a:pt x="2263295" y="3015860"/>
                </a:lnTo>
                <a:lnTo>
                  <a:pt x="2304130" y="2995728"/>
                </a:lnTo>
                <a:lnTo>
                  <a:pt x="2344292" y="2974468"/>
                </a:lnTo>
                <a:lnTo>
                  <a:pt x="2383761" y="2952100"/>
                </a:lnTo>
                <a:lnTo>
                  <a:pt x="2422517" y="2928646"/>
                </a:lnTo>
                <a:lnTo>
                  <a:pt x="2460538" y="2904127"/>
                </a:lnTo>
                <a:lnTo>
                  <a:pt x="2497805" y="2878562"/>
                </a:lnTo>
                <a:lnTo>
                  <a:pt x="2534295" y="2851973"/>
                </a:lnTo>
                <a:lnTo>
                  <a:pt x="2569989" y="2824380"/>
                </a:lnTo>
                <a:lnTo>
                  <a:pt x="2604866" y="2795804"/>
                </a:lnTo>
                <a:lnTo>
                  <a:pt x="2638904" y="2766265"/>
                </a:lnTo>
                <a:lnTo>
                  <a:pt x="2672084" y="2735786"/>
                </a:lnTo>
                <a:lnTo>
                  <a:pt x="2704385" y="2704385"/>
                </a:lnTo>
                <a:lnTo>
                  <a:pt x="2735786" y="2672084"/>
                </a:lnTo>
                <a:lnTo>
                  <a:pt x="2766265" y="2638904"/>
                </a:lnTo>
                <a:lnTo>
                  <a:pt x="2795804" y="2604866"/>
                </a:lnTo>
                <a:lnTo>
                  <a:pt x="2824380" y="2569989"/>
                </a:lnTo>
                <a:lnTo>
                  <a:pt x="2851973" y="2534295"/>
                </a:lnTo>
                <a:lnTo>
                  <a:pt x="2878562" y="2497805"/>
                </a:lnTo>
                <a:lnTo>
                  <a:pt x="2904127" y="2460538"/>
                </a:lnTo>
                <a:lnTo>
                  <a:pt x="2928646" y="2422517"/>
                </a:lnTo>
                <a:lnTo>
                  <a:pt x="2952100" y="2383761"/>
                </a:lnTo>
                <a:lnTo>
                  <a:pt x="2974468" y="2344292"/>
                </a:lnTo>
                <a:lnTo>
                  <a:pt x="2995728" y="2304130"/>
                </a:lnTo>
                <a:lnTo>
                  <a:pt x="3015860" y="2263295"/>
                </a:lnTo>
                <a:lnTo>
                  <a:pt x="3034843" y="2221809"/>
                </a:lnTo>
                <a:lnTo>
                  <a:pt x="3052657" y="2179692"/>
                </a:lnTo>
                <a:lnTo>
                  <a:pt x="3069281" y="2136965"/>
                </a:lnTo>
                <a:lnTo>
                  <a:pt x="3084694" y="2093649"/>
                </a:lnTo>
                <a:lnTo>
                  <a:pt x="3098876" y="2049764"/>
                </a:lnTo>
                <a:lnTo>
                  <a:pt x="3111805" y="2005331"/>
                </a:lnTo>
                <a:lnTo>
                  <a:pt x="3123461" y="1960371"/>
                </a:lnTo>
                <a:lnTo>
                  <a:pt x="3133823" y="1914905"/>
                </a:lnTo>
                <a:lnTo>
                  <a:pt x="3142871" y="1868952"/>
                </a:lnTo>
                <a:lnTo>
                  <a:pt x="3150584" y="1822535"/>
                </a:lnTo>
                <a:lnTo>
                  <a:pt x="3156941" y="1775673"/>
                </a:lnTo>
                <a:lnTo>
                  <a:pt x="3161921" y="1728388"/>
                </a:lnTo>
                <a:lnTo>
                  <a:pt x="3165504" y="1680700"/>
                </a:lnTo>
                <a:lnTo>
                  <a:pt x="3167669" y="1632629"/>
                </a:lnTo>
                <a:lnTo>
                  <a:pt x="3168396" y="1584198"/>
                </a:lnTo>
                <a:lnTo>
                  <a:pt x="3167669" y="1535766"/>
                </a:lnTo>
                <a:lnTo>
                  <a:pt x="3165504" y="1487695"/>
                </a:lnTo>
                <a:lnTo>
                  <a:pt x="3161921" y="1440007"/>
                </a:lnTo>
                <a:lnTo>
                  <a:pt x="3156941" y="1392722"/>
                </a:lnTo>
                <a:lnTo>
                  <a:pt x="3150584" y="1345860"/>
                </a:lnTo>
                <a:lnTo>
                  <a:pt x="3142871" y="1299443"/>
                </a:lnTo>
                <a:lnTo>
                  <a:pt x="3133823" y="1253490"/>
                </a:lnTo>
                <a:lnTo>
                  <a:pt x="3123461" y="1208024"/>
                </a:lnTo>
                <a:lnTo>
                  <a:pt x="3111805" y="1163064"/>
                </a:lnTo>
                <a:lnTo>
                  <a:pt x="3098876" y="1118631"/>
                </a:lnTo>
                <a:lnTo>
                  <a:pt x="3084694" y="1074746"/>
                </a:lnTo>
                <a:lnTo>
                  <a:pt x="3069281" y="1031430"/>
                </a:lnTo>
                <a:lnTo>
                  <a:pt x="3052657" y="988703"/>
                </a:lnTo>
                <a:lnTo>
                  <a:pt x="3034843" y="946586"/>
                </a:lnTo>
                <a:lnTo>
                  <a:pt x="3015860" y="905100"/>
                </a:lnTo>
                <a:lnTo>
                  <a:pt x="2995728" y="864265"/>
                </a:lnTo>
                <a:lnTo>
                  <a:pt x="2974468" y="824103"/>
                </a:lnTo>
                <a:lnTo>
                  <a:pt x="2952100" y="784634"/>
                </a:lnTo>
                <a:lnTo>
                  <a:pt x="2928646" y="745878"/>
                </a:lnTo>
                <a:lnTo>
                  <a:pt x="2904127" y="707857"/>
                </a:lnTo>
                <a:lnTo>
                  <a:pt x="2878562" y="670590"/>
                </a:lnTo>
                <a:lnTo>
                  <a:pt x="2851973" y="634100"/>
                </a:lnTo>
                <a:lnTo>
                  <a:pt x="2824380" y="598406"/>
                </a:lnTo>
                <a:lnTo>
                  <a:pt x="2795804" y="563529"/>
                </a:lnTo>
                <a:lnTo>
                  <a:pt x="2766265" y="529491"/>
                </a:lnTo>
                <a:lnTo>
                  <a:pt x="2735786" y="496311"/>
                </a:lnTo>
                <a:lnTo>
                  <a:pt x="2704385" y="464010"/>
                </a:lnTo>
                <a:lnTo>
                  <a:pt x="2672084" y="432609"/>
                </a:lnTo>
                <a:lnTo>
                  <a:pt x="2638904" y="402130"/>
                </a:lnTo>
                <a:lnTo>
                  <a:pt x="2604866" y="372591"/>
                </a:lnTo>
                <a:lnTo>
                  <a:pt x="2569989" y="344015"/>
                </a:lnTo>
                <a:lnTo>
                  <a:pt x="2534295" y="316422"/>
                </a:lnTo>
                <a:lnTo>
                  <a:pt x="2497805" y="289833"/>
                </a:lnTo>
                <a:lnTo>
                  <a:pt x="2460538" y="264268"/>
                </a:lnTo>
                <a:lnTo>
                  <a:pt x="2422517" y="239749"/>
                </a:lnTo>
                <a:lnTo>
                  <a:pt x="2383761" y="216295"/>
                </a:lnTo>
                <a:lnTo>
                  <a:pt x="2344292" y="193927"/>
                </a:lnTo>
                <a:lnTo>
                  <a:pt x="2304130" y="172667"/>
                </a:lnTo>
                <a:lnTo>
                  <a:pt x="2263295" y="152535"/>
                </a:lnTo>
                <a:lnTo>
                  <a:pt x="2221809" y="133552"/>
                </a:lnTo>
                <a:lnTo>
                  <a:pt x="2179692" y="115738"/>
                </a:lnTo>
                <a:lnTo>
                  <a:pt x="2136965" y="99114"/>
                </a:lnTo>
                <a:lnTo>
                  <a:pt x="2093649" y="83701"/>
                </a:lnTo>
                <a:lnTo>
                  <a:pt x="2049764" y="69519"/>
                </a:lnTo>
                <a:lnTo>
                  <a:pt x="2005331" y="56590"/>
                </a:lnTo>
                <a:lnTo>
                  <a:pt x="1960371" y="44934"/>
                </a:lnTo>
                <a:lnTo>
                  <a:pt x="1914905" y="34572"/>
                </a:lnTo>
                <a:lnTo>
                  <a:pt x="1868952" y="25524"/>
                </a:lnTo>
                <a:lnTo>
                  <a:pt x="1822535" y="17811"/>
                </a:lnTo>
                <a:lnTo>
                  <a:pt x="1775673" y="11454"/>
                </a:lnTo>
                <a:lnTo>
                  <a:pt x="1728388" y="6474"/>
                </a:lnTo>
                <a:lnTo>
                  <a:pt x="1680700" y="2891"/>
                </a:lnTo>
                <a:lnTo>
                  <a:pt x="1632629" y="726"/>
                </a:lnTo>
                <a:lnTo>
                  <a:pt x="1584198" y="0"/>
                </a:lnTo>
                <a:close/>
              </a:path>
            </a:pathLst>
          </a:custGeom>
          <a:solidFill>
            <a:srgbClr val="91929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1098803" y="2130551"/>
            <a:ext cx="2745105" cy="2746375"/>
          </a:xfrm>
          <a:custGeom>
            <a:avLst/>
            <a:gdLst/>
            <a:ahLst/>
            <a:cxnLst/>
            <a:rect l="l" t="t" r="r" b="b"/>
            <a:pathLst>
              <a:path w="2745104" h="2746375">
                <a:moveTo>
                  <a:pt x="1372362" y="0"/>
                </a:moveTo>
                <a:lnTo>
                  <a:pt x="1324182" y="830"/>
                </a:lnTo>
                <a:lnTo>
                  <a:pt x="1276420" y="3303"/>
                </a:lnTo>
                <a:lnTo>
                  <a:pt x="1229101" y="7392"/>
                </a:lnTo>
                <a:lnTo>
                  <a:pt x="1182255" y="13068"/>
                </a:lnTo>
                <a:lnTo>
                  <a:pt x="1135906" y="20306"/>
                </a:lnTo>
                <a:lnTo>
                  <a:pt x="1090084" y="29077"/>
                </a:lnTo>
                <a:lnTo>
                  <a:pt x="1044815" y="39355"/>
                </a:lnTo>
                <a:lnTo>
                  <a:pt x="1000126" y="51113"/>
                </a:lnTo>
                <a:lnTo>
                  <a:pt x="956045" y="64322"/>
                </a:lnTo>
                <a:lnTo>
                  <a:pt x="912598" y="78956"/>
                </a:lnTo>
                <a:lnTo>
                  <a:pt x="869813" y="94987"/>
                </a:lnTo>
                <a:lnTo>
                  <a:pt x="827718" y="112389"/>
                </a:lnTo>
                <a:lnTo>
                  <a:pt x="786339" y="131134"/>
                </a:lnTo>
                <a:lnTo>
                  <a:pt x="745703" y="151195"/>
                </a:lnTo>
                <a:lnTo>
                  <a:pt x="705838" y="172544"/>
                </a:lnTo>
                <a:lnTo>
                  <a:pt x="666772" y="195155"/>
                </a:lnTo>
                <a:lnTo>
                  <a:pt x="628530" y="219000"/>
                </a:lnTo>
                <a:lnTo>
                  <a:pt x="591141" y="244052"/>
                </a:lnTo>
                <a:lnTo>
                  <a:pt x="554632" y="270283"/>
                </a:lnTo>
                <a:lnTo>
                  <a:pt x="519029" y="297667"/>
                </a:lnTo>
                <a:lnTo>
                  <a:pt x="484360" y="326176"/>
                </a:lnTo>
                <a:lnTo>
                  <a:pt x="450653" y="355783"/>
                </a:lnTo>
                <a:lnTo>
                  <a:pt x="417935" y="386461"/>
                </a:lnTo>
                <a:lnTo>
                  <a:pt x="386232" y="418182"/>
                </a:lnTo>
                <a:lnTo>
                  <a:pt x="355572" y="450919"/>
                </a:lnTo>
                <a:lnTo>
                  <a:pt x="325982" y="484646"/>
                </a:lnTo>
                <a:lnTo>
                  <a:pt x="297489" y="519334"/>
                </a:lnTo>
                <a:lnTo>
                  <a:pt x="270122" y="554957"/>
                </a:lnTo>
                <a:lnTo>
                  <a:pt x="243906" y="591487"/>
                </a:lnTo>
                <a:lnTo>
                  <a:pt x="218868" y="628897"/>
                </a:lnTo>
                <a:lnTo>
                  <a:pt x="195038" y="667160"/>
                </a:lnTo>
                <a:lnTo>
                  <a:pt x="172440" y="706248"/>
                </a:lnTo>
                <a:lnTo>
                  <a:pt x="151104" y="746135"/>
                </a:lnTo>
                <a:lnTo>
                  <a:pt x="131055" y="786793"/>
                </a:lnTo>
                <a:lnTo>
                  <a:pt x="112321" y="828194"/>
                </a:lnTo>
                <a:lnTo>
                  <a:pt x="94930" y="870313"/>
                </a:lnTo>
                <a:lnTo>
                  <a:pt x="78908" y="913121"/>
                </a:lnTo>
                <a:lnTo>
                  <a:pt x="64283" y="956591"/>
                </a:lnTo>
                <a:lnTo>
                  <a:pt x="51081" y="1000695"/>
                </a:lnTo>
                <a:lnTo>
                  <a:pt x="39331" y="1045408"/>
                </a:lnTo>
                <a:lnTo>
                  <a:pt x="29060" y="1090701"/>
                </a:lnTo>
                <a:lnTo>
                  <a:pt x="20294" y="1136547"/>
                </a:lnTo>
                <a:lnTo>
                  <a:pt x="13060" y="1182920"/>
                </a:lnTo>
                <a:lnTo>
                  <a:pt x="7387" y="1229791"/>
                </a:lnTo>
                <a:lnTo>
                  <a:pt x="3301" y="1277133"/>
                </a:lnTo>
                <a:lnTo>
                  <a:pt x="829" y="1324920"/>
                </a:lnTo>
                <a:lnTo>
                  <a:pt x="0" y="1373124"/>
                </a:lnTo>
                <a:lnTo>
                  <a:pt x="829" y="1421327"/>
                </a:lnTo>
                <a:lnTo>
                  <a:pt x="3301" y="1469114"/>
                </a:lnTo>
                <a:lnTo>
                  <a:pt x="7387" y="1516456"/>
                </a:lnTo>
                <a:lnTo>
                  <a:pt x="13060" y="1563327"/>
                </a:lnTo>
                <a:lnTo>
                  <a:pt x="20294" y="1609700"/>
                </a:lnTo>
                <a:lnTo>
                  <a:pt x="29060" y="1655546"/>
                </a:lnTo>
                <a:lnTo>
                  <a:pt x="39331" y="1700839"/>
                </a:lnTo>
                <a:lnTo>
                  <a:pt x="51081" y="1745552"/>
                </a:lnTo>
                <a:lnTo>
                  <a:pt x="64283" y="1789656"/>
                </a:lnTo>
                <a:lnTo>
                  <a:pt x="78908" y="1833126"/>
                </a:lnTo>
                <a:lnTo>
                  <a:pt x="94930" y="1875934"/>
                </a:lnTo>
                <a:lnTo>
                  <a:pt x="112321" y="1918053"/>
                </a:lnTo>
                <a:lnTo>
                  <a:pt x="131055" y="1959454"/>
                </a:lnTo>
                <a:lnTo>
                  <a:pt x="151104" y="2000112"/>
                </a:lnTo>
                <a:lnTo>
                  <a:pt x="172440" y="2039999"/>
                </a:lnTo>
                <a:lnTo>
                  <a:pt x="195038" y="2079087"/>
                </a:lnTo>
                <a:lnTo>
                  <a:pt x="218868" y="2117350"/>
                </a:lnTo>
                <a:lnTo>
                  <a:pt x="243906" y="2154760"/>
                </a:lnTo>
                <a:lnTo>
                  <a:pt x="270122" y="2191290"/>
                </a:lnTo>
                <a:lnTo>
                  <a:pt x="297489" y="2226913"/>
                </a:lnTo>
                <a:lnTo>
                  <a:pt x="325982" y="2261601"/>
                </a:lnTo>
                <a:lnTo>
                  <a:pt x="355572" y="2295328"/>
                </a:lnTo>
                <a:lnTo>
                  <a:pt x="386232" y="2328065"/>
                </a:lnTo>
                <a:lnTo>
                  <a:pt x="417935" y="2359786"/>
                </a:lnTo>
                <a:lnTo>
                  <a:pt x="450653" y="2390464"/>
                </a:lnTo>
                <a:lnTo>
                  <a:pt x="484360" y="2420071"/>
                </a:lnTo>
                <a:lnTo>
                  <a:pt x="519029" y="2448580"/>
                </a:lnTo>
                <a:lnTo>
                  <a:pt x="554632" y="2475964"/>
                </a:lnTo>
                <a:lnTo>
                  <a:pt x="591141" y="2502195"/>
                </a:lnTo>
                <a:lnTo>
                  <a:pt x="628530" y="2527247"/>
                </a:lnTo>
                <a:lnTo>
                  <a:pt x="666772" y="2551092"/>
                </a:lnTo>
                <a:lnTo>
                  <a:pt x="705838" y="2573703"/>
                </a:lnTo>
                <a:lnTo>
                  <a:pt x="745703" y="2595052"/>
                </a:lnTo>
                <a:lnTo>
                  <a:pt x="786339" y="2615113"/>
                </a:lnTo>
                <a:lnTo>
                  <a:pt x="827718" y="2633858"/>
                </a:lnTo>
                <a:lnTo>
                  <a:pt x="869813" y="2651260"/>
                </a:lnTo>
                <a:lnTo>
                  <a:pt x="912598" y="2667291"/>
                </a:lnTo>
                <a:lnTo>
                  <a:pt x="956045" y="2681925"/>
                </a:lnTo>
                <a:lnTo>
                  <a:pt x="1000126" y="2695134"/>
                </a:lnTo>
                <a:lnTo>
                  <a:pt x="1044815" y="2706892"/>
                </a:lnTo>
                <a:lnTo>
                  <a:pt x="1090084" y="2717170"/>
                </a:lnTo>
                <a:lnTo>
                  <a:pt x="1135906" y="2725941"/>
                </a:lnTo>
                <a:lnTo>
                  <a:pt x="1182255" y="2733179"/>
                </a:lnTo>
                <a:lnTo>
                  <a:pt x="1229101" y="2738855"/>
                </a:lnTo>
                <a:lnTo>
                  <a:pt x="1276420" y="2742944"/>
                </a:lnTo>
                <a:lnTo>
                  <a:pt x="1324182" y="2745417"/>
                </a:lnTo>
                <a:lnTo>
                  <a:pt x="1372362" y="2746248"/>
                </a:lnTo>
                <a:lnTo>
                  <a:pt x="1420541" y="2745417"/>
                </a:lnTo>
                <a:lnTo>
                  <a:pt x="1468303" y="2742944"/>
                </a:lnTo>
                <a:lnTo>
                  <a:pt x="1515622" y="2738855"/>
                </a:lnTo>
                <a:lnTo>
                  <a:pt x="1562468" y="2733179"/>
                </a:lnTo>
                <a:lnTo>
                  <a:pt x="1608817" y="2725941"/>
                </a:lnTo>
                <a:lnTo>
                  <a:pt x="1654639" y="2717170"/>
                </a:lnTo>
                <a:lnTo>
                  <a:pt x="1699908" y="2706892"/>
                </a:lnTo>
                <a:lnTo>
                  <a:pt x="1744597" y="2695134"/>
                </a:lnTo>
                <a:lnTo>
                  <a:pt x="1788678" y="2681925"/>
                </a:lnTo>
                <a:lnTo>
                  <a:pt x="1832125" y="2667291"/>
                </a:lnTo>
                <a:lnTo>
                  <a:pt x="1874910" y="2651260"/>
                </a:lnTo>
                <a:lnTo>
                  <a:pt x="1917005" y="2633858"/>
                </a:lnTo>
                <a:lnTo>
                  <a:pt x="1958384" y="2615113"/>
                </a:lnTo>
                <a:lnTo>
                  <a:pt x="1999020" y="2595052"/>
                </a:lnTo>
                <a:lnTo>
                  <a:pt x="2038885" y="2573703"/>
                </a:lnTo>
                <a:lnTo>
                  <a:pt x="2077951" y="2551092"/>
                </a:lnTo>
                <a:lnTo>
                  <a:pt x="2116193" y="2527247"/>
                </a:lnTo>
                <a:lnTo>
                  <a:pt x="2153582" y="2502195"/>
                </a:lnTo>
                <a:lnTo>
                  <a:pt x="2190091" y="2475964"/>
                </a:lnTo>
                <a:lnTo>
                  <a:pt x="2225694" y="2448580"/>
                </a:lnTo>
                <a:lnTo>
                  <a:pt x="2260363" y="2420071"/>
                </a:lnTo>
                <a:lnTo>
                  <a:pt x="2294070" y="2390464"/>
                </a:lnTo>
                <a:lnTo>
                  <a:pt x="2326788" y="2359786"/>
                </a:lnTo>
                <a:lnTo>
                  <a:pt x="2358491" y="2328065"/>
                </a:lnTo>
                <a:lnTo>
                  <a:pt x="2389151" y="2295328"/>
                </a:lnTo>
                <a:lnTo>
                  <a:pt x="2418741" y="2261601"/>
                </a:lnTo>
                <a:lnTo>
                  <a:pt x="2447234" y="2226913"/>
                </a:lnTo>
                <a:lnTo>
                  <a:pt x="2474601" y="2191290"/>
                </a:lnTo>
                <a:lnTo>
                  <a:pt x="2500817" y="2154760"/>
                </a:lnTo>
                <a:lnTo>
                  <a:pt x="2525855" y="2117350"/>
                </a:lnTo>
                <a:lnTo>
                  <a:pt x="2549685" y="2079087"/>
                </a:lnTo>
                <a:lnTo>
                  <a:pt x="2572283" y="2039999"/>
                </a:lnTo>
                <a:lnTo>
                  <a:pt x="2593619" y="2000112"/>
                </a:lnTo>
                <a:lnTo>
                  <a:pt x="2613668" y="1959454"/>
                </a:lnTo>
                <a:lnTo>
                  <a:pt x="2632402" y="1918053"/>
                </a:lnTo>
                <a:lnTo>
                  <a:pt x="2649793" y="1875934"/>
                </a:lnTo>
                <a:lnTo>
                  <a:pt x="2665815" y="1833126"/>
                </a:lnTo>
                <a:lnTo>
                  <a:pt x="2680440" y="1789656"/>
                </a:lnTo>
                <a:lnTo>
                  <a:pt x="2693642" y="1745552"/>
                </a:lnTo>
                <a:lnTo>
                  <a:pt x="2705392" y="1700839"/>
                </a:lnTo>
                <a:lnTo>
                  <a:pt x="2715663" y="1655546"/>
                </a:lnTo>
                <a:lnTo>
                  <a:pt x="2724429" y="1609700"/>
                </a:lnTo>
                <a:lnTo>
                  <a:pt x="2731663" y="1563327"/>
                </a:lnTo>
                <a:lnTo>
                  <a:pt x="2737336" y="1516456"/>
                </a:lnTo>
                <a:lnTo>
                  <a:pt x="2741422" y="1469114"/>
                </a:lnTo>
                <a:lnTo>
                  <a:pt x="2743894" y="1421327"/>
                </a:lnTo>
                <a:lnTo>
                  <a:pt x="2744724" y="1373124"/>
                </a:lnTo>
                <a:lnTo>
                  <a:pt x="2743894" y="1324920"/>
                </a:lnTo>
                <a:lnTo>
                  <a:pt x="2741422" y="1277133"/>
                </a:lnTo>
                <a:lnTo>
                  <a:pt x="2737336" y="1229791"/>
                </a:lnTo>
                <a:lnTo>
                  <a:pt x="2731663" y="1182920"/>
                </a:lnTo>
                <a:lnTo>
                  <a:pt x="2724429" y="1136547"/>
                </a:lnTo>
                <a:lnTo>
                  <a:pt x="2715663" y="1090701"/>
                </a:lnTo>
                <a:lnTo>
                  <a:pt x="2705392" y="1045408"/>
                </a:lnTo>
                <a:lnTo>
                  <a:pt x="2693642" y="1000695"/>
                </a:lnTo>
                <a:lnTo>
                  <a:pt x="2680440" y="956591"/>
                </a:lnTo>
                <a:lnTo>
                  <a:pt x="2665815" y="913121"/>
                </a:lnTo>
                <a:lnTo>
                  <a:pt x="2649793" y="870313"/>
                </a:lnTo>
                <a:lnTo>
                  <a:pt x="2632402" y="828194"/>
                </a:lnTo>
                <a:lnTo>
                  <a:pt x="2613668" y="786793"/>
                </a:lnTo>
                <a:lnTo>
                  <a:pt x="2593619" y="746135"/>
                </a:lnTo>
                <a:lnTo>
                  <a:pt x="2572283" y="706248"/>
                </a:lnTo>
                <a:lnTo>
                  <a:pt x="2549685" y="667160"/>
                </a:lnTo>
                <a:lnTo>
                  <a:pt x="2525855" y="628897"/>
                </a:lnTo>
                <a:lnTo>
                  <a:pt x="2500817" y="591487"/>
                </a:lnTo>
                <a:lnTo>
                  <a:pt x="2474601" y="554957"/>
                </a:lnTo>
                <a:lnTo>
                  <a:pt x="2447234" y="519334"/>
                </a:lnTo>
                <a:lnTo>
                  <a:pt x="2418741" y="484646"/>
                </a:lnTo>
                <a:lnTo>
                  <a:pt x="2389151" y="450919"/>
                </a:lnTo>
                <a:lnTo>
                  <a:pt x="2358491" y="418182"/>
                </a:lnTo>
                <a:lnTo>
                  <a:pt x="2326788" y="386461"/>
                </a:lnTo>
                <a:lnTo>
                  <a:pt x="2294070" y="355783"/>
                </a:lnTo>
                <a:lnTo>
                  <a:pt x="2260363" y="326176"/>
                </a:lnTo>
                <a:lnTo>
                  <a:pt x="2225694" y="297667"/>
                </a:lnTo>
                <a:lnTo>
                  <a:pt x="2190091" y="270283"/>
                </a:lnTo>
                <a:lnTo>
                  <a:pt x="2153582" y="244052"/>
                </a:lnTo>
                <a:lnTo>
                  <a:pt x="2116193" y="219000"/>
                </a:lnTo>
                <a:lnTo>
                  <a:pt x="2077951" y="195155"/>
                </a:lnTo>
                <a:lnTo>
                  <a:pt x="2038885" y="172544"/>
                </a:lnTo>
                <a:lnTo>
                  <a:pt x="1999020" y="151195"/>
                </a:lnTo>
                <a:lnTo>
                  <a:pt x="1958384" y="131134"/>
                </a:lnTo>
                <a:lnTo>
                  <a:pt x="1917005" y="112389"/>
                </a:lnTo>
                <a:lnTo>
                  <a:pt x="1874910" y="94987"/>
                </a:lnTo>
                <a:lnTo>
                  <a:pt x="1832125" y="78956"/>
                </a:lnTo>
                <a:lnTo>
                  <a:pt x="1788678" y="64322"/>
                </a:lnTo>
                <a:lnTo>
                  <a:pt x="1744597" y="51113"/>
                </a:lnTo>
                <a:lnTo>
                  <a:pt x="1699908" y="39355"/>
                </a:lnTo>
                <a:lnTo>
                  <a:pt x="1654639" y="29077"/>
                </a:lnTo>
                <a:lnTo>
                  <a:pt x="1608817" y="20306"/>
                </a:lnTo>
                <a:lnTo>
                  <a:pt x="1562468" y="13068"/>
                </a:lnTo>
                <a:lnTo>
                  <a:pt x="1515622" y="7392"/>
                </a:lnTo>
                <a:lnTo>
                  <a:pt x="1468303" y="3303"/>
                </a:lnTo>
                <a:lnTo>
                  <a:pt x="1420541" y="830"/>
                </a:lnTo>
                <a:lnTo>
                  <a:pt x="137236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2782823" y="0"/>
            <a:ext cx="1485900" cy="6858000"/>
          </a:xfrm>
          <a:custGeom>
            <a:avLst/>
            <a:gdLst/>
            <a:ahLst/>
            <a:cxnLst/>
            <a:rect l="l" t="t" r="r" b="b"/>
            <a:pathLst>
              <a:path w="1485900" h="6858000">
                <a:moveTo>
                  <a:pt x="0" y="6858000"/>
                </a:moveTo>
                <a:lnTo>
                  <a:pt x="1485900" y="6858000"/>
                </a:lnTo>
                <a:lnTo>
                  <a:pt x="1485900" y="0"/>
                </a:lnTo>
                <a:lnTo>
                  <a:pt x="0" y="0"/>
                </a:lnTo>
                <a:lnTo>
                  <a:pt x="0" y="68580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txBox="1"/>
          <p:nvPr/>
        </p:nvSpPr>
        <p:spPr>
          <a:xfrm>
            <a:off x="3053870" y="118826"/>
            <a:ext cx="6827885" cy="1723549"/>
          </a:xfrm>
          <a:prstGeom prst="rect">
            <a:avLst/>
          </a:prstGeom>
        </p:spPr>
        <p:txBody>
          <a:bodyPr vert="horz" wrap="square" lIns="0" tIns="0" rIns="0" bIns="0" rtlCol="0">
            <a:spAutoFit/>
          </a:bodyPr>
          <a:lstStyle/>
          <a:p>
            <a:pPr marL="12700" marR="508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25" normalizeH="0" baseline="0" noProof="0">
                <a:ln>
                  <a:noFill/>
                </a:ln>
                <a:solidFill>
                  <a:prstClr val="black"/>
                </a:solidFill>
                <a:effectLst/>
                <a:uLnTx/>
                <a:uFillTx/>
                <a:latin typeface="Arial"/>
                <a:ea typeface="+mn-ea"/>
                <a:cs typeface="Arial"/>
              </a:rPr>
              <a:t>The </a:t>
            </a:r>
            <a:r>
              <a:rPr kumimoji="0" sz="1600" b="0" i="0" u="none" strike="noStrike" kern="1200" cap="none" spc="-25" normalizeH="0" baseline="0" noProof="0">
                <a:ln>
                  <a:noFill/>
                </a:ln>
                <a:solidFill>
                  <a:prstClr val="black"/>
                </a:solidFill>
                <a:effectLst/>
                <a:uLnTx/>
                <a:uFillTx/>
                <a:latin typeface="Arial"/>
                <a:ea typeface="+mn-ea"/>
                <a:cs typeface="Arial"/>
              </a:rPr>
              <a:t>Tennessee </a:t>
            </a:r>
            <a:r>
              <a:rPr kumimoji="0" lang="en-US" sz="1600" b="0" i="0" u="none" strike="noStrike" kern="1200" cap="none" spc="0" normalizeH="0" baseline="0" noProof="0">
                <a:ln>
                  <a:noFill/>
                </a:ln>
                <a:solidFill>
                  <a:prstClr val="black"/>
                </a:solidFill>
                <a:effectLst/>
                <a:uLnTx/>
                <a:uFillTx/>
                <a:latin typeface="Arial"/>
                <a:ea typeface="+mn-ea"/>
                <a:cs typeface="Arial"/>
              </a:rPr>
              <a:t>Higher Education Commission (THEC) </a:t>
            </a:r>
            <a:r>
              <a:rPr kumimoji="0" sz="1600" b="0" i="0" u="none" strike="noStrike" kern="1200" cap="none" spc="0" normalizeH="0" baseline="0" noProof="0">
                <a:ln>
                  <a:noFill/>
                </a:ln>
                <a:solidFill>
                  <a:prstClr val="black"/>
                </a:solidFill>
                <a:effectLst/>
                <a:uLnTx/>
                <a:uFillTx/>
                <a:latin typeface="Arial"/>
                <a:ea typeface="+mn-ea"/>
                <a:cs typeface="Arial"/>
              </a:rPr>
              <a:t>allocated </a:t>
            </a:r>
            <a:r>
              <a:rPr kumimoji="0" lang="en-US" sz="1600" b="0" i="0" u="none" strike="noStrike" kern="1200" cap="none" spc="0" normalizeH="0" baseline="0" noProof="0">
                <a:ln>
                  <a:noFill/>
                </a:ln>
                <a:solidFill>
                  <a:prstClr val="black"/>
                </a:solidFill>
                <a:effectLst/>
                <a:uLnTx/>
                <a:uFillTx/>
                <a:latin typeface="Arial"/>
                <a:ea typeface="+mn-ea"/>
                <a:cs typeface="Arial"/>
              </a:rPr>
              <a:t>$21.45 million in </a:t>
            </a:r>
            <a:r>
              <a:rPr kumimoji="0" sz="1600" b="0" i="0" u="none" strike="noStrike" kern="1200" cap="none" spc="0" normalizeH="0" baseline="0" noProof="0">
                <a:ln>
                  <a:noFill/>
                </a:ln>
                <a:solidFill>
                  <a:prstClr val="black"/>
                </a:solidFill>
                <a:effectLst/>
                <a:uLnTx/>
                <a:uFillTx/>
                <a:latin typeface="Arial"/>
                <a:ea typeface="+mn-ea"/>
                <a:cs typeface="Arial"/>
              </a:rPr>
              <a:t>C</a:t>
            </a:r>
            <a:r>
              <a:rPr kumimoji="0" lang="en-US" sz="1600" b="0" i="0" u="none" strike="noStrike" kern="1200" cap="none" spc="0" normalizeH="0" baseline="0" noProof="0">
                <a:ln>
                  <a:noFill/>
                </a:ln>
                <a:solidFill>
                  <a:prstClr val="black"/>
                </a:solidFill>
                <a:effectLst/>
                <a:uLnTx/>
                <a:uFillTx/>
                <a:latin typeface="Arial"/>
                <a:ea typeface="+mn-ea"/>
                <a:cs typeface="Arial"/>
              </a:rPr>
              <a:t>oronavirus </a:t>
            </a:r>
            <a:r>
              <a:rPr kumimoji="0" sz="1600" b="0" i="0" u="none" strike="noStrike" kern="1200" cap="none" spc="0" normalizeH="0" baseline="0" noProof="0">
                <a:ln>
                  <a:noFill/>
                </a:ln>
                <a:solidFill>
                  <a:prstClr val="black"/>
                </a:solidFill>
                <a:effectLst/>
                <a:uLnTx/>
                <a:uFillTx/>
                <a:latin typeface="Arial"/>
                <a:ea typeface="+mn-ea"/>
                <a:cs typeface="Arial"/>
              </a:rPr>
              <a:t>R</a:t>
            </a:r>
            <a:r>
              <a:rPr kumimoji="0" lang="en-US" sz="1600" b="0" i="0" u="none" strike="noStrike" kern="1200" cap="none" spc="0" normalizeH="0" baseline="0" noProof="0">
                <a:ln>
                  <a:noFill/>
                </a:ln>
                <a:solidFill>
                  <a:prstClr val="black"/>
                </a:solidFill>
                <a:effectLst/>
                <a:uLnTx/>
                <a:uFillTx/>
                <a:latin typeface="Arial"/>
                <a:ea typeface="+mn-ea"/>
                <a:cs typeface="Arial"/>
              </a:rPr>
              <a:t>elief </a:t>
            </a:r>
            <a:r>
              <a:rPr kumimoji="0" sz="1600" b="0" i="0" u="none" strike="noStrike" kern="1200" cap="none" spc="0" normalizeH="0" baseline="0" noProof="0">
                <a:ln>
                  <a:noFill/>
                </a:ln>
                <a:solidFill>
                  <a:prstClr val="black"/>
                </a:solidFill>
                <a:effectLst/>
                <a:uLnTx/>
                <a:uFillTx/>
                <a:latin typeface="Arial"/>
                <a:ea typeface="+mn-ea"/>
                <a:cs typeface="Arial"/>
              </a:rPr>
              <a:t>F</a:t>
            </a:r>
            <a:r>
              <a:rPr kumimoji="0" lang="en-US" sz="1600" b="0" i="0" u="none" strike="noStrike" kern="1200" cap="none" spc="0" normalizeH="0" baseline="0" noProof="0">
                <a:ln>
                  <a:noFill/>
                </a:ln>
                <a:solidFill>
                  <a:prstClr val="black"/>
                </a:solidFill>
                <a:effectLst/>
                <a:uLnTx/>
                <a:uFillTx/>
                <a:latin typeface="Arial"/>
                <a:ea typeface="+mn-ea"/>
                <a:cs typeface="Arial"/>
              </a:rPr>
              <a:t>unds (CRF)</a:t>
            </a:r>
            <a:r>
              <a:rPr kumimoji="0" sz="1600" b="0" i="0" u="none" strike="noStrike" kern="1200" cap="none" spc="0" normalizeH="0" baseline="0" noProof="0">
                <a:ln>
                  <a:noFill/>
                </a:ln>
                <a:solidFill>
                  <a:prstClr val="black"/>
                </a:solidFill>
                <a:effectLst/>
                <a:uLnTx/>
                <a:uFillTx/>
                <a:latin typeface="Arial"/>
                <a:ea typeface="+mn-ea"/>
                <a:cs typeface="Arial"/>
              </a:rPr>
              <a:t> to cover </a:t>
            </a:r>
            <a:r>
              <a:rPr kumimoji="0" lang="en-US" sz="1600" b="0" i="0" u="none" strike="noStrike" kern="1200" cap="none" spc="0" normalizeH="0" baseline="0" noProof="0">
                <a:ln>
                  <a:noFill/>
                </a:ln>
                <a:solidFill>
                  <a:prstClr val="black"/>
                </a:solidFill>
                <a:effectLst/>
                <a:uLnTx/>
                <a:uFillTx/>
                <a:latin typeface="Arial"/>
                <a:ea typeface="+mn-ea"/>
                <a:cs typeface="Arial"/>
              </a:rPr>
              <a:t>the cost of transitioning to online education and to equip campuses to offer postsecondary education in a socially distanced environment</a:t>
            </a:r>
            <a:r>
              <a:rPr kumimoji="0" sz="1600" b="0" i="0" u="none" strike="noStrike" kern="1200" cap="none" spc="0" normalizeH="0" baseline="0" noProof="0">
                <a:ln>
                  <a:noFill/>
                </a:ln>
                <a:solidFill>
                  <a:prstClr val="black"/>
                </a:solidFill>
                <a:effectLst/>
                <a:uLnTx/>
                <a:uFillTx/>
                <a:latin typeface="Arial"/>
                <a:ea typeface="+mn-ea"/>
                <a:cs typeface="Arial"/>
              </a:rPr>
              <a:t>. </a:t>
            </a:r>
            <a:r>
              <a:rPr kumimoji="0" lang="en-US" sz="1600" b="0" i="0" u="none" strike="noStrike" kern="1200" cap="none" spc="0" normalizeH="0" baseline="0" noProof="0">
                <a:ln>
                  <a:noFill/>
                </a:ln>
                <a:solidFill>
                  <a:prstClr val="black"/>
                </a:solidFill>
                <a:effectLst/>
                <a:uLnTx/>
                <a:uFillTx/>
                <a:latin typeface="Arial"/>
                <a:ea typeface="+mn-ea"/>
                <a:cs typeface="Arial"/>
              </a:rPr>
              <a:t>Funds were allocated according to each campus’ share of undergraduate, low-income students. </a:t>
            </a:r>
            <a:r>
              <a:rPr kumimoji="0" sz="1600" b="0" i="0" u="none" strike="noStrike" kern="1200" cap="none" spc="0" normalizeH="0" baseline="0" noProof="0">
                <a:ln>
                  <a:noFill/>
                </a:ln>
                <a:solidFill>
                  <a:prstClr val="black"/>
                </a:solidFill>
                <a:effectLst/>
                <a:uLnTx/>
                <a:uFillTx/>
                <a:latin typeface="Arial"/>
                <a:ea typeface="+mn-ea"/>
                <a:cs typeface="Arial"/>
              </a:rPr>
              <a:t>These funds </a:t>
            </a:r>
            <a:r>
              <a:rPr kumimoji="0" lang="en-US" sz="1600" b="0" i="0" u="none" strike="noStrike" kern="1200" cap="none" spc="0" normalizeH="0" baseline="0" noProof="0">
                <a:ln>
                  <a:noFill/>
                </a:ln>
                <a:solidFill>
                  <a:prstClr val="black"/>
                </a:solidFill>
                <a:effectLst/>
                <a:uLnTx/>
                <a:uFillTx/>
                <a:latin typeface="Arial"/>
                <a:ea typeface="+mn-ea"/>
                <a:cs typeface="Arial"/>
              </a:rPr>
              <a:t>purchased new technologies, improved campus networking infrastructure, and procured PPE for faculty, staff, and students. </a:t>
            </a:r>
            <a:endParaRPr kumimoji="0" sz="1600" b="0" i="0" u="none" strike="noStrike" kern="1200" cap="none" spc="0" normalizeH="0" baseline="0" noProof="0">
              <a:ln>
                <a:noFill/>
              </a:ln>
              <a:solidFill>
                <a:prstClr val="black"/>
              </a:solidFill>
              <a:effectLst/>
              <a:uLnTx/>
              <a:uFillTx/>
              <a:latin typeface="Arial"/>
              <a:ea typeface="+mn-ea"/>
              <a:cs typeface="Arial"/>
            </a:endParaRPr>
          </a:p>
        </p:txBody>
      </p:sp>
      <p:sp>
        <p:nvSpPr>
          <p:cNvPr id="12" name="object 12"/>
          <p:cNvSpPr txBox="1"/>
          <p:nvPr/>
        </p:nvSpPr>
        <p:spPr>
          <a:xfrm>
            <a:off x="3893819" y="2169540"/>
            <a:ext cx="2938400" cy="1015663"/>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6600" b="1" i="0" u="none" strike="noStrike" kern="1200" cap="none" spc="-7" normalizeH="0" baseline="25252" noProof="0">
                <a:ln>
                  <a:noFill/>
                </a:ln>
                <a:solidFill>
                  <a:srgbClr val="1E376C"/>
                </a:solidFill>
                <a:effectLst/>
                <a:uLnTx/>
                <a:uFillTx/>
                <a:latin typeface="Arial"/>
                <a:ea typeface="+mn-ea"/>
                <a:cs typeface="Arial"/>
              </a:rPr>
              <a:t>$</a:t>
            </a:r>
            <a:r>
              <a:rPr kumimoji="0" lang="en-US" sz="6600" b="1" i="0" u="none" strike="noStrike" kern="1200" cap="none" spc="-5" normalizeH="0" baseline="0" noProof="0">
                <a:ln>
                  <a:noFill/>
                </a:ln>
                <a:solidFill>
                  <a:srgbClr val="1E376C"/>
                </a:solidFill>
                <a:effectLst/>
                <a:uLnTx/>
                <a:uFillTx/>
                <a:latin typeface="Arial"/>
                <a:ea typeface="+mn-ea"/>
                <a:cs typeface="Arial"/>
              </a:rPr>
              <a:t>21.45</a:t>
            </a:r>
            <a:r>
              <a:rPr kumimoji="0" sz="3600" b="1" i="0" u="none" strike="noStrike" kern="1200" cap="none" spc="0" normalizeH="0" baseline="0" noProof="0">
                <a:ln>
                  <a:noFill/>
                </a:ln>
                <a:solidFill>
                  <a:srgbClr val="1E376C"/>
                </a:solidFill>
                <a:effectLst/>
                <a:uLnTx/>
                <a:uFillTx/>
                <a:latin typeface="Arial"/>
                <a:ea typeface="+mn-ea"/>
                <a:cs typeface="Arial"/>
              </a:rPr>
              <a:t>M</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
        <p:nvSpPr>
          <p:cNvPr id="13" name="object 13"/>
          <p:cNvSpPr txBox="1"/>
          <p:nvPr/>
        </p:nvSpPr>
        <p:spPr>
          <a:xfrm>
            <a:off x="4471894" y="3116160"/>
            <a:ext cx="1788160" cy="276999"/>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5" normalizeH="0" baseline="0" noProof="0">
                <a:ln>
                  <a:noFill/>
                </a:ln>
                <a:solidFill>
                  <a:srgbClr val="1E376C"/>
                </a:solidFill>
                <a:effectLst/>
                <a:uLnTx/>
                <a:uFillTx/>
                <a:latin typeface="Arial"/>
                <a:ea typeface="+mn-ea"/>
                <a:cs typeface="Arial"/>
              </a:rPr>
              <a:t>Total Allocation</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sp>
        <p:nvSpPr>
          <p:cNvPr id="14" name="object 14"/>
          <p:cNvSpPr txBox="1"/>
          <p:nvPr/>
        </p:nvSpPr>
        <p:spPr>
          <a:xfrm>
            <a:off x="4733035" y="3524757"/>
            <a:ext cx="958850" cy="1028700"/>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1E376C"/>
                </a:solidFill>
                <a:effectLst/>
                <a:uLnTx/>
                <a:uFillTx/>
                <a:latin typeface="Arial"/>
                <a:ea typeface="+mn-ea"/>
                <a:cs typeface="Arial"/>
              </a:rPr>
              <a:t>82</a:t>
            </a:r>
            <a:endParaRPr kumimoji="0" sz="6600" b="0" i="0" u="none" strike="noStrike" kern="1200" cap="none" spc="0" normalizeH="0" baseline="0" noProof="0">
              <a:ln>
                <a:noFill/>
              </a:ln>
              <a:solidFill>
                <a:prstClr val="black"/>
              </a:solidFill>
              <a:effectLst/>
              <a:uLnTx/>
              <a:uFillTx/>
              <a:latin typeface="Arial"/>
              <a:ea typeface="+mn-ea"/>
              <a:cs typeface="Arial"/>
            </a:endParaRPr>
          </a:p>
        </p:txBody>
      </p:sp>
      <p:sp>
        <p:nvSpPr>
          <p:cNvPr id="15" name="object 15"/>
          <p:cNvSpPr txBox="1"/>
          <p:nvPr/>
        </p:nvSpPr>
        <p:spPr>
          <a:xfrm>
            <a:off x="4025340" y="4507159"/>
            <a:ext cx="2680260" cy="276999"/>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10" normalizeH="0" baseline="0" noProof="0">
                <a:ln>
                  <a:noFill/>
                </a:ln>
                <a:solidFill>
                  <a:srgbClr val="1E376C"/>
                </a:solidFill>
                <a:effectLst/>
                <a:uLnTx/>
                <a:uFillTx/>
                <a:latin typeface="Arial"/>
                <a:ea typeface="+mn-ea"/>
                <a:cs typeface="Arial"/>
              </a:rPr>
              <a:t>Colleges and Universities</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sp>
        <p:nvSpPr>
          <p:cNvPr id="16" name="object 16"/>
          <p:cNvSpPr txBox="1"/>
          <p:nvPr/>
        </p:nvSpPr>
        <p:spPr>
          <a:xfrm>
            <a:off x="3930916" y="4962312"/>
            <a:ext cx="2890089" cy="1015663"/>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5" normalizeH="0" baseline="0" noProof="0">
                <a:ln>
                  <a:noFill/>
                </a:ln>
                <a:solidFill>
                  <a:srgbClr val="1E376C"/>
                </a:solidFill>
                <a:effectLst/>
                <a:uLnTx/>
                <a:uFillTx/>
                <a:latin typeface="Arial"/>
                <a:ea typeface="+mn-ea"/>
                <a:cs typeface="Arial"/>
              </a:rPr>
              <a:t>99.87%</a:t>
            </a:r>
            <a:endParaRPr kumimoji="0" sz="6600" b="0" i="0" u="none" strike="noStrike" kern="1200" cap="none" spc="0" normalizeH="0" baseline="0" noProof="0">
              <a:ln>
                <a:noFill/>
              </a:ln>
              <a:solidFill>
                <a:prstClr val="black"/>
              </a:solidFill>
              <a:effectLst/>
              <a:uLnTx/>
              <a:uFillTx/>
              <a:latin typeface="Arial"/>
              <a:ea typeface="+mn-ea"/>
              <a:cs typeface="Arial"/>
            </a:endParaRPr>
          </a:p>
        </p:txBody>
      </p:sp>
      <p:sp>
        <p:nvSpPr>
          <p:cNvPr id="17" name="object 17"/>
          <p:cNvSpPr txBox="1"/>
          <p:nvPr/>
        </p:nvSpPr>
        <p:spPr>
          <a:xfrm>
            <a:off x="4248212" y="5967614"/>
            <a:ext cx="1928495" cy="276999"/>
          </a:xfrm>
          <a:prstGeom prst="rect">
            <a:avLst/>
          </a:prstGeom>
        </p:spPr>
        <p:txBody>
          <a:bodyPr vert="horz" wrap="square" lIns="0" tIns="0" rIns="0" bIns="0" rtlCol="0">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5" normalizeH="0" baseline="0" noProof="0">
                <a:ln>
                  <a:noFill/>
                </a:ln>
                <a:solidFill>
                  <a:srgbClr val="1E376C"/>
                </a:solidFill>
                <a:effectLst/>
                <a:uLnTx/>
                <a:uFillTx/>
                <a:latin typeface="Arial"/>
                <a:ea typeface="+mn-ea"/>
                <a:cs typeface="Arial"/>
              </a:rPr>
              <a:t>Spent</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sp>
        <p:nvSpPr>
          <p:cNvPr id="19" name="object 19"/>
          <p:cNvSpPr/>
          <p:nvPr/>
        </p:nvSpPr>
        <p:spPr>
          <a:xfrm>
            <a:off x="4069841" y="3569970"/>
            <a:ext cx="2286000" cy="0"/>
          </a:xfrm>
          <a:custGeom>
            <a:avLst/>
            <a:gdLst/>
            <a:ahLst/>
            <a:cxnLst/>
            <a:rect l="l" t="t" r="r" b="b"/>
            <a:pathLst>
              <a:path w="2286000">
                <a:moveTo>
                  <a:pt x="0" y="0"/>
                </a:moveTo>
                <a:lnTo>
                  <a:pt x="2286000" y="0"/>
                </a:lnTo>
              </a:path>
            </a:pathLst>
          </a:custGeom>
          <a:ln w="28956">
            <a:solidFill>
              <a:srgbClr val="CF03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4069841" y="4959858"/>
            <a:ext cx="2286000" cy="0"/>
          </a:xfrm>
          <a:custGeom>
            <a:avLst/>
            <a:gdLst/>
            <a:ahLst/>
            <a:cxnLst/>
            <a:rect l="l" t="t" r="r" b="b"/>
            <a:pathLst>
              <a:path w="2286000">
                <a:moveTo>
                  <a:pt x="0" y="0"/>
                </a:moveTo>
                <a:lnTo>
                  <a:pt x="2286000" y="0"/>
                </a:lnTo>
              </a:path>
            </a:pathLst>
          </a:custGeom>
          <a:ln w="28956">
            <a:solidFill>
              <a:srgbClr val="CF03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3617BBA6-1431-1A4E-8596-FC338A4F1637}"/>
              </a:ext>
            </a:extLst>
          </p:cNvPr>
          <p:cNvSpPr/>
          <p:nvPr/>
        </p:nvSpPr>
        <p:spPr>
          <a:xfrm>
            <a:off x="7022897" y="3617470"/>
            <a:ext cx="5169104" cy="3079436"/>
          </a:xfrm>
          <a:prstGeom prst="rect">
            <a:avLst/>
          </a:prstGeom>
          <a:solidFill>
            <a:srgbClr val="1E376D"/>
          </a:solidFill>
          <a:ln>
            <a:noFill/>
          </a:ln>
          <a:effectLst>
            <a:outerShdw blurRad="215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AA6E657-12CC-6547-95DA-6B620533E36A}"/>
              </a:ext>
            </a:extLst>
          </p:cNvPr>
          <p:cNvSpPr/>
          <p:nvPr/>
        </p:nvSpPr>
        <p:spPr>
          <a:xfrm>
            <a:off x="7253706" y="3756306"/>
            <a:ext cx="4758185" cy="2893100"/>
          </a:xfrm>
          <a:prstGeom prst="rect">
            <a:avLst/>
          </a:prstGeom>
        </p:spPr>
        <p:txBody>
          <a:bodyPr wrap="square">
            <a:spAutoFit/>
          </a:bodyPr>
          <a:lstStyle/>
          <a:p>
            <a:pPr lvl="0">
              <a:defRPr/>
            </a:pPr>
            <a:r>
              <a:rPr lang="en-US" sz="1400" spc="-5">
                <a:solidFill>
                  <a:srgbClr val="FFFFFF"/>
                </a:solidFill>
                <a:latin typeface="Arial"/>
                <a:cs typeface="Arial"/>
              </a:rPr>
              <a:t>At TCAT McKenzie, CRF funds purchased Virtual Welding equipment that allowed additional course sections to be offered. This purchase increased access to critical educational opportunities that develop the skilled workers that drive the State’s economy.</a:t>
            </a:r>
          </a:p>
          <a:p>
            <a:pPr lvl="0">
              <a:defRPr/>
            </a:pPr>
            <a:endParaRPr lang="en-US" sz="1400" spc="-5">
              <a:solidFill>
                <a:srgbClr val="FFFFFF"/>
              </a:solidFill>
              <a:latin typeface="Arial"/>
              <a:cs typeface="Arial"/>
            </a:endParaRPr>
          </a:p>
          <a:p>
            <a:pPr lvl="0">
              <a:defRPr/>
            </a:pPr>
            <a:r>
              <a:rPr lang="en-US" sz="1400" spc="-5">
                <a:solidFill>
                  <a:srgbClr val="FFFFFF"/>
                </a:solidFill>
                <a:latin typeface="Arial"/>
                <a:cs typeface="Arial"/>
              </a:rPr>
              <a:t>At Pellissippi State Community College, CRF funds purchased 210 laptops and 200 Adobe Creative Suite licenses for students, added additional WIFI accessibility outside all the buildings on the campus, increased faculty and staff access to virtual technologies and hardware to facilitate online learning, and renovated a classroom to accommodate online and hybrid instructional formats.</a:t>
            </a:r>
            <a:endParaRPr lang="en-US" sz="1400">
              <a:solidFill>
                <a:prstClr val="black"/>
              </a:solidFill>
              <a:latin typeface="Arial"/>
              <a:cs typeface="Arial"/>
            </a:endParaRPr>
          </a:p>
        </p:txBody>
      </p:sp>
      <p:sp>
        <p:nvSpPr>
          <p:cNvPr id="40" name="TextBox 39">
            <a:extLst>
              <a:ext uri="{FF2B5EF4-FFF2-40B4-BE49-F238E27FC236}">
                <a16:creationId xmlns:a16="http://schemas.microsoft.com/office/drawing/2014/main" id="{A237DBDC-3905-8D42-8B25-4160D44C54F5}"/>
              </a:ext>
            </a:extLst>
          </p:cNvPr>
          <p:cNvSpPr txBox="1"/>
          <p:nvPr/>
        </p:nvSpPr>
        <p:spPr>
          <a:xfrm rot="16200000">
            <a:off x="-2274159" y="3059871"/>
            <a:ext cx="5978739" cy="1200329"/>
          </a:xfrm>
          <a:prstGeom prst="rect">
            <a:avLst/>
          </a:prstGeom>
          <a:noFill/>
          <a:effectLst>
            <a:outerShdw blurRad="63500" sx="73000" sy="73000" algn="ctr" rotWithShape="0">
              <a:prstClr val="black">
                <a:alpha val="0"/>
              </a:prstClr>
            </a:outerShdw>
          </a:effectLst>
        </p:spPr>
        <p:txBody>
          <a:bodyPr wrap="square" rtlCol="0">
            <a:spAutoFit/>
          </a:bodyPr>
          <a:lstStyle/>
          <a:p>
            <a:r>
              <a:rPr lang="en-US" sz="4400" b="1">
                <a:solidFill>
                  <a:schemeClr val="bg1">
                    <a:alpha val="12000"/>
                  </a:schemeClr>
                </a:solidFill>
                <a:latin typeface="Arial Narrow" panose="020B0604020202020204" pitchFamily="34" charset="0"/>
                <a:cs typeface="Arial Narrow" panose="020B0604020202020204" pitchFamily="34" charset="0"/>
              </a:rPr>
              <a:t>HIGHER EDUCATION</a:t>
            </a:r>
          </a:p>
          <a:p>
            <a:endParaRPr lang="en-US" sz="2800">
              <a:solidFill>
                <a:schemeClr val="bg1">
                  <a:alpha val="12000"/>
                </a:schemeClr>
              </a:solidFill>
            </a:endParaRPr>
          </a:p>
        </p:txBody>
      </p:sp>
      <p:pic>
        <p:nvPicPr>
          <p:cNvPr id="28" name="Picture 27">
            <a:extLst>
              <a:ext uri="{FF2B5EF4-FFF2-40B4-BE49-F238E27FC236}">
                <a16:creationId xmlns:a16="http://schemas.microsoft.com/office/drawing/2014/main" id="{A5C7523C-646A-C447-BD69-4D5FF36F15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1348" y="2091991"/>
            <a:ext cx="2795223" cy="2795223"/>
          </a:xfrm>
          <a:prstGeom prst="rect">
            <a:avLst/>
          </a:prstGeom>
          <a:effectLst>
            <a:outerShdw blurRad="254000" sx="102000" sy="102000" algn="ctr" rotWithShape="0">
              <a:prstClr val="black">
                <a:alpha val="40000"/>
              </a:prstClr>
            </a:outerShdw>
          </a:effectLst>
        </p:spPr>
      </p:pic>
      <p:grpSp>
        <p:nvGrpSpPr>
          <p:cNvPr id="21" name="Group 20">
            <a:extLst>
              <a:ext uri="{FF2B5EF4-FFF2-40B4-BE49-F238E27FC236}">
                <a16:creationId xmlns:a16="http://schemas.microsoft.com/office/drawing/2014/main" id="{DB88AD2D-05C1-485B-A5D7-E55FCEA52EDD}"/>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22" name="Oval 21">
              <a:extLst>
                <a:ext uri="{FF2B5EF4-FFF2-40B4-BE49-F238E27FC236}">
                  <a16:creationId xmlns:a16="http://schemas.microsoft.com/office/drawing/2014/main" id="{91ED4FC1-0160-40AE-8827-C995A9A682AF}"/>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Star with solid fill">
              <a:extLst>
                <a:ext uri="{FF2B5EF4-FFF2-40B4-BE49-F238E27FC236}">
                  <a16:creationId xmlns:a16="http://schemas.microsoft.com/office/drawing/2014/main" id="{1B02F5A7-AE93-4A7A-9089-FF7698CEFC5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233073">
              <a:off x="-3887173" y="886281"/>
              <a:ext cx="1847956" cy="1749617"/>
            </a:xfrm>
            <a:prstGeom prst="rect">
              <a:avLst/>
            </a:prstGeom>
            <a:effectLst/>
          </p:spPr>
        </p:pic>
        <p:pic>
          <p:nvPicPr>
            <p:cNvPr id="26" name="Graphic 25" descr="Star with solid fill">
              <a:extLst>
                <a:ext uri="{FF2B5EF4-FFF2-40B4-BE49-F238E27FC236}">
                  <a16:creationId xmlns:a16="http://schemas.microsoft.com/office/drawing/2014/main" id="{D4EC30F3-66B6-4DB2-B9BF-D1E80D2CB48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37203">
              <a:off x="-2349471" y="1390440"/>
              <a:ext cx="1847956" cy="1749617"/>
            </a:xfrm>
            <a:prstGeom prst="rect">
              <a:avLst/>
            </a:prstGeom>
          </p:spPr>
        </p:pic>
        <p:pic>
          <p:nvPicPr>
            <p:cNvPr id="27" name="Graphic 26" descr="Star with solid fill">
              <a:extLst>
                <a:ext uri="{FF2B5EF4-FFF2-40B4-BE49-F238E27FC236}">
                  <a16:creationId xmlns:a16="http://schemas.microsoft.com/office/drawing/2014/main" id="{2BDA827F-AF66-4EF9-9939-E90BE0FE0E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212639509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5" name="Footer Placeholder 1">
            <a:extLst>
              <a:ext uri="{FF2B5EF4-FFF2-40B4-BE49-F238E27FC236}">
                <a16:creationId xmlns:a16="http://schemas.microsoft.com/office/drawing/2014/main" id="{773AF20E-988C-7F4A-879C-CFC5BEC70E00}"/>
              </a:ext>
            </a:extLst>
          </p:cNvPr>
          <p:cNvSpPr txBox="1">
            <a:spLocks/>
          </p:cNvSpPr>
          <p:nvPr/>
        </p:nvSpPr>
        <p:spPr>
          <a:xfrm>
            <a:off x="2787079" y="7062994"/>
            <a:ext cx="9367870" cy="32300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latin typeface="Proxima Nova Light" panose="02000506030000020004" pitchFamily="50" charset="0"/>
              </a:rPr>
              <a:t>Private and Confidential </a:t>
            </a:r>
          </a:p>
        </p:txBody>
      </p:sp>
      <p:pic>
        <p:nvPicPr>
          <p:cNvPr id="49" name="Picture 48" descr="A picture containing silhouette&#10;&#10;Description automatically generated">
            <a:extLst>
              <a:ext uri="{FF2B5EF4-FFF2-40B4-BE49-F238E27FC236}">
                <a16:creationId xmlns:a16="http://schemas.microsoft.com/office/drawing/2014/main" id="{27A7E2A9-93A6-6342-8AEB-7D70A5615207}"/>
              </a:ext>
            </a:extLst>
          </p:cNvPr>
          <p:cNvPicPr>
            <a:picLocks noChangeAspect="1"/>
          </p:cNvPicPr>
          <p:nvPr/>
        </p:nvPicPr>
        <p:blipFill>
          <a:blip r:embed="rId3">
            <a:duotone>
              <a:prstClr val="black"/>
              <a:schemeClr val="accent3">
                <a:tint val="45000"/>
                <a:satMod val="400000"/>
              </a:schemeClr>
            </a:duotone>
            <a:alphaModFix amt="50000"/>
          </a:blip>
          <a:stretch>
            <a:fillRect/>
          </a:stretch>
        </p:blipFill>
        <p:spPr>
          <a:xfrm rot="216223">
            <a:off x="2795347" y="298919"/>
            <a:ext cx="9611500" cy="3182184"/>
          </a:xfrm>
          <a:prstGeom prst="rect">
            <a:avLst/>
          </a:prstGeom>
        </p:spPr>
      </p:pic>
      <p:sp>
        <p:nvSpPr>
          <p:cNvPr id="41" name="TextBox 40">
            <a:extLst>
              <a:ext uri="{FF2B5EF4-FFF2-40B4-BE49-F238E27FC236}">
                <a16:creationId xmlns:a16="http://schemas.microsoft.com/office/drawing/2014/main" id="{1A336C9A-596B-5640-B047-7B82F8D261B2}"/>
              </a:ext>
            </a:extLst>
          </p:cNvPr>
          <p:cNvSpPr txBox="1"/>
          <p:nvPr/>
        </p:nvSpPr>
        <p:spPr>
          <a:xfrm rot="16200000">
            <a:off x="-606312" y="903547"/>
            <a:ext cx="4084846" cy="1779974"/>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5400">
                <a:solidFill>
                  <a:schemeClr val="bg1">
                    <a:alpha val="12000"/>
                  </a:schemeClr>
                </a:solidFill>
                <a:latin typeface="Arial Narrow" panose="020B0604020202020204" pitchFamily="34" charset="0"/>
                <a:cs typeface="Arial Narrow" panose="020B0604020202020204" pitchFamily="34" charset="0"/>
              </a:rPr>
              <a:t>CARES ACT PROGRAMS</a:t>
            </a:r>
          </a:p>
          <a:p>
            <a:endParaRPr lang="en-US">
              <a:solidFill>
                <a:schemeClr val="bg1">
                  <a:alpha val="12000"/>
                </a:schemeClr>
              </a:solidFill>
            </a:endParaRPr>
          </a:p>
        </p:txBody>
      </p:sp>
      <p:sp>
        <p:nvSpPr>
          <p:cNvPr id="46" name="TextBox 45">
            <a:extLst>
              <a:ext uri="{FF2B5EF4-FFF2-40B4-BE49-F238E27FC236}">
                <a16:creationId xmlns:a16="http://schemas.microsoft.com/office/drawing/2014/main" id="{CC34E571-E159-BD40-AFBD-752E55132E07}"/>
              </a:ext>
            </a:extLst>
          </p:cNvPr>
          <p:cNvSpPr txBox="1"/>
          <p:nvPr/>
        </p:nvSpPr>
        <p:spPr>
          <a:xfrm rot="16200000">
            <a:off x="1945" y="3855581"/>
            <a:ext cx="2952804" cy="2492990"/>
          </a:xfrm>
          <a:prstGeom prst="rect">
            <a:avLst/>
          </a:prstGeom>
          <a:noFill/>
          <a:effectLst>
            <a:outerShdw blurRad="63500" sx="73000" sy="73000" algn="ctr" rotWithShape="0">
              <a:prstClr val="black">
                <a:alpha val="0"/>
              </a:prstClr>
            </a:outerShdw>
          </a:effectLst>
        </p:spPr>
        <p:txBody>
          <a:bodyPr wrap="square" rtlCol="0">
            <a:spAutoFit/>
          </a:bodyPr>
          <a:lstStyle/>
          <a:p>
            <a:pPr algn="ctr"/>
            <a:r>
              <a:rPr lang="en-US" sz="13800" b="1">
                <a:solidFill>
                  <a:schemeClr val="bg1">
                    <a:alpha val="12000"/>
                  </a:schemeClr>
                </a:solidFill>
                <a:latin typeface="Arial Black" panose="020B0604020202020204" pitchFamily="34" charset="0"/>
                <a:cs typeface="Arial Black" panose="020B0604020202020204" pitchFamily="34" charset="0"/>
              </a:rPr>
              <a:t>TN</a:t>
            </a:r>
          </a:p>
          <a:p>
            <a:endParaRPr lang="en-US">
              <a:solidFill>
                <a:schemeClr val="bg1">
                  <a:alpha val="12000"/>
                </a:schemeClr>
              </a:solidFill>
            </a:endParaRPr>
          </a:p>
        </p:txBody>
      </p:sp>
      <p:sp>
        <p:nvSpPr>
          <p:cNvPr id="47" name="TextBox 46">
            <a:extLst>
              <a:ext uri="{FF2B5EF4-FFF2-40B4-BE49-F238E27FC236}">
                <a16:creationId xmlns:a16="http://schemas.microsoft.com/office/drawing/2014/main" id="{34EF3221-B8FF-AF42-B1D2-5EA0F0360F4F}"/>
              </a:ext>
            </a:extLst>
          </p:cNvPr>
          <p:cNvSpPr txBox="1"/>
          <p:nvPr/>
        </p:nvSpPr>
        <p:spPr>
          <a:xfrm>
            <a:off x="-3068100" y="6075608"/>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4000" b="1">
                <a:solidFill>
                  <a:srgbClr val="919295"/>
                </a:solidFill>
                <a:latin typeface="Arial Narrow" panose="020B0604020202020204" pitchFamily="34" charset="0"/>
                <a:cs typeface="Arial Narrow" panose="020B0604020202020204" pitchFamily="34" charset="0"/>
              </a:rPr>
              <a:t>PROGRAMS</a:t>
            </a:r>
          </a:p>
          <a:p>
            <a:endParaRPr lang="en-US">
              <a:solidFill>
                <a:schemeClr val="bg1">
                  <a:alpha val="12000"/>
                </a:schemeClr>
              </a:solidFill>
            </a:endParaRPr>
          </a:p>
        </p:txBody>
      </p:sp>
      <p:sp>
        <p:nvSpPr>
          <p:cNvPr id="48" name="TextBox 47">
            <a:extLst>
              <a:ext uri="{FF2B5EF4-FFF2-40B4-BE49-F238E27FC236}">
                <a16:creationId xmlns:a16="http://schemas.microsoft.com/office/drawing/2014/main" id="{8A2663A0-4801-8445-A72C-3C6A7152CE6A}"/>
              </a:ext>
            </a:extLst>
          </p:cNvPr>
          <p:cNvSpPr txBox="1"/>
          <p:nvPr/>
        </p:nvSpPr>
        <p:spPr>
          <a:xfrm>
            <a:off x="-3045427" y="5595180"/>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16600" b="1">
                <a:solidFill>
                  <a:srgbClr val="919295"/>
                </a:solidFill>
                <a:latin typeface="Arial Black" panose="020B0604020202020204" pitchFamily="34" charset="0"/>
                <a:cs typeface="Arial Black" panose="020B0604020202020204" pitchFamily="34" charset="0"/>
              </a:rPr>
              <a:t>7</a:t>
            </a:r>
          </a:p>
          <a:p>
            <a:endParaRPr lang="en-US">
              <a:solidFill>
                <a:schemeClr val="bg1">
                  <a:alpha val="12000"/>
                </a:schemeClr>
              </a:solidFill>
            </a:endParaRPr>
          </a:p>
        </p:txBody>
      </p:sp>
      <p:sp>
        <p:nvSpPr>
          <p:cNvPr id="21" name="Rectangle 20">
            <a:extLst>
              <a:ext uri="{FF2B5EF4-FFF2-40B4-BE49-F238E27FC236}">
                <a16:creationId xmlns:a16="http://schemas.microsoft.com/office/drawing/2014/main" id="{2FC5328D-C12E-4444-9C4B-ADA734A40761}"/>
              </a:ext>
            </a:extLst>
          </p:cNvPr>
          <p:cNvSpPr/>
          <p:nvPr/>
        </p:nvSpPr>
        <p:spPr>
          <a:xfrm>
            <a:off x="5677307" y="430409"/>
            <a:ext cx="3446510"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545,710</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Recipients</a:t>
            </a:r>
            <a:endParaRPr lang="en-US" b="1">
              <a:solidFill>
                <a:srgbClr val="1E376D"/>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375422A8-D723-4A35-A0E9-740B77CBA69C}"/>
              </a:ext>
            </a:extLst>
          </p:cNvPr>
          <p:cNvSpPr/>
          <p:nvPr/>
        </p:nvSpPr>
        <p:spPr>
          <a:xfrm>
            <a:off x="9321154" y="430409"/>
            <a:ext cx="1967515"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95</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Counties Served</a:t>
            </a:r>
            <a:endParaRPr lang="en-US" b="1">
              <a:solidFill>
                <a:srgbClr val="1E376D"/>
              </a:solidFill>
              <a:latin typeface="Arial" panose="020B0604020202020204" pitchFamily="34" charset="0"/>
              <a:cs typeface="Arial" panose="020B0604020202020204" pitchFamily="34" charset="0"/>
            </a:endParaRPr>
          </a:p>
        </p:txBody>
      </p:sp>
      <p:cxnSp>
        <p:nvCxnSpPr>
          <p:cNvPr id="23" name="Straight Connector 22">
            <a:extLst>
              <a:ext uri="{FF2B5EF4-FFF2-40B4-BE49-F238E27FC236}">
                <a16:creationId xmlns:a16="http://schemas.microsoft.com/office/drawing/2014/main" id="{BECFD75E-FE1B-425E-B783-3738FDFB5EEB}"/>
              </a:ext>
            </a:extLst>
          </p:cNvPr>
          <p:cNvCxnSpPr>
            <a:cxnSpLocks/>
          </p:cNvCxnSpPr>
          <p:nvPr/>
        </p:nvCxnSpPr>
        <p:spPr>
          <a:xfrm>
            <a:off x="5666417" y="296481"/>
            <a:ext cx="0" cy="1685375"/>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F100EF0-FBFD-43C2-A325-4ABEC5453AC5}"/>
              </a:ext>
            </a:extLst>
          </p:cNvPr>
          <p:cNvCxnSpPr>
            <a:cxnSpLocks/>
          </p:cNvCxnSpPr>
          <p:nvPr/>
        </p:nvCxnSpPr>
        <p:spPr>
          <a:xfrm>
            <a:off x="9310264" y="207668"/>
            <a:ext cx="0" cy="1792432"/>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A4B9C099-6CBF-0F43-8E0D-AC004C3ED790}"/>
              </a:ext>
            </a:extLst>
          </p:cNvPr>
          <p:cNvSpPr/>
          <p:nvPr/>
        </p:nvSpPr>
        <p:spPr>
          <a:xfrm>
            <a:off x="3021468" y="386656"/>
            <a:ext cx="2458502" cy="1505027"/>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2.3</a:t>
            </a:r>
            <a:r>
              <a:rPr lang="en-US" sz="3600" b="1">
                <a:solidFill>
                  <a:srgbClr val="1E376D"/>
                </a:solidFill>
                <a:latin typeface="Arial"/>
                <a:cs typeface="Arial"/>
              </a:rPr>
              <a:t>B</a:t>
            </a:r>
          </a:p>
          <a:p>
            <a:pPr algn="ctr">
              <a:lnSpc>
                <a:spcPct val="90000"/>
              </a:lnSpc>
            </a:pPr>
            <a:r>
              <a:rPr lang="en-US">
                <a:solidFill>
                  <a:srgbClr val="1E376D"/>
                </a:solidFill>
                <a:latin typeface="Arial"/>
                <a:cs typeface="Arial"/>
              </a:rPr>
              <a:t>Awarded</a:t>
            </a:r>
            <a:endParaRPr lang="en-US" b="1">
              <a:solidFill>
                <a:srgbClr val="1E376D"/>
              </a:solidFill>
              <a:latin typeface="Arial"/>
              <a:cs typeface="Arial"/>
            </a:endParaRPr>
          </a:p>
          <a:p>
            <a:pPr algn="ctr">
              <a:lnSpc>
                <a:spcPct val="90000"/>
              </a:lnSpc>
            </a:pPr>
            <a:endParaRPr lang="en-US" b="1">
              <a:solidFill>
                <a:srgbClr val="1E376D"/>
              </a:solidFill>
              <a:latin typeface="Arial" panose="020B0604020202020204" pitchFamily="34" charset="0"/>
              <a:cs typeface="Arial" panose="020B0604020202020204" pitchFamily="34" charset="0"/>
            </a:endParaRPr>
          </a:p>
        </p:txBody>
      </p:sp>
      <p:graphicFrame>
        <p:nvGraphicFramePr>
          <p:cNvPr id="18" name="Chart 17">
            <a:extLst>
              <a:ext uri="{FF2B5EF4-FFF2-40B4-BE49-F238E27FC236}">
                <a16:creationId xmlns:a16="http://schemas.microsoft.com/office/drawing/2014/main" id="{24E01FC8-05D5-42C0-BB38-F209B6ED57AA}"/>
              </a:ext>
            </a:extLst>
          </p:cNvPr>
          <p:cNvGraphicFramePr/>
          <p:nvPr>
            <p:extLst>
              <p:ext uri="{D42A27DB-BD31-4B8C-83A1-F6EECF244321}">
                <p14:modId xmlns:p14="http://schemas.microsoft.com/office/powerpoint/2010/main" val="1753116428"/>
              </p:ext>
            </p:extLst>
          </p:nvPr>
        </p:nvGraphicFramePr>
        <p:xfrm>
          <a:off x="3083584" y="1726993"/>
          <a:ext cx="8661576" cy="48345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739615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E7410C4-2E6D-2746-B66F-129D432B3C50}"/>
              </a:ext>
            </a:extLst>
          </p:cNvPr>
          <p:cNvSpPr/>
          <p:nvPr/>
        </p:nvSpPr>
        <p:spPr>
          <a:xfrm>
            <a:off x="0" y="-21424"/>
            <a:ext cx="12256655" cy="6879424"/>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23" name="TextBox 22">
            <a:extLst>
              <a:ext uri="{FF2B5EF4-FFF2-40B4-BE49-F238E27FC236}">
                <a16:creationId xmlns:a16="http://schemas.microsoft.com/office/drawing/2014/main" id="{C7058E26-2A93-44EA-A8EE-16DC0B3478D9}"/>
              </a:ext>
            </a:extLst>
          </p:cNvPr>
          <p:cNvSpPr txBox="1"/>
          <p:nvPr/>
        </p:nvSpPr>
        <p:spPr>
          <a:xfrm>
            <a:off x="376489" y="386128"/>
            <a:ext cx="9737329" cy="1384995"/>
          </a:xfrm>
          <a:prstGeom prst="rect">
            <a:avLst/>
          </a:prstGeom>
          <a:noFill/>
        </p:spPr>
        <p:txBody>
          <a:bodyPr wrap="square" lIns="91440" tIns="45720" rIns="91440" bIns="45720" rtlCol="0" anchor="t">
            <a:spAutoFit/>
          </a:bodyPr>
          <a:lstStyle/>
          <a:p>
            <a:r>
              <a:rPr lang="en-US" sz="2800">
                <a:solidFill>
                  <a:schemeClr val="bg1"/>
                </a:solidFill>
                <a:latin typeface="Arial"/>
                <a:ea typeface="+mn-lt"/>
                <a:cs typeface="Arial"/>
              </a:rPr>
              <a:t>Special thanks to the Financial Stimulus Accountability Group members for their work and counsel in administration and oversight of the Coronavirus Relief Fund. </a:t>
            </a:r>
            <a:endParaRPr lang="en-US">
              <a:cs typeface="Calibri"/>
            </a:endParaRPr>
          </a:p>
        </p:txBody>
      </p:sp>
      <p:sp>
        <p:nvSpPr>
          <p:cNvPr id="35" name="TextBox 34">
            <a:extLst>
              <a:ext uri="{FF2B5EF4-FFF2-40B4-BE49-F238E27FC236}">
                <a16:creationId xmlns:a16="http://schemas.microsoft.com/office/drawing/2014/main" id="{24B232E2-DE3C-4E9C-8435-C4A219BCFF23}"/>
              </a:ext>
            </a:extLst>
          </p:cNvPr>
          <p:cNvSpPr txBox="1"/>
          <p:nvPr/>
        </p:nvSpPr>
        <p:spPr>
          <a:xfrm>
            <a:off x="376489" y="2161039"/>
            <a:ext cx="4023826" cy="2118529"/>
          </a:xfrm>
          <a:prstGeom prst="rect">
            <a:avLst/>
          </a:prstGeom>
          <a:noFill/>
        </p:spPr>
        <p:txBody>
          <a:bodyPr wrap="square">
            <a:spAutoFit/>
          </a:bodyPr>
          <a:lstStyle/>
          <a:p>
            <a:pPr>
              <a:lnSpc>
                <a:spcPct val="150000"/>
              </a:lnSpc>
            </a:pPr>
            <a:r>
              <a:rPr lang="en-US">
                <a:solidFill>
                  <a:schemeClr val="bg1"/>
                </a:solidFill>
                <a:latin typeface="Arial" panose="020B0604020202020204" pitchFamily="34" charset="0"/>
                <a:cs typeface="Arial" panose="020B0604020202020204" pitchFamily="34" charset="0"/>
              </a:rPr>
              <a:t>Governor Bill Lee</a:t>
            </a:r>
          </a:p>
          <a:p>
            <a:pPr>
              <a:lnSpc>
                <a:spcPct val="150000"/>
              </a:lnSpc>
            </a:pPr>
            <a:r>
              <a:rPr lang="en-US">
                <a:solidFill>
                  <a:schemeClr val="bg1"/>
                </a:solidFill>
                <a:latin typeface="Arial" panose="020B0604020202020204" pitchFamily="34" charset="0"/>
                <a:cs typeface="Arial" panose="020B0604020202020204" pitchFamily="34" charset="0"/>
              </a:rPr>
              <a:t>Lieutenant Governor Randy McNally</a:t>
            </a:r>
          </a:p>
          <a:p>
            <a:pPr>
              <a:lnSpc>
                <a:spcPct val="150000"/>
              </a:lnSpc>
            </a:pPr>
            <a:r>
              <a:rPr lang="en-US">
                <a:solidFill>
                  <a:schemeClr val="bg1"/>
                </a:solidFill>
                <a:latin typeface="Arial" panose="020B0604020202020204" pitchFamily="34" charset="0"/>
                <a:cs typeface="Arial" panose="020B0604020202020204" pitchFamily="34" charset="0"/>
              </a:rPr>
              <a:t>House Speaker Cameron Sexton</a:t>
            </a:r>
          </a:p>
          <a:p>
            <a:pPr>
              <a:lnSpc>
                <a:spcPct val="150000"/>
              </a:lnSpc>
            </a:pPr>
            <a:r>
              <a:rPr lang="en-US">
                <a:solidFill>
                  <a:schemeClr val="bg1"/>
                </a:solidFill>
                <a:latin typeface="Arial" panose="020B0604020202020204" pitchFamily="34" charset="0"/>
                <a:cs typeface="Arial" panose="020B0604020202020204" pitchFamily="34" charset="0"/>
              </a:rPr>
              <a:t>Senator Bo Watson</a:t>
            </a:r>
          </a:p>
          <a:p>
            <a:pPr>
              <a:lnSpc>
                <a:spcPct val="150000"/>
              </a:lnSpc>
            </a:pPr>
            <a:r>
              <a:rPr lang="en-US">
                <a:solidFill>
                  <a:schemeClr val="bg1"/>
                </a:solidFill>
                <a:latin typeface="Arial" panose="020B0604020202020204" pitchFamily="34" charset="0"/>
                <a:cs typeface="Arial" panose="020B0604020202020204" pitchFamily="34" charset="0"/>
              </a:rPr>
              <a:t>Senator </a:t>
            </a:r>
            <a:r>
              <a:rPr lang="en-US" err="1">
                <a:solidFill>
                  <a:schemeClr val="bg1"/>
                </a:solidFill>
                <a:latin typeface="Arial" panose="020B0604020202020204" pitchFamily="34" charset="0"/>
                <a:cs typeface="Arial" panose="020B0604020202020204" pitchFamily="34" charset="0"/>
              </a:rPr>
              <a:t>Raumesh</a:t>
            </a:r>
            <a:r>
              <a:rPr lang="en-US">
                <a:solidFill>
                  <a:schemeClr val="bg1"/>
                </a:solidFill>
                <a:latin typeface="Arial" panose="020B0604020202020204" pitchFamily="34" charset="0"/>
                <a:cs typeface="Arial" panose="020B0604020202020204" pitchFamily="34" charset="0"/>
              </a:rPr>
              <a:t> Akbari</a:t>
            </a:r>
          </a:p>
        </p:txBody>
      </p:sp>
      <p:sp>
        <p:nvSpPr>
          <p:cNvPr id="36" name="TextBox 35">
            <a:extLst>
              <a:ext uri="{FF2B5EF4-FFF2-40B4-BE49-F238E27FC236}">
                <a16:creationId xmlns:a16="http://schemas.microsoft.com/office/drawing/2014/main" id="{E7E3CFBE-861D-47AC-AC34-5189A356C7AB}"/>
              </a:ext>
            </a:extLst>
          </p:cNvPr>
          <p:cNvSpPr txBox="1"/>
          <p:nvPr/>
        </p:nvSpPr>
        <p:spPr>
          <a:xfrm>
            <a:off x="4400315" y="2159787"/>
            <a:ext cx="5691847" cy="1703030"/>
          </a:xfrm>
          <a:prstGeom prst="rect">
            <a:avLst/>
          </a:prstGeom>
          <a:noFill/>
        </p:spPr>
        <p:txBody>
          <a:bodyPr wrap="square">
            <a:spAutoFit/>
          </a:bodyPr>
          <a:lstStyle/>
          <a:p>
            <a:pPr>
              <a:lnSpc>
                <a:spcPct val="150000"/>
              </a:lnSpc>
            </a:pPr>
            <a:r>
              <a:rPr lang="en-US" dirty="0">
                <a:solidFill>
                  <a:schemeClr val="bg1"/>
                </a:solidFill>
                <a:latin typeface="Arial" panose="020B0604020202020204" pitchFamily="34" charset="0"/>
                <a:cs typeface="Arial" panose="020B0604020202020204" pitchFamily="34" charset="0"/>
              </a:rPr>
              <a:t>House Speaker Pro Tempore Pat Marsh Representative Harold Love Jr.</a:t>
            </a:r>
          </a:p>
          <a:p>
            <a:pPr>
              <a:lnSpc>
                <a:spcPct val="150000"/>
              </a:lnSpc>
            </a:pPr>
            <a:r>
              <a:rPr lang="en-US">
                <a:solidFill>
                  <a:schemeClr val="bg1"/>
                </a:solidFill>
                <a:latin typeface="Arial" panose="020B0604020202020204" pitchFamily="34" charset="0"/>
                <a:cs typeface="Arial" panose="020B0604020202020204" pitchFamily="34" charset="0"/>
              </a:rPr>
              <a:t>Jason </a:t>
            </a:r>
            <a:r>
              <a:rPr lang="en-US" dirty="0" err="1">
                <a:solidFill>
                  <a:schemeClr val="bg1"/>
                </a:solidFill>
                <a:latin typeface="Arial" panose="020B0604020202020204" pitchFamily="34" charset="0"/>
                <a:cs typeface="Arial" panose="020B0604020202020204" pitchFamily="34" charset="0"/>
              </a:rPr>
              <a:t>Mumpower</a:t>
            </a:r>
            <a:r>
              <a:rPr lang="en-US" dirty="0">
                <a:solidFill>
                  <a:schemeClr val="bg1"/>
                </a:solidFill>
                <a:latin typeface="Arial" panose="020B0604020202020204" pitchFamily="34" charset="0"/>
                <a:cs typeface="Arial" panose="020B0604020202020204" pitchFamily="34" charset="0"/>
              </a:rPr>
              <a:t>, Comptroller of the Treasury</a:t>
            </a:r>
          </a:p>
          <a:p>
            <a:pPr>
              <a:lnSpc>
                <a:spcPct val="150000"/>
              </a:lnSpc>
            </a:pPr>
            <a:r>
              <a:rPr lang="en-US" dirty="0">
                <a:solidFill>
                  <a:schemeClr val="bg1"/>
                </a:solidFill>
                <a:latin typeface="Arial" panose="020B0604020202020204" pitchFamily="34" charset="0"/>
                <a:cs typeface="Arial" panose="020B0604020202020204" pitchFamily="34" charset="0"/>
              </a:rPr>
              <a:t>Commissioner Butch Eley, Dept of </a:t>
            </a:r>
            <a:r>
              <a:rPr lang="en-US" dirty="0" err="1">
                <a:solidFill>
                  <a:schemeClr val="bg1"/>
                </a:solidFill>
                <a:latin typeface="Arial" panose="020B0604020202020204" pitchFamily="34" charset="0"/>
                <a:cs typeface="Arial" panose="020B0604020202020204" pitchFamily="34" charset="0"/>
              </a:rPr>
              <a:t>F&amp;A</a:t>
            </a:r>
            <a:endParaRPr lang="en-US" dirty="0">
              <a:solidFill>
                <a:schemeClr val="bg1"/>
              </a:solidFill>
              <a:latin typeface="Arial" panose="020B0604020202020204" pitchFamily="34" charset="0"/>
              <a:cs typeface="Arial" panose="020B0604020202020204" pitchFamily="34" charset="0"/>
            </a:endParaRPr>
          </a:p>
        </p:txBody>
      </p:sp>
      <p:cxnSp>
        <p:nvCxnSpPr>
          <p:cNvPr id="41" name="Straight Connector 40">
            <a:extLst>
              <a:ext uri="{FF2B5EF4-FFF2-40B4-BE49-F238E27FC236}">
                <a16:creationId xmlns:a16="http://schemas.microsoft.com/office/drawing/2014/main" id="{E1F31C1B-F5CF-42CA-80DE-509F676E36ED}"/>
              </a:ext>
            </a:extLst>
          </p:cNvPr>
          <p:cNvCxnSpPr>
            <a:cxnSpLocks/>
          </p:cNvCxnSpPr>
          <p:nvPr/>
        </p:nvCxnSpPr>
        <p:spPr>
          <a:xfrm>
            <a:off x="489528" y="1923682"/>
            <a:ext cx="7601527"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C25D7C7C-ED83-4CAE-B974-B0437BA2DB7F}"/>
              </a:ext>
            </a:extLst>
          </p:cNvPr>
          <p:cNvGrpSpPr/>
          <p:nvPr/>
        </p:nvGrpSpPr>
        <p:grpSpPr>
          <a:xfrm>
            <a:off x="-1139889" y="1332837"/>
            <a:ext cx="13734364" cy="5890958"/>
            <a:chOff x="-1024479" y="-460173"/>
            <a:chExt cx="13734364" cy="5890958"/>
          </a:xfrm>
        </p:grpSpPr>
        <p:pic>
          <p:nvPicPr>
            <p:cNvPr id="54" name="Picture 53">
              <a:extLst>
                <a:ext uri="{FF2B5EF4-FFF2-40B4-BE49-F238E27FC236}">
                  <a16:creationId xmlns:a16="http://schemas.microsoft.com/office/drawing/2014/main" id="{23C9FBEC-DBD6-420A-B799-3A93C8BD3610}"/>
                </a:ext>
              </a:extLst>
            </p:cNvPr>
            <p:cNvPicPr>
              <a:picLocks noChangeAspect="1"/>
            </p:cNvPicPr>
            <p:nvPr/>
          </p:nvPicPr>
          <p:blipFill>
            <a:blip r:embed="rId3">
              <a:alphaModFix amt="8000"/>
              <a:extLst>
                <a:ext uri="{28A0092B-C50C-407E-A947-70E740481C1C}">
                  <a14:useLocalDpi xmlns:a14="http://schemas.microsoft.com/office/drawing/2010/main" val="0"/>
                </a:ext>
              </a:extLst>
            </a:blip>
            <a:stretch>
              <a:fillRect/>
            </a:stretch>
          </p:blipFill>
          <p:spPr>
            <a:xfrm>
              <a:off x="8209460" y="-460173"/>
              <a:ext cx="4500425" cy="4511893"/>
            </a:xfrm>
            <a:prstGeom prst="rect">
              <a:avLst/>
            </a:prstGeom>
          </p:spPr>
        </p:pic>
        <p:grpSp>
          <p:nvGrpSpPr>
            <p:cNvPr id="55" name="Group 54">
              <a:extLst>
                <a:ext uri="{FF2B5EF4-FFF2-40B4-BE49-F238E27FC236}">
                  <a16:creationId xmlns:a16="http://schemas.microsoft.com/office/drawing/2014/main" id="{560F8FE9-4F77-4180-8234-D76E6C34B03A}"/>
                </a:ext>
              </a:extLst>
            </p:cNvPr>
            <p:cNvGrpSpPr/>
            <p:nvPr/>
          </p:nvGrpSpPr>
          <p:grpSpPr>
            <a:xfrm>
              <a:off x="9093200" y="2695845"/>
              <a:ext cx="2914071" cy="2337973"/>
              <a:chOff x="9093200" y="2695845"/>
              <a:chExt cx="2914071" cy="2337973"/>
            </a:xfrm>
          </p:grpSpPr>
          <p:sp>
            <p:nvSpPr>
              <p:cNvPr id="58" name="Rectangle 57">
                <a:extLst>
                  <a:ext uri="{FF2B5EF4-FFF2-40B4-BE49-F238E27FC236}">
                    <a16:creationId xmlns:a16="http://schemas.microsoft.com/office/drawing/2014/main" id="{437A130C-AB7D-4352-86E7-0BE563A5E6D9}"/>
                  </a:ext>
                </a:extLst>
              </p:cNvPr>
              <p:cNvSpPr/>
              <p:nvPr/>
            </p:nvSpPr>
            <p:spPr>
              <a:xfrm rot="5400000">
                <a:off x="10520217" y="3546764"/>
                <a:ext cx="2152071" cy="822037"/>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59" name="Rectangle 58">
                <a:extLst>
                  <a:ext uri="{FF2B5EF4-FFF2-40B4-BE49-F238E27FC236}">
                    <a16:creationId xmlns:a16="http://schemas.microsoft.com/office/drawing/2014/main" id="{0C10EF00-D3AF-4EA1-A4AE-C8504EA9ABB7}"/>
                  </a:ext>
                </a:extLst>
              </p:cNvPr>
              <p:cNvSpPr/>
              <p:nvPr/>
            </p:nvSpPr>
            <p:spPr>
              <a:xfrm rot="5400000">
                <a:off x="11462414" y="2583851"/>
                <a:ext cx="261635" cy="485624"/>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60" name="Rectangle 59">
                <a:extLst>
                  <a:ext uri="{FF2B5EF4-FFF2-40B4-BE49-F238E27FC236}">
                    <a16:creationId xmlns:a16="http://schemas.microsoft.com/office/drawing/2014/main" id="{5E8C1B0F-301E-4BA8-82C0-3B805D68042B}"/>
                  </a:ext>
                </a:extLst>
              </p:cNvPr>
              <p:cNvSpPr/>
              <p:nvPr/>
            </p:nvSpPr>
            <p:spPr>
              <a:xfrm rot="5400000">
                <a:off x="10635208" y="3770325"/>
                <a:ext cx="485482" cy="14281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61" name="Rectangle 32">
                <a:extLst>
                  <a:ext uri="{FF2B5EF4-FFF2-40B4-BE49-F238E27FC236}">
                    <a16:creationId xmlns:a16="http://schemas.microsoft.com/office/drawing/2014/main" id="{5EC838D1-C03A-48E3-B1BE-259F8DCCC95C}"/>
                  </a:ext>
                </a:extLst>
              </p:cNvPr>
              <p:cNvSpPr/>
              <p:nvPr/>
            </p:nvSpPr>
            <p:spPr>
              <a:xfrm rot="5400000">
                <a:off x="9149687" y="3319138"/>
                <a:ext cx="189549" cy="302524"/>
              </a:xfrm>
              <a:custGeom>
                <a:avLst/>
                <a:gdLst>
                  <a:gd name="connsiteX0" fmla="*/ 0 w 97471"/>
                  <a:gd name="connsiteY0" fmla="*/ 0 h 175335"/>
                  <a:gd name="connsiteX1" fmla="*/ 97471 w 97471"/>
                  <a:gd name="connsiteY1" fmla="*/ 0 h 175335"/>
                  <a:gd name="connsiteX2" fmla="*/ 97471 w 97471"/>
                  <a:gd name="connsiteY2" fmla="*/ 175335 h 175335"/>
                  <a:gd name="connsiteX3" fmla="*/ 0 w 97471"/>
                  <a:gd name="connsiteY3" fmla="*/ 175335 h 175335"/>
                  <a:gd name="connsiteX4" fmla="*/ 0 w 97471"/>
                  <a:gd name="connsiteY4" fmla="*/ 0 h 175335"/>
                  <a:gd name="connsiteX0" fmla="*/ 0 w 97471"/>
                  <a:gd name="connsiteY0" fmla="*/ 0 h 175335"/>
                  <a:gd name="connsiteX1" fmla="*/ 97471 w 97471"/>
                  <a:gd name="connsiteY1" fmla="*/ 0 h 175335"/>
                  <a:gd name="connsiteX2" fmla="*/ 97471 w 97471"/>
                  <a:gd name="connsiteY2" fmla="*/ 175335 h 175335"/>
                  <a:gd name="connsiteX3" fmla="*/ 0 w 97471"/>
                  <a:gd name="connsiteY3" fmla="*/ 175335 h 175335"/>
                  <a:gd name="connsiteX4" fmla="*/ 2575 w 97471"/>
                  <a:gd name="connsiteY4" fmla="*/ 115199 h 175335"/>
                  <a:gd name="connsiteX5" fmla="*/ 0 w 97471"/>
                  <a:gd name="connsiteY5" fmla="*/ 0 h 175335"/>
                  <a:gd name="connsiteX0" fmla="*/ 69850 w 167321"/>
                  <a:gd name="connsiteY0" fmla="*/ 0 h 175335"/>
                  <a:gd name="connsiteX1" fmla="*/ 167321 w 167321"/>
                  <a:gd name="connsiteY1" fmla="*/ 0 h 175335"/>
                  <a:gd name="connsiteX2" fmla="*/ 167321 w 167321"/>
                  <a:gd name="connsiteY2" fmla="*/ 175335 h 175335"/>
                  <a:gd name="connsiteX3" fmla="*/ 0 w 167321"/>
                  <a:gd name="connsiteY3" fmla="*/ 137235 h 175335"/>
                  <a:gd name="connsiteX4" fmla="*/ 72425 w 167321"/>
                  <a:gd name="connsiteY4" fmla="*/ 115199 h 175335"/>
                  <a:gd name="connsiteX5" fmla="*/ 69850 w 167321"/>
                  <a:gd name="connsiteY5" fmla="*/ 0 h 175335"/>
                  <a:gd name="connsiteX0" fmla="*/ 69850 w 167321"/>
                  <a:gd name="connsiteY0" fmla="*/ 0 h 175335"/>
                  <a:gd name="connsiteX1" fmla="*/ 167321 w 167321"/>
                  <a:gd name="connsiteY1" fmla="*/ 0 h 175335"/>
                  <a:gd name="connsiteX2" fmla="*/ 167321 w 167321"/>
                  <a:gd name="connsiteY2" fmla="*/ 175335 h 175335"/>
                  <a:gd name="connsiteX3" fmla="*/ 107350 w 167321"/>
                  <a:gd name="connsiteY3" fmla="*/ 162824 h 175335"/>
                  <a:gd name="connsiteX4" fmla="*/ 0 w 167321"/>
                  <a:gd name="connsiteY4" fmla="*/ 137235 h 175335"/>
                  <a:gd name="connsiteX5" fmla="*/ 72425 w 167321"/>
                  <a:gd name="connsiteY5" fmla="*/ 115199 h 175335"/>
                  <a:gd name="connsiteX6" fmla="*/ 69850 w 167321"/>
                  <a:gd name="connsiteY6" fmla="*/ 0 h 175335"/>
                  <a:gd name="connsiteX0" fmla="*/ 69850 w 167321"/>
                  <a:gd name="connsiteY0" fmla="*/ 0 h 302524"/>
                  <a:gd name="connsiteX1" fmla="*/ 167321 w 167321"/>
                  <a:gd name="connsiteY1" fmla="*/ 0 h 302524"/>
                  <a:gd name="connsiteX2" fmla="*/ 167321 w 167321"/>
                  <a:gd name="connsiteY2" fmla="*/ 175335 h 302524"/>
                  <a:gd name="connsiteX3" fmla="*/ 2575 w 167321"/>
                  <a:gd name="connsiteY3" fmla="*/ 302524 h 302524"/>
                  <a:gd name="connsiteX4" fmla="*/ 0 w 167321"/>
                  <a:gd name="connsiteY4" fmla="*/ 137235 h 302524"/>
                  <a:gd name="connsiteX5" fmla="*/ 72425 w 167321"/>
                  <a:gd name="connsiteY5" fmla="*/ 115199 h 302524"/>
                  <a:gd name="connsiteX6" fmla="*/ 69850 w 167321"/>
                  <a:gd name="connsiteY6" fmla="*/ 0 h 302524"/>
                  <a:gd name="connsiteX0" fmla="*/ 69850 w 189549"/>
                  <a:gd name="connsiteY0" fmla="*/ 0 h 302524"/>
                  <a:gd name="connsiteX1" fmla="*/ 189549 w 189549"/>
                  <a:gd name="connsiteY1" fmla="*/ 41275 h 302524"/>
                  <a:gd name="connsiteX2" fmla="*/ 167321 w 189549"/>
                  <a:gd name="connsiteY2" fmla="*/ 175335 h 302524"/>
                  <a:gd name="connsiteX3" fmla="*/ 2575 w 189549"/>
                  <a:gd name="connsiteY3" fmla="*/ 302524 h 302524"/>
                  <a:gd name="connsiteX4" fmla="*/ 0 w 189549"/>
                  <a:gd name="connsiteY4" fmla="*/ 137235 h 302524"/>
                  <a:gd name="connsiteX5" fmla="*/ 72425 w 189549"/>
                  <a:gd name="connsiteY5" fmla="*/ 115199 h 302524"/>
                  <a:gd name="connsiteX6" fmla="*/ 69850 w 189549"/>
                  <a:gd name="connsiteY6" fmla="*/ 0 h 3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49" h="302524">
                    <a:moveTo>
                      <a:pt x="69850" y="0"/>
                    </a:moveTo>
                    <a:lnTo>
                      <a:pt x="189549" y="41275"/>
                    </a:lnTo>
                    <a:lnTo>
                      <a:pt x="167321" y="175335"/>
                    </a:lnTo>
                    <a:lnTo>
                      <a:pt x="2575" y="302524"/>
                    </a:lnTo>
                    <a:cubicBezTo>
                      <a:pt x="1717" y="247428"/>
                      <a:pt x="858" y="192331"/>
                      <a:pt x="0" y="137235"/>
                    </a:cubicBezTo>
                    <a:lnTo>
                      <a:pt x="72425" y="115199"/>
                    </a:lnTo>
                    <a:cubicBezTo>
                      <a:pt x="71567" y="76799"/>
                      <a:pt x="70708" y="38400"/>
                      <a:pt x="69850" y="0"/>
                    </a:cubicBezTo>
                    <a:close/>
                  </a:path>
                </a:pathLst>
              </a:cu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grpSp>
        <p:sp>
          <p:nvSpPr>
            <p:cNvPr id="56" name="Rectangle 55">
              <a:extLst>
                <a:ext uri="{FF2B5EF4-FFF2-40B4-BE49-F238E27FC236}">
                  <a16:creationId xmlns:a16="http://schemas.microsoft.com/office/drawing/2014/main" id="{BBE910B4-1D4C-47C2-8A0E-F9DD862F65A1}"/>
                </a:ext>
              </a:extLst>
            </p:cNvPr>
            <p:cNvSpPr/>
            <p:nvPr/>
          </p:nvSpPr>
          <p:spPr>
            <a:xfrm rot="5400000">
              <a:off x="9475528" y="3555544"/>
              <a:ext cx="97471" cy="175335"/>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57" name="Picture 56" descr="A picture containing text, electronics&#10;&#10;Description automatically generated">
              <a:extLst>
                <a:ext uri="{FF2B5EF4-FFF2-40B4-BE49-F238E27FC236}">
                  <a16:creationId xmlns:a16="http://schemas.microsoft.com/office/drawing/2014/main" id="{6361C4DF-0CB6-4406-8FCE-C69632CDD5F9}"/>
                </a:ext>
              </a:extLst>
            </p:cNvPr>
            <p:cNvPicPr>
              <a:picLocks noChangeAspect="1"/>
            </p:cNvPicPr>
            <p:nvPr/>
          </p:nvPicPr>
          <p:blipFill>
            <a:blip r:embed="rId4">
              <a:alphaModFix amt="12000"/>
              <a:extLst>
                <a:ext uri="{28A0092B-C50C-407E-A947-70E740481C1C}">
                  <a14:useLocalDpi xmlns:a14="http://schemas.microsoft.com/office/drawing/2010/main" val="0"/>
                </a:ext>
              </a:extLst>
            </a:blip>
            <a:stretch>
              <a:fillRect/>
            </a:stretch>
          </p:blipFill>
          <p:spPr>
            <a:xfrm>
              <a:off x="-1024479" y="2379154"/>
              <a:ext cx="13463078" cy="3051631"/>
            </a:xfrm>
            <a:prstGeom prst="rect">
              <a:avLst/>
            </a:prstGeom>
          </p:spPr>
        </p:pic>
      </p:grpSp>
      <p:grpSp>
        <p:nvGrpSpPr>
          <p:cNvPr id="2" name="Group 1">
            <a:extLst>
              <a:ext uri="{FF2B5EF4-FFF2-40B4-BE49-F238E27FC236}">
                <a16:creationId xmlns:a16="http://schemas.microsoft.com/office/drawing/2014/main" id="{5131F56E-6198-4EC5-840E-5F8C01906B17}"/>
              </a:ext>
            </a:extLst>
          </p:cNvPr>
          <p:cNvGrpSpPr/>
          <p:nvPr/>
        </p:nvGrpSpPr>
        <p:grpSpPr>
          <a:xfrm>
            <a:off x="9218554" y="3909082"/>
            <a:ext cx="2743200" cy="2743200"/>
            <a:chOff x="4437203" y="3437012"/>
            <a:chExt cx="3169012" cy="3169012"/>
          </a:xfrm>
        </p:grpSpPr>
        <p:sp>
          <p:nvSpPr>
            <p:cNvPr id="16" name="Oval 15">
              <a:extLst>
                <a:ext uri="{FF2B5EF4-FFF2-40B4-BE49-F238E27FC236}">
                  <a16:creationId xmlns:a16="http://schemas.microsoft.com/office/drawing/2014/main" id="{F219BC56-61E3-274A-8804-9D8C3AF8CBEE}"/>
                </a:ext>
              </a:extLst>
            </p:cNvPr>
            <p:cNvSpPr/>
            <p:nvPr/>
          </p:nvSpPr>
          <p:spPr>
            <a:xfrm rot="5400000">
              <a:off x="4437203" y="3437012"/>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3627B0-9660-CD43-BE77-53058FDE558F}"/>
                </a:ext>
              </a:extLst>
            </p:cNvPr>
            <p:cNvSpPr/>
            <p:nvPr/>
          </p:nvSpPr>
          <p:spPr>
            <a:xfrm rot="5400000">
              <a:off x="4648838" y="3648646"/>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red and white logo&#10;&#10;Description automatically generated with low confidence">
              <a:extLst>
                <a:ext uri="{FF2B5EF4-FFF2-40B4-BE49-F238E27FC236}">
                  <a16:creationId xmlns:a16="http://schemas.microsoft.com/office/drawing/2014/main" id="{24767F7A-A98E-2849-BB47-A517C9A54B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9184" y="3853420"/>
              <a:ext cx="2365053" cy="2365053"/>
            </a:xfrm>
            <a:prstGeom prst="ellipse">
              <a:avLst/>
            </a:prstGeom>
            <a:effectLst>
              <a:outerShdw blurRad="304800" sx="102000" sy="102000" algn="ctr" rotWithShape="0">
                <a:prstClr val="black">
                  <a:alpha val="49000"/>
                </a:prstClr>
              </a:outerShdw>
            </a:effectLst>
          </p:spPr>
        </p:pic>
      </p:grpSp>
    </p:spTree>
    <p:extLst>
      <p:ext uri="{BB962C8B-B14F-4D97-AF65-F5344CB8AC3E}">
        <p14:creationId xmlns:p14="http://schemas.microsoft.com/office/powerpoint/2010/main" val="381677745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5" name="Footer Placeholder 1">
            <a:extLst>
              <a:ext uri="{FF2B5EF4-FFF2-40B4-BE49-F238E27FC236}">
                <a16:creationId xmlns:a16="http://schemas.microsoft.com/office/drawing/2014/main" id="{773AF20E-988C-7F4A-879C-CFC5BEC70E00}"/>
              </a:ext>
            </a:extLst>
          </p:cNvPr>
          <p:cNvSpPr txBox="1">
            <a:spLocks/>
          </p:cNvSpPr>
          <p:nvPr/>
        </p:nvSpPr>
        <p:spPr>
          <a:xfrm>
            <a:off x="2787079" y="7062994"/>
            <a:ext cx="9367870" cy="32300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latin typeface="Proxima Nova Light" panose="02000506030000020004" pitchFamily="50" charset="0"/>
              </a:rPr>
              <a:t>Private and Confidential </a:t>
            </a:r>
          </a:p>
        </p:txBody>
      </p:sp>
      <p:pic>
        <p:nvPicPr>
          <p:cNvPr id="49" name="Picture 48" descr="A picture containing silhouette&#10;&#10;Description automatically generated">
            <a:extLst>
              <a:ext uri="{FF2B5EF4-FFF2-40B4-BE49-F238E27FC236}">
                <a16:creationId xmlns:a16="http://schemas.microsoft.com/office/drawing/2014/main" id="{27A7E2A9-93A6-6342-8AEB-7D70A5615207}"/>
              </a:ext>
            </a:extLst>
          </p:cNvPr>
          <p:cNvPicPr>
            <a:picLocks noChangeAspect="1"/>
          </p:cNvPicPr>
          <p:nvPr/>
        </p:nvPicPr>
        <p:blipFill>
          <a:blip r:embed="rId3">
            <a:duotone>
              <a:prstClr val="black"/>
              <a:schemeClr val="accent3">
                <a:tint val="45000"/>
                <a:satMod val="400000"/>
              </a:schemeClr>
            </a:duotone>
            <a:alphaModFix amt="50000"/>
          </a:blip>
          <a:stretch>
            <a:fillRect/>
          </a:stretch>
        </p:blipFill>
        <p:spPr>
          <a:xfrm rot="216223">
            <a:off x="2795347" y="298919"/>
            <a:ext cx="9611500" cy="3182184"/>
          </a:xfrm>
          <a:prstGeom prst="rect">
            <a:avLst/>
          </a:prstGeom>
        </p:spPr>
      </p:pic>
      <p:sp>
        <p:nvSpPr>
          <p:cNvPr id="41" name="TextBox 40">
            <a:extLst>
              <a:ext uri="{FF2B5EF4-FFF2-40B4-BE49-F238E27FC236}">
                <a16:creationId xmlns:a16="http://schemas.microsoft.com/office/drawing/2014/main" id="{1A336C9A-596B-5640-B047-7B82F8D261B2}"/>
              </a:ext>
            </a:extLst>
          </p:cNvPr>
          <p:cNvSpPr txBox="1"/>
          <p:nvPr/>
        </p:nvSpPr>
        <p:spPr>
          <a:xfrm rot="16200000">
            <a:off x="-606312" y="903547"/>
            <a:ext cx="4084846" cy="1779974"/>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5400">
                <a:solidFill>
                  <a:schemeClr val="bg1">
                    <a:alpha val="12000"/>
                  </a:schemeClr>
                </a:solidFill>
                <a:latin typeface="Arial Narrow" panose="020B0604020202020204" pitchFamily="34" charset="0"/>
                <a:cs typeface="Arial Narrow" panose="020B0604020202020204" pitchFamily="34" charset="0"/>
              </a:rPr>
              <a:t>CARES ACT PROGRAMS</a:t>
            </a:r>
          </a:p>
          <a:p>
            <a:endParaRPr lang="en-US">
              <a:solidFill>
                <a:schemeClr val="bg1">
                  <a:alpha val="12000"/>
                </a:schemeClr>
              </a:solidFill>
            </a:endParaRPr>
          </a:p>
        </p:txBody>
      </p:sp>
      <p:sp>
        <p:nvSpPr>
          <p:cNvPr id="46" name="TextBox 45">
            <a:extLst>
              <a:ext uri="{FF2B5EF4-FFF2-40B4-BE49-F238E27FC236}">
                <a16:creationId xmlns:a16="http://schemas.microsoft.com/office/drawing/2014/main" id="{CC34E571-E159-BD40-AFBD-752E55132E07}"/>
              </a:ext>
            </a:extLst>
          </p:cNvPr>
          <p:cNvSpPr txBox="1"/>
          <p:nvPr/>
        </p:nvSpPr>
        <p:spPr>
          <a:xfrm rot="16200000">
            <a:off x="1945" y="3855581"/>
            <a:ext cx="2952804" cy="2492990"/>
          </a:xfrm>
          <a:prstGeom prst="rect">
            <a:avLst/>
          </a:prstGeom>
          <a:noFill/>
          <a:effectLst>
            <a:outerShdw blurRad="63500" sx="73000" sy="73000" algn="ctr" rotWithShape="0">
              <a:prstClr val="black">
                <a:alpha val="0"/>
              </a:prstClr>
            </a:outerShdw>
          </a:effectLst>
        </p:spPr>
        <p:txBody>
          <a:bodyPr wrap="square" rtlCol="0">
            <a:spAutoFit/>
          </a:bodyPr>
          <a:lstStyle/>
          <a:p>
            <a:pPr algn="ctr"/>
            <a:r>
              <a:rPr lang="en-US" sz="13800" b="1">
                <a:solidFill>
                  <a:schemeClr val="bg1">
                    <a:alpha val="12000"/>
                  </a:schemeClr>
                </a:solidFill>
                <a:latin typeface="Arial Black" panose="020B0604020202020204" pitchFamily="34" charset="0"/>
                <a:cs typeface="Arial Black" panose="020B0604020202020204" pitchFamily="34" charset="0"/>
              </a:rPr>
              <a:t>TN</a:t>
            </a:r>
          </a:p>
          <a:p>
            <a:endParaRPr lang="en-US">
              <a:solidFill>
                <a:schemeClr val="bg1">
                  <a:alpha val="12000"/>
                </a:schemeClr>
              </a:solidFill>
            </a:endParaRPr>
          </a:p>
        </p:txBody>
      </p:sp>
      <p:sp>
        <p:nvSpPr>
          <p:cNvPr id="47" name="TextBox 46">
            <a:extLst>
              <a:ext uri="{FF2B5EF4-FFF2-40B4-BE49-F238E27FC236}">
                <a16:creationId xmlns:a16="http://schemas.microsoft.com/office/drawing/2014/main" id="{34EF3221-B8FF-AF42-B1D2-5EA0F0360F4F}"/>
              </a:ext>
            </a:extLst>
          </p:cNvPr>
          <p:cNvSpPr txBox="1"/>
          <p:nvPr/>
        </p:nvSpPr>
        <p:spPr>
          <a:xfrm>
            <a:off x="-3068100" y="6075608"/>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4000" b="1">
                <a:solidFill>
                  <a:srgbClr val="919295"/>
                </a:solidFill>
                <a:latin typeface="Arial Narrow" panose="020B0604020202020204" pitchFamily="34" charset="0"/>
                <a:cs typeface="Arial Narrow" panose="020B0604020202020204" pitchFamily="34" charset="0"/>
              </a:rPr>
              <a:t>PROGRAMS</a:t>
            </a:r>
          </a:p>
          <a:p>
            <a:endParaRPr lang="en-US">
              <a:solidFill>
                <a:schemeClr val="bg1">
                  <a:alpha val="12000"/>
                </a:schemeClr>
              </a:solidFill>
            </a:endParaRPr>
          </a:p>
        </p:txBody>
      </p:sp>
      <p:sp>
        <p:nvSpPr>
          <p:cNvPr id="48" name="TextBox 47">
            <a:extLst>
              <a:ext uri="{FF2B5EF4-FFF2-40B4-BE49-F238E27FC236}">
                <a16:creationId xmlns:a16="http://schemas.microsoft.com/office/drawing/2014/main" id="{8A2663A0-4801-8445-A72C-3C6A7152CE6A}"/>
              </a:ext>
            </a:extLst>
          </p:cNvPr>
          <p:cNvSpPr txBox="1"/>
          <p:nvPr/>
        </p:nvSpPr>
        <p:spPr>
          <a:xfrm>
            <a:off x="-3045427" y="5595180"/>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16600" b="1">
                <a:solidFill>
                  <a:srgbClr val="919295"/>
                </a:solidFill>
                <a:latin typeface="Arial Black" panose="020B0604020202020204" pitchFamily="34" charset="0"/>
                <a:cs typeface="Arial Black" panose="020B0604020202020204" pitchFamily="34" charset="0"/>
              </a:rPr>
              <a:t>7</a:t>
            </a:r>
          </a:p>
          <a:p>
            <a:endParaRPr lang="en-US">
              <a:solidFill>
                <a:schemeClr val="bg1">
                  <a:alpha val="12000"/>
                </a:schemeClr>
              </a:solidFill>
            </a:endParaRPr>
          </a:p>
        </p:txBody>
      </p:sp>
      <p:sp>
        <p:nvSpPr>
          <p:cNvPr id="21" name="Rectangle 20">
            <a:extLst>
              <a:ext uri="{FF2B5EF4-FFF2-40B4-BE49-F238E27FC236}">
                <a16:creationId xmlns:a16="http://schemas.microsoft.com/office/drawing/2014/main" id="{2FC5328D-C12E-4444-9C4B-ADA734A40761}"/>
              </a:ext>
            </a:extLst>
          </p:cNvPr>
          <p:cNvSpPr/>
          <p:nvPr/>
        </p:nvSpPr>
        <p:spPr>
          <a:xfrm>
            <a:off x="5687740" y="274095"/>
            <a:ext cx="3446510"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95,710</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Recipients</a:t>
            </a:r>
            <a:endParaRPr lang="en-US" b="1">
              <a:solidFill>
                <a:srgbClr val="1E376D"/>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375422A8-D723-4A35-A0E9-740B77CBA69C}"/>
              </a:ext>
            </a:extLst>
          </p:cNvPr>
          <p:cNvSpPr/>
          <p:nvPr/>
        </p:nvSpPr>
        <p:spPr>
          <a:xfrm>
            <a:off x="9383258" y="284544"/>
            <a:ext cx="1967515"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95</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Counties Served</a:t>
            </a:r>
            <a:endParaRPr lang="en-US" b="1">
              <a:solidFill>
                <a:srgbClr val="1E376D"/>
              </a:solidFill>
              <a:latin typeface="Arial" panose="020B0604020202020204" pitchFamily="34" charset="0"/>
              <a:cs typeface="Arial" panose="020B0604020202020204" pitchFamily="34" charset="0"/>
            </a:endParaRPr>
          </a:p>
        </p:txBody>
      </p:sp>
      <p:cxnSp>
        <p:nvCxnSpPr>
          <p:cNvPr id="23" name="Straight Connector 22">
            <a:extLst>
              <a:ext uri="{FF2B5EF4-FFF2-40B4-BE49-F238E27FC236}">
                <a16:creationId xmlns:a16="http://schemas.microsoft.com/office/drawing/2014/main" id="{BECFD75E-FE1B-425E-B783-3738FDFB5EEB}"/>
              </a:ext>
            </a:extLst>
          </p:cNvPr>
          <p:cNvCxnSpPr>
            <a:cxnSpLocks/>
          </p:cNvCxnSpPr>
          <p:nvPr/>
        </p:nvCxnSpPr>
        <p:spPr>
          <a:xfrm>
            <a:off x="5676850" y="291892"/>
            <a:ext cx="0" cy="1139645"/>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A4B9C099-6CBF-0F43-8E0D-AC004C3ED790}"/>
              </a:ext>
            </a:extLst>
          </p:cNvPr>
          <p:cNvSpPr/>
          <p:nvPr/>
        </p:nvSpPr>
        <p:spPr>
          <a:xfrm>
            <a:off x="2980230" y="265334"/>
            <a:ext cx="2458502" cy="1505027"/>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882</a:t>
            </a:r>
            <a:r>
              <a:rPr lang="en-US" sz="3600" b="1">
                <a:solidFill>
                  <a:srgbClr val="1E376D"/>
                </a:solidFill>
                <a:latin typeface="Arial"/>
                <a:cs typeface="Arial"/>
              </a:rPr>
              <a:t>M</a:t>
            </a:r>
          </a:p>
          <a:p>
            <a:pPr algn="ctr">
              <a:lnSpc>
                <a:spcPct val="90000"/>
              </a:lnSpc>
            </a:pPr>
            <a:r>
              <a:rPr lang="en-US">
                <a:solidFill>
                  <a:srgbClr val="1E376D"/>
                </a:solidFill>
                <a:latin typeface="Arial"/>
                <a:cs typeface="Arial"/>
              </a:rPr>
              <a:t>Allocated</a:t>
            </a:r>
            <a:endParaRPr lang="en-US" b="1">
              <a:solidFill>
                <a:srgbClr val="1E376D"/>
              </a:solidFill>
              <a:latin typeface="Arial"/>
              <a:cs typeface="Arial"/>
            </a:endParaRPr>
          </a:p>
          <a:p>
            <a:pPr algn="ctr">
              <a:lnSpc>
                <a:spcPct val="90000"/>
              </a:lnSpc>
            </a:pPr>
            <a:endParaRPr lang="en-US" b="1">
              <a:solidFill>
                <a:srgbClr val="1E376D"/>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7B20725-991B-BD42-9453-514F549FFC59}"/>
              </a:ext>
            </a:extLst>
          </p:cNvPr>
          <p:cNvSpPr txBox="1"/>
          <p:nvPr/>
        </p:nvSpPr>
        <p:spPr>
          <a:xfrm>
            <a:off x="8625167" y="6444586"/>
            <a:ext cx="3872186" cy="276999"/>
          </a:xfrm>
          <a:prstGeom prst="rect">
            <a:avLst/>
          </a:prstGeom>
          <a:noFill/>
        </p:spPr>
        <p:txBody>
          <a:bodyPr wrap="square" rtlCol="0">
            <a:spAutoFit/>
          </a:bodyPr>
          <a:lstStyle/>
          <a:p>
            <a:r>
              <a:rPr lang="en-US" sz="1200" i="1">
                <a:latin typeface="Arial" panose="020B0604020202020204" pitchFamily="34" charset="0"/>
                <a:cs typeface="Arial" panose="020B0604020202020204" pitchFamily="34" charset="0"/>
              </a:rPr>
              <a:t>*Does not include Unemployment Trust fund</a:t>
            </a:r>
          </a:p>
        </p:txBody>
      </p:sp>
      <p:cxnSp>
        <p:nvCxnSpPr>
          <p:cNvPr id="30" name="Straight Connector 29">
            <a:extLst>
              <a:ext uri="{FF2B5EF4-FFF2-40B4-BE49-F238E27FC236}">
                <a16:creationId xmlns:a16="http://schemas.microsoft.com/office/drawing/2014/main" id="{BC58C791-3D43-4DEA-95BE-10523903DFB8}"/>
              </a:ext>
            </a:extLst>
          </p:cNvPr>
          <p:cNvCxnSpPr>
            <a:cxnSpLocks/>
          </p:cNvCxnSpPr>
          <p:nvPr/>
        </p:nvCxnSpPr>
        <p:spPr>
          <a:xfrm>
            <a:off x="4513141" y="2119230"/>
            <a:ext cx="3087956" cy="1072977"/>
          </a:xfrm>
          <a:prstGeom prst="line">
            <a:avLst/>
          </a:prstGeom>
          <a:ln w="12700">
            <a:solidFill>
              <a:srgbClr val="1E376D"/>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E0CF1AD-AFA0-4EDB-97AB-C675FE9D676C}"/>
              </a:ext>
            </a:extLst>
          </p:cNvPr>
          <p:cNvSpPr txBox="1"/>
          <p:nvPr/>
        </p:nvSpPr>
        <p:spPr>
          <a:xfrm>
            <a:off x="2783134" y="1699681"/>
            <a:ext cx="9808554" cy="364878"/>
          </a:xfrm>
          <a:prstGeom prst="rect">
            <a:avLst/>
          </a:prstGeom>
          <a:solidFill>
            <a:srgbClr val="1E376D"/>
          </a:solidFill>
        </p:spPr>
        <p:txBody>
          <a:bodyPr wrap="square" rtlCol="0" anchor="ctr" anchorCtr="0">
            <a:noAutofit/>
          </a:bodyPr>
          <a:lstStyle/>
          <a:p>
            <a:pPr lvl="4" indent="-53975"/>
            <a:r>
              <a:rPr lang="en-US">
                <a:solidFill>
                  <a:schemeClr val="bg1"/>
                </a:solidFill>
                <a:latin typeface="Arial" panose="020B0604020202020204" pitchFamily="34" charset="0"/>
                <a:cs typeface="Arial" panose="020B0604020202020204" pitchFamily="34" charset="0"/>
              </a:rPr>
              <a:t>Economic and Pandemic Relief to Tennesseans </a:t>
            </a:r>
          </a:p>
        </p:txBody>
      </p:sp>
      <p:cxnSp>
        <p:nvCxnSpPr>
          <p:cNvPr id="15" name="Straight Connector 14">
            <a:extLst>
              <a:ext uri="{FF2B5EF4-FFF2-40B4-BE49-F238E27FC236}">
                <a16:creationId xmlns:a16="http://schemas.microsoft.com/office/drawing/2014/main" id="{EACDCB4F-8AB7-4A25-824F-8B84179221DA}"/>
              </a:ext>
            </a:extLst>
          </p:cNvPr>
          <p:cNvCxnSpPr>
            <a:cxnSpLocks/>
          </p:cNvCxnSpPr>
          <p:nvPr/>
        </p:nvCxnSpPr>
        <p:spPr>
          <a:xfrm>
            <a:off x="3894904" y="2961138"/>
            <a:ext cx="2473615" cy="1781118"/>
          </a:xfrm>
          <a:prstGeom prst="line">
            <a:avLst/>
          </a:prstGeom>
          <a:ln w="12700">
            <a:solidFill>
              <a:srgbClr val="1E376D"/>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8B5D4D9-7799-427E-A5A9-0860CB724289}"/>
              </a:ext>
            </a:extLst>
          </p:cNvPr>
          <p:cNvCxnSpPr>
            <a:cxnSpLocks/>
          </p:cNvCxnSpPr>
          <p:nvPr/>
        </p:nvCxnSpPr>
        <p:spPr>
          <a:xfrm>
            <a:off x="9188342" y="265334"/>
            <a:ext cx="0" cy="1139645"/>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graphicFrame>
        <p:nvGraphicFramePr>
          <p:cNvPr id="19" name="Chart 18">
            <a:extLst>
              <a:ext uri="{FF2B5EF4-FFF2-40B4-BE49-F238E27FC236}">
                <a16:creationId xmlns:a16="http://schemas.microsoft.com/office/drawing/2014/main" id="{566E7E43-6B5E-4821-981D-B75896C0AB17}"/>
              </a:ext>
            </a:extLst>
          </p:cNvPr>
          <p:cNvGraphicFramePr/>
          <p:nvPr>
            <p:extLst>
              <p:ext uri="{D42A27DB-BD31-4B8C-83A1-F6EECF244321}">
                <p14:modId xmlns:p14="http://schemas.microsoft.com/office/powerpoint/2010/main" val="2989374975"/>
              </p:ext>
            </p:extLst>
          </p:nvPr>
        </p:nvGraphicFramePr>
        <p:xfrm>
          <a:off x="3055982" y="2410222"/>
          <a:ext cx="8687350" cy="37490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9118D6AF-2547-4D88-AE00-CB20AA8B0BA7}"/>
              </a:ext>
            </a:extLst>
          </p:cNvPr>
          <p:cNvGraphicFramePr/>
          <p:nvPr>
            <p:extLst>
              <p:ext uri="{D42A27DB-BD31-4B8C-83A1-F6EECF244321}">
                <p14:modId xmlns:p14="http://schemas.microsoft.com/office/powerpoint/2010/main" val="3865013607"/>
              </p:ext>
            </p:extLst>
          </p:nvPr>
        </p:nvGraphicFramePr>
        <p:xfrm>
          <a:off x="1957025" y="1529602"/>
          <a:ext cx="4133619" cy="193353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76533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5" name="Footer Placeholder 1">
            <a:extLst>
              <a:ext uri="{FF2B5EF4-FFF2-40B4-BE49-F238E27FC236}">
                <a16:creationId xmlns:a16="http://schemas.microsoft.com/office/drawing/2014/main" id="{773AF20E-988C-7F4A-879C-CFC5BEC70E00}"/>
              </a:ext>
            </a:extLst>
          </p:cNvPr>
          <p:cNvSpPr txBox="1">
            <a:spLocks/>
          </p:cNvSpPr>
          <p:nvPr/>
        </p:nvSpPr>
        <p:spPr>
          <a:xfrm>
            <a:off x="2787079" y="7062994"/>
            <a:ext cx="9367870" cy="32300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latin typeface="Proxima Nova Light" panose="02000506030000020004" pitchFamily="50" charset="0"/>
              </a:rPr>
              <a:t>Private and Confidential </a:t>
            </a:r>
          </a:p>
        </p:txBody>
      </p:sp>
      <p:pic>
        <p:nvPicPr>
          <p:cNvPr id="49" name="Picture 48" descr="A picture containing silhouette&#10;&#10;Description automatically generated">
            <a:extLst>
              <a:ext uri="{FF2B5EF4-FFF2-40B4-BE49-F238E27FC236}">
                <a16:creationId xmlns:a16="http://schemas.microsoft.com/office/drawing/2014/main" id="{27A7E2A9-93A6-6342-8AEB-7D70A5615207}"/>
              </a:ext>
            </a:extLst>
          </p:cNvPr>
          <p:cNvPicPr>
            <a:picLocks noChangeAspect="1"/>
          </p:cNvPicPr>
          <p:nvPr/>
        </p:nvPicPr>
        <p:blipFill>
          <a:blip r:embed="rId3">
            <a:duotone>
              <a:prstClr val="black"/>
              <a:schemeClr val="accent3">
                <a:tint val="45000"/>
                <a:satMod val="400000"/>
              </a:schemeClr>
            </a:duotone>
            <a:alphaModFix amt="50000"/>
          </a:blip>
          <a:stretch>
            <a:fillRect/>
          </a:stretch>
        </p:blipFill>
        <p:spPr>
          <a:xfrm rot="216223">
            <a:off x="2972929" y="2034581"/>
            <a:ext cx="9611500" cy="3182184"/>
          </a:xfrm>
          <a:prstGeom prst="rect">
            <a:avLst/>
          </a:prstGeom>
        </p:spPr>
      </p:pic>
      <p:sp>
        <p:nvSpPr>
          <p:cNvPr id="41" name="TextBox 40">
            <a:extLst>
              <a:ext uri="{FF2B5EF4-FFF2-40B4-BE49-F238E27FC236}">
                <a16:creationId xmlns:a16="http://schemas.microsoft.com/office/drawing/2014/main" id="{1A336C9A-596B-5640-B047-7B82F8D261B2}"/>
              </a:ext>
            </a:extLst>
          </p:cNvPr>
          <p:cNvSpPr txBox="1"/>
          <p:nvPr/>
        </p:nvSpPr>
        <p:spPr>
          <a:xfrm rot="16200000">
            <a:off x="-606312" y="903547"/>
            <a:ext cx="4084846" cy="1779974"/>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5400">
                <a:solidFill>
                  <a:schemeClr val="bg1">
                    <a:alpha val="12000"/>
                  </a:schemeClr>
                </a:solidFill>
                <a:latin typeface="Arial Narrow" panose="020B0604020202020204" pitchFamily="34" charset="0"/>
                <a:cs typeface="Arial Narrow" panose="020B0604020202020204" pitchFamily="34" charset="0"/>
              </a:rPr>
              <a:t>CARES ACT PROGRAMS</a:t>
            </a:r>
          </a:p>
          <a:p>
            <a:endParaRPr lang="en-US">
              <a:solidFill>
                <a:schemeClr val="bg1">
                  <a:alpha val="12000"/>
                </a:schemeClr>
              </a:solidFill>
            </a:endParaRPr>
          </a:p>
        </p:txBody>
      </p:sp>
      <p:sp>
        <p:nvSpPr>
          <p:cNvPr id="46" name="TextBox 45">
            <a:extLst>
              <a:ext uri="{FF2B5EF4-FFF2-40B4-BE49-F238E27FC236}">
                <a16:creationId xmlns:a16="http://schemas.microsoft.com/office/drawing/2014/main" id="{CC34E571-E159-BD40-AFBD-752E55132E07}"/>
              </a:ext>
            </a:extLst>
          </p:cNvPr>
          <p:cNvSpPr txBox="1"/>
          <p:nvPr/>
        </p:nvSpPr>
        <p:spPr>
          <a:xfrm rot="16200000">
            <a:off x="1945" y="3855581"/>
            <a:ext cx="2952804" cy="2492990"/>
          </a:xfrm>
          <a:prstGeom prst="rect">
            <a:avLst/>
          </a:prstGeom>
          <a:noFill/>
          <a:effectLst>
            <a:outerShdw blurRad="63500" sx="73000" sy="73000" algn="ctr" rotWithShape="0">
              <a:prstClr val="black">
                <a:alpha val="0"/>
              </a:prstClr>
            </a:outerShdw>
          </a:effectLst>
        </p:spPr>
        <p:txBody>
          <a:bodyPr wrap="square" rtlCol="0">
            <a:spAutoFit/>
          </a:bodyPr>
          <a:lstStyle/>
          <a:p>
            <a:pPr algn="ctr"/>
            <a:r>
              <a:rPr lang="en-US" sz="13800" b="1">
                <a:solidFill>
                  <a:schemeClr val="bg1">
                    <a:alpha val="12000"/>
                  </a:schemeClr>
                </a:solidFill>
                <a:latin typeface="Arial Black" panose="020B0604020202020204" pitchFamily="34" charset="0"/>
                <a:cs typeface="Arial Black" panose="020B0604020202020204" pitchFamily="34" charset="0"/>
              </a:rPr>
              <a:t>TN</a:t>
            </a:r>
          </a:p>
          <a:p>
            <a:endParaRPr lang="en-US">
              <a:solidFill>
                <a:schemeClr val="bg1">
                  <a:alpha val="12000"/>
                </a:schemeClr>
              </a:solidFill>
            </a:endParaRPr>
          </a:p>
        </p:txBody>
      </p:sp>
      <p:sp>
        <p:nvSpPr>
          <p:cNvPr id="47" name="TextBox 46">
            <a:extLst>
              <a:ext uri="{FF2B5EF4-FFF2-40B4-BE49-F238E27FC236}">
                <a16:creationId xmlns:a16="http://schemas.microsoft.com/office/drawing/2014/main" id="{34EF3221-B8FF-AF42-B1D2-5EA0F0360F4F}"/>
              </a:ext>
            </a:extLst>
          </p:cNvPr>
          <p:cNvSpPr txBox="1"/>
          <p:nvPr/>
        </p:nvSpPr>
        <p:spPr>
          <a:xfrm>
            <a:off x="-3068100" y="6075608"/>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4000" b="1">
                <a:solidFill>
                  <a:srgbClr val="919295"/>
                </a:solidFill>
                <a:latin typeface="Arial Narrow" panose="020B0604020202020204" pitchFamily="34" charset="0"/>
                <a:cs typeface="Arial Narrow" panose="020B0604020202020204" pitchFamily="34" charset="0"/>
              </a:rPr>
              <a:t>PROGRAMS</a:t>
            </a:r>
          </a:p>
          <a:p>
            <a:endParaRPr lang="en-US">
              <a:solidFill>
                <a:schemeClr val="bg1">
                  <a:alpha val="12000"/>
                </a:schemeClr>
              </a:solidFill>
            </a:endParaRPr>
          </a:p>
        </p:txBody>
      </p:sp>
      <p:sp>
        <p:nvSpPr>
          <p:cNvPr id="48" name="TextBox 47">
            <a:extLst>
              <a:ext uri="{FF2B5EF4-FFF2-40B4-BE49-F238E27FC236}">
                <a16:creationId xmlns:a16="http://schemas.microsoft.com/office/drawing/2014/main" id="{8A2663A0-4801-8445-A72C-3C6A7152CE6A}"/>
              </a:ext>
            </a:extLst>
          </p:cNvPr>
          <p:cNvSpPr txBox="1"/>
          <p:nvPr/>
        </p:nvSpPr>
        <p:spPr>
          <a:xfrm>
            <a:off x="-3045427" y="5595180"/>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16600" b="1">
                <a:solidFill>
                  <a:srgbClr val="919295"/>
                </a:solidFill>
                <a:latin typeface="Arial Black" panose="020B0604020202020204" pitchFamily="34" charset="0"/>
                <a:cs typeface="Arial Black" panose="020B0604020202020204" pitchFamily="34" charset="0"/>
              </a:rPr>
              <a:t>7</a:t>
            </a:r>
          </a:p>
          <a:p>
            <a:endParaRPr lang="en-US">
              <a:solidFill>
                <a:schemeClr val="bg1">
                  <a:alpha val="12000"/>
                </a:schemeClr>
              </a:solidFill>
            </a:endParaRPr>
          </a:p>
        </p:txBody>
      </p:sp>
      <p:graphicFrame>
        <p:nvGraphicFramePr>
          <p:cNvPr id="2" name="Table 2">
            <a:extLst>
              <a:ext uri="{FF2B5EF4-FFF2-40B4-BE49-F238E27FC236}">
                <a16:creationId xmlns:a16="http://schemas.microsoft.com/office/drawing/2014/main" id="{0EDE4AC0-5FB8-4D80-AB8E-3EF310B5166F}"/>
              </a:ext>
            </a:extLst>
          </p:cNvPr>
          <p:cNvGraphicFramePr>
            <a:graphicFrameLocks noGrp="1"/>
          </p:cNvGraphicFramePr>
          <p:nvPr>
            <p:extLst>
              <p:ext uri="{D42A27DB-BD31-4B8C-83A1-F6EECF244321}">
                <p14:modId xmlns:p14="http://schemas.microsoft.com/office/powerpoint/2010/main" val="155782943"/>
              </p:ext>
            </p:extLst>
          </p:nvPr>
        </p:nvGraphicFramePr>
        <p:xfrm>
          <a:off x="4084179" y="300982"/>
          <a:ext cx="7725836" cy="6278470"/>
        </p:xfrm>
        <a:graphic>
          <a:graphicData uri="http://schemas.openxmlformats.org/drawingml/2006/table">
            <a:tbl>
              <a:tblPr firstRow="1" bandRow="1">
                <a:tableStyleId>{2D5ABB26-0587-4C30-8999-92F81FD0307C}</a:tableStyleId>
              </a:tblPr>
              <a:tblGrid>
                <a:gridCol w="2213700">
                  <a:extLst>
                    <a:ext uri="{9D8B030D-6E8A-4147-A177-3AD203B41FA5}">
                      <a16:colId xmlns:a16="http://schemas.microsoft.com/office/drawing/2014/main" val="973672816"/>
                    </a:ext>
                  </a:extLst>
                </a:gridCol>
                <a:gridCol w="1756372">
                  <a:extLst>
                    <a:ext uri="{9D8B030D-6E8A-4147-A177-3AD203B41FA5}">
                      <a16:colId xmlns:a16="http://schemas.microsoft.com/office/drawing/2014/main" val="1579279923"/>
                    </a:ext>
                  </a:extLst>
                </a:gridCol>
                <a:gridCol w="1824305">
                  <a:extLst>
                    <a:ext uri="{9D8B030D-6E8A-4147-A177-3AD203B41FA5}">
                      <a16:colId xmlns:a16="http://schemas.microsoft.com/office/drawing/2014/main" val="3699019439"/>
                    </a:ext>
                  </a:extLst>
                </a:gridCol>
                <a:gridCol w="1931459">
                  <a:extLst>
                    <a:ext uri="{9D8B030D-6E8A-4147-A177-3AD203B41FA5}">
                      <a16:colId xmlns:a16="http://schemas.microsoft.com/office/drawing/2014/main" val="3289093991"/>
                    </a:ext>
                  </a:extLst>
                </a:gridCol>
              </a:tblGrid>
              <a:tr h="7920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bg1"/>
                          </a:solidFill>
                          <a:latin typeface="Arial"/>
                          <a:cs typeface="Arial"/>
                        </a:rPr>
                        <a:t>Program</a:t>
                      </a:r>
                    </a:p>
                  </a:txBody>
                  <a:tcPr anchor="b">
                    <a:solidFill>
                      <a:srgbClr val="1E376D"/>
                    </a:solidFill>
                  </a:tcPr>
                </a:tc>
                <a:tc>
                  <a:txBody>
                    <a:bodyPr/>
                    <a:lstStyle/>
                    <a:p>
                      <a:pPr algn="ctr"/>
                      <a:r>
                        <a:rPr lang="en-US" sz="2000" b="1">
                          <a:solidFill>
                            <a:schemeClr val="bg1"/>
                          </a:solidFill>
                          <a:latin typeface="Arial"/>
                          <a:cs typeface="Arial"/>
                        </a:rPr>
                        <a:t>Fund Size</a:t>
                      </a:r>
                    </a:p>
                  </a:txBody>
                  <a:tcPr anchor="b">
                    <a:solidFill>
                      <a:srgbClr val="1E376D"/>
                    </a:solidFill>
                  </a:tcPr>
                </a:tc>
                <a:tc>
                  <a:txBody>
                    <a:bodyPr/>
                    <a:lstStyle/>
                    <a:p>
                      <a:pPr algn="ctr"/>
                      <a:r>
                        <a:rPr lang="en-US" sz="2000" b="1">
                          <a:solidFill>
                            <a:schemeClr val="bg1"/>
                          </a:solidFill>
                          <a:latin typeface="Arial"/>
                          <a:cs typeface="Arial"/>
                        </a:rPr>
                        <a:t>Recipients</a:t>
                      </a:r>
                    </a:p>
                  </a:txBody>
                  <a:tcPr anchor="b">
                    <a:solidFill>
                      <a:srgbClr val="1E376D"/>
                    </a:solidFill>
                  </a:tcPr>
                </a:tc>
                <a:tc>
                  <a:txBody>
                    <a:bodyPr/>
                    <a:lstStyle/>
                    <a:p>
                      <a:pPr algn="ctr"/>
                      <a:r>
                        <a:rPr lang="en-US" sz="2000" b="1">
                          <a:solidFill>
                            <a:schemeClr val="bg1"/>
                          </a:solidFill>
                          <a:latin typeface="Arial"/>
                          <a:cs typeface="Arial"/>
                        </a:rPr>
                        <a:t>Counties Served</a:t>
                      </a:r>
                    </a:p>
                  </a:txBody>
                  <a:tcPr anchor="b">
                    <a:solidFill>
                      <a:srgbClr val="1E376D"/>
                    </a:solidFill>
                  </a:tcPr>
                </a:tc>
                <a:extLst>
                  <a:ext uri="{0D108BD9-81ED-4DB2-BD59-A6C34878D82A}">
                    <a16:rowId xmlns:a16="http://schemas.microsoft.com/office/drawing/2014/main" val="2813078791"/>
                  </a:ext>
                </a:extLst>
              </a:tr>
              <a:tr h="914400">
                <a:tc>
                  <a:txBody>
                    <a:bodyPr/>
                    <a:lstStyle/>
                    <a:p>
                      <a:pPr lvl="0" algn="l">
                        <a:lnSpc>
                          <a:spcPct val="100000"/>
                        </a:lnSpc>
                        <a:spcBef>
                          <a:spcPts val="0"/>
                        </a:spcBef>
                        <a:spcAft>
                          <a:spcPts val="0"/>
                        </a:spcAft>
                        <a:buNone/>
                      </a:pPr>
                      <a:r>
                        <a:rPr lang="en-US" sz="1800" b="0" i="0" u="none" strike="noStrike" noProof="0">
                          <a:latin typeface="Arial"/>
                        </a:rPr>
                        <a:t>Unemployment Trust Fund</a:t>
                      </a:r>
                      <a:endParaRPr lang="en-US" sz="1800" b="0" i="0" u="none" strike="noStrike" noProof="0"/>
                    </a:p>
                  </a:txBody>
                  <a:tcPr anchor="ctr"/>
                </a:tc>
                <a:tc>
                  <a:txBody>
                    <a:bodyPr/>
                    <a:lstStyle/>
                    <a:p>
                      <a:pPr marL="0" lvl="0" indent="0" algn="ctr">
                        <a:lnSpc>
                          <a:spcPct val="100000"/>
                        </a:lnSpc>
                        <a:spcBef>
                          <a:spcPts val="0"/>
                        </a:spcBef>
                        <a:spcAft>
                          <a:spcPts val="0"/>
                        </a:spcAft>
                        <a:buNone/>
                      </a:pPr>
                      <a:r>
                        <a:rPr lang="en-US" sz="3600">
                          <a:latin typeface="Arial"/>
                          <a:cs typeface="Arial"/>
                        </a:rPr>
                        <a:t>$939M</a:t>
                      </a:r>
                      <a:endParaRPr lang="en-US"/>
                    </a:p>
                  </a:txBody>
                  <a:tcPr anchor="ctr"/>
                </a:tc>
                <a:tc>
                  <a:txBody>
                    <a:bodyPr/>
                    <a:lstStyle/>
                    <a:p>
                      <a:pPr lvl="0" algn="ctr">
                        <a:lnSpc>
                          <a:spcPct val="100000"/>
                        </a:lnSpc>
                        <a:spcBef>
                          <a:spcPts val="0"/>
                        </a:spcBef>
                        <a:spcAft>
                          <a:spcPts val="0"/>
                        </a:spcAft>
                        <a:buNone/>
                      </a:pPr>
                      <a:r>
                        <a:rPr lang="en-US" sz="3550" b="0" i="0" u="none" strike="noStrike" noProof="0">
                          <a:solidFill>
                            <a:srgbClr val="000000"/>
                          </a:solidFill>
                          <a:latin typeface="Arial"/>
                        </a:rPr>
                        <a:t>450,000</a:t>
                      </a:r>
                      <a:endParaRPr lang="en-US" sz="3550" b="0" i="0" u="none" strike="noStrike" noProof="0">
                        <a:solidFill>
                          <a:srgbClr val="000000"/>
                        </a:solidFill>
                      </a:endParaRPr>
                    </a:p>
                  </a:txBody>
                  <a:tcPr anchor="ctr">
                    <a:solidFill>
                      <a:srgbClr val="1E376D">
                        <a:alpha val="10000"/>
                      </a:srgbClr>
                    </a:solidFill>
                  </a:tcPr>
                </a:tc>
                <a:tc>
                  <a:txBody>
                    <a:bodyPr/>
                    <a:lstStyle/>
                    <a:p>
                      <a:pPr marL="0" lvl="0" indent="0" algn="ctr">
                        <a:lnSpc>
                          <a:spcPct val="100000"/>
                        </a:lnSpc>
                        <a:spcBef>
                          <a:spcPts val="0"/>
                        </a:spcBef>
                        <a:spcAft>
                          <a:spcPts val="0"/>
                        </a:spcAft>
                        <a:buNone/>
                      </a:pPr>
                      <a:r>
                        <a:rPr lang="en-US" sz="3600">
                          <a:latin typeface="Arial"/>
                          <a:cs typeface="Arial"/>
                        </a:rPr>
                        <a:t>95</a:t>
                      </a:r>
                      <a:endParaRPr lang="en-US"/>
                    </a:p>
                  </a:txBody>
                  <a:tcPr anchor="ctr"/>
                </a:tc>
                <a:extLst>
                  <a:ext uri="{0D108BD9-81ED-4DB2-BD59-A6C34878D82A}">
                    <a16:rowId xmlns:a16="http://schemas.microsoft.com/office/drawing/2014/main" val="2224371651"/>
                  </a:ext>
                </a:extLst>
              </a:tr>
              <a:tr h="914400">
                <a:tc>
                  <a:txBody>
                    <a:bodyPr/>
                    <a:lstStyle/>
                    <a:p>
                      <a:pPr marL="0" lvl="0" indent="0" algn="l">
                        <a:lnSpc>
                          <a:spcPct val="100000"/>
                        </a:lnSpc>
                        <a:spcBef>
                          <a:spcPts val="0"/>
                        </a:spcBef>
                        <a:spcAft>
                          <a:spcPts val="0"/>
                        </a:spcAft>
                        <a:buNone/>
                      </a:pPr>
                      <a:r>
                        <a:rPr lang="en-US" sz="1800">
                          <a:latin typeface="Arial"/>
                          <a:cs typeface="Arial"/>
                        </a:rPr>
                        <a:t>Broadband</a:t>
                      </a:r>
                      <a:endParaRPr lang="en-US"/>
                    </a:p>
                  </a:txBody>
                  <a:tcPr anchor="ctr"/>
                </a:tc>
                <a:tc>
                  <a:txBody>
                    <a:bodyPr/>
                    <a:lstStyle/>
                    <a:p>
                      <a:pPr marL="0" lvl="0" indent="0" algn="ctr">
                        <a:lnSpc>
                          <a:spcPct val="100000"/>
                        </a:lnSpc>
                        <a:spcBef>
                          <a:spcPts val="0"/>
                        </a:spcBef>
                        <a:spcAft>
                          <a:spcPts val="0"/>
                        </a:spcAft>
                        <a:buNone/>
                      </a:pPr>
                      <a:r>
                        <a:rPr lang="en-US" sz="3600">
                          <a:latin typeface="Arial"/>
                          <a:cs typeface="Arial"/>
                        </a:rPr>
                        <a:t>$61.3M</a:t>
                      </a:r>
                      <a:endParaRPr lang="en-US"/>
                    </a:p>
                  </a:txBody>
                  <a:tcPr anchor="ctr"/>
                </a:tc>
                <a:tc>
                  <a:txBody>
                    <a:bodyPr/>
                    <a:lstStyle/>
                    <a:p>
                      <a:pPr marL="0" lvl="0" indent="0" algn="ctr">
                        <a:lnSpc>
                          <a:spcPct val="100000"/>
                        </a:lnSpc>
                        <a:spcBef>
                          <a:spcPts val="0"/>
                        </a:spcBef>
                        <a:spcAft>
                          <a:spcPts val="0"/>
                        </a:spcAft>
                        <a:buNone/>
                      </a:pPr>
                      <a:r>
                        <a:rPr lang="en-US" sz="3600">
                          <a:latin typeface="Arial"/>
                          <a:cs typeface="Arial"/>
                        </a:rPr>
                        <a:t>55,000</a:t>
                      </a:r>
                      <a:endParaRPr lang="en-US"/>
                    </a:p>
                  </a:txBody>
                  <a:tcPr anchor="ctr">
                    <a:solidFill>
                      <a:srgbClr val="1E376D">
                        <a:alpha val="10000"/>
                      </a:srgbClr>
                    </a:solidFill>
                  </a:tcPr>
                </a:tc>
                <a:tc>
                  <a:txBody>
                    <a:bodyPr/>
                    <a:lstStyle/>
                    <a:p>
                      <a:pPr marL="0" lvl="0" indent="0" algn="ctr">
                        <a:lnSpc>
                          <a:spcPct val="100000"/>
                        </a:lnSpc>
                        <a:spcBef>
                          <a:spcPts val="0"/>
                        </a:spcBef>
                        <a:spcAft>
                          <a:spcPts val="0"/>
                        </a:spcAft>
                        <a:buNone/>
                      </a:pPr>
                      <a:r>
                        <a:rPr lang="en-US" sz="3600">
                          <a:latin typeface="Arial"/>
                          <a:cs typeface="Arial"/>
                        </a:rPr>
                        <a:t>58</a:t>
                      </a:r>
                      <a:endParaRPr lang="en-US"/>
                    </a:p>
                  </a:txBody>
                  <a:tcPr anchor="ctr"/>
                </a:tc>
                <a:extLst>
                  <a:ext uri="{0D108BD9-81ED-4DB2-BD59-A6C34878D82A}">
                    <a16:rowId xmlns:a16="http://schemas.microsoft.com/office/drawing/2014/main" val="3466125469"/>
                  </a:ext>
                </a:extLst>
              </a:tr>
              <a:tr h="914400">
                <a:tc>
                  <a:txBody>
                    <a:bodyPr/>
                    <a:lstStyle/>
                    <a:p>
                      <a:pPr marL="0" lvl="0" indent="0" algn="l">
                        <a:lnSpc>
                          <a:spcPct val="100000"/>
                        </a:lnSpc>
                        <a:spcBef>
                          <a:spcPts val="0"/>
                        </a:spcBef>
                        <a:spcAft>
                          <a:spcPts val="0"/>
                        </a:spcAft>
                        <a:buNone/>
                      </a:pPr>
                      <a:r>
                        <a:rPr lang="en-US" sz="1800">
                          <a:latin typeface="Arial"/>
                          <a:cs typeface="Arial"/>
                        </a:rPr>
                        <a:t>K-12 Education</a:t>
                      </a:r>
                      <a:endParaRPr lang="en-US"/>
                    </a:p>
                  </a:txBody>
                  <a:tcPr anchor="ctr"/>
                </a:tc>
                <a:tc>
                  <a:txBody>
                    <a:bodyPr/>
                    <a:lstStyle/>
                    <a:p>
                      <a:pPr marL="0" lvl="0" indent="0" algn="ctr">
                        <a:lnSpc>
                          <a:spcPct val="100000"/>
                        </a:lnSpc>
                        <a:spcBef>
                          <a:spcPts val="0"/>
                        </a:spcBef>
                        <a:spcAft>
                          <a:spcPts val="0"/>
                        </a:spcAft>
                        <a:buNone/>
                      </a:pPr>
                      <a:r>
                        <a:rPr lang="en-US" sz="3600">
                          <a:latin typeface="Arial"/>
                          <a:cs typeface="Arial"/>
                        </a:rPr>
                        <a:t>$76</a:t>
                      </a:r>
                      <a:endParaRPr lang="en-US"/>
                    </a:p>
                  </a:txBody>
                  <a:tcPr anchor="ctr"/>
                </a:tc>
                <a:tc>
                  <a:txBody>
                    <a:bodyPr/>
                    <a:lstStyle/>
                    <a:p>
                      <a:pPr marL="0" lvl="0" indent="0" algn="ctr">
                        <a:lnSpc>
                          <a:spcPct val="100000"/>
                        </a:lnSpc>
                        <a:spcBef>
                          <a:spcPts val="0"/>
                        </a:spcBef>
                        <a:spcAft>
                          <a:spcPts val="0"/>
                        </a:spcAft>
                        <a:buNone/>
                      </a:pPr>
                      <a:r>
                        <a:rPr lang="en-US" sz="3600">
                          <a:latin typeface="Arial"/>
                          <a:cs typeface="Arial"/>
                        </a:rPr>
                        <a:t>147</a:t>
                      </a:r>
                      <a:endParaRPr lang="en-US"/>
                    </a:p>
                  </a:txBody>
                  <a:tcPr anchor="ctr">
                    <a:solidFill>
                      <a:srgbClr val="1E376D">
                        <a:alpha val="10000"/>
                      </a:srgbClr>
                    </a:solidFill>
                  </a:tcPr>
                </a:tc>
                <a:tc>
                  <a:txBody>
                    <a:bodyPr/>
                    <a:lstStyle/>
                    <a:p>
                      <a:pPr marL="0" lvl="0" indent="0" algn="ctr">
                        <a:lnSpc>
                          <a:spcPct val="100000"/>
                        </a:lnSpc>
                        <a:spcBef>
                          <a:spcPts val="0"/>
                        </a:spcBef>
                        <a:spcAft>
                          <a:spcPts val="0"/>
                        </a:spcAft>
                        <a:buNone/>
                      </a:pPr>
                      <a:r>
                        <a:rPr lang="en-US" sz="3600">
                          <a:latin typeface="Arial"/>
                          <a:cs typeface="Arial"/>
                        </a:rPr>
                        <a:t>95</a:t>
                      </a:r>
                      <a:endParaRPr lang="en-US"/>
                    </a:p>
                  </a:txBody>
                  <a:tcPr anchor="ctr"/>
                </a:tc>
                <a:extLst>
                  <a:ext uri="{0D108BD9-81ED-4DB2-BD59-A6C34878D82A}">
                    <a16:rowId xmlns:a16="http://schemas.microsoft.com/office/drawing/2014/main" val="1031064443"/>
                  </a:ext>
                </a:extLst>
              </a:tr>
              <a:tr h="914400">
                <a:tc>
                  <a:txBody>
                    <a:bodyPr/>
                    <a:lstStyle/>
                    <a:p>
                      <a:pPr lvl="0" algn="l">
                        <a:buNone/>
                      </a:pPr>
                      <a:r>
                        <a:rPr lang="en-US" sz="1800">
                          <a:latin typeface="Arial"/>
                          <a:cs typeface="Arial"/>
                        </a:rPr>
                        <a:t>Agriculture &amp; Forestry</a:t>
                      </a:r>
                      <a:endParaRPr lang="en-US"/>
                    </a:p>
                  </a:txBody>
                  <a:tcPr anchor="ctr"/>
                </a:tc>
                <a:tc>
                  <a:txBody>
                    <a:bodyPr/>
                    <a:lstStyle/>
                    <a:p>
                      <a:pPr lvl="0" algn="ctr">
                        <a:buNone/>
                      </a:pPr>
                      <a:r>
                        <a:rPr lang="en-US" sz="3600">
                          <a:latin typeface="Arial"/>
                          <a:cs typeface="Arial"/>
                        </a:rPr>
                        <a:t>$55M</a:t>
                      </a:r>
                      <a:endParaRPr lang="en-US"/>
                    </a:p>
                  </a:txBody>
                  <a:tcPr anchor="ctr"/>
                </a:tc>
                <a:tc>
                  <a:txBody>
                    <a:bodyPr/>
                    <a:lstStyle/>
                    <a:p>
                      <a:pPr lvl="0" algn="ctr">
                        <a:buNone/>
                      </a:pPr>
                      <a:r>
                        <a:rPr lang="en-US" sz="3600">
                          <a:latin typeface="Arial"/>
                          <a:cs typeface="Arial"/>
                        </a:rPr>
                        <a:t>371</a:t>
                      </a:r>
                      <a:endParaRPr lang="en-US"/>
                    </a:p>
                  </a:txBody>
                  <a:tcPr anchor="ctr">
                    <a:solidFill>
                      <a:srgbClr val="1E376D">
                        <a:alpha val="10000"/>
                      </a:srgbClr>
                    </a:solidFill>
                  </a:tcPr>
                </a:tc>
                <a:tc>
                  <a:txBody>
                    <a:bodyPr/>
                    <a:lstStyle/>
                    <a:p>
                      <a:pPr lvl="0" algn="ctr">
                        <a:buNone/>
                      </a:pPr>
                      <a:r>
                        <a:rPr lang="en-US" sz="3600">
                          <a:latin typeface="Arial"/>
                          <a:cs typeface="Arial"/>
                        </a:rPr>
                        <a:t>80</a:t>
                      </a:r>
                      <a:endParaRPr lang="en-US"/>
                    </a:p>
                  </a:txBody>
                  <a:tcPr anchor="ctr"/>
                </a:tc>
                <a:extLst>
                  <a:ext uri="{0D108BD9-81ED-4DB2-BD59-A6C34878D82A}">
                    <a16:rowId xmlns:a16="http://schemas.microsoft.com/office/drawing/2014/main" val="633834509"/>
                  </a:ext>
                </a:extLst>
              </a:tr>
              <a:tr h="914400">
                <a:tc>
                  <a:txBody>
                    <a:bodyPr/>
                    <a:lstStyle/>
                    <a:p>
                      <a:pPr lvl="0" algn="l">
                        <a:buNone/>
                      </a:pPr>
                      <a:r>
                        <a:rPr lang="en-US" sz="1800">
                          <a:latin typeface="Arial"/>
                          <a:cs typeface="Arial"/>
                        </a:rPr>
                        <a:t>EMS Ambulance Assistance</a:t>
                      </a:r>
                      <a:endParaRPr lang="en-US"/>
                    </a:p>
                  </a:txBody>
                  <a:tcPr anchor="ctr"/>
                </a:tc>
                <a:tc>
                  <a:txBody>
                    <a:bodyPr/>
                    <a:lstStyle/>
                    <a:p>
                      <a:pPr lvl="0" algn="ctr">
                        <a:buNone/>
                      </a:pPr>
                      <a:r>
                        <a:rPr lang="en-US" sz="3600">
                          <a:latin typeface="Arial"/>
                          <a:cs typeface="Arial"/>
                        </a:rPr>
                        <a:t>$867K</a:t>
                      </a:r>
                      <a:endParaRPr lang="en-US"/>
                    </a:p>
                  </a:txBody>
                  <a:tcPr anchor="ctr"/>
                </a:tc>
                <a:tc>
                  <a:txBody>
                    <a:bodyPr/>
                    <a:lstStyle/>
                    <a:p>
                      <a:pPr lvl="0" algn="ctr">
                        <a:buNone/>
                      </a:pPr>
                      <a:r>
                        <a:rPr lang="en-US" sz="3600">
                          <a:latin typeface="Arial"/>
                          <a:cs typeface="Arial"/>
                        </a:rPr>
                        <a:t>187</a:t>
                      </a:r>
                      <a:endParaRPr lang="en-US"/>
                    </a:p>
                  </a:txBody>
                  <a:tcPr anchor="ctr">
                    <a:solidFill>
                      <a:srgbClr val="1E376D">
                        <a:alpha val="10000"/>
                      </a:srgbClr>
                    </a:solidFill>
                  </a:tcPr>
                </a:tc>
                <a:tc>
                  <a:txBody>
                    <a:bodyPr/>
                    <a:lstStyle/>
                    <a:p>
                      <a:pPr lvl="0" algn="ctr">
                        <a:buNone/>
                      </a:pPr>
                      <a:r>
                        <a:rPr lang="en-US" sz="3600">
                          <a:latin typeface="Arial"/>
                          <a:cs typeface="Arial"/>
                        </a:rPr>
                        <a:t>95</a:t>
                      </a:r>
                      <a:endParaRPr lang="en-US"/>
                    </a:p>
                  </a:txBody>
                  <a:tcPr anchor="ctr"/>
                </a:tc>
                <a:extLst>
                  <a:ext uri="{0D108BD9-81ED-4DB2-BD59-A6C34878D82A}">
                    <a16:rowId xmlns:a16="http://schemas.microsoft.com/office/drawing/2014/main" val="127659354"/>
                  </a:ext>
                </a:extLst>
              </a:tr>
              <a:tr h="914400">
                <a:tc>
                  <a:txBody>
                    <a:bodyPr/>
                    <a:lstStyle/>
                    <a:p>
                      <a:pPr lvl="0" algn="l">
                        <a:buNone/>
                      </a:pPr>
                      <a:r>
                        <a:rPr lang="en-US" sz="1800">
                          <a:latin typeface="Arial"/>
                          <a:cs typeface="Arial"/>
                        </a:rPr>
                        <a:t>Hospital Staffing Assistance</a:t>
                      </a:r>
                      <a:endParaRPr lang="en-US"/>
                    </a:p>
                  </a:txBody>
                  <a:tcPr anchor="ctr"/>
                </a:tc>
                <a:tc>
                  <a:txBody>
                    <a:bodyPr/>
                    <a:lstStyle/>
                    <a:p>
                      <a:pPr lvl="0" algn="ctr">
                        <a:buNone/>
                      </a:pPr>
                      <a:r>
                        <a:rPr lang="en-US" sz="3600">
                          <a:latin typeface="Arial"/>
                          <a:cs typeface="Arial"/>
                        </a:rPr>
                        <a:t>$52M</a:t>
                      </a:r>
                      <a:endParaRPr lang="en-US"/>
                    </a:p>
                  </a:txBody>
                  <a:tcPr anchor="ctr"/>
                </a:tc>
                <a:tc>
                  <a:txBody>
                    <a:bodyPr/>
                    <a:lstStyle/>
                    <a:p>
                      <a:pPr lvl="0" algn="ctr">
                        <a:buNone/>
                      </a:pPr>
                      <a:r>
                        <a:rPr lang="en-US" sz="3600">
                          <a:latin typeface="Arial"/>
                          <a:cs typeface="Arial"/>
                        </a:rPr>
                        <a:t>9,575</a:t>
                      </a:r>
                      <a:endParaRPr lang="en-US"/>
                    </a:p>
                  </a:txBody>
                  <a:tcPr anchor="ctr">
                    <a:solidFill>
                      <a:srgbClr val="1E376D">
                        <a:alpha val="10000"/>
                      </a:srgbClr>
                    </a:solidFill>
                  </a:tcPr>
                </a:tc>
                <a:tc>
                  <a:txBody>
                    <a:bodyPr/>
                    <a:lstStyle/>
                    <a:p>
                      <a:pPr lvl="0" algn="ctr">
                        <a:buNone/>
                      </a:pPr>
                      <a:r>
                        <a:rPr lang="en-US" sz="3600" b="0" i="0" u="none" strike="noStrike" kern="1200" cap="none" spc="0" normalizeH="0" baseline="0" noProof="0">
                          <a:ln>
                            <a:noFill/>
                          </a:ln>
                          <a:effectLst/>
                          <a:uLnTx/>
                          <a:uFillTx/>
                          <a:latin typeface="Arial"/>
                          <a:ea typeface="+mn-ea"/>
                          <a:cs typeface="Arial"/>
                        </a:rPr>
                        <a:t>70</a:t>
                      </a:r>
                      <a:endParaRPr lang="en-US" sz="3600">
                        <a:latin typeface="Arial"/>
                        <a:cs typeface="Arial"/>
                      </a:endParaRPr>
                    </a:p>
                  </a:txBody>
                  <a:tcPr anchor="ctr"/>
                </a:tc>
                <a:extLst>
                  <a:ext uri="{0D108BD9-81ED-4DB2-BD59-A6C34878D82A}">
                    <a16:rowId xmlns:a16="http://schemas.microsoft.com/office/drawing/2014/main" val="1642170125"/>
                  </a:ext>
                </a:extLst>
              </a:tr>
            </a:tbl>
          </a:graphicData>
        </a:graphic>
      </p:graphicFrame>
      <p:pic>
        <p:nvPicPr>
          <p:cNvPr id="5" name="Picture 4" descr="A picture containing logo&#10;&#10;Description automatically generated">
            <a:extLst>
              <a:ext uri="{FF2B5EF4-FFF2-40B4-BE49-F238E27FC236}">
                <a16:creationId xmlns:a16="http://schemas.microsoft.com/office/drawing/2014/main" id="{9604ED48-B9E4-44C6-BA47-7E84A73AE1BD}"/>
              </a:ext>
            </a:extLst>
          </p:cNvPr>
          <p:cNvPicPr>
            <a:picLocks noChangeAspect="1"/>
          </p:cNvPicPr>
          <p:nvPr/>
        </p:nvPicPr>
        <p:blipFill>
          <a:blip r:embed="rId4"/>
          <a:srcRect/>
          <a:stretch/>
        </p:blipFill>
        <p:spPr>
          <a:xfrm>
            <a:off x="3173915" y="1107014"/>
            <a:ext cx="862344" cy="853050"/>
          </a:xfrm>
          <a:prstGeom prst="rect">
            <a:avLst/>
          </a:prstGeom>
          <a:effectLst>
            <a:outerShdw blurRad="254000" sx="102000" sy="102000" algn="ctr" rotWithShape="0">
              <a:prstClr val="black">
                <a:alpha val="40000"/>
              </a:prstClr>
            </a:outerShdw>
          </a:effectLst>
        </p:spPr>
      </p:pic>
      <p:pic>
        <p:nvPicPr>
          <p:cNvPr id="19" name="Picture 18">
            <a:extLst>
              <a:ext uri="{FF2B5EF4-FFF2-40B4-BE49-F238E27FC236}">
                <a16:creationId xmlns:a16="http://schemas.microsoft.com/office/drawing/2014/main" id="{CC169776-E880-6549-9EEC-43E813A5D7F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159298" y="2948202"/>
            <a:ext cx="853050" cy="853050"/>
          </a:xfrm>
          <a:prstGeom prst="rect">
            <a:avLst/>
          </a:prstGeom>
          <a:effectLst>
            <a:outerShdw blurRad="254000" sx="102000" sy="102000" algn="ctr" rotWithShape="0">
              <a:prstClr val="black">
                <a:alpha val="40000"/>
              </a:prstClr>
            </a:outerShdw>
          </a:effectLst>
        </p:spPr>
      </p:pic>
      <p:pic>
        <p:nvPicPr>
          <p:cNvPr id="23" name="Picture 22">
            <a:extLst>
              <a:ext uri="{FF2B5EF4-FFF2-40B4-BE49-F238E27FC236}">
                <a16:creationId xmlns:a16="http://schemas.microsoft.com/office/drawing/2014/main" id="{2101AEA2-780D-534A-8937-7EA468DC1B0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178753" y="2022783"/>
            <a:ext cx="832067" cy="832067"/>
          </a:xfrm>
          <a:prstGeom prst="rect">
            <a:avLst/>
          </a:prstGeom>
          <a:effectLst>
            <a:outerShdw blurRad="127000" sx="102000" sy="102000" algn="ctr" rotWithShape="0">
              <a:prstClr val="black">
                <a:alpha val="40000"/>
              </a:prstClr>
            </a:outerShdw>
          </a:effectLst>
        </p:spPr>
      </p:pic>
      <p:pic>
        <p:nvPicPr>
          <p:cNvPr id="3" name="Picture 2" descr="A close up of a logo&#10;&#10;Description automatically generated">
            <a:extLst>
              <a:ext uri="{FF2B5EF4-FFF2-40B4-BE49-F238E27FC236}">
                <a16:creationId xmlns:a16="http://schemas.microsoft.com/office/drawing/2014/main" id="{FBF01CF1-2315-4961-AE9E-0FE3DFC619E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60470" y="3870822"/>
            <a:ext cx="832067" cy="832067"/>
          </a:xfrm>
          <a:prstGeom prst="rect">
            <a:avLst/>
          </a:prstGeom>
          <a:effectLst>
            <a:outerShdw blurRad="127000" sx="102000" sy="102000" algn="ctr" rotWithShape="0">
              <a:prstClr val="black">
                <a:alpha val="40000"/>
              </a:prstClr>
            </a:outerShdw>
          </a:effectLst>
        </p:spPr>
      </p:pic>
      <p:pic>
        <p:nvPicPr>
          <p:cNvPr id="4" name="Picture 3">
            <a:extLst>
              <a:ext uri="{FF2B5EF4-FFF2-40B4-BE49-F238E27FC236}">
                <a16:creationId xmlns:a16="http://schemas.microsoft.com/office/drawing/2014/main" id="{5A6870CC-32B4-460D-942A-90651FBD80F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160470" y="4758520"/>
            <a:ext cx="832067" cy="832067"/>
          </a:xfrm>
          <a:prstGeom prst="rect">
            <a:avLst/>
          </a:prstGeom>
          <a:effectLst>
            <a:outerShdw blurRad="127000" sx="102000" sy="102000" algn="ctr" rotWithShape="0">
              <a:prstClr val="black">
                <a:alpha val="40000"/>
              </a:prstClr>
            </a:outerShdw>
          </a:effectLst>
        </p:spPr>
      </p:pic>
      <p:pic>
        <p:nvPicPr>
          <p:cNvPr id="7" name="Picture 6" descr="A picture containing drawing&#10;&#10;Description automatically generated">
            <a:extLst>
              <a:ext uri="{FF2B5EF4-FFF2-40B4-BE49-F238E27FC236}">
                <a16:creationId xmlns:a16="http://schemas.microsoft.com/office/drawing/2014/main" id="{085C92D2-2A65-4CDE-BFBC-536DD3D33647}"/>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3160468" y="5661207"/>
            <a:ext cx="832067" cy="832066"/>
          </a:xfrm>
          <a:prstGeom prst="rect">
            <a:avLst/>
          </a:prstGeom>
          <a:effectLst>
            <a:outerShdw blurRad="127000" sx="102000" sy="102000" algn="ctr" rotWithShape="0">
              <a:prstClr val="black">
                <a:alpha val="40000"/>
              </a:prstClr>
            </a:outerShdw>
          </a:effectLst>
        </p:spPr>
      </p:pic>
    </p:spTree>
    <p:extLst>
      <p:ext uri="{BB962C8B-B14F-4D97-AF65-F5344CB8AC3E}">
        <p14:creationId xmlns:p14="http://schemas.microsoft.com/office/powerpoint/2010/main" val="2219600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5" name="Footer Placeholder 1">
            <a:extLst>
              <a:ext uri="{FF2B5EF4-FFF2-40B4-BE49-F238E27FC236}">
                <a16:creationId xmlns:a16="http://schemas.microsoft.com/office/drawing/2014/main" id="{773AF20E-988C-7F4A-879C-CFC5BEC70E00}"/>
              </a:ext>
            </a:extLst>
          </p:cNvPr>
          <p:cNvSpPr txBox="1">
            <a:spLocks/>
          </p:cNvSpPr>
          <p:nvPr/>
        </p:nvSpPr>
        <p:spPr>
          <a:xfrm>
            <a:off x="2787079" y="7062994"/>
            <a:ext cx="9367870" cy="32300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latin typeface="Proxima Nova Light" panose="02000506030000020004" pitchFamily="50" charset="0"/>
              </a:rPr>
              <a:t>Private and Confidential </a:t>
            </a:r>
          </a:p>
        </p:txBody>
      </p:sp>
      <p:pic>
        <p:nvPicPr>
          <p:cNvPr id="49" name="Picture 48" descr="A picture containing silhouette&#10;&#10;Description automatically generated">
            <a:extLst>
              <a:ext uri="{FF2B5EF4-FFF2-40B4-BE49-F238E27FC236}">
                <a16:creationId xmlns:a16="http://schemas.microsoft.com/office/drawing/2014/main" id="{27A7E2A9-93A6-6342-8AEB-7D70A5615207}"/>
              </a:ext>
            </a:extLst>
          </p:cNvPr>
          <p:cNvPicPr>
            <a:picLocks noChangeAspect="1"/>
          </p:cNvPicPr>
          <p:nvPr/>
        </p:nvPicPr>
        <p:blipFill>
          <a:blip r:embed="rId2">
            <a:duotone>
              <a:prstClr val="black"/>
              <a:schemeClr val="accent3">
                <a:tint val="45000"/>
                <a:satMod val="400000"/>
              </a:schemeClr>
            </a:duotone>
            <a:alphaModFix amt="50000"/>
          </a:blip>
          <a:stretch>
            <a:fillRect/>
          </a:stretch>
        </p:blipFill>
        <p:spPr>
          <a:xfrm rot="216223">
            <a:off x="2972929" y="2034581"/>
            <a:ext cx="9611500" cy="3182184"/>
          </a:xfrm>
          <a:prstGeom prst="rect">
            <a:avLst/>
          </a:prstGeom>
        </p:spPr>
      </p:pic>
      <p:sp>
        <p:nvSpPr>
          <p:cNvPr id="41" name="TextBox 40">
            <a:extLst>
              <a:ext uri="{FF2B5EF4-FFF2-40B4-BE49-F238E27FC236}">
                <a16:creationId xmlns:a16="http://schemas.microsoft.com/office/drawing/2014/main" id="{1A336C9A-596B-5640-B047-7B82F8D261B2}"/>
              </a:ext>
            </a:extLst>
          </p:cNvPr>
          <p:cNvSpPr txBox="1"/>
          <p:nvPr/>
        </p:nvSpPr>
        <p:spPr>
          <a:xfrm rot="16200000">
            <a:off x="-606312" y="903547"/>
            <a:ext cx="4084846" cy="1779974"/>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5400">
                <a:solidFill>
                  <a:schemeClr val="bg1">
                    <a:alpha val="12000"/>
                  </a:schemeClr>
                </a:solidFill>
                <a:latin typeface="Arial Narrow" panose="020B0604020202020204" pitchFamily="34" charset="0"/>
                <a:cs typeface="Arial Narrow" panose="020B0604020202020204" pitchFamily="34" charset="0"/>
              </a:rPr>
              <a:t>CARES ACT PROGRAMS</a:t>
            </a:r>
          </a:p>
          <a:p>
            <a:endParaRPr lang="en-US">
              <a:solidFill>
                <a:schemeClr val="bg1">
                  <a:alpha val="12000"/>
                </a:schemeClr>
              </a:solidFill>
            </a:endParaRPr>
          </a:p>
        </p:txBody>
      </p:sp>
      <p:sp>
        <p:nvSpPr>
          <p:cNvPr id="46" name="TextBox 45">
            <a:extLst>
              <a:ext uri="{FF2B5EF4-FFF2-40B4-BE49-F238E27FC236}">
                <a16:creationId xmlns:a16="http://schemas.microsoft.com/office/drawing/2014/main" id="{CC34E571-E159-BD40-AFBD-752E55132E07}"/>
              </a:ext>
            </a:extLst>
          </p:cNvPr>
          <p:cNvSpPr txBox="1"/>
          <p:nvPr/>
        </p:nvSpPr>
        <p:spPr>
          <a:xfrm rot="16200000">
            <a:off x="1945" y="3855581"/>
            <a:ext cx="2952804" cy="2492990"/>
          </a:xfrm>
          <a:prstGeom prst="rect">
            <a:avLst/>
          </a:prstGeom>
          <a:noFill/>
          <a:effectLst>
            <a:outerShdw blurRad="63500" sx="73000" sy="73000" algn="ctr" rotWithShape="0">
              <a:prstClr val="black">
                <a:alpha val="0"/>
              </a:prstClr>
            </a:outerShdw>
          </a:effectLst>
        </p:spPr>
        <p:txBody>
          <a:bodyPr wrap="square" rtlCol="0">
            <a:spAutoFit/>
          </a:bodyPr>
          <a:lstStyle/>
          <a:p>
            <a:pPr algn="ctr"/>
            <a:r>
              <a:rPr lang="en-US" sz="13800" b="1">
                <a:solidFill>
                  <a:schemeClr val="bg1">
                    <a:alpha val="12000"/>
                  </a:schemeClr>
                </a:solidFill>
                <a:latin typeface="Arial Black" panose="020B0604020202020204" pitchFamily="34" charset="0"/>
                <a:cs typeface="Arial Black" panose="020B0604020202020204" pitchFamily="34" charset="0"/>
              </a:rPr>
              <a:t>TN</a:t>
            </a:r>
          </a:p>
          <a:p>
            <a:endParaRPr lang="en-US">
              <a:solidFill>
                <a:schemeClr val="bg1">
                  <a:alpha val="12000"/>
                </a:schemeClr>
              </a:solidFill>
            </a:endParaRPr>
          </a:p>
        </p:txBody>
      </p:sp>
      <p:sp>
        <p:nvSpPr>
          <p:cNvPr id="47" name="TextBox 46">
            <a:extLst>
              <a:ext uri="{FF2B5EF4-FFF2-40B4-BE49-F238E27FC236}">
                <a16:creationId xmlns:a16="http://schemas.microsoft.com/office/drawing/2014/main" id="{34EF3221-B8FF-AF42-B1D2-5EA0F0360F4F}"/>
              </a:ext>
            </a:extLst>
          </p:cNvPr>
          <p:cNvSpPr txBox="1"/>
          <p:nvPr/>
        </p:nvSpPr>
        <p:spPr>
          <a:xfrm>
            <a:off x="-3068100" y="6075608"/>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4000" b="1">
                <a:solidFill>
                  <a:srgbClr val="919295"/>
                </a:solidFill>
                <a:latin typeface="Arial Narrow" panose="020B0604020202020204" pitchFamily="34" charset="0"/>
                <a:cs typeface="Arial Narrow" panose="020B0604020202020204" pitchFamily="34" charset="0"/>
              </a:rPr>
              <a:t>PROGRAMS</a:t>
            </a:r>
          </a:p>
          <a:p>
            <a:endParaRPr lang="en-US">
              <a:solidFill>
                <a:schemeClr val="bg1">
                  <a:alpha val="12000"/>
                </a:schemeClr>
              </a:solidFill>
            </a:endParaRPr>
          </a:p>
        </p:txBody>
      </p:sp>
      <p:sp>
        <p:nvSpPr>
          <p:cNvPr id="48" name="TextBox 47">
            <a:extLst>
              <a:ext uri="{FF2B5EF4-FFF2-40B4-BE49-F238E27FC236}">
                <a16:creationId xmlns:a16="http://schemas.microsoft.com/office/drawing/2014/main" id="{8A2663A0-4801-8445-A72C-3C6A7152CE6A}"/>
              </a:ext>
            </a:extLst>
          </p:cNvPr>
          <p:cNvSpPr txBox="1"/>
          <p:nvPr/>
        </p:nvSpPr>
        <p:spPr>
          <a:xfrm>
            <a:off x="-3045427" y="5595180"/>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16600" b="1">
                <a:solidFill>
                  <a:srgbClr val="919295"/>
                </a:solidFill>
                <a:latin typeface="Arial Black" panose="020B0604020202020204" pitchFamily="34" charset="0"/>
                <a:cs typeface="Arial Black" panose="020B0604020202020204" pitchFamily="34" charset="0"/>
              </a:rPr>
              <a:t>7</a:t>
            </a:r>
          </a:p>
          <a:p>
            <a:endParaRPr lang="en-US">
              <a:solidFill>
                <a:schemeClr val="bg1">
                  <a:alpha val="12000"/>
                </a:schemeClr>
              </a:solidFill>
            </a:endParaRPr>
          </a:p>
        </p:txBody>
      </p:sp>
      <p:graphicFrame>
        <p:nvGraphicFramePr>
          <p:cNvPr id="2" name="Table 2">
            <a:extLst>
              <a:ext uri="{FF2B5EF4-FFF2-40B4-BE49-F238E27FC236}">
                <a16:creationId xmlns:a16="http://schemas.microsoft.com/office/drawing/2014/main" id="{0EDE4AC0-5FB8-4D80-AB8E-3EF310B5166F}"/>
              </a:ext>
            </a:extLst>
          </p:cNvPr>
          <p:cNvGraphicFramePr>
            <a:graphicFrameLocks noGrp="1"/>
          </p:cNvGraphicFramePr>
          <p:nvPr>
            <p:extLst>
              <p:ext uri="{D42A27DB-BD31-4B8C-83A1-F6EECF244321}">
                <p14:modId xmlns:p14="http://schemas.microsoft.com/office/powerpoint/2010/main" val="2101643151"/>
              </p:ext>
            </p:extLst>
          </p:nvPr>
        </p:nvGraphicFramePr>
        <p:xfrm>
          <a:off x="4199944" y="568946"/>
          <a:ext cx="7725836" cy="5286375"/>
        </p:xfrm>
        <a:graphic>
          <a:graphicData uri="http://schemas.openxmlformats.org/drawingml/2006/table">
            <a:tbl>
              <a:tblPr firstRow="1" bandRow="1">
                <a:tableStyleId>{2D5ABB26-0587-4C30-8999-92F81FD0307C}</a:tableStyleId>
              </a:tblPr>
              <a:tblGrid>
                <a:gridCol w="2213700">
                  <a:extLst>
                    <a:ext uri="{9D8B030D-6E8A-4147-A177-3AD203B41FA5}">
                      <a16:colId xmlns:a16="http://schemas.microsoft.com/office/drawing/2014/main" val="973672816"/>
                    </a:ext>
                  </a:extLst>
                </a:gridCol>
                <a:gridCol w="1756372">
                  <a:extLst>
                    <a:ext uri="{9D8B030D-6E8A-4147-A177-3AD203B41FA5}">
                      <a16:colId xmlns:a16="http://schemas.microsoft.com/office/drawing/2014/main" val="1579279923"/>
                    </a:ext>
                  </a:extLst>
                </a:gridCol>
                <a:gridCol w="1824305">
                  <a:extLst>
                    <a:ext uri="{9D8B030D-6E8A-4147-A177-3AD203B41FA5}">
                      <a16:colId xmlns:a16="http://schemas.microsoft.com/office/drawing/2014/main" val="3699019439"/>
                    </a:ext>
                  </a:extLst>
                </a:gridCol>
                <a:gridCol w="1931459">
                  <a:extLst>
                    <a:ext uri="{9D8B030D-6E8A-4147-A177-3AD203B41FA5}">
                      <a16:colId xmlns:a16="http://schemas.microsoft.com/office/drawing/2014/main" val="3289093991"/>
                    </a:ext>
                  </a:extLst>
                </a:gridCol>
              </a:tblGrid>
              <a:tr h="7143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bg1"/>
                          </a:solidFill>
                          <a:latin typeface="Arial"/>
                          <a:cs typeface="Arial"/>
                        </a:rPr>
                        <a:t>Program</a:t>
                      </a:r>
                    </a:p>
                  </a:txBody>
                  <a:tcPr anchor="b">
                    <a:solidFill>
                      <a:srgbClr val="1E376D"/>
                    </a:solidFill>
                  </a:tcPr>
                </a:tc>
                <a:tc>
                  <a:txBody>
                    <a:bodyPr/>
                    <a:lstStyle/>
                    <a:p>
                      <a:pPr algn="ctr"/>
                      <a:r>
                        <a:rPr lang="en-US" sz="2000" b="1">
                          <a:solidFill>
                            <a:schemeClr val="bg1"/>
                          </a:solidFill>
                          <a:latin typeface="Arial"/>
                          <a:cs typeface="Arial"/>
                        </a:rPr>
                        <a:t>Fund Size</a:t>
                      </a:r>
                    </a:p>
                  </a:txBody>
                  <a:tcPr anchor="b">
                    <a:solidFill>
                      <a:srgbClr val="1E376D"/>
                    </a:solidFill>
                  </a:tcPr>
                </a:tc>
                <a:tc>
                  <a:txBody>
                    <a:bodyPr/>
                    <a:lstStyle/>
                    <a:p>
                      <a:pPr algn="ctr"/>
                      <a:r>
                        <a:rPr lang="en-US" sz="2000" b="1">
                          <a:solidFill>
                            <a:schemeClr val="bg1"/>
                          </a:solidFill>
                          <a:latin typeface="Arial"/>
                          <a:cs typeface="Arial"/>
                        </a:rPr>
                        <a:t>Recipients</a:t>
                      </a:r>
                    </a:p>
                  </a:txBody>
                  <a:tcPr anchor="b">
                    <a:solidFill>
                      <a:srgbClr val="1E376D"/>
                    </a:solidFill>
                  </a:tcPr>
                </a:tc>
                <a:tc>
                  <a:txBody>
                    <a:bodyPr/>
                    <a:lstStyle/>
                    <a:p>
                      <a:pPr algn="ctr"/>
                      <a:r>
                        <a:rPr lang="en-US" sz="2000" b="1">
                          <a:solidFill>
                            <a:schemeClr val="bg1"/>
                          </a:solidFill>
                          <a:latin typeface="Arial"/>
                          <a:cs typeface="Arial"/>
                        </a:rPr>
                        <a:t>Counties Served</a:t>
                      </a:r>
                    </a:p>
                  </a:txBody>
                  <a:tcPr anchor="b">
                    <a:solidFill>
                      <a:srgbClr val="1E376D"/>
                    </a:solidFill>
                  </a:tcPr>
                </a:tc>
                <a:extLst>
                  <a:ext uri="{0D108BD9-81ED-4DB2-BD59-A6C34878D82A}">
                    <a16:rowId xmlns:a16="http://schemas.microsoft.com/office/drawing/2014/main" val="2813078791"/>
                  </a:ext>
                </a:extLst>
              </a:tr>
              <a:tr h="914400">
                <a:tc>
                  <a:txBody>
                    <a:bodyPr/>
                    <a:lstStyle/>
                    <a:p>
                      <a:pPr algn="l"/>
                      <a:r>
                        <a:rPr lang="en-US" sz="1800">
                          <a:latin typeface="Arial"/>
                          <a:cs typeface="Arial"/>
                        </a:rPr>
                        <a:t>Local Government</a:t>
                      </a:r>
                    </a:p>
                  </a:txBody>
                  <a:tcPr anchor="ctr"/>
                </a:tc>
                <a:tc>
                  <a:txBody>
                    <a:bodyPr/>
                    <a:lstStyle/>
                    <a:p>
                      <a:pPr algn="ctr"/>
                      <a:r>
                        <a:rPr lang="en-US" sz="3600">
                          <a:latin typeface="Arial"/>
                          <a:cs typeface="Arial"/>
                        </a:rPr>
                        <a:t>$115M</a:t>
                      </a:r>
                    </a:p>
                  </a:txBody>
                  <a:tcPr anchor="ctr"/>
                </a:tc>
                <a:tc>
                  <a:txBody>
                    <a:bodyPr/>
                    <a:lstStyle/>
                    <a:p>
                      <a:pPr algn="ctr"/>
                      <a:r>
                        <a:rPr lang="en-US" sz="3600">
                          <a:latin typeface="Arial"/>
                          <a:cs typeface="Arial"/>
                        </a:rPr>
                        <a:t>358</a:t>
                      </a:r>
                    </a:p>
                  </a:txBody>
                  <a:tcPr anchor="ctr">
                    <a:solidFill>
                      <a:srgbClr val="1E376D">
                        <a:alpha val="10000"/>
                      </a:srgbClr>
                    </a:solidFill>
                  </a:tcPr>
                </a:tc>
                <a:tc>
                  <a:txBody>
                    <a:bodyPr/>
                    <a:lstStyle/>
                    <a:p>
                      <a:pPr algn="ctr"/>
                      <a:r>
                        <a:rPr kumimoji="0" lang="en-US" sz="3600" b="0" i="0" u="none" strike="noStrike" kern="1200" cap="none" spc="0" normalizeH="0" baseline="0" noProof="0">
                          <a:ln>
                            <a:noFill/>
                          </a:ln>
                          <a:effectLst/>
                          <a:uLnTx/>
                          <a:uFillTx/>
                          <a:latin typeface="Arial"/>
                          <a:ea typeface="+mn-ea"/>
                          <a:cs typeface="Arial"/>
                        </a:rPr>
                        <a:t>93</a:t>
                      </a:r>
                      <a:endParaRPr lang="en-US" sz="3600">
                        <a:latin typeface="Arial"/>
                        <a:cs typeface="Arial"/>
                      </a:endParaRPr>
                    </a:p>
                  </a:txBody>
                  <a:tcPr anchor="ctr"/>
                </a:tc>
                <a:extLst>
                  <a:ext uri="{0D108BD9-81ED-4DB2-BD59-A6C34878D82A}">
                    <a16:rowId xmlns:a16="http://schemas.microsoft.com/office/drawing/2014/main" val="1639871243"/>
                  </a:ext>
                </a:extLst>
              </a:tr>
              <a:tr h="914400">
                <a:tc>
                  <a:txBody>
                    <a:bodyPr/>
                    <a:lstStyle/>
                    <a:p>
                      <a:pPr algn="l"/>
                      <a:r>
                        <a:rPr lang="en-US" sz="1800">
                          <a:latin typeface="Arial"/>
                          <a:cs typeface="Arial"/>
                        </a:rPr>
                        <a:t>Community CARES (Non-Profit)</a:t>
                      </a:r>
                    </a:p>
                  </a:txBody>
                  <a:tcPr anchor="ctr"/>
                </a:tc>
                <a:tc>
                  <a:txBody>
                    <a:bodyPr/>
                    <a:lstStyle/>
                    <a:p>
                      <a:pPr algn="ctr"/>
                      <a:r>
                        <a:rPr lang="en-US" sz="3600">
                          <a:latin typeface="Arial"/>
                          <a:cs typeface="Arial"/>
                        </a:rPr>
                        <a:t>$150M</a:t>
                      </a:r>
                    </a:p>
                  </a:txBody>
                  <a:tcPr anchor="ctr"/>
                </a:tc>
                <a:tc>
                  <a:txBody>
                    <a:bodyPr/>
                    <a:lstStyle/>
                    <a:p>
                      <a:pPr algn="ctr"/>
                      <a:r>
                        <a:rPr lang="en-US" sz="3600">
                          <a:latin typeface="Arial"/>
                          <a:cs typeface="Arial"/>
                        </a:rPr>
                        <a:t>655</a:t>
                      </a:r>
                    </a:p>
                  </a:txBody>
                  <a:tcPr anchor="ctr">
                    <a:solidFill>
                      <a:srgbClr val="1E376D">
                        <a:alpha val="10000"/>
                      </a:srgbClr>
                    </a:solidFill>
                  </a:tcPr>
                </a:tc>
                <a:tc>
                  <a:txBody>
                    <a:bodyPr/>
                    <a:lstStyle/>
                    <a:p>
                      <a:pPr algn="ctr"/>
                      <a:r>
                        <a:rPr kumimoji="0" lang="en-US" sz="3600" b="0" i="0" u="none" strike="noStrike" kern="1200" cap="none" spc="0" normalizeH="0" baseline="0" noProof="0">
                          <a:ln>
                            <a:noFill/>
                          </a:ln>
                          <a:effectLst/>
                          <a:uLnTx/>
                          <a:uFillTx/>
                          <a:latin typeface="Arial"/>
                          <a:ea typeface="+mn-ea"/>
                          <a:cs typeface="Arial"/>
                        </a:rPr>
                        <a:t>57</a:t>
                      </a:r>
                      <a:endParaRPr lang="en-US" sz="3600">
                        <a:latin typeface="Arial"/>
                        <a:cs typeface="Arial"/>
                      </a:endParaRPr>
                    </a:p>
                  </a:txBody>
                  <a:tcPr anchor="ctr"/>
                </a:tc>
                <a:extLst>
                  <a:ext uri="{0D108BD9-81ED-4DB2-BD59-A6C34878D82A}">
                    <a16:rowId xmlns:a16="http://schemas.microsoft.com/office/drawing/2014/main" val="665079108"/>
                  </a:ext>
                </a:extLst>
              </a:tr>
              <a:tr h="914400">
                <a:tc>
                  <a:txBody>
                    <a:bodyPr/>
                    <a:lstStyle/>
                    <a:p>
                      <a:pPr lvl="0" algn="l">
                        <a:buNone/>
                      </a:pPr>
                      <a:r>
                        <a:rPr lang="en-US" sz="1800">
                          <a:latin typeface="Arial"/>
                          <a:cs typeface="Arial"/>
                        </a:rPr>
                        <a:t>Small Business</a:t>
                      </a:r>
                      <a:endParaRPr lang="en-US"/>
                    </a:p>
                  </a:txBody>
                  <a:tcPr anchor="ctr"/>
                </a:tc>
                <a:tc>
                  <a:txBody>
                    <a:bodyPr/>
                    <a:lstStyle/>
                    <a:p>
                      <a:pPr lvl="0" algn="ctr">
                        <a:buNone/>
                      </a:pPr>
                      <a:r>
                        <a:rPr lang="en-US" sz="3600">
                          <a:latin typeface="Arial"/>
                          <a:cs typeface="Arial"/>
                        </a:rPr>
                        <a:t>$325M</a:t>
                      </a:r>
                      <a:endParaRPr lang="en-US"/>
                    </a:p>
                  </a:txBody>
                  <a:tcPr anchor="ctr"/>
                </a:tc>
                <a:tc>
                  <a:txBody>
                    <a:bodyPr/>
                    <a:lstStyle/>
                    <a:p>
                      <a:pPr lvl="0" algn="ctr">
                        <a:buNone/>
                      </a:pPr>
                      <a:r>
                        <a:rPr lang="en-US" sz="3600">
                          <a:latin typeface="Arial"/>
                          <a:cs typeface="Arial"/>
                        </a:rPr>
                        <a:t>29,223</a:t>
                      </a:r>
                      <a:endParaRPr lang="en-US"/>
                    </a:p>
                  </a:txBody>
                  <a:tcPr anchor="ctr">
                    <a:solidFill>
                      <a:srgbClr val="1E376D">
                        <a:alpha val="10000"/>
                      </a:srgbClr>
                    </a:solidFill>
                  </a:tcPr>
                </a:tc>
                <a:tc>
                  <a:txBody>
                    <a:bodyPr/>
                    <a:lstStyle/>
                    <a:p>
                      <a:pPr lvl="0" algn="ctr">
                        <a:buNone/>
                      </a:pPr>
                      <a:r>
                        <a:rPr lang="en-US" sz="3600" b="0" i="0" u="none" strike="noStrike" kern="1200" cap="none" spc="0" normalizeH="0" baseline="0" noProof="0">
                          <a:ln>
                            <a:noFill/>
                          </a:ln>
                          <a:effectLst/>
                          <a:uLnTx/>
                          <a:uFillTx/>
                          <a:latin typeface="Arial"/>
                          <a:ea typeface="+mn-ea"/>
                          <a:cs typeface="Arial"/>
                        </a:rPr>
                        <a:t>95</a:t>
                      </a:r>
                      <a:endParaRPr lang="en-US" sz="3600">
                        <a:latin typeface="Arial"/>
                        <a:cs typeface="Arial"/>
                      </a:endParaRPr>
                    </a:p>
                  </a:txBody>
                  <a:tcPr anchor="ctr"/>
                </a:tc>
                <a:extLst>
                  <a:ext uri="{0D108BD9-81ED-4DB2-BD59-A6C34878D82A}">
                    <a16:rowId xmlns:a16="http://schemas.microsoft.com/office/drawing/2014/main" val="681425577"/>
                  </a:ext>
                </a:extLst>
              </a:tr>
              <a:tr h="914400">
                <a:tc>
                  <a:txBody>
                    <a:bodyPr/>
                    <a:lstStyle/>
                    <a:p>
                      <a:pPr lvl="0" algn="l">
                        <a:buNone/>
                      </a:pPr>
                      <a:r>
                        <a:rPr lang="en-US" sz="1800" kern="1200">
                          <a:solidFill>
                            <a:schemeClr val="tx1"/>
                          </a:solidFill>
                          <a:effectLst/>
                          <a:latin typeface="Arial"/>
                          <a:ea typeface="+mn-ea"/>
                          <a:cs typeface="+mn-cs"/>
                        </a:rPr>
                        <a:t>TN Tourism and Local DMO support</a:t>
                      </a:r>
                      <a:endParaRPr lang="en-US" sz="1800">
                        <a:latin typeface="Arial"/>
                        <a:cs typeface="Arial"/>
                      </a:endParaRPr>
                    </a:p>
                  </a:txBody>
                  <a:tcPr anchor="ctr"/>
                </a:tc>
                <a:tc>
                  <a:txBody>
                    <a:bodyPr/>
                    <a:lstStyle/>
                    <a:p>
                      <a:pPr lvl="0" algn="ctr">
                        <a:buNone/>
                      </a:pPr>
                      <a:r>
                        <a:rPr lang="en-US" sz="3600">
                          <a:latin typeface="Arial"/>
                          <a:cs typeface="Arial"/>
                        </a:rPr>
                        <a:t>$25M</a:t>
                      </a:r>
                      <a:endParaRPr lang="en-US"/>
                    </a:p>
                  </a:txBody>
                  <a:tcPr anchor="ctr"/>
                </a:tc>
                <a:tc>
                  <a:txBody>
                    <a:bodyPr/>
                    <a:lstStyle/>
                    <a:p>
                      <a:pPr lvl="0" algn="ctr">
                        <a:buNone/>
                      </a:pPr>
                      <a:r>
                        <a:rPr lang="en-US" sz="3600">
                          <a:latin typeface="Arial"/>
                          <a:cs typeface="Arial"/>
                        </a:rPr>
                        <a:t>112</a:t>
                      </a:r>
                      <a:endParaRPr lang="en-US"/>
                    </a:p>
                  </a:txBody>
                  <a:tcPr anchor="ctr">
                    <a:solidFill>
                      <a:srgbClr val="1E376D">
                        <a:alpha val="10000"/>
                      </a:srgbClr>
                    </a:solidFill>
                  </a:tcPr>
                </a:tc>
                <a:tc>
                  <a:txBody>
                    <a:bodyPr/>
                    <a:lstStyle/>
                    <a:p>
                      <a:pPr lvl="0" algn="ctr">
                        <a:buNone/>
                      </a:pPr>
                      <a:r>
                        <a:rPr lang="en-US" sz="3600">
                          <a:latin typeface="Arial"/>
                          <a:cs typeface="Arial"/>
                        </a:rPr>
                        <a:t>95</a:t>
                      </a:r>
                      <a:endParaRPr lang="en-US"/>
                    </a:p>
                  </a:txBody>
                  <a:tcPr anchor="ctr"/>
                </a:tc>
                <a:extLst>
                  <a:ext uri="{0D108BD9-81ED-4DB2-BD59-A6C34878D82A}">
                    <a16:rowId xmlns:a16="http://schemas.microsoft.com/office/drawing/2014/main" val="4209880226"/>
                  </a:ext>
                </a:extLst>
              </a:tr>
              <a:tr h="914400">
                <a:tc>
                  <a:txBody>
                    <a:bodyPr/>
                    <a:lstStyle/>
                    <a:p>
                      <a:pPr marL="0" marR="0" lvl="0" indent="0" algn="l" rtl="0">
                        <a:lnSpc>
                          <a:spcPct val="100000"/>
                        </a:lnSpc>
                        <a:spcBef>
                          <a:spcPts val="0"/>
                        </a:spcBef>
                        <a:spcAft>
                          <a:spcPts val="0"/>
                        </a:spcAft>
                        <a:buClrTx/>
                        <a:buSzTx/>
                        <a:buFontTx/>
                        <a:buNone/>
                      </a:pPr>
                      <a:r>
                        <a:rPr lang="en-US" sz="1800">
                          <a:latin typeface="Arial"/>
                          <a:cs typeface="Arial"/>
                        </a:rPr>
                        <a:t>Higher Education</a:t>
                      </a:r>
                      <a:endParaRPr lang="en-US"/>
                    </a:p>
                  </a:txBody>
                  <a:tcPr anchor="ctr"/>
                </a:tc>
                <a:tc>
                  <a:txBody>
                    <a:bodyPr/>
                    <a:lstStyle/>
                    <a:p>
                      <a:pPr marL="0" marR="0" lvl="0" indent="0" algn="ctr" rtl="0">
                        <a:lnSpc>
                          <a:spcPct val="100000"/>
                        </a:lnSpc>
                        <a:spcBef>
                          <a:spcPts val="0"/>
                        </a:spcBef>
                        <a:spcAft>
                          <a:spcPts val="0"/>
                        </a:spcAft>
                        <a:buClrTx/>
                        <a:buSzTx/>
                        <a:buFontTx/>
                        <a:buNone/>
                      </a:pPr>
                      <a:r>
                        <a:rPr lang="en-US" sz="3600">
                          <a:latin typeface="Arial"/>
                          <a:cs typeface="Arial"/>
                        </a:rPr>
                        <a:t>$21.5M</a:t>
                      </a:r>
                      <a:endParaRPr lang="en-US"/>
                    </a:p>
                  </a:txBody>
                  <a:tcPr anchor="ctr"/>
                </a:tc>
                <a:tc>
                  <a:txBody>
                    <a:bodyPr/>
                    <a:lstStyle/>
                    <a:p>
                      <a:pPr marL="0" marR="0" lvl="0" indent="0" algn="ctr" rtl="0">
                        <a:lnSpc>
                          <a:spcPct val="100000"/>
                        </a:lnSpc>
                        <a:spcBef>
                          <a:spcPts val="0"/>
                        </a:spcBef>
                        <a:spcAft>
                          <a:spcPts val="0"/>
                        </a:spcAft>
                        <a:buClrTx/>
                        <a:buSzTx/>
                        <a:buFontTx/>
                        <a:buNone/>
                      </a:pPr>
                      <a:r>
                        <a:rPr lang="en-US" sz="3600">
                          <a:latin typeface="Arial"/>
                          <a:cs typeface="Arial"/>
                        </a:rPr>
                        <a:t>82</a:t>
                      </a:r>
                      <a:endParaRPr lang="en-US"/>
                    </a:p>
                  </a:txBody>
                  <a:tcPr anchor="ctr">
                    <a:solidFill>
                      <a:srgbClr val="1E376D">
                        <a:alpha val="10000"/>
                      </a:srgbClr>
                    </a:solidFill>
                  </a:tcPr>
                </a:tc>
                <a:tc>
                  <a:txBody>
                    <a:bodyPr/>
                    <a:lstStyle/>
                    <a:p>
                      <a:pPr marL="0" marR="0" lvl="0" indent="0" algn="ctr" rtl="0">
                        <a:lnSpc>
                          <a:spcPct val="100000"/>
                        </a:lnSpc>
                        <a:spcBef>
                          <a:spcPts val="0"/>
                        </a:spcBef>
                        <a:spcAft>
                          <a:spcPts val="0"/>
                        </a:spcAft>
                        <a:buClrTx/>
                        <a:buSzTx/>
                        <a:buFontTx/>
                        <a:buNone/>
                      </a:pPr>
                      <a:r>
                        <a:rPr lang="en-US" sz="3600">
                          <a:latin typeface="Arial"/>
                          <a:cs typeface="Arial"/>
                        </a:rPr>
                        <a:t>44</a:t>
                      </a:r>
                      <a:endParaRPr lang="en-US"/>
                    </a:p>
                  </a:txBody>
                  <a:tcPr anchor="ctr"/>
                </a:tc>
                <a:extLst>
                  <a:ext uri="{0D108BD9-81ED-4DB2-BD59-A6C34878D82A}">
                    <a16:rowId xmlns:a16="http://schemas.microsoft.com/office/drawing/2014/main" val="1120730683"/>
                  </a:ext>
                </a:extLst>
              </a:tr>
            </a:tbl>
          </a:graphicData>
        </a:graphic>
      </p:graphicFrame>
      <p:pic>
        <p:nvPicPr>
          <p:cNvPr id="43" name="Picture 42">
            <a:extLst>
              <a:ext uri="{FF2B5EF4-FFF2-40B4-BE49-F238E27FC236}">
                <a16:creationId xmlns:a16="http://schemas.microsoft.com/office/drawing/2014/main" id="{D589E3EB-B58E-4E4E-A1DB-2B758B86A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26162" y="1319679"/>
            <a:ext cx="832067" cy="832066"/>
          </a:xfrm>
          <a:prstGeom prst="rect">
            <a:avLst/>
          </a:prstGeom>
          <a:effectLst>
            <a:outerShdw blurRad="127000" sx="102000" sy="102000" algn="ctr" rotWithShape="0">
              <a:prstClr val="black">
                <a:alpha val="40000"/>
              </a:prstClr>
            </a:outerShdw>
          </a:effectLst>
        </p:spPr>
      </p:pic>
      <p:pic>
        <p:nvPicPr>
          <p:cNvPr id="44" name="Picture 43" descr="A picture containing logo&#10;&#10;Description automatically generated">
            <a:extLst>
              <a:ext uri="{FF2B5EF4-FFF2-40B4-BE49-F238E27FC236}">
                <a16:creationId xmlns:a16="http://schemas.microsoft.com/office/drawing/2014/main" id="{97F3A8C9-15A3-4D67-B88D-430CA8A519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5054" y="2216620"/>
            <a:ext cx="832068" cy="832067"/>
          </a:xfrm>
          <a:prstGeom prst="rect">
            <a:avLst/>
          </a:prstGeom>
          <a:effectLst>
            <a:outerShdw blurRad="127000" sx="102000" sy="102000" algn="ctr" rotWithShape="0">
              <a:prstClr val="black">
                <a:alpha val="40000"/>
              </a:prstClr>
            </a:outerShdw>
          </a:effectLst>
        </p:spPr>
      </p:pic>
      <p:pic>
        <p:nvPicPr>
          <p:cNvPr id="5" name="Picture 4" descr="A close up of a logo&#10;&#10;Description automatically generated">
            <a:extLst>
              <a:ext uri="{FF2B5EF4-FFF2-40B4-BE49-F238E27FC236}">
                <a16:creationId xmlns:a16="http://schemas.microsoft.com/office/drawing/2014/main" id="{87D01035-452F-4436-B67A-E5FAABBE92D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27814" y="4036619"/>
            <a:ext cx="832068" cy="832067"/>
          </a:xfrm>
          <a:prstGeom prst="rect">
            <a:avLst/>
          </a:prstGeom>
          <a:effectLst>
            <a:outerShdw blurRad="127000" sx="102000" sy="102000" algn="ctr" rotWithShape="0">
              <a:prstClr val="black">
                <a:alpha val="40000"/>
              </a:prstClr>
            </a:outerShdw>
          </a:effectLst>
        </p:spPr>
      </p:pic>
      <p:pic>
        <p:nvPicPr>
          <p:cNvPr id="7" name="Picture 6" descr="A close up of a logo&#10;&#10;Description automatically generated">
            <a:extLst>
              <a:ext uri="{FF2B5EF4-FFF2-40B4-BE49-F238E27FC236}">
                <a16:creationId xmlns:a16="http://schemas.microsoft.com/office/drawing/2014/main" id="{92122CB7-50B2-4942-AABD-90A762CBD8A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224912" y="4950818"/>
            <a:ext cx="832067" cy="832067"/>
          </a:xfrm>
          <a:prstGeom prst="rect">
            <a:avLst/>
          </a:prstGeom>
          <a:effectLst>
            <a:outerShdw blurRad="127000" sx="102000" sy="102000" algn="ctr" rotWithShape="0">
              <a:prstClr val="black">
                <a:alpha val="40000"/>
              </a:prstClr>
            </a:outerShdw>
          </a:effectLst>
        </p:spPr>
      </p:pic>
      <p:pic>
        <p:nvPicPr>
          <p:cNvPr id="9" name="Picture 8" descr="A picture containing drawing&#10;&#10;Description automatically generated">
            <a:extLst>
              <a:ext uri="{FF2B5EF4-FFF2-40B4-BE49-F238E27FC236}">
                <a16:creationId xmlns:a16="http://schemas.microsoft.com/office/drawing/2014/main" id="{A1A7EDBC-0584-437C-B1D8-39AFDDD4932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227814" y="3127001"/>
            <a:ext cx="832068" cy="832067"/>
          </a:xfrm>
          <a:prstGeom prst="rect">
            <a:avLst/>
          </a:prstGeom>
          <a:effectLst>
            <a:outerShdw blurRad="127000" sx="102000" sy="102000" algn="ctr" rotWithShape="0">
              <a:prstClr val="black">
                <a:alpha val="40000"/>
              </a:prstClr>
            </a:outerShdw>
          </a:effectLst>
        </p:spPr>
      </p:pic>
    </p:spTree>
    <p:extLst>
      <p:ext uri="{BB962C8B-B14F-4D97-AF65-F5344CB8AC3E}">
        <p14:creationId xmlns:p14="http://schemas.microsoft.com/office/powerpoint/2010/main" val="3066487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45" name="Footer Placeholder 1">
            <a:extLst>
              <a:ext uri="{FF2B5EF4-FFF2-40B4-BE49-F238E27FC236}">
                <a16:creationId xmlns:a16="http://schemas.microsoft.com/office/drawing/2014/main" id="{773AF20E-988C-7F4A-879C-CFC5BEC70E00}"/>
              </a:ext>
            </a:extLst>
          </p:cNvPr>
          <p:cNvSpPr txBox="1">
            <a:spLocks/>
          </p:cNvSpPr>
          <p:nvPr/>
        </p:nvSpPr>
        <p:spPr>
          <a:xfrm>
            <a:off x="2787079" y="7062994"/>
            <a:ext cx="9367870" cy="32300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latin typeface="Proxima Nova Light" panose="02000506030000020004" pitchFamily="50" charset="0"/>
              </a:rPr>
              <a:t>Private and Confidential </a:t>
            </a:r>
          </a:p>
        </p:txBody>
      </p:sp>
      <p:pic>
        <p:nvPicPr>
          <p:cNvPr id="49" name="Picture 48" descr="A picture containing silhouette&#10;&#10;Description automatically generated">
            <a:extLst>
              <a:ext uri="{FF2B5EF4-FFF2-40B4-BE49-F238E27FC236}">
                <a16:creationId xmlns:a16="http://schemas.microsoft.com/office/drawing/2014/main" id="{27A7E2A9-93A6-6342-8AEB-7D70A5615207}"/>
              </a:ext>
            </a:extLst>
          </p:cNvPr>
          <p:cNvPicPr>
            <a:picLocks noChangeAspect="1"/>
          </p:cNvPicPr>
          <p:nvPr/>
        </p:nvPicPr>
        <p:blipFill>
          <a:blip r:embed="rId3">
            <a:duotone>
              <a:prstClr val="black"/>
              <a:schemeClr val="accent3">
                <a:tint val="45000"/>
                <a:satMod val="400000"/>
              </a:schemeClr>
            </a:duotone>
            <a:alphaModFix amt="50000"/>
          </a:blip>
          <a:stretch>
            <a:fillRect/>
          </a:stretch>
        </p:blipFill>
        <p:spPr>
          <a:xfrm rot="216223">
            <a:off x="2795347" y="298919"/>
            <a:ext cx="9611500" cy="3182184"/>
          </a:xfrm>
          <a:prstGeom prst="rect">
            <a:avLst/>
          </a:prstGeom>
        </p:spPr>
      </p:pic>
      <p:sp>
        <p:nvSpPr>
          <p:cNvPr id="41" name="TextBox 40">
            <a:extLst>
              <a:ext uri="{FF2B5EF4-FFF2-40B4-BE49-F238E27FC236}">
                <a16:creationId xmlns:a16="http://schemas.microsoft.com/office/drawing/2014/main" id="{1A336C9A-596B-5640-B047-7B82F8D261B2}"/>
              </a:ext>
            </a:extLst>
          </p:cNvPr>
          <p:cNvSpPr txBox="1"/>
          <p:nvPr/>
        </p:nvSpPr>
        <p:spPr>
          <a:xfrm rot="16200000">
            <a:off x="-606312" y="903547"/>
            <a:ext cx="4084846" cy="1779974"/>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5400">
                <a:solidFill>
                  <a:schemeClr val="bg1">
                    <a:alpha val="12000"/>
                  </a:schemeClr>
                </a:solidFill>
                <a:latin typeface="Arial Narrow" panose="020B0604020202020204" pitchFamily="34" charset="0"/>
                <a:cs typeface="Arial Narrow" panose="020B0604020202020204" pitchFamily="34" charset="0"/>
              </a:rPr>
              <a:t>CARES ACT PROGRAMS</a:t>
            </a:r>
          </a:p>
          <a:p>
            <a:endParaRPr lang="en-US">
              <a:solidFill>
                <a:schemeClr val="bg1">
                  <a:alpha val="12000"/>
                </a:schemeClr>
              </a:solidFill>
            </a:endParaRPr>
          </a:p>
        </p:txBody>
      </p:sp>
      <p:sp>
        <p:nvSpPr>
          <p:cNvPr id="46" name="TextBox 45">
            <a:extLst>
              <a:ext uri="{FF2B5EF4-FFF2-40B4-BE49-F238E27FC236}">
                <a16:creationId xmlns:a16="http://schemas.microsoft.com/office/drawing/2014/main" id="{CC34E571-E159-BD40-AFBD-752E55132E07}"/>
              </a:ext>
            </a:extLst>
          </p:cNvPr>
          <p:cNvSpPr txBox="1"/>
          <p:nvPr/>
        </p:nvSpPr>
        <p:spPr>
          <a:xfrm rot="16200000">
            <a:off x="1945" y="3855581"/>
            <a:ext cx="2952804" cy="2492990"/>
          </a:xfrm>
          <a:prstGeom prst="rect">
            <a:avLst/>
          </a:prstGeom>
          <a:noFill/>
          <a:effectLst>
            <a:outerShdw blurRad="63500" sx="73000" sy="73000" algn="ctr" rotWithShape="0">
              <a:prstClr val="black">
                <a:alpha val="0"/>
              </a:prstClr>
            </a:outerShdw>
          </a:effectLst>
        </p:spPr>
        <p:txBody>
          <a:bodyPr wrap="square" rtlCol="0">
            <a:spAutoFit/>
          </a:bodyPr>
          <a:lstStyle/>
          <a:p>
            <a:pPr algn="ctr"/>
            <a:r>
              <a:rPr lang="en-US" sz="13800" b="1">
                <a:solidFill>
                  <a:schemeClr val="bg1">
                    <a:alpha val="12000"/>
                  </a:schemeClr>
                </a:solidFill>
                <a:latin typeface="Arial Black" panose="020B0604020202020204" pitchFamily="34" charset="0"/>
                <a:cs typeface="Arial Black" panose="020B0604020202020204" pitchFamily="34" charset="0"/>
              </a:rPr>
              <a:t>TN</a:t>
            </a:r>
          </a:p>
          <a:p>
            <a:endParaRPr lang="en-US">
              <a:solidFill>
                <a:schemeClr val="bg1">
                  <a:alpha val="12000"/>
                </a:schemeClr>
              </a:solidFill>
            </a:endParaRPr>
          </a:p>
        </p:txBody>
      </p:sp>
      <p:sp>
        <p:nvSpPr>
          <p:cNvPr id="47" name="TextBox 46">
            <a:extLst>
              <a:ext uri="{FF2B5EF4-FFF2-40B4-BE49-F238E27FC236}">
                <a16:creationId xmlns:a16="http://schemas.microsoft.com/office/drawing/2014/main" id="{34EF3221-B8FF-AF42-B1D2-5EA0F0360F4F}"/>
              </a:ext>
            </a:extLst>
          </p:cNvPr>
          <p:cNvSpPr txBox="1"/>
          <p:nvPr/>
        </p:nvSpPr>
        <p:spPr>
          <a:xfrm>
            <a:off x="-3068100" y="6075608"/>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4000" b="1">
                <a:solidFill>
                  <a:srgbClr val="919295"/>
                </a:solidFill>
                <a:latin typeface="Arial Narrow" panose="020B0604020202020204" pitchFamily="34" charset="0"/>
                <a:cs typeface="Arial Narrow" panose="020B0604020202020204" pitchFamily="34" charset="0"/>
              </a:rPr>
              <a:t>PROGRAMS</a:t>
            </a:r>
          </a:p>
          <a:p>
            <a:endParaRPr lang="en-US">
              <a:solidFill>
                <a:schemeClr val="bg1">
                  <a:alpha val="12000"/>
                </a:schemeClr>
              </a:solidFill>
            </a:endParaRPr>
          </a:p>
        </p:txBody>
      </p:sp>
      <p:sp>
        <p:nvSpPr>
          <p:cNvPr id="48" name="TextBox 47">
            <a:extLst>
              <a:ext uri="{FF2B5EF4-FFF2-40B4-BE49-F238E27FC236}">
                <a16:creationId xmlns:a16="http://schemas.microsoft.com/office/drawing/2014/main" id="{8A2663A0-4801-8445-A72C-3C6A7152CE6A}"/>
              </a:ext>
            </a:extLst>
          </p:cNvPr>
          <p:cNvSpPr txBox="1"/>
          <p:nvPr/>
        </p:nvSpPr>
        <p:spPr>
          <a:xfrm>
            <a:off x="-3045427" y="5595180"/>
            <a:ext cx="4084846" cy="1074653"/>
          </a:xfrm>
          <a:prstGeom prst="rect">
            <a:avLst/>
          </a:prstGeom>
          <a:noFill/>
          <a:effectLst>
            <a:outerShdw blurRad="63500" sx="73000" sy="73000" algn="ctr" rotWithShape="0">
              <a:prstClr val="black">
                <a:alpha val="0"/>
              </a:prstClr>
            </a:outerShdw>
          </a:effectLst>
        </p:spPr>
        <p:txBody>
          <a:bodyPr wrap="square" rtlCol="0">
            <a:spAutoFit/>
          </a:bodyPr>
          <a:lstStyle/>
          <a:p>
            <a:pPr>
              <a:lnSpc>
                <a:spcPts val="5480"/>
              </a:lnSpc>
            </a:pPr>
            <a:r>
              <a:rPr lang="en-US" sz="16600" b="1">
                <a:solidFill>
                  <a:srgbClr val="919295"/>
                </a:solidFill>
                <a:latin typeface="Arial Black" panose="020B0604020202020204" pitchFamily="34" charset="0"/>
                <a:cs typeface="Arial Black" panose="020B0604020202020204" pitchFamily="34" charset="0"/>
              </a:rPr>
              <a:t>7</a:t>
            </a:r>
          </a:p>
          <a:p>
            <a:endParaRPr lang="en-US">
              <a:solidFill>
                <a:schemeClr val="bg1">
                  <a:alpha val="12000"/>
                </a:schemeClr>
              </a:solidFill>
            </a:endParaRPr>
          </a:p>
        </p:txBody>
      </p:sp>
      <p:sp>
        <p:nvSpPr>
          <p:cNvPr id="21" name="Rectangle 20">
            <a:extLst>
              <a:ext uri="{FF2B5EF4-FFF2-40B4-BE49-F238E27FC236}">
                <a16:creationId xmlns:a16="http://schemas.microsoft.com/office/drawing/2014/main" id="{2FC5328D-C12E-4444-9C4B-ADA734A40761}"/>
              </a:ext>
            </a:extLst>
          </p:cNvPr>
          <p:cNvSpPr/>
          <p:nvPr/>
        </p:nvSpPr>
        <p:spPr>
          <a:xfrm>
            <a:off x="5677307" y="430409"/>
            <a:ext cx="3446510"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95,710</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Recipients</a:t>
            </a:r>
            <a:endParaRPr lang="en-US" b="1">
              <a:solidFill>
                <a:srgbClr val="1E376D"/>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375422A8-D723-4A35-A0E9-740B77CBA69C}"/>
              </a:ext>
            </a:extLst>
          </p:cNvPr>
          <p:cNvSpPr/>
          <p:nvPr/>
        </p:nvSpPr>
        <p:spPr>
          <a:xfrm>
            <a:off x="9321154" y="430409"/>
            <a:ext cx="1967515" cy="1255728"/>
          </a:xfrm>
          <a:prstGeom prst="rect">
            <a:avLst/>
          </a:prstGeom>
        </p:spPr>
        <p:txBody>
          <a:bodyPr wrap="square">
            <a:spAutoFit/>
          </a:bodyPr>
          <a:lstStyle/>
          <a:p>
            <a:pPr algn="ctr">
              <a:lnSpc>
                <a:spcPct val="90000"/>
              </a:lnSpc>
            </a:pPr>
            <a:r>
              <a:rPr lang="en-US" sz="6600" b="1">
                <a:solidFill>
                  <a:srgbClr val="1E376D"/>
                </a:solidFill>
                <a:latin typeface="Arial" panose="020B0604020202020204" pitchFamily="34" charset="0"/>
                <a:cs typeface="Arial" panose="020B0604020202020204" pitchFamily="34" charset="0"/>
              </a:rPr>
              <a:t>95</a:t>
            </a:r>
            <a:endParaRPr lang="en-US" sz="4000" b="1">
              <a:solidFill>
                <a:srgbClr val="1E376D"/>
              </a:solidFill>
              <a:latin typeface="Arial" panose="020B0604020202020204" pitchFamily="34" charset="0"/>
              <a:cs typeface="Arial" panose="020B0604020202020204" pitchFamily="34" charset="0"/>
            </a:endParaRPr>
          </a:p>
          <a:p>
            <a:pPr algn="ctr">
              <a:lnSpc>
                <a:spcPct val="90000"/>
              </a:lnSpc>
            </a:pPr>
            <a:r>
              <a:rPr lang="en-US">
                <a:solidFill>
                  <a:srgbClr val="1E376D"/>
                </a:solidFill>
                <a:latin typeface="Arial" panose="020B0604020202020204" pitchFamily="34" charset="0"/>
                <a:cs typeface="Arial" panose="020B0604020202020204" pitchFamily="34" charset="0"/>
              </a:rPr>
              <a:t>Counties Served</a:t>
            </a:r>
            <a:endParaRPr lang="en-US" b="1">
              <a:solidFill>
                <a:srgbClr val="1E376D"/>
              </a:solidFill>
              <a:latin typeface="Arial" panose="020B0604020202020204" pitchFamily="34" charset="0"/>
              <a:cs typeface="Arial" panose="020B0604020202020204" pitchFamily="34" charset="0"/>
            </a:endParaRPr>
          </a:p>
        </p:txBody>
      </p:sp>
      <p:cxnSp>
        <p:nvCxnSpPr>
          <p:cNvPr id="23" name="Straight Connector 22">
            <a:extLst>
              <a:ext uri="{FF2B5EF4-FFF2-40B4-BE49-F238E27FC236}">
                <a16:creationId xmlns:a16="http://schemas.microsoft.com/office/drawing/2014/main" id="{BECFD75E-FE1B-425E-B783-3738FDFB5EEB}"/>
              </a:ext>
            </a:extLst>
          </p:cNvPr>
          <p:cNvCxnSpPr>
            <a:cxnSpLocks/>
          </p:cNvCxnSpPr>
          <p:nvPr/>
        </p:nvCxnSpPr>
        <p:spPr>
          <a:xfrm>
            <a:off x="5666417" y="296481"/>
            <a:ext cx="0" cy="1497052"/>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A4B9C099-6CBF-0F43-8E0D-AC004C3ED790}"/>
              </a:ext>
            </a:extLst>
          </p:cNvPr>
          <p:cNvSpPr/>
          <p:nvPr/>
        </p:nvSpPr>
        <p:spPr>
          <a:xfrm>
            <a:off x="3021468" y="386656"/>
            <a:ext cx="2458502" cy="1505027"/>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644</a:t>
            </a:r>
            <a:r>
              <a:rPr lang="en-US" sz="3600" b="1">
                <a:solidFill>
                  <a:srgbClr val="1E376D"/>
                </a:solidFill>
                <a:latin typeface="Arial"/>
                <a:cs typeface="Arial"/>
              </a:rPr>
              <a:t>M</a:t>
            </a:r>
          </a:p>
          <a:p>
            <a:pPr algn="ctr">
              <a:lnSpc>
                <a:spcPct val="90000"/>
              </a:lnSpc>
            </a:pPr>
            <a:r>
              <a:rPr lang="en-US">
                <a:solidFill>
                  <a:srgbClr val="1E376D"/>
                </a:solidFill>
                <a:latin typeface="Arial"/>
                <a:cs typeface="Arial"/>
              </a:rPr>
              <a:t>Approved for Payment</a:t>
            </a:r>
            <a:endParaRPr lang="en-US" b="1">
              <a:solidFill>
                <a:srgbClr val="1E376D"/>
              </a:solidFill>
              <a:latin typeface="Arial"/>
              <a:cs typeface="Arial"/>
            </a:endParaRPr>
          </a:p>
          <a:p>
            <a:pPr algn="ctr">
              <a:lnSpc>
                <a:spcPct val="90000"/>
              </a:lnSpc>
            </a:pPr>
            <a:endParaRPr lang="en-US" b="1">
              <a:solidFill>
                <a:srgbClr val="1E376D"/>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7B20725-991B-BD42-9453-514F549FFC59}"/>
              </a:ext>
            </a:extLst>
          </p:cNvPr>
          <p:cNvSpPr txBox="1"/>
          <p:nvPr/>
        </p:nvSpPr>
        <p:spPr>
          <a:xfrm>
            <a:off x="8933135" y="6427591"/>
            <a:ext cx="3872186" cy="276999"/>
          </a:xfrm>
          <a:prstGeom prst="rect">
            <a:avLst/>
          </a:prstGeom>
          <a:noFill/>
        </p:spPr>
        <p:txBody>
          <a:bodyPr wrap="square" rtlCol="0">
            <a:spAutoFit/>
          </a:bodyPr>
          <a:lstStyle/>
          <a:p>
            <a:r>
              <a:rPr lang="en-US" sz="1200" i="1">
                <a:latin typeface="Arial" panose="020B0604020202020204" pitchFamily="34" charset="0"/>
                <a:cs typeface="Arial" panose="020B0604020202020204" pitchFamily="34" charset="0"/>
              </a:rPr>
              <a:t>*Does not include Unemployment Trust fund</a:t>
            </a:r>
          </a:p>
        </p:txBody>
      </p:sp>
      <p:graphicFrame>
        <p:nvGraphicFramePr>
          <p:cNvPr id="24" name="Chart 23">
            <a:extLst>
              <a:ext uri="{FF2B5EF4-FFF2-40B4-BE49-F238E27FC236}">
                <a16:creationId xmlns:a16="http://schemas.microsoft.com/office/drawing/2014/main" id="{D525AC2D-21FD-40B2-9D30-2373967831F8}"/>
              </a:ext>
            </a:extLst>
          </p:cNvPr>
          <p:cNvGraphicFramePr/>
          <p:nvPr>
            <p:extLst>
              <p:ext uri="{D42A27DB-BD31-4B8C-83A1-F6EECF244321}">
                <p14:modId xmlns:p14="http://schemas.microsoft.com/office/powerpoint/2010/main" val="2350714510"/>
              </p:ext>
            </p:extLst>
          </p:nvPr>
        </p:nvGraphicFramePr>
        <p:xfrm>
          <a:off x="2296645" y="1779947"/>
          <a:ext cx="8988731" cy="4834526"/>
        </p:xfrm>
        <a:graphic>
          <a:graphicData uri="http://schemas.openxmlformats.org/drawingml/2006/chart">
            <c:chart xmlns:c="http://schemas.openxmlformats.org/drawingml/2006/chart" xmlns:r="http://schemas.openxmlformats.org/officeDocument/2006/relationships" r:id="rId4"/>
          </a:graphicData>
        </a:graphic>
      </p:graphicFrame>
      <p:cxnSp>
        <p:nvCxnSpPr>
          <p:cNvPr id="20" name="Straight Connector 19">
            <a:extLst>
              <a:ext uri="{FF2B5EF4-FFF2-40B4-BE49-F238E27FC236}">
                <a16:creationId xmlns:a16="http://schemas.microsoft.com/office/drawing/2014/main" id="{E3DA0272-F2CC-4361-A029-46440EDC9117}"/>
              </a:ext>
            </a:extLst>
          </p:cNvPr>
          <p:cNvCxnSpPr>
            <a:cxnSpLocks/>
          </p:cNvCxnSpPr>
          <p:nvPr/>
        </p:nvCxnSpPr>
        <p:spPr>
          <a:xfrm>
            <a:off x="9030892" y="307618"/>
            <a:ext cx="0" cy="1497052"/>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3266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1784608-1D82-8141-A603-739F3607288A}"/>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26" name="Rectangle 25">
            <a:extLst>
              <a:ext uri="{FF2B5EF4-FFF2-40B4-BE49-F238E27FC236}">
                <a16:creationId xmlns:a16="http://schemas.microsoft.com/office/drawing/2014/main" id="{91C57D6E-69FE-E241-8E43-240C5BF25670}"/>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34" name="Oval 33">
            <a:extLst>
              <a:ext uri="{FF2B5EF4-FFF2-40B4-BE49-F238E27FC236}">
                <a16:creationId xmlns:a16="http://schemas.microsoft.com/office/drawing/2014/main" id="{FBE5F608-EBA9-8340-A89C-47B6CFA0000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22EC6AFB-C37A-9442-ACCA-3AC09780ED79}"/>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CDEA6AE-8C95-3C4A-968E-259FBE664BF2}"/>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6" name="TextBox 5">
            <a:extLst>
              <a:ext uri="{FF2B5EF4-FFF2-40B4-BE49-F238E27FC236}">
                <a16:creationId xmlns:a16="http://schemas.microsoft.com/office/drawing/2014/main" id="{4B816CEC-8628-7A44-A6C2-6C01A6195A88}"/>
              </a:ext>
            </a:extLst>
          </p:cNvPr>
          <p:cNvSpPr txBox="1"/>
          <p:nvPr/>
        </p:nvSpPr>
        <p:spPr>
          <a:xfrm rot="16200000">
            <a:off x="-1912012" y="2366889"/>
            <a:ext cx="6608231" cy="2292935"/>
          </a:xfrm>
          <a:prstGeom prst="rect">
            <a:avLst/>
          </a:prstGeom>
          <a:noFill/>
          <a:effectLst>
            <a:outerShdw blurRad="63500" sx="73000" sy="73000" algn="ctr" rotWithShape="0">
              <a:prstClr val="black">
                <a:alpha val="0"/>
              </a:prstClr>
            </a:outerShdw>
          </a:effectLst>
        </p:spPr>
        <p:txBody>
          <a:bodyPr wrap="square" rtlCol="0">
            <a:spAutoFit/>
          </a:bodyPr>
          <a:lstStyle/>
          <a:p>
            <a:pPr algn="r">
              <a:lnSpc>
                <a:spcPts val="4560"/>
              </a:lnSpc>
            </a:pPr>
            <a:r>
              <a:rPr lang="en-US" sz="4800" b="1">
                <a:solidFill>
                  <a:schemeClr val="bg1">
                    <a:alpha val="12000"/>
                  </a:schemeClr>
                </a:solidFill>
                <a:latin typeface="Arial Narrow" panose="020B0604020202020204" pitchFamily="34" charset="0"/>
                <a:cs typeface="Arial Narrow" panose="020B0604020202020204" pitchFamily="34" charset="0"/>
              </a:rPr>
              <a:t>UNEMPLOYMENT</a:t>
            </a:r>
          </a:p>
          <a:p>
            <a:pPr algn="r">
              <a:lnSpc>
                <a:spcPts val="4560"/>
              </a:lnSpc>
            </a:pPr>
            <a:r>
              <a:rPr lang="en-US" sz="4800" b="1">
                <a:solidFill>
                  <a:schemeClr val="bg1">
                    <a:alpha val="12000"/>
                  </a:schemeClr>
                </a:solidFill>
                <a:latin typeface="Arial Narrow" panose="020B0604020202020204" pitchFamily="34" charset="0"/>
                <a:cs typeface="Arial Narrow" panose="020B0604020202020204" pitchFamily="34" charset="0"/>
              </a:rPr>
              <a:t>TRUST </a:t>
            </a:r>
          </a:p>
          <a:p>
            <a:pPr algn="r">
              <a:lnSpc>
                <a:spcPts val="4560"/>
              </a:lnSpc>
            </a:pPr>
            <a:r>
              <a:rPr lang="en-US" sz="4800" b="1">
                <a:solidFill>
                  <a:schemeClr val="bg1">
                    <a:alpha val="12000"/>
                  </a:schemeClr>
                </a:solidFill>
                <a:latin typeface="Arial Narrow" panose="020B0604020202020204" pitchFamily="34" charset="0"/>
                <a:cs typeface="Arial Narrow" panose="020B0604020202020204" pitchFamily="34" charset="0"/>
              </a:rPr>
              <a:t>FUND</a:t>
            </a:r>
          </a:p>
          <a:p>
            <a:endParaRPr lang="en-US" sz="2800">
              <a:solidFill>
                <a:schemeClr val="bg1">
                  <a:alpha val="12000"/>
                </a:schemeClr>
              </a:solidFill>
            </a:endParaRPr>
          </a:p>
        </p:txBody>
      </p:sp>
      <p:sp>
        <p:nvSpPr>
          <p:cNvPr id="16" name="Rectangle 15">
            <a:extLst>
              <a:ext uri="{FF2B5EF4-FFF2-40B4-BE49-F238E27FC236}">
                <a16:creationId xmlns:a16="http://schemas.microsoft.com/office/drawing/2014/main" id="{3807FFD8-C2F2-4148-ADC0-A47B06BF0A15}"/>
              </a:ext>
            </a:extLst>
          </p:cNvPr>
          <p:cNvSpPr/>
          <p:nvPr/>
        </p:nvSpPr>
        <p:spPr>
          <a:xfrm>
            <a:off x="6566585" y="1817473"/>
            <a:ext cx="5369146" cy="3293209"/>
          </a:xfrm>
          <a:prstGeom prst="rect">
            <a:avLst/>
          </a:prstGeom>
        </p:spPr>
        <p:txBody>
          <a:bodyPr wrap="square" lIns="91440" tIns="45720" rIns="91440" bIns="45720" anchor="t">
            <a:spAutoFit/>
          </a:bodyPr>
          <a:lstStyle/>
          <a:p>
            <a:r>
              <a:rPr lang="en-US" sz="2000" b="1">
                <a:solidFill>
                  <a:srgbClr val="1E376D"/>
                </a:solidFill>
                <a:latin typeface="Arial Black"/>
                <a:cs typeface="Arial Black" panose="020B0604020202020204" pitchFamily="34" charset="0"/>
              </a:rPr>
              <a:t>Other States were not as fortunate:</a:t>
            </a:r>
            <a:br>
              <a:rPr lang="en-US" sz="2000" b="1">
                <a:latin typeface="Arial Black"/>
                <a:cs typeface="Arial Black" panose="020B0604020202020204" pitchFamily="34" charset="0"/>
              </a:rPr>
            </a:br>
            <a:endParaRPr lang="en-US" sz="1400" b="1">
              <a:solidFill>
                <a:srgbClr val="1E376D"/>
              </a:solidFill>
              <a:latin typeface="Arial Black"/>
              <a:cs typeface="Arial Black" panose="020B0604020202020204" pitchFamily="34" charset="0"/>
            </a:endParaRPr>
          </a:p>
          <a:p>
            <a:pPr marL="342900" indent="-342900">
              <a:buClr>
                <a:srgbClr val="CF0302"/>
              </a:buClr>
              <a:buFont typeface="Arial" panose="020B0604020202020204" pitchFamily="34" charset="0"/>
              <a:buChar char="•"/>
            </a:pPr>
            <a:r>
              <a:rPr lang="en-US">
                <a:latin typeface="Arial"/>
                <a:cs typeface="Arial"/>
              </a:rPr>
              <a:t>Tennessee was one of the first of 21 states to use </a:t>
            </a:r>
            <a:r>
              <a:rPr lang="en-US" err="1">
                <a:latin typeface="Arial"/>
                <a:cs typeface="Arial"/>
              </a:rPr>
              <a:t>CRF</a:t>
            </a:r>
            <a:r>
              <a:rPr lang="en-US">
                <a:latin typeface="Arial"/>
                <a:cs typeface="Arial"/>
              </a:rPr>
              <a:t> for this purpose.</a:t>
            </a:r>
            <a:br>
              <a:rPr lang="en-US" sz="2000">
                <a:latin typeface="Arial"/>
                <a:cs typeface="Arial"/>
              </a:rPr>
            </a:br>
            <a:endParaRPr lang="en-US" sz="2000">
              <a:latin typeface="Arial" panose="020B0604020202020204" pitchFamily="34" charset="0"/>
              <a:cs typeface="Arial" panose="020B0604020202020204" pitchFamily="34" charset="0"/>
            </a:endParaRPr>
          </a:p>
          <a:p>
            <a:pPr marL="342900" indent="-342900">
              <a:buClr>
                <a:srgbClr val="CF0302"/>
              </a:buClr>
              <a:buFont typeface="Arial" panose="020B0604020202020204" pitchFamily="34" charset="0"/>
              <a:buChar char="•"/>
            </a:pPr>
            <a:r>
              <a:rPr lang="en-US">
                <a:latin typeface="Arial"/>
                <a:cs typeface="Arial"/>
              </a:rPr>
              <a:t>Some states that didn’t use </a:t>
            </a:r>
            <a:r>
              <a:rPr lang="en-US" err="1">
                <a:latin typeface="Arial"/>
                <a:cs typeface="Arial"/>
              </a:rPr>
              <a:t>CRF</a:t>
            </a:r>
            <a:r>
              <a:rPr lang="en-US">
                <a:latin typeface="Arial"/>
                <a:cs typeface="Arial"/>
              </a:rPr>
              <a:t> lost as much as 95% of their trust fund </a:t>
            </a:r>
            <a:r>
              <a:rPr lang="en-US" sz="1200">
                <a:latin typeface="Arial"/>
                <a:cs typeface="Arial"/>
              </a:rPr>
              <a:t>(e.g., CA, CO, HI, NM NY, OH).</a:t>
            </a:r>
            <a:br>
              <a:rPr lang="en-US" sz="2000">
                <a:latin typeface="Arial"/>
                <a:cs typeface="Arial"/>
              </a:rPr>
            </a:br>
            <a:endParaRPr lang="en-US" sz="2000">
              <a:latin typeface="Arial" panose="020B0604020202020204" pitchFamily="34" charset="0"/>
              <a:cs typeface="Arial" panose="020B0604020202020204" pitchFamily="34" charset="0"/>
            </a:endParaRPr>
          </a:p>
          <a:p>
            <a:pPr marL="342900" indent="-342900">
              <a:buClr>
                <a:srgbClr val="CF0302"/>
              </a:buClr>
              <a:buFont typeface="Arial" panose="020B0604020202020204" pitchFamily="34" charset="0"/>
              <a:buChar char="•"/>
            </a:pPr>
            <a:r>
              <a:rPr lang="en-US">
                <a:latin typeface="Arial"/>
                <a:cs typeface="Arial"/>
              </a:rPr>
              <a:t>22 states now seeking loans from the federal gov’t, which will need to be repaid with interest from taxes</a:t>
            </a:r>
            <a:r>
              <a:rPr lang="en-US" sz="2000">
                <a:latin typeface="Arial"/>
                <a:cs typeface="Arial"/>
              </a:rPr>
              <a:t>.</a:t>
            </a:r>
          </a:p>
        </p:txBody>
      </p:sp>
      <p:cxnSp>
        <p:nvCxnSpPr>
          <p:cNvPr id="24" name="Straight Connector 23">
            <a:extLst>
              <a:ext uri="{FF2B5EF4-FFF2-40B4-BE49-F238E27FC236}">
                <a16:creationId xmlns:a16="http://schemas.microsoft.com/office/drawing/2014/main" id="{070FFBB6-FEEC-C64C-A064-444672FAB6FC}"/>
              </a:ext>
            </a:extLst>
          </p:cNvPr>
          <p:cNvCxnSpPr>
            <a:cxnSpLocks/>
          </p:cNvCxnSpPr>
          <p:nvPr/>
        </p:nvCxnSpPr>
        <p:spPr>
          <a:xfrm flipV="1">
            <a:off x="6154387" y="348672"/>
            <a:ext cx="0" cy="115689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E18FADD3-55B6-0D47-B001-ADB34C846BCA}"/>
              </a:ext>
            </a:extLst>
          </p:cNvPr>
          <p:cNvSpPr/>
          <p:nvPr/>
        </p:nvSpPr>
        <p:spPr>
          <a:xfrm>
            <a:off x="6442275" y="209242"/>
            <a:ext cx="2192482" cy="840230"/>
          </a:xfrm>
          <a:prstGeom prst="rect">
            <a:avLst/>
          </a:prstGeom>
        </p:spPr>
        <p:txBody>
          <a:bodyPr wrap="square" lIns="91440" tIns="45720" rIns="91440" bIns="45720" anchor="t">
            <a:spAutoFit/>
          </a:bodyPr>
          <a:lstStyle/>
          <a:p>
            <a:pPr algn="ctr">
              <a:lnSpc>
                <a:spcPct val="90000"/>
              </a:lnSpc>
            </a:pPr>
            <a:r>
              <a:rPr lang="en-US" sz="5400" b="1">
                <a:solidFill>
                  <a:srgbClr val="1E376D"/>
                </a:solidFill>
                <a:latin typeface="Arial"/>
                <a:cs typeface="Arial"/>
              </a:rPr>
              <a:t>300</a:t>
            </a:r>
            <a:r>
              <a:rPr lang="en-US" sz="5400" b="1" baseline="30000">
                <a:solidFill>
                  <a:srgbClr val="1E376D"/>
                </a:solidFill>
                <a:latin typeface="Arial"/>
                <a:cs typeface="Arial"/>
              </a:rPr>
              <a:t>%</a:t>
            </a:r>
          </a:p>
        </p:txBody>
      </p:sp>
      <p:sp>
        <p:nvSpPr>
          <p:cNvPr id="32" name="Rectangle 31">
            <a:extLst>
              <a:ext uri="{FF2B5EF4-FFF2-40B4-BE49-F238E27FC236}">
                <a16:creationId xmlns:a16="http://schemas.microsoft.com/office/drawing/2014/main" id="{66A25E01-8922-264C-9D7E-6108CCD4674E}"/>
              </a:ext>
            </a:extLst>
          </p:cNvPr>
          <p:cNvSpPr/>
          <p:nvPr/>
        </p:nvSpPr>
        <p:spPr>
          <a:xfrm>
            <a:off x="5875585" y="928406"/>
            <a:ext cx="3316119" cy="757130"/>
          </a:xfrm>
          <a:prstGeom prst="rect">
            <a:avLst/>
          </a:prstGeom>
        </p:spPr>
        <p:txBody>
          <a:bodyPr wrap="square" lIns="91440" tIns="45720" rIns="91440" bIns="45720" anchor="t">
            <a:spAutoFit/>
          </a:bodyPr>
          <a:lstStyle/>
          <a:p>
            <a:pPr algn="ctr">
              <a:lnSpc>
                <a:spcPct val="90000"/>
              </a:lnSpc>
            </a:pPr>
            <a:r>
              <a:rPr lang="en-US" sz="1600" err="1">
                <a:solidFill>
                  <a:srgbClr val="1E376D"/>
                </a:solidFill>
                <a:latin typeface="Arial"/>
                <a:cs typeface="Arial"/>
              </a:rPr>
              <a:t>CRF</a:t>
            </a:r>
            <a:r>
              <a:rPr lang="en-US" sz="1600">
                <a:solidFill>
                  <a:srgbClr val="1E376D"/>
                </a:solidFill>
                <a:latin typeface="Arial"/>
                <a:cs typeface="Arial"/>
              </a:rPr>
              <a:t> funding prevented </a:t>
            </a:r>
            <a:endParaRPr lang="en-US" sz="1600" b="1">
              <a:solidFill>
                <a:srgbClr val="1E376D"/>
              </a:solidFill>
              <a:latin typeface="Arial"/>
              <a:cs typeface="Arial"/>
            </a:endParaRPr>
          </a:p>
          <a:p>
            <a:pPr algn="ctr">
              <a:lnSpc>
                <a:spcPct val="90000"/>
              </a:lnSpc>
            </a:pPr>
            <a:r>
              <a:rPr lang="en-US" sz="1600">
                <a:solidFill>
                  <a:srgbClr val="1E376D"/>
                </a:solidFill>
                <a:latin typeface="Arial"/>
                <a:cs typeface="Arial"/>
              </a:rPr>
              <a:t>a 300% long-term tax</a:t>
            </a:r>
            <a:br>
              <a:rPr lang="en-US" sz="1600">
                <a:solidFill>
                  <a:srgbClr val="1E376D"/>
                </a:solidFill>
                <a:latin typeface="Arial"/>
                <a:cs typeface="Arial"/>
              </a:rPr>
            </a:br>
            <a:r>
              <a:rPr lang="en-US" sz="1600">
                <a:solidFill>
                  <a:srgbClr val="1E376D"/>
                </a:solidFill>
                <a:latin typeface="Arial"/>
                <a:cs typeface="Arial"/>
              </a:rPr>
              <a:t>increase on employers</a:t>
            </a:r>
            <a:endParaRPr lang="en-US" sz="1600" b="1">
              <a:solidFill>
                <a:srgbClr val="1E376D"/>
              </a:solidFill>
              <a:latin typeface="Arial"/>
              <a:cs typeface="Arial"/>
            </a:endParaRPr>
          </a:p>
        </p:txBody>
      </p:sp>
      <p:cxnSp>
        <p:nvCxnSpPr>
          <p:cNvPr id="21" name="Straight Connector 20">
            <a:extLst>
              <a:ext uri="{FF2B5EF4-FFF2-40B4-BE49-F238E27FC236}">
                <a16:creationId xmlns:a16="http://schemas.microsoft.com/office/drawing/2014/main" id="{15ADF950-507C-FE40-9D41-33D683FEE631}"/>
              </a:ext>
            </a:extLst>
          </p:cNvPr>
          <p:cNvCxnSpPr>
            <a:cxnSpLocks/>
          </p:cNvCxnSpPr>
          <p:nvPr/>
        </p:nvCxnSpPr>
        <p:spPr>
          <a:xfrm>
            <a:off x="3921179" y="1757359"/>
            <a:ext cx="7859031"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0F8312E-87AC-6449-98E2-EC280F51B8C0}"/>
              </a:ext>
            </a:extLst>
          </p:cNvPr>
          <p:cNvSpPr/>
          <p:nvPr/>
        </p:nvSpPr>
        <p:spPr>
          <a:xfrm>
            <a:off x="3341084" y="209435"/>
            <a:ext cx="3104104" cy="1283428"/>
          </a:xfrm>
          <a:prstGeom prst="rect">
            <a:avLst/>
          </a:prstGeom>
        </p:spPr>
        <p:txBody>
          <a:bodyPr wrap="square" lIns="91440" tIns="45720" rIns="91440" bIns="45720" anchor="t">
            <a:spAutoFit/>
          </a:bodyPr>
          <a:lstStyle/>
          <a:p>
            <a:pPr algn="ctr">
              <a:lnSpc>
                <a:spcPct val="90000"/>
              </a:lnSpc>
            </a:pPr>
            <a:r>
              <a:rPr lang="en-US" sz="5400" b="1" baseline="30000">
                <a:solidFill>
                  <a:srgbClr val="1E376D"/>
                </a:solidFill>
                <a:latin typeface="Arial"/>
                <a:cs typeface="Arial"/>
              </a:rPr>
              <a:t>$</a:t>
            </a:r>
            <a:r>
              <a:rPr lang="en-US" sz="5400" b="1">
                <a:solidFill>
                  <a:srgbClr val="1E376D"/>
                </a:solidFill>
                <a:latin typeface="Arial"/>
                <a:cs typeface="Arial"/>
              </a:rPr>
              <a:t>939</a:t>
            </a:r>
            <a:r>
              <a:rPr lang="en-US" sz="3600" b="1">
                <a:solidFill>
                  <a:srgbClr val="1E376D"/>
                </a:solidFill>
                <a:latin typeface="Arial"/>
                <a:cs typeface="Arial"/>
              </a:rPr>
              <a:t>M</a:t>
            </a:r>
          </a:p>
          <a:p>
            <a:pPr algn="ctr">
              <a:lnSpc>
                <a:spcPct val="90000"/>
              </a:lnSpc>
            </a:pPr>
            <a:r>
              <a:rPr lang="en-US" sz="1600">
                <a:solidFill>
                  <a:srgbClr val="1E376D"/>
                </a:solidFill>
                <a:latin typeface="Arial"/>
                <a:cs typeface="Arial"/>
              </a:rPr>
              <a:t>Solvency maintained from</a:t>
            </a:r>
            <a:br>
              <a:rPr lang="en-US" sz="1600">
                <a:latin typeface="Arial" panose="020B0604020202020204" pitchFamily="34" charset="0"/>
                <a:cs typeface="Arial" panose="020B0604020202020204" pitchFamily="34" charset="0"/>
              </a:rPr>
            </a:br>
            <a:r>
              <a:rPr lang="en-US" sz="1600">
                <a:solidFill>
                  <a:srgbClr val="1E376D"/>
                </a:solidFill>
                <a:latin typeface="Arial"/>
                <a:cs typeface="Arial"/>
              </a:rPr>
              <a:t>Coronavirus Relief Fund</a:t>
            </a:r>
            <a:endParaRPr lang="en-US" sz="1600" b="1">
              <a:solidFill>
                <a:srgbClr val="1E376D"/>
              </a:solidFill>
              <a:latin typeface="Arial"/>
              <a:cs typeface="Arial"/>
            </a:endParaRPr>
          </a:p>
        </p:txBody>
      </p:sp>
      <p:cxnSp>
        <p:nvCxnSpPr>
          <p:cNvPr id="29" name="Straight Connector 28">
            <a:extLst>
              <a:ext uri="{FF2B5EF4-FFF2-40B4-BE49-F238E27FC236}">
                <a16:creationId xmlns:a16="http://schemas.microsoft.com/office/drawing/2014/main" id="{D4526665-587E-FA4E-9780-2AC2F40D2F8E}"/>
              </a:ext>
            </a:extLst>
          </p:cNvPr>
          <p:cNvCxnSpPr>
            <a:cxnSpLocks/>
          </p:cNvCxnSpPr>
          <p:nvPr/>
        </p:nvCxnSpPr>
        <p:spPr>
          <a:xfrm>
            <a:off x="3736114" y="3381609"/>
            <a:ext cx="2680949"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4288AE9-2846-874A-A3F7-9272710177B7}"/>
              </a:ext>
            </a:extLst>
          </p:cNvPr>
          <p:cNvSpPr/>
          <p:nvPr/>
        </p:nvSpPr>
        <p:spPr>
          <a:xfrm>
            <a:off x="3363247" y="3546784"/>
            <a:ext cx="3195639" cy="1061829"/>
          </a:xfrm>
          <a:prstGeom prst="rect">
            <a:avLst/>
          </a:prstGeom>
        </p:spPr>
        <p:txBody>
          <a:bodyPr wrap="square" lIns="91440" tIns="45720" rIns="91440" bIns="45720" anchor="t">
            <a:spAutoFit/>
          </a:bodyPr>
          <a:lstStyle/>
          <a:p>
            <a:pPr algn="ctr">
              <a:lnSpc>
                <a:spcPct val="90000"/>
              </a:lnSpc>
            </a:pPr>
            <a:r>
              <a:rPr lang="en-US" sz="5400" b="1" baseline="30000">
                <a:solidFill>
                  <a:srgbClr val="1E376D"/>
                </a:solidFill>
                <a:latin typeface="Arial"/>
                <a:cs typeface="Arial"/>
              </a:rPr>
              <a:t>$</a:t>
            </a:r>
            <a:r>
              <a:rPr lang="en-US" sz="5400" b="1">
                <a:solidFill>
                  <a:srgbClr val="1E376D"/>
                </a:solidFill>
                <a:latin typeface="Arial"/>
                <a:cs typeface="Arial"/>
              </a:rPr>
              <a:t>1.165</a:t>
            </a:r>
            <a:r>
              <a:rPr lang="en-US" sz="3600" b="1">
                <a:solidFill>
                  <a:srgbClr val="1E376D"/>
                </a:solidFill>
                <a:latin typeface="Arial"/>
                <a:cs typeface="Arial"/>
              </a:rPr>
              <a:t>M</a:t>
            </a:r>
          </a:p>
          <a:p>
            <a:pPr algn="ctr">
              <a:lnSpc>
                <a:spcPct val="90000"/>
              </a:lnSpc>
            </a:pPr>
            <a:r>
              <a:rPr lang="en-US" sz="1600">
                <a:solidFill>
                  <a:srgbClr val="1E376D"/>
                </a:solidFill>
                <a:latin typeface="Arial"/>
                <a:cs typeface="Arial"/>
              </a:rPr>
              <a:t>   December Balance</a:t>
            </a:r>
            <a:endParaRPr lang="en-US" sz="1600" b="1">
              <a:solidFill>
                <a:srgbClr val="1E376D"/>
              </a:solidFill>
              <a:latin typeface="Arial"/>
              <a:cs typeface="Arial"/>
            </a:endParaRPr>
          </a:p>
        </p:txBody>
      </p:sp>
      <p:sp>
        <p:nvSpPr>
          <p:cNvPr id="18" name="Rectangle 17">
            <a:extLst>
              <a:ext uri="{FF2B5EF4-FFF2-40B4-BE49-F238E27FC236}">
                <a16:creationId xmlns:a16="http://schemas.microsoft.com/office/drawing/2014/main" id="{A42F42AF-1C41-0144-A10E-551D09473ADE}"/>
              </a:ext>
            </a:extLst>
          </p:cNvPr>
          <p:cNvSpPr/>
          <p:nvPr/>
        </p:nvSpPr>
        <p:spPr>
          <a:xfrm>
            <a:off x="3422741" y="5122092"/>
            <a:ext cx="8769259" cy="1527314"/>
          </a:xfrm>
          <a:prstGeom prst="rect">
            <a:avLst/>
          </a:prstGeom>
          <a:solidFill>
            <a:srgbClr val="1E376D"/>
          </a:solidFill>
          <a:ln>
            <a:noFill/>
          </a:ln>
          <a:effectLst>
            <a:outerShdw blurRad="215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1B8E1A5-F59B-DE43-B4C1-695F98E3BB7F}"/>
              </a:ext>
            </a:extLst>
          </p:cNvPr>
          <p:cNvSpPr/>
          <p:nvPr/>
        </p:nvSpPr>
        <p:spPr>
          <a:xfrm>
            <a:off x="3581243" y="5184438"/>
            <a:ext cx="8198967" cy="1415772"/>
          </a:xfrm>
          <a:prstGeom prst="rect">
            <a:avLst/>
          </a:prstGeom>
        </p:spPr>
        <p:txBody>
          <a:bodyPr wrap="square">
            <a:spAutoFit/>
          </a:bodyPr>
          <a:lstStyle/>
          <a:p>
            <a:r>
              <a:rPr lang="en-US" sz="1600" b="1">
                <a:solidFill>
                  <a:schemeClr val="bg1"/>
                </a:solidFill>
                <a:latin typeface="Arial" panose="020B0604020202020204" pitchFamily="34" charset="0"/>
                <a:cs typeface="Arial" panose="020B0604020202020204" pitchFamily="34" charset="0"/>
              </a:rPr>
              <a:t>TAX FOUNDATION REPORT 12/18/2020</a:t>
            </a:r>
          </a:p>
          <a:p>
            <a:r>
              <a:rPr lang="en-US" sz="1400">
                <a:solidFill>
                  <a:schemeClr val="bg1"/>
                </a:solidFill>
                <a:latin typeface="Arial" panose="020B0604020202020204" pitchFamily="34" charset="0"/>
                <a:cs typeface="Arial" panose="020B0604020202020204" pitchFamily="34" charset="0"/>
              </a:rPr>
              <a:t>As of December 17th, 20 states and the U.S. Virgin Islands have drawn a collective $44.3 billion in Title XII Advances—federal loans which will ultimately need to be paid back with interest. </a:t>
            </a:r>
          </a:p>
          <a:p>
            <a:endParaRPr lang="en-US" sz="1400">
              <a:solidFill>
                <a:schemeClr val="bg1"/>
              </a:solidFill>
              <a:latin typeface="Arial" panose="020B0604020202020204" pitchFamily="34" charset="0"/>
              <a:cs typeface="Arial" panose="020B0604020202020204" pitchFamily="34" charset="0"/>
            </a:endParaRPr>
          </a:p>
          <a:p>
            <a:r>
              <a:rPr lang="en-US" sz="1400">
                <a:solidFill>
                  <a:schemeClr val="bg1"/>
                </a:solidFill>
                <a:latin typeface="Arial" panose="020B0604020202020204" pitchFamily="34" charset="0"/>
                <a:cs typeface="Arial" panose="020B0604020202020204" pitchFamily="34" charset="0"/>
              </a:rPr>
              <a:t>States entered 2020 with aggregate trust fund balances of $75 billion. On net, these balances now stand at $25 billion, with 19 states and the Virgin Islands in the red. </a:t>
            </a:r>
          </a:p>
        </p:txBody>
      </p:sp>
      <p:pic>
        <p:nvPicPr>
          <p:cNvPr id="11" name="Picture 10" descr="A picture containing logo&#10;&#10;Description automatically generated">
            <a:extLst>
              <a:ext uri="{FF2B5EF4-FFF2-40B4-BE49-F238E27FC236}">
                <a16:creationId xmlns:a16="http://schemas.microsoft.com/office/drawing/2014/main" id="{1A185EF0-CC2C-43F7-8257-6659EFF6C371}"/>
              </a:ext>
            </a:extLst>
          </p:cNvPr>
          <p:cNvPicPr>
            <a:picLocks noChangeAspect="1"/>
          </p:cNvPicPr>
          <p:nvPr/>
        </p:nvPicPr>
        <p:blipFill>
          <a:blip r:embed="rId2"/>
          <a:srcRect/>
          <a:stretch/>
        </p:blipFill>
        <p:spPr>
          <a:xfrm>
            <a:off x="1098470" y="2092905"/>
            <a:ext cx="2795223" cy="2795223"/>
          </a:xfrm>
          <a:prstGeom prst="rect">
            <a:avLst/>
          </a:prstGeom>
          <a:effectLst>
            <a:outerShdw blurRad="254000" sx="102000" sy="102000" algn="ctr" rotWithShape="0">
              <a:prstClr val="black">
                <a:alpha val="40000"/>
              </a:prstClr>
            </a:outerShdw>
          </a:effectLst>
        </p:spPr>
      </p:pic>
      <p:sp>
        <p:nvSpPr>
          <p:cNvPr id="23" name="Rectangle 22">
            <a:extLst>
              <a:ext uri="{FF2B5EF4-FFF2-40B4-BE49-F238E27FC236}">
                <a16:creationId xmlns:a16="http://schemas.microsoft.com/office/drawing/2014/main" id="{29021D23-0FC8-A647-98F1-2E1C20E24387}"/>
              </a:ext>
            </a:extLst>
          </p:cNvPr>
          <p:cNvSpPr/>
          <p:nvPr/>
        </p:nvSpPr>
        <p:spPr>
          <a:xfrm>
            <a:off x="3451949" y="1875642"/>
            <a:ext cx="3195639" cy="1283428"/>
          </a:xfrm>
          <a:prstGeom prst="rect">
            <a:avLst/>
          </a:prstGeom>
        </p:spPr>
        <p:txBody>
          <a:bodyPr wrap="square" lIns="91440" tIns="45720" rIns="91440" bIns="45720" anchor="t">
            <a:spAutoFit/>
          </a:bodyPr>
          <a:lstStyle/>
          <a:p>
            <a:pPr algn="ctr">
              <a:lnSpc>
                <a:spcPct val="90000"/>
              </a:lnSpc>
            </a:pPr>
            <a:r>
              <a:rPr lang="en-US" sz="5400" b="1" baseline="30000">
                <a:solidFill>
                  <a:srgbClr val="1E376D"/>
                </a:solidFill>
                <a:latin typeface="Arial"/>
                <a:cs typeface="Arial"/>
              </a:rPr>
              <a:t>$</a:t>
            </a:r>
            <a:r>
              <a:rPr lang="en-US" sz="5400" b="1">
                <a:solidFill>
                  <a:srgbClr val="1E376D"/>
                </a:solidFill>
                <a:latin typeface="Arial"/>
                <a:cs typeface="Arial"/>
              </a:rPr>
              <a:t>1</a:t>
            </a:r>
            <a:r>
              <a:rPr lang="en-US" sz="4800" b="1">
                <a:solidFill>
                  <a:srgbClr val="1E376D"/>
                </a:solidFill>
                <a:latin typeface="Arial"/>
                <a:cs typeface="Arial"/>
              </a:rPr>
              <a:t>B+</a:t>
            </a:r>
            <a:endParaRPr lang="en-US" sz="2800" b="1">
              <a:solidFill>
                <a:srgbClr val="1E376D"/>
              </a:solidFill>
              <a:latin typeface="Arial"/>
              <a:cs typeface="Arial"/>
            </a:endParaRPr>
          </a:p>
          <a:p>
            <a:pPr algn="ctr">
              <a:lnSpc>
                <a:spcPct val="90000"/>
              </a:lnSpc>
            </a:pPr>
            <a:r>
              <a:rPr lang="en-US" sz="1600">
                <a:solidFill>
                  <a:srgbClr val="1E376D"/>
                </a:solidFill>
                <a:latin typeface="Arial"/>
                <a:cs typeface="Arial"/>
              </a:rPr>
              <a:t>Tennessee one of 7 states </a:t>
            </a:r>
            <a:br>
              <a:rPr lang="en-US" sz="1600">
                <a:latin typeface="Arial"/>
                <a:cs typeface="Arial"/>
              </a:rPr>
            </a:br>
            <a:r>
              <a:rPr lang="en-US" sz="1600">
                <a:solidFill>
                  <a:srgbClr val="1E376D"/>
                </a:solidFill>
                <a:latin typeface="Arial"/>
                <a:cs typeface="Arial"/>
              </a:rPr>
              <a:t>with a balance over $1 billion</a:t>
            </a:r>
            <a:endParaRPr lang="en-US" sz="1600" b="1">
              <a:solidFill>
                <a:srgbClr val="1E376D"/>
              </a:solidFill>
              <a:latin typeface="Arial"/>
              <a:cs typeface="Arial"/>
            </a:endParaRPr>
          </a:p>
        </p:txBody>
      </p:sp>
      <p:cxnSp>
        <p:nvCxnSpPr>
          <p:cNvPr id="37" name="Straight Connector 36">
            <a:extLst>
              <a:ext uri="{FF2B5EF4-FFF2-40B4-BE49-F238E27FC236}">
                <a16:creationId xmlns:a16="http://schemas.microsoft.com/office/drawing/2014/main" id="{C8C59590-B59D-4947-BF38-7268964BA9DA}"/>
              </a:ext>
            </a:extLst>
          </p:cNvPr>
          <p:cNvCxnSpPr>
            <a:cxnSpLocks/>
          </p:cNvCxnSpPr>
          <p:nvPr/>
        </p:nvCxnSpPr>
        <p:spPr>
          <a:xfrm flipV="1">
            <a:off x="8834524" y="339912"/>
            <a:ext cx="0" cy="115689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C30BE71F-FDA6-43CA-B47B-DD3C8FCD215B}"/>
              </a:ext>
            </a:extLst>
          </p:cNvPr>
          <p:cNvSpPr/>
          <p:nvPr/>
        </p:nvSpPr>
        <p:spPr>
          <a:xfrm>
            <a:off x="9060485" y="205325"/>
            <a:ext cx="2726756" cy="840230"/>
          </a:xfrm>
          <a:prstGeom prst="rect">
            <a:avLst/>
          </a:prstGeom>
        </p:spPr>
        <p:txBody>
          <a:bodyPr wrap="square" lIns="91440" tIns="45720" rIns="91440" bIns="45720" anchor="t">
            <a:spAutoFit/>
          </a:bodyPr>
          <a:lstStyle/>
          <a:p>
            <a:pPr algn="ctr">
              <a:lnSpc>
                <a:spcPct val="90000"/>
              </a:lnSpc>
            </a:pPr>
            <a:r>
              <a:rPr lang="en-US" sz="5400" b="1">
                <a:solidFill>
                  <a:srgbClr val="1E376D"/>
                </a:solidFill>
                <a:latin typeface="Arial"/>
                <a:cs typeface="Arial"/>
              </a:rPr>
              <a:t>450,000</a:t>
            </a:r>
          </a:p>
        </p:txBody>
      </p:sp>
      <p:sp>
        <p:nvSpPr>
          <p:cNvPr id="39" name="Rectangle 38">
            <a:extLst>
              <a:ext uri="{FF2B5EF4-FFF2-40B4-BE49-F238E27FC236}">
                <a16:creationId xmlns:a16="http://schemas.microsoft.com/office/drawing/2014/main" id="{ED4B773E-B06D-425B-AFED-4E4CB6032FE0}"/>
              </a:ext>
            </a:extLst>
          </p:cNvPr>
          <p:cNvSpPr/>
          <p:nvPr/>
        </p:nvSpPr>
        <p:spPr>
          <a:xfrm>
            <a:off x="8774894" y="951177"/>
            <a:ext cx="3316119" cy="590931"/>
          </a:xfrm>
          <a:prstGeom prst="rect">
            <a:avLst/>
          </a:prstGeom>
        </p:spPr>
        <p:txBody>
          <a:bodyPr wrap="square" lIns="91440" tIns="45720" rIns="91440" bIns="45720" anchor="t">
            <a:spAutoFit/>
          </a:bodyPr>
          <a:lstStyle/>
          <a:p>
            <a:pPr algn="ctr">
              <a:lnSpc>
                <a:spcPct val="90000"/>
              </a:lnSpc>
            </a:pPr>
            <a:r>
              <a:rPr lang="en-US" sz="3600" b="1">
                <a:solidFill>
                  <a:srgbClr val="1E376D"/>
                </a:solidFill>
                <a:latin typeface="Arial"/>
                <a:cs typeface="Arial"/>
              </a:rPr>
              <a:t>Recipients</a:t>
            </a:r>
            <a:endParaRPr lang="en-US" sz="3600" b="1">
              <a:cs typeface="Calibri"/>
            </a:endParaRPr>
          </a:p>
        </p:txBody>
      </p:sp>
      <p:grpSp>
        <p:nvGrpSpPr>
          <p:cNvPr id="31" name="Group 30">
            <a:extLst>
              <a:ext uri="{FF2B5EF4-FFF2-40B4-BE49-F238E27FC236}">
                <a16:creationId xmlns:a16="http://schemas.microsoft.com/office/drawing/2014/main" id="{200F89C5-1DD5-46E8-95F7-46DA3242ED45}"/>
              </a:ext>
            </a:extLst>
          </p:cNvPr>
          <p:cNvGrpSpPr/>
          <p:nvPr/>
        </p:nvGrpSpPr>
        <p:grpSpPr>
          <a:xfrm>
            <a:off x="-1480028" y="4955580"/>
            <a:ext cx="3903802" cy="3903802"/>
            <a:chOff x="-4324720" y="552776"/>
            <a:chExt cx="3903802" cy="3903802"/>
          </a:xfrm>
          <a:effectLst>
            <a:outerShdw blurRad="127000" sx="102000" sy="102000" algn="ctr" rotWithShape="0">
              <a:prstClr val="black">
                <a:alpha val="40000"/>
              </a:prstClr>
            </a:outerShdw>
          </a:effectLst>
        </p:grpSpPr>
        <p:sp>
          <p:nvSpPr>
            <p:cNvPr id="33" name="Oval 32">
              <a:extLst>
                <a:ext uri="{FF2B5EF4-FFF2-40B4-BE49-F238E27FC236}">
                  <a16:creationId xmlns:a16="http://schemas.microsoft.com/office/drawing/2014/main" id="{BD54F498-FADB-47A8-8D49-6FC236A555C4}"/>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descr="Star with solid fill">
              <a:extLst>
                <a:ext uri="{FF2B5EF4-FFF2-40B4-BE49-F238E27FC236}">
                  <a16:creationId xmlns:a16="http://schemas.microsoft.com/office/drawing/2014/main" id="{5BC63D32-0017-44B8-9AF6-108B85849D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233073">
              <a:off x="-3887173" y="886281"/>
              <a:ext cx="1847956" cy="1749617"/>
            </a:xfrm>
            <a:prstGeom prst="rect">
              <a:avLst/>
            </a:prstGeom>
            <a:effectLst/>
          </p:spPr>
        </p:pic>
        <p:pic>
          <p:nvPicPr>
            <p:cNvPr id="36" name="Graphic 35" descr="Star with solid fill">
              <a:extLst>
                <a:ext uri="{FF2B5EF4-FFF2-40B4-BE49-F238E27FC236}">
                  <a16:creationId xmlns:a16="http://schemas.microsoft.com/office/drawing/2014/main" id="{65CC0E81-7473-4121-B850-9DA23C0F7D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37203">
              <a:off x="-2349471" y="1390440"/>
              <a:ext cx="1847956" cy="1749617"/>
            </a:xfrm>
            <a:prstGeom prst="rect">
              <a:avLst/>
            </a:prstGeom>
          </p:spPr>
        </p:pic>
        <p:pic>
          <p:nvPicPr>
            <p:cNvPr id="40" name="Graphic 39" descr="Star with solid fill">
              <a:extLst>
                <a:ext uri="{FF2B5EF4-FFF2-40B4-BE49-F238E27FC236}">
                  <a16:creationId xmlns:a16="http://schemas.microsoft.com/office/drawing/2014/main" id="{84AF472F-A43F-401C-8793-CE57495DFA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302139934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954813-51B8-B44A-ACF1-302E3E1A682F}"/>
              </a:ext>
            </a:extLst>
          </p:cNvPr>
          <p:cNvSpPr/>
          <p:nvPr/>
        </p:nvSpPr>
        <p:spPr>
          <a:xfrm>
            <a:off x="0" y="1"/>
            <a:ext cx="2824131" cy="6858000"/>
          </a:xfrm>
          <a:prstGeom prst="rect">
            <a:avLst/>
          </a:prstGeom>
          <a:solidFill>
            <a:srgbClr val="1E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8" name="Rectangle 7">
            <a:extLst>
              <a:ext uri="{FF2B5EF4-FFF2-40B4-BE49-F238E27FC236}">
                <a16:creationId xmlns:a16="http://schemas.microsoft.com/office/drawing/2014/main" id="{29F0E297-72E8-EF41-BC51-39D670ED4F5A}"/>
              </a:ext>
            </a:extLst>
          </p:cNvPr>
          <p:cNvSpPr/>
          <p:nvPr/>
        </p:nvSpPr>
        <p:spPr>
          <a:xfrm>
            <a:off x="2585552" y="0"/>
            <a:ext cx="238578" cy="6858000"/>
          </a:xfrm>
          <a:prstGeom prst="rect">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sp>
        <p:nvSpPr>
          <p:cNvPr id="9" name="Oval 8">
            <a:extLst>
              <a:ext uri="{FF2B5EF4-FFF2-40B4-BE49-F238E27FC236}">
                <a16:creationId xmlns:a16="http://schemas.microsoft.com/office/drawing/2014/main" id="{E03F866C-5C83-894B-8BD0-30F491B82820}"/>
              </a:ext>
            </a:extLst>
          </p:cNvPr>
          <p:cNvSpPr/>
          <p:nvPr/>
        </p:nvSpPr>
        <p:spPr>
          <a:xfrm>
            <a:off x="886836" y="1918786"/>
            <a:ext cx="3169012" cy="3169012"/>
          </a:xfrm>
          <a:prstGeom prst="ellipse">
            <a:avLst/>
          </a:prstGeom>
          <a:solidFill>
            <a:srgbClr val="919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D8DFB51-E0A3-1E45-AA66-A501E9023845}"/>
              </a:ext>
            </a:extLst>
          </p:cNvPr>
          <p:cNvSpPr/>
          <p:nvPr/>
        </p:nvSpPr>
        <p:spPr>
          <a:xfrm>
            <a:off x="1098470" y="2130420"/>
            <a:ext cx="2745743" cy="274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D29D57-FFCC-B444-915B-87BA39D0C468}"/>
              </a:ext>
            </a:extLst>
          </p:cNvPr>
          <p:cNvSpPr/>
          <p:nvPr/>
        </p:nvSpPr>
        <p:spPr>
          <a:xfrm>
            <a:off x="2783134" y="0"/>
            <a:ext cx="148544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E2944"/>
              </a:solidFill>
            </a:endParaRPr>
          </a:p>
        </p:txBody>
      </p:sp>
      <p:pic>
        <p:nvPicPr>
          <p:cNvPr id="13" name="Picture 12">
            <a:extLst>
              <a:ext uri="{FF2B5EF4-FFF2-40B4-BE49-F238E27FC236}">
                <a16:creationId xmlns:a16="http://schemas.microsoft.com/office/drawing/2014/main" id="{46AC4A11-4F68-C04C-A4C1-E92A10B9F7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73808" y="2065389"/>
            <a:ext cx="2795223" cy="2795223"/>
          </a:xfrm>
          <a:prstGeom prst="rect">
            <a:avLst/>
          </a:prstGeom>
          <a:effectLst>
            <a:outerShdw blurRad="254000" sx="102000" sy="102000" algn="ctr" rotWithShape="0">
              <a:prstClr val="black">
                <a:alpha val="40000"/>
              </a:prstClr>
            </a:outerShdw>
          </a:effectLst>
        </p:spPr>
      </p:pic>
      <p:sp>
        <p:nvSpPr>
          <p:cNvPr id="3" name="Rectangle 2">
            <a:extLst>
              <a:ext uri="{FF2B5EF4-FFF2-40B4-BE49-F238E27FC236}">
                <a16:creationId xmlns:a16="http://schemas.microsoft.com/office/drawing/2014/main" id="{E6B64191-8E78-4AF2-ACA8-861E07E5C409}"/>
              </a:ext>
            </a:extLst>
          </p:cNvPr>
          <p:cNvSpPr/>
          <p:nvPr/>
        </p:nvSpPr>
        <p:spPr>
          <a:xfrm>
            <a:off x="3190191" y="202075"/>
            <a:ext cx="8210872" cy="1600438"/>
          </a:xfrm>
          <a:prstGeom prst="rect">
            <a:avLst/>
          </a:prstGeom>
        </p:spPr>
        <p:txBody>
          <a:bodyPr wrap="square" lIns="91440" tIns="45720" rIns="91440" bIns="45720" anchor="t">
            <a:spAutoFit/>
          </a:bodyPr>
          <a:lstStyle/>
          <a:p>
            <a:r>
              <a:rPr lang="en-US" sz="1400">
                <a:latin typeface="Arial"/>
                <a:ea typeface="+mn-lt"/>
                <a:cs typeface="+mn-lt"/>
              </a:rPr>
              <a:t>The Tennessee Emergency Broadband Fund was designed to enhance broadband infrastructure and access to individuals and families affected during the COVID-19 pandemic by the lack of broadband access in their area. </a:t>
            </a:r>
            <a:br>
              <a:rPr lang="en-US" sz="1400">
                <a:latin typeface="Arial"/>
                <a:ea typeface="+mn-lt"/>
                <a:cs typeface="+mn-lt"/>
              </a:rPr>
            </a:br>
            <a:endParaRPr lang="en-US" sz="1400">
              <a:latin typeface="Arial"/>
              <a:ea typeface="+mn-lt"/>
              <a:cs typeface="+mn-lt"/>
            </a:endParaRPr>
          </a:p>
          <a:p>
            <a:r>
              <a:rPr lang="en-US" sz="1400">
                <a:latin typeface="Arial"/>
                <a:ea typeface="+mn-lt"/>
                <a:cs typeface="+mn-lt"/>
              </a:rPr>
              <a:t>Projects ranged from infrastructure deployment connecting unserved households to free public wi-fi. Highly motivated broadband providers completed projects faster than ever, with construction occurring from August to December 2020.</a:t>
            </a:r>
            <a:r>
              <a:rPr lang="en-US" sz="1400">
                <a:solidFill>
                  <a:srgbClr val="000000"/>
                </a:solidFill>
                <a:latin typeface="Arial"/>
                <a:ea typeface="+mn-lt"/>
                <a:cs typeface="+mn-lt"/>
              </a:rPr>
              <a:t>   </a:t>
            </a:r>
            <a:r>
              <a:rPr lang="en-US" sz="1200" i="1">
                <a:latin typeface="Arial"/>
                <a:ea typeface="+mn-lt"/>
                <a:cs typeface="+mn-lt"/>
              </a:rPr>
              <a:t>*Federal Communications Commission, 2020 Broadband Deployment Data</a:t>
            </a:r>
            <a:endParaRPr lang="en-US" sz="1200" b="1">
              <a:solidFill>
                <a:schemeClr val="bg1"/>
              </a:solidFill>
              <a:latin typeface="Arial"/>
              <a:ea typeface="+mn-lt"/>
              <a:cs typeface="+mn-lt"/>
            </a:endParaRPr>
          </a:p>
        </p:txBody>
      </p:sp>
      <p:sp>
        <p:nvSpPr>
          <p:cNvPr id="19" name="Rectangle 18">
            <a:extLst>
              <a:ext uri="{FF2B5EF4-FFF2-40B4-BE49-F238E27FC236}">
                <a16:creationId xmlns:a16="http://schemas.microsoft.com/office/drawing/2014/main" id="{E8463443-2F26-45DA-965A-CFE05DCBD752}"/>
              </a:ext>
            </a:extLst>
          </p:cNvPr>
          <p:cNvSpPr/>
          <p:nvPr/>
        </p:nvSpPr>
        <p:spPr>
          <a:xfrm>
            <a:off x="3904806" y="1956047"/>
            <a:ext cx="2566229" cy="1532727"/>
          </a:xfrm>
          <a:prstGeom prst="rect">
            <a:avLst/>
          </a:prstGeom>
        </p:spPr>
        <p:txBody>
          <a:bodyPr wrap="square" lIns="91440" tIns="45720" rIns="91440" bIns="45720" anchor="t">
            <a:spAutoFit/>
          </a:bodyPr>
          <a:lstStyle/>
          <a:p>
            <a:pPr algn="ctr">
              <a:lnSpc>
                <a:spcPct val="90000"/>
              </a:lnSpc>
            </a:pPr>
            <a:r>
              <a:rPr lang="en-US" sz="6600" b="1" baseline="30000">
                <a:solidFill>
                  <a:srgbClr val="1E376D"/>
                </a:solidFill>
                <a:latin typeface="Arial"/>
                <a:cs typeface="Arial"/>
              </a:rPr>
              <a:t>$</a:t>
            </a:r>
            <a:r>
              <a:rPr lang="en-US" sz="6600" b="1">
                <a:solidFill>
                  <a:srgbClr val="1E376D"/>
                </a:solidFill>
                <a:latin typeface="Arial"/>
                <a:cs typeface="Arial"/>
              </a:rPr>
              <a:t>55</a:t>
            </a:r>
            <a:r>
              <a:rPr lang="en-US" sz="3600" b="1">
                <a:solidFill>
                  <a:srgbClr val="1E376D"/>
                </a:solidFill>
                <a:latin typeface="Arial"/>
                <a:cs typeface="Arial"/>
              </a:rPr>
              <a:t>M</a:t>
            </a:r>
          </a:p>
          <a:p>
            <a:pPr algn="ctr"/>
            <a:r>
              <a:rPr lang="en-US">
                <a:solidFill>
                  <a:srgbClr val="1E376D"/>
                </a:solidFill>
                <a:latin typeface="Arial"/>
                <a:ea typeface="+mn-lt"/>
                <a:cs typeface="+mn-lt"/>
              </a:rPr>
              <a:t>Estimated final award</a:t>
            </a:r>
            <a:endParaRPr lang="en-US">
              <a:solidFill>
                <a:srgbClr val="1E376D"/>
              </a:solidFill>
              <a:latin typeface="Arial"/>
              <a:cs typeface="Arial"/>
            </a:endParaRPr>
          </a:p>
          <a:p>
            <a:pPr algn="ctr">
              <a:lnSpc>
                <a:spcPct val="90000"/>
              </a:lnSpc>
            </a:pPr>
            <a:endParaRPr lang="en-US">
              <a:solidFill>
                <a:srgbClr val="1E376D"/>
              </a:solidFill>
              <a:latin typeface="Arial"/>
              <a:cs typeface="Arial"/>
            </a:endParaRPr>
          </a:p>
        </p:txBody>
      </p:sp>
      <p:sp>
        <p:nvSpPr>
          <p:cNvPr id="21" name="Rectangle 20">
            <a:extLst>
              <a:ext uri="{FF2B5EF4-FFF2-40B4-BE49-F238E27FC236}">
                <a16:creationId xmlns:a16="http://schemas.microsoft.com/office/drawing/2014/main" id="{2171A0DE-8A4F-4647-B16B-11AA8888B697}"/>
              </a:ext>
            </a:extLst>
          </p:cNvPr>
          <p:cNvSpPr/>
          <p:nvPr/>
        </p:nvSpPr>
        <p:spPr>
          <a:xfrm>
            <a:off x="3743519" y="3495892"/>
            <a:ext cx="2783303" cy="1686616"/>
          </a:xfrm>
          <a:prstGeom prst="rect">
            <a:avLst/>
          </a:prstGeom>
        </p:spPr>
        <p:txBody>
          <a:bodyPr wrap="square" lIns="91440" tIns="45720" rIns="91440" bIns="45720" anchor="t">
            <a:spAutoFit/>
          </a:bodyPr>
          <a:lstStyle/>
          <a:p>
            <a:pPr algn="ctr">
              <a:lnSpc>
                <a:spcPct val="90000"/>
              </a:lnSpc>
            </a:pPr>
            <a:r>
              <a:rPr lang="en-US" sz="6600" b="1">
                <a:solidFill>
                  <a:srgbClr val="1E376D"/>
                </a:solidFill>
                <a:latin typeface="Arial"/>
                <a:ea typeface="+mn-lt"/>
                <a:cs typeface="Arial"/>
              </a:rPr>
              <a:t>28</a:t>
            </a:r>
            <a:endParaRPr lang="en-US" sz="6600" b="1">
              <a:solidFill>
                <a:srgbClr val="1E376D"/>
              </a:solidFill>
              <a:latin typeface="Arial" panose="020B0604020202020204" pitchFamily="34" charset="0"/>
              <a:cs typeface="Arial" panose="020B0604020202020204" pitchFamily="34" charset="0"/>
            </a:endParaRPr>
          </a:p>
          <a:p>
            <a:pPr algn="ctr"/>
            <a:r>
              <a:rPr lang="en-US" sz="1400">
                <a:solidFill>
                  <a:srgbClr val="1E376D"/>
                </a:solidFill>
                <a:latin typeface="Arial"/>
                <a:ea typeface="+mn-lt"/>
                <a:cs typeface="+mn-lt"/>
              </a:rPr>
              <a:t>Number of participating internet service providers (ISPs)</a:t>
            </a:r>
            <a:endParaRPr lang="en-US" sz="1400">
              <a:solidFill>
                <a:srgbClr val="1E376D"/>
              </a:solidFill>
              <a:latin typeface="Arial"/>
              <a:cs typeface="Arial"/>
            </a:endParaRPr>
          </a:p>
          <a:p>
            <a:pPr algn="ctr">
              <a:lnSpc>
                <a:spcPct val="90000"/>
              </a:lnSpc>
            </a:pPr>
            <a:endParaRPr lang="en-US">
              <a:solidFill>
                <a:srgbClr val="1E376D"/>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2684F068-DE4E-4435-B35A-EDF74DDA1A62}"/>
              </a:ext>
            </a:extLst>
          </p:cNvPr>
          <p:cNvSpPr/>
          <p:nvPr/>
        </p:nvSpPr>
        <p:spPr>
          <a:xfrm>
            <a:off x="3627955" y="5058314"/>
            <a:ext cx="3012435" cy="1849737"/>
          </a:xfrm>
          <a:prstGeom prst="rect">
            <a:avLst/>
          </a:prstGeom>
        </p:spPr>
        <p:txBody>
          <a:bodyPr wrap="square" lIns="91440" tIns="45720" rIns="91440" bIns="45720" anchor="t">
            <a:spAutoFit/>
          </a:bodyPr>
          <a:lstStyle/>
          <a:p>
            <a:pPr algn="ctr"/>
            <a:r>
              <a:rPr lang="en-US" sz="6600" b="1">
                <a:solidFill>
                  <a:srgbClr val="1E376D"/>
                </a:solidFill>
                <a:latin typeface="Arial"/>
                <a:ea typeface="+mn-lt"/>
                <a:cs typeface="+mn-lt"/>
              </a:rPr>
              <a:t>55,000</a:t>
            </a:r>
            <a:endParaRPr lang="en-US" sz="6600" b="1">
              <a:solidFill>
                <a:srgbClr val="1E376D"/>
              </a:solidFill>
              <a:latin typeface="Arial"/>
              <a:cs typeface="Arial"/>
            </a:endParaRPr>
          </a:p>
          <a:p>
            <a:pPr algn="ctr"/>
            <a:r>
              <a:rPr lang="en-US" sz="1400">
                <a:solidFill>
                  <a:srgbClr val="1E376D"/>
                </a:solidFill>
                <a:latin typeface="Arial"/>
                <a:ea typeface="+mn-lt"/>
                <a:cs typeface="+mn-lt"/>
              </a:rPr>
              <a:t>Estimated number of unserved Tennesseans connected</a:t>
            </a:r>
            <a:r>
              <a:rPr lang="en-US">
                <a:latin typeface="Arial"/>
                <a:ea typeface="+mn-lt"/>
                <a:cs typeface="+mn-lt"/>
              </a:rPr>
              <a:t> </a:t>
            </a:r>
            <a:endParaRPr lang="en-US">
              <a:latin typeface="Arial"/>
              <a:cs typeface="Calibri"/>
            </a:endParaRPr>
          </a:p>
          <a:p>
            <a:pPr algn="ctr">
              <a:lnSpc>
                <a:spcPct val="90000"/>
              </a:lnSpc>
            </a:pPr>
            <a:endParaRPr lang="en-US">
              <a:solidFill>
                <a:srgbClr val="1E376D"/>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115434F0-64E7-449C-BC51-01EFFB15A371}"/>
              </a:ext>
            </a:extLst>
          </p:cNvPr>
          <p:cNvSpPr/>
          <p:nvPr/>
        </p:nvSpPr>
        <p:spPr>
          <a:xfrm>
            <a:off x="6835843" y="2431803"/>
            <a:ext cx="2395900" cy="1748171"/>
          </a:xfrm>
          <a:prstGeom prst="rect">
            <a:avLst/>
          </a:prstGeom>
        </p:spPr>
        <p:txBody>
          <a:bodyPr wrap="square" lIns="91440" tIns="45720" rIns="91440" bIns="45720" anchor="t">
            <a:spAutoFit/>
          </a:bodyPr>
          <a:lstStyle/>
          <a:p>
            <a:pPr algn="ctr">
              <a:lnSpc>
                <a:spcPct val="90000"/>
              </a:lnSpc>
            </a:pPr>
            <a:r>
              <a:rPr lang="en-US" sz="6600" b="1">
                <a:solidFill>
                  <a:srgbClr val="1E376D"/>
                </a:solidFill>
                <a:latin typeface="Arial"/>
                <a:cs typeface="Arial"/>
              </a:rPr>
              <a:t>13</a:t>
            </a:r>
            <a:r>
              <a:rPr lang="en-US" sz="5400" b="1" baseline="30000">
                <a:solidFill>
                  <a:srgbClr val="1E376D"/>
                </a:solidFill>
                <a:latin typeface="Arial"/>
                <a:cs typeface="Arial"/>
              </a:rPr>
              <a:t>%</a:t>
            </a:r>
          </a:p>
          <a:p>
            <a:pPr algn="ctr"/>
            <a:r>
              <a:rPr lang="en-US" sz="1600">
                <a:solidFill>
                  <a:srgbClr val="1E376D"/>
                </a:solidFill>
                <a:latin typeface="Arial"/>
                <a:ea typeface="+mn-lt"/>
                <a:cs typeface="+mn-lt"/>
              </a:rPr>
              <a:t>Estimated decrease in unserved Tennesseans*</a:t>
            </a:r>
            <a:endParaRPr lang="en-US" sz="1600">
              <a:solidFill>
                <a:srgbClr val="1E376D"/>
              </a:solidFill>
              <a:latin typeface="Arial"/>
            </a:endParaRPr>
          </a:p>
          <a:p>
            <a:pPr algn="ctr">
              <a:lnSpc>
                <a:spcPct val="90000"/>
              </a:lnSpc>
            </a:pPr>
            <a:endParaRPr lang="en-US">
              <a:solidFill>
                <a:srgbClr val="1E376D"/>
              </a:solidFill>
              <a:latin typeface="Arial"/>
              <a:cs typeface="Arial"/>
            </a:endParaRPr>
          </a:p>
        </p:txBody>
      </p:sp>
      <p:cxnSp>
        <p:nvCxnSpPr>
          <p:cNvPr id="29" name="Straight Connector 28">
            <a:extLst>
              <a:ext uri="{FF2B5EF4-FFF2-40B4-BE49-F238E27FC236}">
                <a16:creationId xmlns:a16="http://schemas.microsoft.com/office/drawing/2014/main" id="{C97F5715-6A30-4AE0-97E3-719293D1BE97}"/>
              </a:ext>
            </a:extLst>
          </p:cNvPr>
          <p:cNvCxnSpPr>
            <a:cxnSpLocks/>
          </p:cNvCxnSpPr>
          <p:nvPr/>
        </p:nvCxnSpPr>
        <p:spPr>
          <a:xfrm flipH="1">
            <a:off x="7006346" y="4302400"/>
            <a:ext cx="1819036"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6488C01D-12D2-431A-A2D3-56323E7647CB}"/>
              </a:ext>
            </a:extLst>
          </p:cNvPr>
          <p:cNvSpPr/>
          <p:nvPr/>
        </p:nvSpPr>
        <p:spPr>
          <a:xfrm>
            <a:off x="6769526" y="4571918"/>
            <a:ext cx="2297288" cy="1748171"/>
          </a:xfrm>
          <a:prstGeom prst="rect">
            <a:avLst/>
          </a:prstGeom>
        </p:spPr>
        <p:txBody>
          <a:bodyPr wrap="square" lIns="91440" tIns="45720" rIns="91440" bIns="45720" anchor="t">
            <a:spAutoFit/>
          </a:bodyPr>
          <a:lstStyle/>
          <a:p>
            <a:pPr algn="ctr">
              <a:lnSpc>
                <a:spcPct val="90000"/>
              </a:lnSpc>
            </a:pPr>
            <a:r>
              <a:rPr lang="en-US" sz="6600" b="1">
                <a:solidFill>
                  <a:srgbClr val="1E376D"/>
                </a:solidFill>
                <a:latin typeface="Arial"/>
                <a:cs typeface="Arial"/>
              </a:rPr>
              <a:t>58</a:t>
            </a:r>
            <a:endParaRPr lang="en-US" sz="6600" b="1" baseline="30000">
              <a:solidFill>
                <a:srgbClr val="1E376D"/>
              </a:solidFill>
              <a:latin typeface="Arial"/>
              <a:cs typeface="Arial"/>
            </a:endParaRPr>
          </a:p>
          <a:p>
            <a:pPr algn="ctr"/>
            <a:r>
              <a:rPr lang="en-US" sz="1600">
                <a:solidFill>
                  <a:srgbClr val="1E376D"/>
                </a:solidFill>
                <a:latin typeface="Arial"/>
                <a:ea typeface="+mn-lt"/>
                <a:cs typeface="+mn-lt"/>
              </a:rPr>
              <a:t>Counties containing project areas</a:t>
            </a:r>
            <a:endParaRPr lang="en-US">
              <a:solidFill>
                <a:srgbClr val="1E376D"/>
              </a:solidFill>
              <a:latin typeface="Arial"/>
            </a:endParaRPr>
          </a:p>
          <a:p>
            <a:pPr algn="ctr">
              <a:lnSpc>
                <a:spcPct val="90000"/>
              </a:lnSpc>
            </a:pPr>
            <a:endParaRPr lang="en-US">
              <a:solidFill>
                <a:srgbClr val="1E376D"/>
              </a:solidFill>
              <a:latin typeface="Arial"/>
              <a:cs typeface="Arial"/>
            </a:endParaRPr>
          </a:p>
        </p:txBody>
      </p:sp>
      <p:cxnSp>
        <p:nvCxnSpPr>
          <p:cNvPr id="33" name="Straight Connector 32">
            <a:extLst>
              <a:ext uri="{FF2B5EF4-FFF2-40B4-BE49-F238E27FC236}">
                <a16:creationId xmlns:a16="http://schemas.microsoft.com/office/drawing/2014/main" id="{2215C19A-5016-471A-AFCF-D287422EFAC7}"/>
              </a:ext>
            </a:extLst>
          </p:cNvPr>
          <p:cNvCxnSpPr>
            <a:cxnSpLocks/>
          </p:cNvCxnSpPr>
          <p:nvPr/>
        </p:nvCxnSpPr>
        <p:spPr>
          <a:xfrm flipH="1">
            <a:off x="4318603" y="3368463"/>
            <a:ext cx="1685011" cy="2713"/>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9BA21-B305-42F7-842D-316D5159A1D3}"/>
              </a:ext>
            </a:extLst>
          </p:cNvPr>
          <p:cNvCxnSpPr>
            <a:cxnSpLocks/>
          </p:cNvCxnSpPr>
          <p:nvPr/>
        </p:nvCxnSpPr>
        <p:spPr>
          <a:xfrm flipH="1">
            <a:off x="4401635" y="5016308"/>
            <a:ext cx="1467069" cy="0"/>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pic>
        <p:nvPicPr>
          <p:cNvPr id="28" name="Picture 27" descr="A truck driving down a dirt road&#10;&#10;Description automatically generated">
            <a:extLst>
              <a:ext uri="{FF2B5EF4-FFF2-40B4-BE49-F238E27FC236}">
                <a16:creationId xmlns:a16="http://schemas.microsoft.com/office/drawing/2014/main" id="{FC2DE4E1-2AC2-48DC-A7DB-24D4DB89E2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0942" y="4572394"/>
            <a:ext cx="2926080" cy="2194560"/>
          </a:xfrm>
          <a:prstGeom prst="rect">
            <a:avLst/>
          </a:prstGeom>
        </p:spPr>
      </p:pic>
      <p:pic>
        <p:nvPicPr>
          <p:cNvPr id="32" name="Picture 31">
            <a:extLst>
              <a:ext uri="{FF2B5EF4-FFF2-40B4-BE49-F238E27FC236}">
                <a16:creationId xmlns:a16="http://schemas.microsoft.com/office/drawing/2014/main" id="{BAFCF43B-CFF7-459C-8023-C066FD7E54C5}"/>
              </a:ext>
            </a:extLst>
          </p:cNvPr>
          <p:cNvPicPr>
            <a:picLocks noChangeAspect="1"/>
          </p:cNvPicPr>
          <p:nvPr/>
        </p:nvPicPr>
        <p:blipFill rotWithShape="1">
          <a:blip r:embed="rId5">
            <a:extLst>
              <a:ext uri="{28A0092B-C50C-407E-A947-70E740481C1C}">
                <a14:useLocalDpi xmlns:a14="http://schemas.microsoft.com/office/drawing/2010/main" val="0"/>
              </a:ext>
            </a:extLst>
          </a:blip>
          <a:srcRect r="39993"/>
          <a:stretch/>
        </p:blipFill>
        <p:spPr>
          <a:xfrm rot="5400000">
            <a:off x="9556896" y="1800077"/>
            <a:ext cx="2342452" cy="2927755"/>
          </a:xfrm>
          <a:prstGeom prst="rect">
            <a:avLst/>
          </a:prstGeom>
        </p:spPr>
      </p:pic>
      <p:sp>
        <p:nvSpPr>
          <p:cNvPr id="38" name="TextBox 37">
            <a:extLst>
              <a:ext uri="{FF2B5EF4-FFF2-40B4-BE49-F238E27FC236}">
                <a16:creationId xmlns:a16="http://schemas.microsoft.com/office/drawing/2014/main" id="{B5AF22EC-DC03-4797-A063-D27A4332CD4A}"/>
              </a:ext>
            </a:extLst>
          </p:cNvPr>
          <p:cNvSpPr txBox="1"/>
          <p:nvPr/>
        </p:nvSpPr>
        <p:spPr>
          <a:xfrm>
            <a:off x="10608100" y="2116329"/>
            <a:ext cx="2209800" cy="338554"/>
          </a:xfrm>
          <a:prstGeom prst="rect">
            <a:avLst/>
          </a:prstGeom>
          <a:solidFill>
            <a:srgbClr val="1E376D"/>
          </a:solidFill>
        </p:spPr>
        <p:txBody>
          <a:bodyPr wrap="square" rtlCol="0">
            <a:spAutoFit/>
          </a:bodyPr>
          <a:lstStyle/>
          <a:p>
            <a:r>
              <a:rPr lang="en-US" sz="1400">
                <a:solidFill>
                  <a:schemeClr val="bg1"/>
                </a:solidFill>
                <a:latin typeface="Arial" panose="020B0604020202020204" pitchFamily="34" charset="0"/>
                <a:cs typeface="Arial" panose="020B0604020202020204" pitchFamily="34" charset="0"/>
              </a:rPr>
              <a:t>Johnson</a:t>
            </a:r>
            <a:r>
              <a:rPr lang="en-US" sz="1600">
                <a:solidFill>
                  <a:schemeClr val="bg1"/>
                </a:solidFill>
                <a:latin typeface="Arial" panose="020B0604020202020204" pitchFamily="34" charset="0"/>
                <a:cs typeface="Arial" panose="020B0604020202020204" pitchFamily="34" charset="0"/>
              </a:rPr>
              <a:t> </a:t>
            </a:r>
            <a:r>
              <a:rPr lang="en-US" sz="1400">
                <a:solidFill>
                  <a:schemeClr val="bg1"/>
                </a:solidFill>
                <a:latin typeface="Arial" panose="020B0604020202020204" pitchFamily="34" charset="0"/>
                <a:cs typeface="Arial" panose="020B0604020202020204" pitchFamily="34" charset="0"/>
              </a:rPr>
              <a:t>County</a:t>
            </a:r>
            <a:endParaRPr lang="en-US" sz="1600">
              <a:solidFill>
                <a:schemeClr val="bg1"/>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AF226B13-219A-4CC8-BAAB-B073E2536E66}"/>
              </a:ext>
            </a:extLst>
          </p:cNvPr>
          <p:cNvSpPr txBox="1"/>
          <p:nvPr/>
        </p:nvSpPr>
        <p:spPr>
          <a:xfrm>
            <a:off x="10608100" y="4617026"/>
            <a:ext cx="2209800" cy="307777"/>
          </a:xfrm>
          <a:prstGeom prst="rect">
            <a:avLst/>
          </a:prstGeom>
          <a:solidFill>
            <a:srgbClr val="1E376D"/>
          </a:solidFill>
        </p:spPr>
        <p:txBody>
          <a:bodyPr wrap="square" rtlCol="0">
            <a:spAutoFit/>
          </a:bodyPr>
          <a:lstStyle/>
          <a:p>
            <a:r>
              <a:rPr lang="en-US" sz="1400">
                <a:solidFill>
                  <a:schemeClr val="bg1"/>
                </a:solidFill>
                <a:latin typeface="Arial" panose="020B0604020202020204" pitchFamily="34" charset="0"/>
                <a:cs typeface="Arial" panose="020B0604020202020204" pitchFamily="34" charset="0"/>
              </a:rPr>
              <a:t>Giles County</a:t>
            </a:r>
          </a:p>
        </p:txBody>
      </p:sp>
      <p:sp>
        <p:nvSpPr>
          <p:cNvPr id="30" name="TextBox 29">
            <a:extLst>
              <a:ext uri="{FF2B5EF4-FFF2-40B4-BE49-F238E27FC236}">
                <a16:creationId xmlns:a16="http://schemas.microsoft.com/office/drawing/2014/main" id="{55C6FE14-D4EC-4346-B59C-98BC225D331D}"/>
              </a:ext>
            </a:extLst>
          </p:cNvPr>
          <p:cNvSpPr txBox="1"/>
          <p:nvPr/>
        </p:nvSpPr>
        <p:spPr>
          <a:xfrm rot="16200000">
            <a:off x="-2576566" y="2670018"/>
            <a:ext cx="6501337" cy="1261884"/>
          </a:xfrm>
          <a:prstGeom prst="rect">
            <a:avLst/>
          </a:prstGeom>
          <a:noFill/>
          <a:effectLst>
            <a:outerShdw blurRad="63500" sx="73000" sy="73000" algn="ctr" rotWithShape="0">
              <a:prstClr val="black">
                <a:alpha val="0"/>
              </a:prstClr>
            </a:outerShdw>
          </a:effectLst>
        </p:spPr>
        <p:txBody>
          <a:bodyPr wrap="square" lIns="91440" tIns="45720" rIns="91440" bIns="45720" rtlCol="0" anchor="t">
            <a:spAutoFit/>
          </a:bodyPr>
          <a:lstStyle/>
          <a:p>
            <a:r>
              <a:rPr lang="en-US" sz="4800" b="1">
                <a:solidFill>
                  <a:schemeClr val="bg1">
                    <a:alpha val="12000"/>
                  </a:schemeClr>
                </a:solidFill>
                <a:latin typeface="Arial Black"/>
              </a:rPr>
              <a:t>BROADBAND</a:t>
            </a:r>
            <a:endParaRPr lang="en-US" sz="2800">
              <a:solidFill>
                <a:schemeClr val="bg1">
                  <a:alpha val="12000"/>
                </a:schemeClr>
              </a:solidFill>
            </a:endParaRPr>
          </a:p>
          <a:p>
            <a:endParaRPr lang="en-US" sz="2800">
              <a:solidFill>
                <a:schemeClr val="bg1">
                  <a:alpha val="12000"/>
                </a:schemeClr>
              </a:solidFill>
            </a:endParaRPr>
          </a:p>
        </p:txBody>
      </p:sp>
      <p:cxnSp>
        <p:nvCxnSpPr>
          <p:cNvPr id="34" name="Straight Connector 33">
            <a:extLst>
              <a:ext uri="{FF2B5EF4-FFF2-40B4-BE49-F238E27FC236}">
                <a16:creationId xmlns:a16="http://schemas.microsoft.com/office/drawing/2014/main" id="{2EF17D8C-A738-E941-A49B-A54D4A52A69F}"/>
              </a:ext>
            </a:extLst>
          </p:cNvPr>
          <p:cNvCxnSpPr>
            <a:cxnSpLocks/>
          </p:cNvCxnSpPr>
          <p:nvPr/>
        </p:nvCxnSpPr>
        <p:spPr>
          <a:xfrm>
            <a:off x="6662893" y="2354099"/>
            <a:ext cx="0" cy="3527156"/>
          </a:xfrm>
          <a:prstGeom prst="line">
            <a:avLst/>
          </a:prstGeom>
          <a:ln w="28575">
            <a:solidFill>
              <a:srgbClr val="CF0302"/>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4B2E66C9-C0DD-4892-B480-CFDBB84B11CF}"/>
              </a:ext>
            </a:extLst>
          </p:cNvPr>
          <p:cNvGrpSpPr/>
          <p:nvPr/>
        </p:nvGrpSpPr>
        <p:grpSpPr>
          <a:xfrm>
            <a:off x="-1480028" y="-1896481"/>
            <a:ext cx="3903802" cy="3903802"/>
            <a:chOff x="-4324720" y="552776"/>
            <a:chExt cx="3903802" cy="3903802"/>
          </a:xfrm>
          <a:effectLst>
            <a:outerShdw blurRad="127000" sx="102000" sy="102000" algn="ctr" rotWithShape="0">
              <a:prstClr val="black">
                <a:alpha val="40000"/>
              </a:prstClr>
            </a:outerShdw>
          </a:effectLst>
        </p:grpSpPr>
        <p:sp>
          <p:nvSpPr>
            <p:cNvPr id="41" name="Oval 40">
              <a:extLst>
                <a:ext uri="{FF2B5EF4-FFF2-40B4-BE49-F238E27FC236}">
                  <a16:creationId xmlns:a16="http://schemas.microsoft.com/office/drawing/2014/main" id="{F65CB404-F12C-4178-817A-DC00D603C343}"/>
                </a:ext>
              </a:extLst>
            </p:cNvPr>
            <p:cNvSpPr/>
            <p:nvPr/>
          </p:nvSpPr>
          <p:spPr>
            <a:xfrm>
              <a:off x="-4324720" y="552776"/>
              <a:ext cx="3903802" cy="3903802"/>
            </a:xfrm>
            <a:prstGeom prst="ellipse">
              <a:avLst/>
            </a:prstGeom>
            <a:noFill/>
            <a:ln w="222250">
              <a:solidFill>
                <a:srgbClr val="CF030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Graphic 41" descr="Star with solid fill">
              <a:extLst>
                <a:ext uri="{FF2B5EF4-FFF2-40B4-BE49-F238E27FC236}">
                  <a16:creationId xmlns:a16="http://schemas.microsoft.com/office/drawing/2014/main" id="{27E338E9-6462-480C-ACEB-81FDD56BE19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1233073">
              <a:off x="-3887173" y="886281"/>
              <a:ext cx="1847956" cy="1749617"/>
            </a:xfrm>
            <a:prstGeom prst="rect">
              <a:avLst/>
            </a:prstGeom>
            <a:effectLst/>
          </p:spPr>
        </p:pic>
        <p:pic>
          <p:nvPicPr>
            <p:cNvPr id="43" name="Graphic 42" descr="Star with solid fill">
              <a:extLst>
                <a:ext uri="{FF2B5EF4-FFF2-40B4-BE49-F238E27FC236}">
                  <a16:creationId xmlns:a16="http://schemas.microsoft.com/office/drawing/2014/main" id="{AC48F05B-EF5B-4D93-997E-401D9147CA7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37203">
              <a:off x="-2349471" y="1390440"/>
              <a:ext cx="1847956" cy="1749617"/>
            </a:xfrm>
            <a:prstGeom prst="rect">
              <a:avLst/>
            </a:prstGeom>
          </p:spPr>
        </p:pic>
        <p:pic>
          <p:nvPicPr>
            <p:cNvPr id="44" name="Graphic 43" descr="Star with solid fill">
              <a:extLst>
                <a:ext uri="{FF2B5EF4-FFF2-40B4-BE49-F238E27FC236}">
                  <a16:creationId xmlns:a16="http://schemas.microsoft.com/office/drawing/2014/main" id="{51B2C3B9-D088-4ECD-9096-CD786404C49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3492471" y="2494092"/>
              <a:ext cx="1847956" cy="1749617"/>
            </a:xfrm>
            <a:prstGeom prst="rect">
              <a:avLst/>
            </a:prstGeom>
          </p:spPr>
        </p:pic>
      </p:grpSp>
    </p:spTree>
    <p:extLst>
      <p:ext uri="{BB962C8B-B14F-4D97-AF65-F5344CB8AC3E}">
        <p14:creationId xmlns:p14="http://schemas.microsoft.com/office/powerpoint/2010/main" val="81529933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2789</Words>
  <Application>Microsoft Office PowerPoint</Application>
  <PresentationFormat>Widescreen</PresentationFormat>
  <Paragraphs>457</Paragraphs>
  <Slides>30</Slides>
  <Notes>16</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Calibri</vt:lpstr>
      <vt:lpstr>Open Sans</vt:lpstr>
      <vt:lpstr>Arial</vt:lpstr>
      <vt:lpstr>Arial Narrow</vt:lpstr>
      <vt:lpstr>Proxima Nova Light</vt:lpstr>
      <vt:lpstr>Arial Black</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are TBRP and SERG Different?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Stickling</dc:creator>
  <cp:lastModifiedBy>Lola Potter</cp:lastModifiedBy>
  <cp:revision>2</cp:revision>
  <cp:lastPrinted>2021-01-25T19:56:56Z</cp:lastPrinted>
  <dcterms:created xsi:type="dcterms:W3CDTF">2020-01-30T22:04:06Z</dcterms:created>
  <dcterms:modified xsi:type="dcterms:W3CDTF">2021-02-02T19:40:11Z</dcterms:modified>
</cp:coreProperties>
</file>