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7" r:id="rId3"/>
  </p:sldMasterIdLst>
  <p:notesMasterIdLst>
    <p:notesMasterId r:id="rId43"/>
  </p:notesMasterIdLst>
  <p:sldIdLst>
    <p:sldId id="265" r:id="rId4"/>
    <p:sldId id="326" r:id="rId5"/>
    <p:sldId id="316" r:id="rId6"/>
    <p:sldId id="317" r:id="rId7"/>
    <p:sldId id="319" r:id="rId8"/>
    <p:sldId id="258" r:id="rId9"/>
    <p:sldId id="260" r:id="rId10"/>
    <p:sldId id="320" r:id="rId11"/>
    <p:sldId id="321" r:id="rId12"/>
    <p:sldId id="322" r:id="rId13"/>
    <p:sldId id="323" r:id="rId14"/>
    <p:sldId id="325" r:id="rId15"/>
    <p:sldId id="347" r:id="rId16"/>
    <p:sldId id="275" r:id="rId17"/>
    <p:sldId id="337" r:id="rId18"/>
    <p:sldId id="339" r:id="rId19"/>
    <p:sldId id="338" r:id="rId20"/>
    <p:sldId id="335" r:id="rId21"/>
    <p:sldId id="340" r:id="rId22"/>
    <p:sldId id="336" r:id="rId23"/>
    <p:sldId id="298" r:id="rId24"/>
    <p:sldId id="341" r:id="rId25"/>
    <p:sldId id="297" r:id="rId26"/>
    <p:sldId id="299" r:id="rId27"/>
    <p:sldId id="261" r:id="rId28"/>
    <p:sldId id="256" r:id="rId29"/>
    <p:sldId id="257" r:id="rId30"/>
    <p:sldId id="342" r:id="rId31"/>
    <p:sldId id="262" r:id="rId32"/>
    <p:sldId id="343" r:id="rId33"/>
    <p:sldId id="271" r:id="rId34"/>
    <p:sldId id="281" r:id="rId35"/>
    <p:sldId id="344" r:id="rId36"/>
    <p:sldId id="274" r:id="rId37"/>
    <p:sldId id="345" r:id="rId38"/>
    <p:sldId id="276" r:id="rId39"/>
    <p:sldId id="283" r:id="rId40"/>
    <p:sldId id="284" r:id="rId41"/>
    <p:sldId id="34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g03yk8\Documents\TNGIC\2022_state_of_GIS\locator_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Geocode requests over 30 days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sum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Sheet1!$A$2:$A$29</c:f>
              <c:numCache>
                <c:formatCode>m/d/yyyy\ h:mm</c:formatCode>
                <c:ptCount val="28"/>
                <c:pt idx="0">
                  <c:v>44621</c:v>
                </c:pt>
                <c:pt idx="1">
                  <c:v>44622</c:v>
                </c:pt>
                <c:pt idx="2">
                  <c:v>44623</c:v>
                </c:pt>
                <c:pt idx="3">
                  <c:v>44624</c:v>
                </c:pt>
                <c:pt idx="4">
                  <c:v>44625</c:v>
                </c:pt>
                <c:pt idx="5">
                  <c:v>44626</c:v>
                </c:pt>
                <c:pt idx="6">
                  <c:v>44627</c:v>
                </c:pt>
                <c:pt idx="7">
                  <c:v>44628</c:v>
                </c:pt>
                <c:pt idx="8">
                  <c:v>44629</c:v>
                </c:pt>
                <c:pt idx="9">
                  <c:v>44630</c:v>
                </c:pt>
                <c:pt idx="10">
                  <c:v>44631</c:v>
                </c:pt>
                <c:pt idx="11">
                  <c:v>44632</c:v>
                </c:pt>
                <c:pt idx="12">
                  <c:v>44633</c:v>
                </c:pt>
                <c:pt idx="13">
                  <c:v>44634.041666666664</c:v>
                </c:pt>
                <c:pt idx="14">
                  <c:v>44635.041666666664</c:v>
                </c:pt>
                <c:pt idx="15">
                  <c:v>44636</c:v>
                </c:pt>
                <c:pt idx="16">
                  <c:v>44637</c:v>
                </c:pt>
                <c:pt idx="17">
                  <c:v>44638</c:v>
                </c:pt>
                <c:pt idx="18">
                  <c:v>44639</c:v>
                </c:pt>
                <c:pt idx="19">
                  <c:v>44640</c:v>
                </c:pt>
                <c:pt idx="20">
                  <c:v>44641</c:v>
                </c:pt>
                <c:pt idx="21">
                  <c:v>44642</c:v>
                </c:pt>
                <c:pt idx="22">
                  <c:v>44643</c:v>
                </c:pt>
                <c:pt idx="23">
                  <c:v>44644</c:v>
                </c:pt>
                <c:pt idx="24">
                  <c:v>44645</c:v>
                </c:pt>
                <c:pt idx="25">
                  <c:v>44646</c:v>
                </c:pt>
                <c:pt idx="26">
                  <c:v>44647</c:v>
                </c:pt>
                <c:pt idx="27">
                  <c:v>44648</c:v>
                </c:pt>
              </c:numCache>
            </c:numRef>
          </c:cat>
          <c:val>
            <c:numRef>
              <c:f>Sheet1!$D$2:$D$29</c:f>
              <c:numCache>
                <c:formatCode>General</c:formatCode>
                <c:ptCount val="28"/>
                <c:pt idx="0">
                  <c:v>43931</c:v>
                </c:pt>
                <c:pt idx="1">
                  <c:v>36840</c:v>
                </c:pt>
                <c:pt idx="2">
                  <c:v>38994</c:v>
                </c:pt>
                <c:pt idx="3">
                  <c:v>59948</c:v>
                </c:pt>
                <c:pt idx="4">
                  <c:v>42634</c:v>
                </c:pt>
                <c:pt idx="5">
                  <c:v>26624</c:v>
                </c:pt>
                <c:pt idx="6">
                  <c:v>14365</c:v>
                </c:pt>
                <c:pt idx="7">
                  <c:v>39118</c:v>
                </c:pt>
                <c:pt idx="8">
                  <c:v>33702</c:v>
                </c:pt>
                <c:pt idx="9">
                  <c:v>38728</c:v>
                </c:pt>
                <c:pt idx="10">
                  <c:v>115789</c:v>
                </c:pt>
                <c:pt idx="11">
                  <c:v>32918</c:v>
                </c:pt>
                <c:pt idx="12">
                  <c:v>13769</c:v>
                </c:pt>
                <c:pt idx="13">
                  <c:v>10454</c:v>
                </c:pt>
                <c:pt idx="14">
                  <c:v>29864</c:v>
                </c:pt>
                <c:pt idx="15">
                  <c:v>30543</c:v>
                </c:pt>
                <c:pt idx="16">
                  <c:v>31803</c:v>
                </c:pt>
                <c:pt idx="17">
                  <c:v>27481</c:v>
                </c:pt>
                <c:pt idx="18">
                  <c:v>25692</c:v>
                </c:pt>
                <c:pt idx="19">
                  <c:v>16330</c:v>
                </c:pt>
                <c:pt idx="20">
                  <c:v>8713</c:v>
                </c:pt>
                <c:pt idx="21">
                  <c:v>24981</c:v>
                </c:pt>
                <c:pt idx="22">
                  <c:v>28808</c:v>
                </c:pt>
                <c:pt idx="23">
                  <c:v>32151</c:v>
                </c:pt>
                <c:pt idx="24">
                  <c:v>35569</c:v>
                </c:pt>
                <c:pt idx="25">
                  <c:v>44633</c:v>
                </c:pt>
                <c:pt idx="26">
                  <c:v>18131</c:v>
                </c:pt>
                <c:pt idx="27">
                  <c:v>12456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38-4453-852E-C595624B50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4297456"/>
        <c:axId val="494298440"/>
      </c:lineChart>
      <c:dateAx>
        <c:axId val="494297456"/>
        <c:scaling>
          <c:orientation val="minMax"/>
        </c:scaling>
        <c:delete val="0"/>
        <c:axPos val="b"/>
        <c:numFmt formatCode="m/d/yyyy\ h:mm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298440"/>
        <c:crosses val="autoZero"/>
        <c:auto val="1"/>
        <c:lblOffset val="100"/>
        <c:baseTimeUnit val="days"/>
        <c:minorUnit val="1"/>
      </c:dateAx>
      <c:valAx>
        <c:axId val="494298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29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26F58-16E0-4353-B17D-8BBF21B1E0A9}" type="datetimeFigureOut">
              <a:rPr lang="en-US" smtClean="0"/>
              <a:t>4/8/2022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C7B1F-4CEF-4A36-A62F-B54D0354A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5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BEE521-4054-43E4-B1E9-165B1A3CE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830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Reminder to discuss feedback/survey and sharing the site.  Discuss the coordination efforts and the team effort this took to collect.  Comparison with other states..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BEE521-4054-43E4-B1E9-165B1A3CE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30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Reminder – </a:t>
            </a:r>
            <a:r>
              <a:rPr lang="en-US" dirty="0" err="1"/>
              <a:t>Vexcel</a:t>
            </a:r>
            <a:r>
              <a:rPr lang="en-US" dirty="0"/>
              <a:t> limited access product to state and local government entities, and partnership with ECB.     Note </a:t>
            </a:r>
            <a:r>
              <a:rPr lang="en-US" dirty="0" err="1"/>
              <a:t>Vexcel</a:t>
            </a:r>
            <a:r>
              <a:rPr lang="en-US" dirty="0"/>
              <a:t> projected re-flight in 2023.    promote presentation with </a:t>
            </a:r>
            <a:r>
              <a:rPr lang="en-US" dirty="0" err="1"/>
              <a:t>Vexcel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BEE521-4054-43E4-B1E9-165B1A3CE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590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BEE521-4054-43E4-B1E9-165B1A3CE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381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Epidemiology – primary or secondary source for improving the data. Aggregated on the county level</a:t>
            </a:r>
          </a:p>
          <a:p>
            <a:r>
              <a:rPr lang="en-US" dirty="0"/>
              <a:t>Quick to implement, ArcGIS Online surveys and dashboards, ArcGIS Server, Enterprise DB, backend DB integrations, FTP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9EBAD-DB71-4BF5-9B82-CA63945288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7399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and existing applications, TBIS SOR and Statewide Property mapping site redevelopment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9EBAD-DB71-4BF5-9B82-CA63945288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351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02E15-84A9-4F10-A7E5-B475411A2B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514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038603"/>
            <a:ext cx="8686800" cy="142239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" y="5461001"/>
            <a:ext cx="86868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 | Date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79" y="1481058"/>
            <a:ext cx="7617842" cy="141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67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2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7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49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800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666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789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952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170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038605"/>
            <a:ext cx="8686800" cy="1422399"/>
          </a:xfrm>
        </p:spPr>
        <p:txBody>
          <a:bodyPr>
            <a:normAutofit/>
          </a:bodyPr>
          <a:lstStyle>
            <a:lvl1pPr algn="ctr"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" y="5461001"/>
            <a:ext cx="86868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825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 | Date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80" y="1481060"/>
            <a:ext cx="7617842" cy="141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97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2700">
                <a:effectLst/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825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34" y="685800"/>
            <a:ext cx="3665333" cy="68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5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3600">
                <a:effectLst/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11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33" y="685800"/>
            <a:ext cx="3665333" cy="68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30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00" y="3874770"/>
            <a:ext cx="2143201" cy="224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372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1" y="6019800"/>
            <a:ext cx="866774" cy="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38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28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2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48402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770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2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87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2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79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2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483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Rectangle 9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664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2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00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3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6152268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2"/>
            <a:ext cx="2895600" cy="365125"/>
          </a:xfr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2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75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1" y="6264709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8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9" t="13397" r="9549" b="13397"/>
          <a:stretch/>
        </p:blipFill>
        <p:spPr>
          <a:xfrm>
            <a:off x="152400" y="3766736"/>
            <a:ext cx="2514600" cy="2456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8824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7817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229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46084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720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9617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EF723-09F7-4CBB-AC13-8E9238833F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53F4FA-0DD7-459F-9287-A01DFFC2D0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B09141-B9E9-456E-B8C7-F8A0E1C7B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813B6-B2FA-4D47-8048-D838A0DAFBE2}" type="datetimeFigureOut">
              <a:rPr lang="en-US" smtClean="0"/>
              <a:t>4/8/2022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35BB6-6E60-4DFA-B76C-80619BC63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B9491-3369-492B-9F39-9B3917B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14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038603"/>
            <a:ext cx="8686800" cy="142239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" y="5461001"/>
            <a:ext cx="86868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 | Date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47800"/>
            <a:ext cx="8067930" cy="149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04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3600">
                <a:effectLst/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11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3560"/>
            <a:ext cx="4095260" cy="7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642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9" t="13397" r="9549" b="13397"/>
          <a:stretch/>
        </p:blipFill>
        <p:spPr>
          <a:xfrm>
            <a:off x="152400" y="3766736"/>
            <a:ext cx="2514600" cy="2456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107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6019800"/>
            <a:ext cx="866774" cy="86677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26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6019800"/>
            <a:ext cx="866774" cy="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597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246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414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317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161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47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297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07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8" y="6248400"/>
            <a:ext cx="2623372" cy="487127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65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781300" y="3276600"/>
            <a:ext cx="3581400" cy="457200"/>
          </a:xfrm>
        </p:spPr>
        <p:txBody>
          <a:bodyPr anchor="t">
            <a:noAutofit/>
          </a:bodyPr>
          <a:lstStyle>
            <a:lvl1pPr algn="ctr">
              <a:defRPr sz="240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THANK YOU</a:t>
            </a:r>
            <a:endParaRPr lang="en-JM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058" y="2193003"/>
            <a:ext cx="379588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9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317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48400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85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4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7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>
              <a:solidFill>
                <a:srgbClr val="1B365D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1B365D"/>
                </a:solidFill>
              </a:rPr>
              <a:pPr/>
              <a:t>‹#›</a:t>
            </a:fld>
            <a:endParaRPr lang="en-US" dirty="0">
              <a:solidFill>
                <a:srgbClr val="1B365D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0" y="6264707"/>
            <a:ext cx="2589555" cy="4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>
              <a:solidFill>
                <a:srgbClr val="666666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6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666666"/>
                </a:solidFill>
              </a:rPr>
              <a:pPr/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14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75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8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75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232C958-2CA1-4DD7-9D86-833D5892E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>
              <a:solidFill>
                <a:srgbClr val="5AA2A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6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>
                <a:solidFill>
                  <a:srgbClr val="5AA2AE"/>
                </a:solidFill>
              </a:rPr>
              <a:pPr/>
              <a:t>‹#›</a:t>
            </a:fld>
            <a:endParaRPr lang="en-US" dirty="0">
              <a:solidFill>
                <a:srgbClr val="5AA2A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42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tn.gov/finance/sts-gis/gis/data/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State GIS Panel Discussion: 2022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-37730" y="1143000"/>
            <a:ext cx="8534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2000" b="1" kern="0" dirty="0">
              <a:solidFill>
                <a:srgbClr val="7F7F7F"/>
              </a:solidFill>
              <a:latin typeface="Arial"/>
            </a:endParaRP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Tennessee Department of Finance and Administration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Strategic Technology Solutions (STS) – GIS Services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sz="2400" b="1" kern="0" dirty="0">
              <a:solidFill>
                <a:srgbClr val="7F7F7F"/>
              </a:solidFill>
              <a:latin typeface="Arial"/>
            </a:endParaRP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Dennis Pedersen, 3D Hydrography Program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Paul Dudley, Imagery and Lidar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Andrew Griswold, NG911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Matt Lane, Covid-19 Response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kern="0" dirty="0">
                <a:solidFill>
                  <a:srgbClr val="7F7F7F"/>
                </a:solidFill>
                <a:latin typeface="Arial"/>
              </a:rPr>
              <a:t>Chris Meeks, Broadband Grant Program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sz="2000" i="1" kern="0" dirty="0">
              <a:solidFill>
                <a:srgbClr val="686868"/>
              </a:solidFill>
              <a:latin typeface="Arial"/>
            </a:endParaRP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i="1" kern="0" dirty="0">
                <a:solidFill>
                  <a:srgbClr val="686868"/>
                </a:solidFill>
                <a:latin typeface="Arial"/>
              </a:rPr>
              <a:t>April 13, 2022</a:t>
            </a: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sz="2000" i="1" kern="0" dirty="0">
              <a:solidFill>
                <a:srgbClr val="686868"/>
              </a:solidFill>
              <a:latin typeface="Arial"/>
            </a:endParaRPr>
          </a:p>
          <a:p>
            <a:pPr marL="342900" indent="-342900" algn="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sz="2400" b="1" kern="0" dirty="0">
              <a:solidFill>
                <a:srgbClr val="7F7F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4829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C69AF9-6E98-4673-BD33-1A533A223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0"/>
            <a:ext cx="8839200" cy="825500"/>
          </a:xfrm>
        </p:spPr>
        <p:txBody>
          <a:bodyPr vert="horz" lIns="68580" tIns="34290" rIns="68580" bIns="3429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Missing NHD Data Features </a:t>
            </a:r>
            <a:br>
              <a:rPr lang="en-US" sz="2850" dirty="0"/>
            </a:br>
            <a:r>
              <a:rPr lang="en-US" sz="2850" dirty="0"/>
              <a:t>Rutherford County</a:t>
            </a:r>
          </a:p>
        </p:txBody>
      </p:sp>
      <p:pic>
        <p:nvPicPr>
          <p:cNvPr id="6" name="Content Placeholder 5" descr="A picture containing bed, blanket, pile, stone&#10;&#10;Description automatically generated">
            <a:extLst>
              <a:ext uri="{FF2B5EF4-FFF2-40B4-BE49-F238E27FC236}">
                <a16:creationId xmlns:a16="http://schemas.microsoft.com/office/drawing/2014/main" id="{74E52BBA-6E8F-4FDC-8BFB-AA6FB52EA8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22" y="1143000"/>
            <a:ext cx="6845556" cy="5562600"/>
          </a:xfrm>
        </p:spPr>
      </p:pic>
    </p:spTree>
    <p:extLst>
      <p:ext uri="{BB962C8B-B14F-4D97-AF65-F5344CB8AC3E}">
        <p14:creationId xmlns:p14="http://schemas.microsoft.com/office/powerpoint/2010/main" val="4291358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C69AF9-6E98-4673-BD33-1A533A223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0"/>
            <a:ext cx="8839200" cy="825500"/>
          </a:xfrm>
        </p:spPr>
        <p:txBody>
          <a:bodyPr vert="horz" lIns="68580" tIns="34290" rIns="68580" bIns="3429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Missing NHD Data Features </a:t>
            </a:r>
            <a:br>
              <a:rPr lang="en-US" sz="2850" dirty="0"/>
            </a:br>
            <a:r>
              <a:rPr lang="en-US" sz="2850" dirty="0"/>
              <a:t>Wilson County</a:t>
            </a:r>
          </a:p>
        </p:txBody>
      </p:sp>
      <p:pic>
        <p:nvPicPr>
          <p:cNvPr id="7" name="Content Placeholder 6" descr="Map&#10;&#10;Description automatically generated with medium confidence">
            <a:extLst>
              <a:ext uri="{FF2B5EF4-FFF2-40B4-BE49-F238E27FC236}">
                <a16:creationId xmlns:a16="http://schemas.microsoft.com/office/drawing/2014/main" id="{485E4A01-3913-4002-ACC1-0D9596766A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708" y="1143000"/>
            <a:ext cx="6822584" cy="5562600"/>
          </a:xfrm>
        </p:spPr>
      </p:pic>
    </p:spTree>
    <p:extLst>
      <p:ext uri="{BB962C8B-B14F-4D97-AF65-F5344CB8AC3E}">
        <p14:creationId xmlns:p14="http://schemas.microsoft.com/office/powerpoint/2010/main" val="338433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C69AF9-6E98-4673-BD33-1A533A223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0"/>
            <a:ext cx="8839200" cy="825500"/>
          </a:xfrm>
        </p:spPr>
        <p:txBody>
          <a:bodyPr vert="horz" lIns="68580" tIns="34290" rIns="68580" bIns="3429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NHD Data Density Inconsistencies </a:t>
            </a:r>
            <a:br>
              <a:rPr lang="en-US" sz="2850" dirty="0"/>
            </a:br>
            <a:r>
              <a:rPr lang="en-US" sz="2850" dirty="0"/>
              <a:t>East TN</a:t>
            </a:r>
          </a:p>
        </p:txBody>
      </p:sp>
      <p:pic>
        <p:nvPicPr>
          <p:cNvPr id="7" name="Content Placeholder 6" descr="A picture containing map&#10;&#10;Description automatically generated">
            <a:extLst>
              <a:ext uri="{FF2B5EF4-FFF2-40B4-BE49-F238E27FC236}">
                <a16:creationId xmlns:a16="http://schemas.microsoft.com/office/drawing/2014/main" id="{AF678461-354D-4788-8A0D-D15C4759E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37520"/>
            <a:ext cx="6553200" cy="5325845"/>
          </a:xfrm>
        </p:spPr>
      </p:pic>
    </p:spTree>
    <p:extLst>
      <p:ext uri="{BB962C8B-B14F-4D97-AF65-F5344CB8AC3E}">
        <p14:creationId xmlns:p14="http://schemas.microsoft.com/office/powerpoint/2010/main" val="566050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3DHP Benefits When Compared to NHD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2x – 4x denser (# of features)</a:t>
            </a:r>
          </a:p>
          <a:p>
            <a:r>
              <a:rPr lang="en-US" sz="2800" dirty="0"/>
              <a:t>Fully Connected</a:t>
            </a:r>
          </a:p>
          <a:p>
            <a:r>
              <a:rPr lang="en-US" sz="2800" dirty="0"/>
              <a:t>Flow Direction/Modeling (Conditioned DEM)</a:t>
            </a:r>
          </a:p>
          <a:p>
            <a:r>
              <a:rPr lang="en-US" sz="2800" dirty="0"/>
              <a:t>Improved X, Y Location</a:t>
            </a:r>
          </a:p>
          <a:p>
            <a:r>
              <a:rPr lang="en-US" sz="2800" dirty="0"/>
              <a:t>Accurate Z values on vertices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27703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USGS/3DHP Program Summary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Not yet a funded program</a:t>
            </a:r>
          </a:p>
          <a:p>
            <a:r>
              <a:rPr lang="en-US" sz="2800" dirty="0"/>
              <a:t>Efforts underway to highlight the business need</a:t>
            </a:r>
          </a:p>
          <a:p>
            <a:r>
              <a:rPr lang="en-US" sz="2800" dirty="0"/>
              <a:t>STS-GIS looking for funding and trying to increase awareness</a:t>
            </a:r>
          </a:p>
          <a:p>
            <a:r>
              <a:rPr lang="en-US" sz="2800" dirty="0"/>
              <a:t>More to come…</a:t>
            </a:r>
          </a:p>
        </p:txBody>
      </p:sp>
    </p:spTree>
    <p:extLst>
      <p:ext uri="{BB962C8B-B14F-4D97-AF65-F5344CB8AC3E}">
        <p14:creationId xmlns:p14="http://schemas.microsoft.com/office/powerpoint/2010/main" val="698905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4C7541D-7CAA-46A6-A76D-4899CA8AFD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Lidar and Imagery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0C262E6-9C79-4A73-9229-AD1A69BC68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Updates and Access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A00F0D-B5BB-4DC0-80E8-0C0D6C9D07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Paul Dudley, Location Intelligence Analyst: TNGIC 2022</a:t>
            </a:r>
          </a:p>
        </p:txBody>
      </p:sp>
    </p:spTree>
    <p:extLst>
      <p:ext uri="{BB962C8B-B14F-4D97-AF65-F5344CB8AC3E}">
        <p14:creationId xmlns:p14="http://schemas.microsoft.com/office/powerpoint/2010/main" val="1862724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LiDAR – lidar.tn.gov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6F429A-BA58-41E0-8281-E776984AF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/>
          <a:lstStyle/>
          <a:p>
            <a:r>
              <a:rPr lang="en-US" dirty="0"/>
              <a:t>Updates! </a:t>
            </a:r>
          </a:p>
          <a:p>
            <a:pPr lvl="1"/>
            <a:r>
              <a:rPr lang="en-US" dirty="0"/>
              <a:t>100% Statewide Coverage of QL2 LiDAR, DEMs, 2ft Contours and 3D Buildings</a:t>
            </a:r>
          </a:p>
          <a:p>
            <a:pPr lvl="1"/>
            <a:r>
              <a:rPr lang="en-US" dirty="0"/>
              <a:t>Access via TNGIC Google Drive, USGS, and ESRI Living Atlas</a:t>
            </a:r>
          </a:p>
          <a:p>
            <a:pPr lvl="1"/>
            <a:r>
              <a:rPr lang="en-US" dirty="0"/>
              <a:t>‘Historical’ LiDAR access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09D6E8-93D8-455C-8F6B-3A052A472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00400"/>
            <a:ext cx="9144000" cy="262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03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Imagery – tnmap.tn.gov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Vexcel</a:t>
            </a:r>
            <a:r>
              <a:rPr lang="en-US" dirty="0"/>
              <a:t> Imaging 2021 Flight</a:t>
            </a: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TDOT Aerial Surveys – Updating multiple regions</a:t>
            </a:r>
          </a:p>
          <a:p>
            <a:r>
              <a:rPr lang="en-US" dirty="0"/>
              <a:t>Access via tnmap.tn.gov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8AE0EC-748E-4415-BE36-BC83A44DE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905000"/>
            <a:ext cx="7924800" cy="28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91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4C7541D-7CAA-46A6-A76D-4899CA8AFD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Next Generation 9-1-1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0C262E6-9C79-4A73-9229-AD1A69BC68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What it is, how it’s used, where to get the data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A00F0D-B5BB-4DC0-80E8-0C0D6C9D07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Andrew Griswold - GIS Analyst: TNGIC 2022</a:t>
            </a:r>
          </a:p>
        </p:txBody>
      </p:sp>
    </p:spTree>
    <p:extLst>
      <p:ext uri="{BB962C8B-B14F-4D97-AF65-F5344CB8AC3E}">
        <p14:creationId xmlns:p14="http://schemas.microsoft.com/office/powerpoint/2010/main" val="366436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20A31-19AA-45FE-B4F3-B6EBB3B5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Genesis and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2FB92-CAD1-4A27-B50C-6C48FDB64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95400"/>
            <a:ext cx="5552595" cy="4368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Old System (Legacy 911)</a:t>
            </a:r>
          </a:p>
          <a:p>
            <a:pPr lvl="1"/>
            <a:r>
              <a:rPr lang="en-US" dirty="0"/>
              <a:t>Master Street Address Guide (MSAG)</a:t>
            </a:r>
          </a:p>
          <a:p>
            <a:pPr lvl="2"/>
            <a:r>
              <a:rPr lang="en-US" dirty="0"/>
              <a:t>Street address ranges</a:t>
            </a:r>
          </a:p>
          <a:p>
            <a:pPr lvl="2"/>
            <a:r>
              <a:rPr lang="en-US" dirty="0"/>
              <a:t>Originates from phone co or 3</a:t>
            </a:r>
            <a:r>
              <a:rPr lang="en-US" baseline="30000" dirty="0"/>
              <a:t>rd</a:t>
            </a:r>
            <a:r>
              <a:rPr lang="en-US" dirty="0"/>
              <a:t> party</a:t>
            </a:r>
          </a:p>
          <a:p>
            <a:pPr lvl="3"/>
            <a:r>
              <a:rPr lang="en-US" dirty="0"/>
              <a:t>Room for error</a:t>
            </a:r>
          </a:p>
          <a:p>
            <a:pPr lvl="1"/>
            <a:r>
              <a:rPr lang="en-US" dirty="0"/>
              <a:t>Automatic Location Index (ALI)</a:t>
            </a:r>
          </a:p>
          <a:p>
            <a:pPr lvl="2"/>
            <a:r>
              <a:rPr lang="en-US" dirty="0"/>
              <a:t>Subscriber records from phone co</a:t>
            </a:r>
          </a:p>
          <a:p>
            <a:pPr lvl="1"/>
            <a:r>
              <a:rPr lang="en-US" dirty="0"/>
              <a:t>Cell calls routed from towers</a:t>
            </a:r>
          </a:p>
          <a:p>
            <a:r>
              <a:rPr lang="en-US" dirty="0"/>
              <a:t>National Emergency Number</a:t>
            </a:r>
            <a:br>
              <a:rPr lang="en-US" dirty="0"/>
            </a:br>
            <a:r>
              <a:rPr lang="en-US" dirty="0"/>
              <a:t>Association (NENA)</a:t>
            </a:r>
          </a:p>
          <a:p>
            <a:pPr lvl="1"/>
            <a:r>
              <a:rPr lang="en-US" dirty="0"/>
              <a:t>Pushed for GIS-based call routing</a:t>
            </a:r>
          </a:p>
          <a:p>
            <a:pPr lvl="1"/>
            <a:r>
              <a:rPr lang="en-US" dirty="0"/>
              <a:t>Cleaner/more accurate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AE869A-47E3-430C-8402-60912A372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995" y="1193800"/>
            <a:ext cx="3439005" cy="462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20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10102"/>
            <a:ext cx="9296400" cy="825500"/>
          </a:xfrm>
        </p:spPr>
        <p:txBody>
          <a:bodyPr/>
          <a:lstStyle/>
          <a:p>
            <a:r>
              <a:rPr lang="en-US" dirty="0"/>
              <a:t>GIS Coordination Efforts – Where are we now?	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76200" y="1295400"/>
            <a:ext cx="8839200" cy="4419600"/>
          </a:xfrm>
        </p:spPr>
        <p:txBody>
          <a:bodyPr>
            <a:noAutofit/>
          </a:bodyPr>
          <a:lstStyle/>
          <a:p>
            <a:r>
              <a:rPr lang="en-US" sz="2800" dirty="0"/>
              <a:t>Completed:  Statewide QL2 Lidar/elevation data</a:t>
            </a:r>
          </a:p>
          <a:p>
            <a:r>
              <a:rPr lang="en-US" sz="2800" dirty="0"/>
              <a:t>Evaluating:  QL1 Lidar/elevation data</a:t>
            </a:r>
          </a:p>
          <a:p>
            <a:pPr lvl="1"/>
            <a:r>
              <a:rPr lang="en-US" sz="2400" dirty="0"/>
              <a:t>Partnership w/ Davidson Co. and TVA via USGS</a:t>
            </a:r>
          </a:p>
          <a:p>
            <a:pPr lvl="1"/>
            <a:r>
              <a:rPr lang="en-US" sz="2400" dirty="0"/>
              <a:t>Collected QL1 lidar in March 2022</a:t>
            </a:r>
          </a:p>
          <a:p>
            <a:pPr lvl="1"/>
            <a:r>
              <a:rPr lang="en-US" sz="2400" dirty="0"/>
              <a:t>Delivery 2023</a:t>
            </a:r>
          </a:p>
          <a:p>
            <a:r>
              <a:rPr lang="en-US" sz="2800" dirty="0"/>
              <a:t>Researching:  3D Hydrography Program</a:t>
            </a:r>
            <a:endParaRPr lang="en-US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2810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20A31-19AA-45FE-B4F3-B6EBB3B5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2FB92-CAD1-4A27-B50C-6C48FDB64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752600"/>
            <a:ext cx="7772400" cy="3911600"/>
          </a:xfrm>
        </p:spPr>
        <p:txBody>
          <a:bodyPr>
            <a:normAutofit/>
          </a:bodyPr>
          <a:lstStyle/>
          <a:p>
            <a:r>
              <a:rPr lang="en-US" dirty="0"/>
              <a:t>Data</a:t>
            </a:r>
          </a:p>
          <a:p>
            <a:pPr lvl="1"/>
            <a:r>
              <a:rPr lang="en-US" dirty="0"/>
              <a:t>Address Points</a:t>
            </a:r>
          </a:p>
          <a:p>
            <a:pPr lvl="1"/>
            <a:r>
              <a:rPr lang="en-US" dirty="0"/>
              <a:t>Street Centerlines</a:t>
            </a:r>
          </a:p>
          <a:p>
            <a:pPr lvl="1"/>
            <a:r>
              <a:rPr lang="en-US" dirty="0"/>
              <a:t>Emergency Service</a:t>
            </a:r>
            <a:br>
              <a:rPr lang="en-US" dirty="0"/>
            </a:br>
            <a:r>
              <a:rPr lang="en-US" dirty="0"/>
              <a:t>Polygons (ESNs)</a:t>
            </a:r>
          </a:p>
          <a:p>
            <a:r>
              <a:rPr lang="en-US" dirty="0"/>
              <a:t>Originates from </a:t>
            </a:r>
            <a:br>
              <a:rPr lang="en-US" dirty="0"/>
            </a:br>
            <a:r>
              <a:rPr lang="en-US" dirty="0"/>
              <a:t>local Emergency </a:t>
            </a:r>
            <a:br>
              <a:rPr lang="en-US" dirty="0"/>
            </a:br>
            <a:r>
              <a:rPr lang="en-US" dirty="0"/>
              <a:t>Communications </a:t>
            </a:r>
            <a:br>
              <a:rPr lang="en-US" dirty="0"/>
            </a:br>
            <a:r>
              <a:rPr lang="en-US" dirty="0"/>
              <a:t>Districts (ECDs)</a:t>
            </a:r>
          </a:p>
          <a:p>
            <a:pPr lvl="1"/>
            <a:r>
              <a:rPr lang="en-US" dirty="0"/>
              <a:t>Used in ECDs as backbone of call routing service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1F970A-8179-4EF6-A107-687EE7E0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398" y="1295137"/>
            <a:ext cx="5867602" cy="382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78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in Next Gen 9-1-1/Call Routing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1473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Location Validation Function (LVF)</a:t>
            </a:r>
          </a:p>
          <a:p>
            <a:pPr lvl="1"/>
            <a:r>
              <a:rPr lang="en-US" dirty="0"/>
              <a:t>This happens when the subscriber record is validated against the GIS</a:t>
            </a:r>
          </a:p>
          <a:p>
            <a:r>
              <a:rPr lang="en-US" dirty="0"/>
              <a:t>Emergency Call Routing Function (ECRF)</a:t>
            </a:r>
          </a:p>
          <a:p>
            <a:pPr lvl="1"/>
            <a:r>
              <a:rPr lang="en-US" dirty="0"/>
              <a:t>This is a point/poly analysis, as outlined below: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>
            <a:stCxn id="13" idx="3"/>
            <a:endCxn id="15" idx="1"/>
          </p:cNvCxnSpPr>
          <p:nvPr/>
        </p:nvCxnSpPr>
        <p:spPr>
          <a:xfrm>
            <a:off x="762000" y="2933700"/>
            <a:ext cx="609600" cy="95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14600"/>
            <a:ext cx="18002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" y="3657600"/>
            <a:ext cx="3652838" cy="238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/>
          <p:cNvCxnSpPr>
            <a:stCxn id="15" idx="2"/>
            <a:endCxn id="16" idx="0"/>
          </p:cNvCxnSpPr>
          <p:nvPr/>
        </p:nvCxnSpPr>
        <p:spPr>
          <a:xfrm>
            <a:off x="2271713" y="3371850"/>
            <a:ext cx="321468" cy="2857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5" descr="http://www.sundt.com/wp-content/uploads/2011/12/PSAP_photo-edit-700x5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39" y="3350396"/>
            <a:ext cx="3617961" cy="271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>
            <a:stCxn id="16" idx="3"/>
            <a:endCxn id="18" idx="1"/>
          </p:cNvCxnSpPr>
          <p:nvPr/>
        </p:nvCxnSpPr>
        <p:spPr>
          <a:xfrm flipV="1">
            <a:off x="4419600" y="4707132"/>
            <a:ext cx="649239" cy="14266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718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5150-2A22-4AA2-8805-1E398AA39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Call Routing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34F90-1BA7-4A84-A85C-C232E63E2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Phase I</a:t>
            </a:r>
          </a:p>
          <a:p>
            <a:pPr lvl="1"/>
            <a:r>
              <a:rPr lang="en-US" dirty="0"/>
              <a:t>Happens immediately</a:t>
            </a:r>
          </a:p>
          <a:p>
            <a:pPr lvl="1"/>
            <a:r>
              <a:rPr lang="en-US" dirty="0"/>
              <a:t>Point/Poly based on cell tower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Phase II</a:t>
            </a:r>
          </a:p>
          <a:p>
            <a:pPr lvl="1"/>
            <a:r>
              <a:rPr lang="en-US" dirty="0"/>
              <a:t>Happens after 5-10 sec</a:t>
            </a:r>
          </a:p>
          <a:p>
            <a:pPr lvl="1"/>
            <a:r>
              <a:rPr lang="en-US" dirty="0"/>
              <a:t>Based on phone location</a:t>
            </a:r>
          </a:p>
          <a:p>
            <a:pPr lvl="2"/>
            <a:r>
              <a:rPr lang="en-US" dirty="0"/>
              <a:t>Carrier Dependent</a:t>
            </a:r>
          </a:p>
          <a:p>
            <a:pPr lvl="3"/>
            <a:r>
              <a:rPr lang="en-US" dirty="0"/>
              <a:t>AT&amp;T Triangulates</a:t>
            </a:r>
          </a:p>
          <a:p>
            <a:pPr lvl="3"/>
            <a:r>
              <a:rPr lang="en-US" dirty="0"/>
              <a:t>Others use GPS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6C1F2A-8789-4CEE-B40D-592E68D21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694" y="1209732"/>
            <a:ext cx="4269840" cy="23716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4F060-4D6D-45D8-8B2E-88324D9CF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694" y="3606553"/>
            <a:ext cx="4269840" cy="251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04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Address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2754" y="1215450"/>
            <a:ext cx="3016578" cy="4452237"/>
          </a:xfrm>
        </p:spPr>
        <p:txBody>
          <a:bodyPr>
            <a:normAutofit/>
          </a:bodyPr>
          <a:lstStyle/>
          <a:p>
            <a:r>
              <a:rPr lang="en-US" dirty="0"/>
              <a:t>Headed by USDOT</a:t>
            </a:r>
          </a:p>
          <a:p>
            <a:r>
              <a:rPr lang="en-US" dirty="0"/>
              <a:t>TN one of only 18 states w/statewide data </a:t>
            </a:r>
          </a:p>
          <a:p>
            <a:pPr lvl="1"/>
            <a:r>
              <a:rPr lang="en-US" dirty="0"/>
              <a:t>TN updates quarterly</a:t>
            </a:r>
          </a:p>
          <a:p>
            <a:pPr lvl="1"/>
            <a:r>
              <a:rPr lang="en-US" dirty="0"/>
              <a:t>25 states have data &lt;6 </a:t>
            </a:r>
            <a:r>
              <a:rPr lang="en-US" dirty="0" err="1"/>
              <a:t>mo</a:t>
            </a:r>
            <a:r>
              <a:rPr lang="en-US" dirty="0"/>
              <a:t> old</a:t>
            </a:r>
          </a:p>
          <a:p>
            <a:pPr lvl="1"/>
            <a:r>
              <a:rPr lang="en-US" dirty="0"/>
              <a:t>18 states have not submitted data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C4891C-A50F-4209-A3E0-A6A8DFB4D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7" y="1161733"/>
            <a:ext cx="6068272" cy="45059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ACE7EB-C995-44C2-93C6-180045AF179D}"/>
              </a:ext>
            </a:extLst>
          </p:cNvPr>
          <p:cNvSpPr txBox="1"/>
          <p:nvPr/>
        </p:nvSpPr>
        <p:spPr>
          <a:xfrm>
            <a:off x="3810000" y="5867400"/>
            <a:ext cx="183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 of March 2022</a:t>
            </a:r>
          </a:p>
        </p:txBody>
      </p:sp>
    </p:spTree>
    <p:extLst>
      <p:ext uri="{BB962C8B-B14F-4D97-AF65-F5344CB8AC3E}">
        <p14:creationId xmlns:p14="http://schemas.microsoft.com/office/powerpoint/2010/main" val="42039516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Availability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is available for download at tnmap.tn.gov: </a:t>
            </a:r>
            <a:r>
              <a:rPr lang="en-US" dirty="0">
                <a:hlinkClick r:id="rId2"/>
              </a:rPr>
              <a:t>https://www.tn.gov/finance/sts-gis/gis/data/</a:t>
            </a:r>
            <a:endParaRPr lang="en-US" dirty="0"/>
          </a:p>
          <a:p>
            <a:pPr lvl="1"/>
            <a:r>
              <a:rPr lang="en-US" dirty="0"/>
              <a:t>Address points and centerlines</a:t>
            </a:r>
          </a:p>
          <a:p>
            <a:pPr lvl="1"/>
            <a:r>
              <a:rPr lang="en-US" dirty="0"/>
              <a:t>ESNs not included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72D998-EE97-4AB3-B251-E7C292045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2895600"/>
            <a:ext cx="5715000" cy="299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56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D22D199-48E0-43B9-8552-739CAACD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TNMap Locators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9E553-18C1-4ABB-B686-987CFED6EF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4857752"/>
            <a:ext cx="8644450" cy="609600"/>
          </a:xfrm>
        </p:spPr>
        <p:txBody>
          <a:bodyPr>
            <a:normAutofit/>
          </a:bodyPr>
          <a:lstStyle/>
          <a:p>
            <a:r>
              <a:rPr lang="en-US" dirty="0"/>
              <a:t>https://tnmap.tn.gov/arcgis/rest/services/LOCATORS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07C94B-B6B9-4C15-9566-B997D29C3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082" y="1664548"/>
            <a:ext cx="4738367" cy="29667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561863-560B-403C-95DD-751896FF4891}"/>
              </a:ext>
            </a:extLst>
          </p:cNvPr>
          <p:cNvSpPr/>
          <p:nvPr/>
        </p:nvSpPr>
        <p:spPr>
          <a:xfrm>
            <a:off x="4448263" y="3304738"/>
            <a:ext cx="2189526" cy="396380"/>
          </a:xfrm>
          <a:prstGeom prst="rect">
            <a:avLst/>
          </a:prstGeom>
          <a:solidFill>
            <a:schemeClr val="bg2">
              <a:lumMod val="60000"/>
              <a:lumOff val="40000"/>
              <a:alpha val="40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887004-77BD-4B45-BA9D-307BE5581F01}"/>
              </a:ext>
            </a:extLst>
          </p:cNvPr>
          <p:cNvSpPr/>
          <p:nvPr/>
        </p:nvSpPr>
        <p:spPr>
          <a:xfrm>
            <a:off x="4448262" y="3701119"/>
            <a:ext cx="2318764" cy="357089"/>
          </a:xfrm>
          <a:prstGeom prst="rect">
            <a:avLst/>
          </a:prstGeom>
          <a:solidFill>
            <a:srgbClr val="92D050">
              <a:alpha val="40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381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DE3D009-96F5-4E0C-84FC-D13748542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dirty="0"/>
              <a:t>Programmatically</a:t>
            </a:r>
          </a:p>
          <a:p>
            <a:r>
              <a:rPr lang="en-US" sz="2100" dirty="0"/>
              <a:t>In ArcGIS Pro tools</a:t>
            </a:r>
          </a:p>
          <a:p>
            <a:r>
              <a:rPr lang="en-US" sz="2100" dirty="0"/>
              <a:t>In the ArcGIS Pro Locate Dialog</a:t>
            </a:r>
          </a:p>
          <a:p>
            <a:r>
              <a:rPr lang="en-US" sz="2100" dirty="0"/>
              <a:t>Add to your ArcGIS Online Organization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891AEA-9948-493D-97FC-2DBC04D29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52603"/>
            <a:ext cx="3422334" cy="22220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CC63AD-B3AE-4ACD-ABD2-E41C91A54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076" y="1752603"/>
            <a:ext cx="5544324" cy="3358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A35F4637-D386-4ED8-B90C-289A1B8DB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TNMap Locators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998AF-953A-4BEC-8480-2EE3AF43A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919" y="3384003"/>
            <a:ext cx="4387481" cy="185927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74E897-CE12-4D13-901E-A78D74258E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5147" y="1752603"/>
            <a:ext cx="2229161" cy="207912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08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02CA5-2B50-43D8-AEAB-766E03F6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TNMap Locator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4BFA3-0FAF-4FC1-8FFC-40E501A46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dirty="0"/>
              <a:t>Agencies</a:t>
            </a:r>
          </a:p>
          <a:p>
            <a:pPr lvl="1"/>
            <a:r>
              <a:rPr lang="en-US" sz="2100" dirty="0"/>
              <a:t>Human Services</a:t>
            </a:r>
          </a:p>
          <a:p>
            <a:pPr lvl="1"/>
            <a:r>
              <a:rPr lang="en-US" sz="2100" dirty="0"/>
              <a:t>Ag</a:t>
            </a:r>
          </a:p>
          <a:p>
            <a:pPr lvl="1"/>
            <a:r>
              <a:rPr lang="en-US" sz="2100" dirty="0"/>
              <a:t>General Services</a:t>
            </a:r>
          </a:p>
          <a:p>
            <a:pPr lvl="1"/>
            <a:r>
              <a:rPr lang="en-US" sz="2100" dirty="0"/>
              <a:t>Treasury</a:t>
            </a:r>
          </a:p>
          <a:p>
            <a:pPr lvl="1"/>
            <a:r>
              <a:rPr lang="en-US" sz="2100" dirty="0"/>
              <a:t>Revenue</a:t>
            </a:r>
          </a:p>
          <a:p>
            <a:pPr lvl="1"/>
            <a:r>
              <a:rPr lang="en-US" sz="2100" dirty="0"/>
              <a:t>TBI</a:t>
            </a:r>
          </a:p>
          <a:p>
            <a:pPr lvl="1"/>
            <a:r>
              <a:rPr lang="en-US" sz="2100" dirty="0"/>
              <a:t>TABC</a:t>
            </a:r>
          </a:p>
          <a:p>
            <a:pPr lvl="1"/>
            <a:r>
              <a:rPr lang="en-US" sz="2100" b="1" dirty="0"/>
              <a:t>HEALTH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266740F-7956-4947-8DD8-8CE7034CA0F2}"/>
              </a:ext>
            </a:extLst>
          </p:cNvPr>
          <p:cNvGraphicFramePr>
            <a:graphicFrameLocks/>
          </p:cNvGraphicFramePr>
          <p:nvPr/>
        </p:nvGraphicFramePr>
        <p:xfrm>
          <a:off x="3710293" y="2578894"/>
          <a:ext cx="4743450" cy="244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8991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D161-6AF8-47C2-9EEA-BFB0C3152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COVID and GIS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85CFA-1253-4905-908F-DF715C6BB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TNMap Locators integrated with Health software for real-time updates</a:t>
            </a:r>
          </a:p>
          <a:p>
            <a:r>
              <a:rPr lang="en-US" dirty="0"/>
              <a:t>Daily/weekly hospital submissions for state and federal reporting</a:t>
            </a:r>
          </a:p>
          <a:p>
            <a:pPr lvl="1"/>
            <a:r>
              <a:rPr lang="en-US" dirty="0"/>
              <a:t>Full ESRI stack</a:t>
            </a:r>
          </a:p>
          <a:p>
            <a:pPr lvl="1"/>
            <a:r>
              <a:rPr lang="en-US" dirty="0"/>
              <a:t>2 years of reporting</a:t>
            </a:r>
          </a:p>
          <a:p>
            <a:pPr lvl="1"/>
            <a:r>
              <a:rPr lang="en-US" dirty="0"/>
              <a:t>Over 140 data fields</a:t>
            </a:r>
          </a:p>
          <a:p>
            <a:pPr lvl="1"/>
            <a:r>
              <a:rPr lang="en-US" dirty="0"/>
              <a:t>82k submissions</a:t>
            </a:r>
          </a:p>
          <a:p>
            <a:pPr lvl="1"/>
            <a:r>
              <a:rPr lang="en-US" dirty="0"/>
              <a:t>10k edits</a:t>
            </a:r>
          </a:p>
          <a:p>
            <a:r>
              <a:rPr lang="en-US" dirty="0"/>
              <a:t>TNGIC Webinar – June 18, 2020</a:t>
            </a:r>
          </a:p>
          <a:p>
            <a:pPr lvl="1"/>
            <a:r>
              <a:rPr lang="en-US" sz="1200" dirty="0">
                <a:solidFill>
                  <a:schemeClr val="accent5"/>
                </a:solidFill>
              </a:rPr>
              <a:t>https://tngic.memberclicks.net/webinars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35930CC-FDC5-479F-8BE5-39AC9A5CFD91}"/>
              </a:ext>
            </a:extLst>
          </p:cNvPr>
          <p:cNvGrpSpPr/>
          <p:nvPr/>
        </p:nvGrpSpPr>
        <p:grpSpPr>
          <a:xfrm>
            <a:off x="1084300" y="2563921"/>
            <a:ext cx="7831100" cy="3133879"/>
            <a:chOff x="665112" y="2275561"/>
            <a:chExt cx="10441467" cy="417850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B3DA01B-ECC8-4DFA-9CF9-4BC91364ED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" b="1155"/>
            <a:stretch/>
          </p:blipFill>
          <p:spPr>
            <a:xfrm>
              <a:off x="5575174" y="2275561"/>
              <a:ext cx="5531405" cy="4178505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DAE7CB0-750C-4F13-B75C-62E964CCEBA4}"/>
                </a:ext>
              </a:extLst>
            </p:cNvPr>
            <p:cNvSpPr txBox="1"/>
            <p:nvPr/>
          </p:nvSpPr>
          <p:spPr>
            <a:xfrm>
              <a:off x="665112" y="5782934"/>
              <a:ext cx="497384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sz="1350" dirty="0">
                  <a:solidFill>
                    <a:srgbClr val="666666"/>
                  </a:solidFill>
                  <a:latin typeface="Calibri"/>
                </a:rPr>
                <a:t>https://www.tn.gov/health/cedep/ncov/data.html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6758B4-33F7-4ADD-ABEA-57C3512CB19A}"/>
              </a:ext>
            </a:extLst>
          </p:cNvPr>
          <p:cNvGrpSpPr/>
          <p:nvPr/>
        </p:nvGrpSpPr>
        <p:grpSpPr>
          <a:xfrm>
            <a:off x="2342892" y="3109499"/>
            <a:ext cx="6572509" cy="2588301"/>
            <a:chOff x="3123855" y="3002998"/>
            <a:chExt cx="8763345" cy="345106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CEAFAA-D82F-4B3A-9BDA-B2F784ECAF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3592"/>
            <a:stretch/>
          </p:blipFill>
          <p:spPr>
            <a:xfrm>
              <a:off x="6229129" y="3002998"/>
              <a:ext cx="5658071" cy="3451068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1BCAA4-6240-47BC-A379-3AD711EBC191}"/>
                </a:ext>
              </a:extLst>
            </p:cNvPr>
            <p:cNvSpPr txBox="1"/>
            <p:nvPr/>
          </p:nvSpPr>
          <p:spPr>
            <a:xfrm>
              <a:off x="3123855" y="5782934"/>
              <a:ext cx="3170099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sz="1350" dirty="0">
                  <a:solidFill>
                    <a:srgbClr val="666666"/>
                  </a:solidFill>
                  <a:latin typeface="Calibri"/>
                </a:rPr>
                <a:t>https://protect-public.hhs.gov/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525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ED212-5EB2-4408-BA51-701AA291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- </a:t>
            </a:r>
            <a:r>
              <a:rPr lang="en-US" sz="2100" dirty="0"/>
              <a:t>https://tnmap.tn.gov/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50F9DB-F639-4DE6-A973-01536ACFB6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980"/>
          <a:stretch/>
        </p:blipFill>
        <p:spPr>
          <a:xfrm>
            <a:off x="1822553" y="1718984"/>
            <a:ext cx="5498894" cy="36651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410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Hydrography Program (3DHP)	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76200" y="1295400"/>
            <a:ext cx="8839200" cy="4419600"/>
          </a:xfrm>
        </p:spPr>
        <p:txBody>
          <a:bodyPr>
            <a:noAutofit/>
          </a:bodyPr>
          <a:lstStyle/>
          <a:p>
            <a:r>
              <a:rPr lang="en-US" sz="2800" dirty="0"/>
              <a:t>Vision:  Develop a new set of hydrography by extracting features from QL2 LiDAR dataset (Elevation Derived Hydrography)</a:t>
            </a:r>
          </a:p>
          <a:p>
            <a:r>
              <a:rPr lang="en-US" sz="2800" dirty="0"/>
              <a:t>Supports a wide range of use cases among federal, state, and local government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Infrastructure and Construction Management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Flood Risk Management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River and Stream Flow Management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 Quality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 Resource Planning and Management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Natural Resources Conservation</a:t>
            </a:r>
          </a:p>
          <a:p>
            <a:pPr lvl="1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River and Stream Ecosystem Management</a:t>
            </a:r>
          </a:p>
          <a:p>
            <a:pPr lvl="1"/>
            <a:endParaRPr lang="en-US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34223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6924" y="2895600"/>
            <a:ext cx="3962400" cy="2235200"/>
          </a:xfrm>
        </p:spPr>
        <p:txBody>
          <a:bodyPr/>
          <a:lstStyle/>
          <a:p>
            <a:br>
              <a:rPr lang="en-US" dirty="0"/>
            </a:b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GIS - Helping to Bring Broadband Access to Tennesseans</a:t>
            </a:r>
            <a:br>
              <a:rPr lang="en-US" dirty="0"/>
            </a:br>
            <a:br>
              <a:rPr lang="en-US" dirty="0"/>
            </a:br>
            <a:endParaRPr lang="en-US" sz="1800" i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/>
              <a:t>Chris Meeks, State of TN F&amp;A STS-GIS Services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94" y="-1"/>
            <a:ext cx="4279105" cy="2438401"/>
          </a:xfrm>
          <a:prstGeom prst="rect">
            <a:avLst/>
          </a:prstGeom>
          <a:blipFill dpi="0" rotWithShape="1">
            <a:blip r:embed="rId4">
              <a:alphaModFix amt="75000"/>
            </a:blip>
            <a:srcRect/>
            <a:tile tx="0" ty="0" sx="100000" sy="100000" flip="none" algn="tl"/>
          </a:blipFill>
          <a:ln>
            <a:noFill/>
          </a:ln>
          <a:effectLst>
            <a:reflection endPos="0" dist="508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714" y="2438400"/>
            <a:ext cx="4280285" cy="2177616"/>
          </a:xfrm>
          <a:prstGeom prst="rect">
            <a:avLst/>
          </a:prstGeom>
          <a:blipFill dpi="0" rotWithShape="1">
            <a:blip r:embed="rId4">
              <a:alphaModFix amt="13000"/>
            </a:blip>
            <a:srcRect/>
            <a:tile tx="0" ty="0" sx="100000" sy="100000" flip="none" algn="tl"/>
          </a:blipFill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94" y="4616016"/>
            <a:ext cx="4279106" cy="226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32" y="0"/>
            <a:ext cx="4294091" cy="252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759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ermianSlabSerifTypeface"/>
              </a:rPr>
              <a:t>Presentation Outline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457200"/>
            <a:endParaRPr lang="en-US" sz="3600" dirty="0"/>
          </a:p>
          <a:p>
            <a:pPr marL="514350" indent="-457200"/>
            <a:r>
              <a:rPr lang="en-US" sz="2000" dirty="0"/>
              <a:t>Discussion of the Broadband Accessibility Grant Program and the Tennessee Emergency Broadband Fund</a:t>
            </a:r>
          </a:p>
          <a:p>
            <a:pPr marL="514350" indent="-457200"/>
            <a:endParaRPr lang="en-US" sz="2000" dirty="0"/>
          </a:p>
          <a:p>
            <a:pPr marL="514350" indent="-457200"/>
            <a:r>
              <a:rPr lang="en-US" sz="2000" b="0" i="0" dirty="0">
                <a:solidFill>
                  <a:srgbClr val="131E29"/>
                </a:solidFill>
                <a:effectLst/>
                <a:latin typeface="Open Sans" panose="020B0606030504020204" pitchFamily="34" charset="0"/>
              </a:rPr>
              <a:t>A look at how GIS is being employed to assist the “Grant Program”</a:t>
            </a:r>
          </a:p>
          <a:p>
            <a:pPr marL="57150" indent="0">
              <a:buNone/>
            </a:pPr>
            <a:endParaRPr lang="en-US" sz="2000" b="0" i="0" dirty="0">
              <a:solidFill>
                <a:srgbClr val="131E29"/>
              </a:solidFill>
              <a:effectLst/>
              <a:latin typeface="Open Sans" panose="020B0606030504020204" pitchFamily="34" charset="0"/>
            </a:endParaRPr>
          </a:p>
          <a:p>
            <a:pPr marL="514350" indent="-457200"/>
            <a:r>
              <a:rPr lang="en-US" sz="2000" dirty="0">
                <a:solidFill>
                  <a:srgbClr val="131E29"/>
                </a:solidFill>
              </a:rPr>
              <a:t>Examples of the direct and indirect benefits of the TBAA</a:t>
            </a:r>
          </a:p>
          <a:p>
            <a:pPr marL="514350" indent="-457200"/>
            <a:endParaRPr lang="en-US" sz="2000" dirty="0">
              <a:solidFill>
                <a:srgbClr val="131E29"/>
              </a:solidFill>
            </a:endParaRPr>
          </a:p>
          <a:p>
            <a:pPr marL="514350" indent="-457200"/>
            <a:r>
              <a:rPr lang="en-US" sz="2000" dirty="0">
                <a:solidFill>
                  <a:srgbClr val="131E29"/>
                </a:solidFill>
              </a:rPr>
              <a:t>Current status and the road ahead</a:t>
            </a:r>
            <a:endParaRPr lang="en-US" sz="4400" dirty="0"/>
          </a:p>
          <a:p>
            <a:pPr marL="57150" indent="0">
              <a:buNone/>
            </a:pPr>
            <a:endParaRPr lang="en-US" sz="4000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513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ermianSlabSerifTypeface"/>
              </a:rPr>
              <a:t>TN Broadband Accessibility Act (TBAA)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457200"/>
            <a:endParaRPr lang="en-US" sz="2800" dirty="0"/>
          </a:p>
          <a:p>
            <a:pPr marL="514350" indent="-457200"/>
            <a:r>
              <a:rPr lang="en-US" sz="1600" dirty="0"/>
              <a:t>The TBAA, passed in April 2017 established the “Broadband Accessibility Grant Program,” to encourage deployment to unserved homes and businesses. To date, a total of $60M has been appropriated to the program over four years.</a:t>
            </a:r>
          </a:p>
          <a:p>
            <a:pPr marL="514350" indent="-457200"/>
            <a:endParaRPr lang="en-US" sz="1600" dirty="0"/>
          </a:p>
          <a:p>
            <a:pPr marL="514350" indent="-457200"/>
            <a:r>
              <a:rPr lang="en-US" sz="1600" dirty="0"/>
              <a:t>Since 2018, TNECD has awarded funds to serve 33,420 locations and 83,550 Tennesseans as part of the Broadband Accessibility Grant Program</a:t>
            </a:r>
          </a:p>
          <a:p>
            <a:pPr marL="514350" indent="-457200"/>
            <a:endParaRPr lang="en-US" sz="1600" dirty="0"/>
          </a:p>
          <a:p>
            <a:pPr marL="514350" indent="-457200"/>
            <a:r>
              <a:rPr lang="en-US" sz="1600" dirty="0"/>
              <a:t>Currently we are operating under the Tennessee Emergency Broadband Fund - American Rescue Plan (ARP). TNECD will award up to $400 million for broadband infrastructure projects as part of the ARP.</a:t>
            </a:r>
          </a:p>
          <a:p>
            <a:pPr marL="514350" indent="-457200"/>
            <a:endParaRPr lang="en-US" sz="1600" dirty="0"/>
          </a:p>
          <a:p>
            <a:pPr marL="57150" indent="0">
              <a:buNone/>
            </a:pPr>
            <a:endParaRPr lang="en-US" sz="1600" dirty="0"/>
          </a:p>
          <a:p>
            <a:pPr marL="57150" indent="0">
              <a:buNone/>
            </a:pPr>
            <a:endParaRPr lang="en-US" sz="1600" dirty="0"/>
          </a:p>
          <a:p>
            <a:pPr marL="57150" indent="0">
              <a:buNone/>
            </a:pPr>
            <a:endParaRPr lang="en-US" sz="1600" b="0" i="0" dirty="0">
              <a:solidFill>
                <a:srgbClr val="131E29"/>
              </a:solidFill>
              <a:effectLst/>
              <a:latin typeface="Open Sans" panose="020B0606030504020204" pitchFamily="34" charset="0"/>
            </a:endParaRPr>
          </a:p>
          <a:p>
            <a:pPr marL="514350" indent="-457200"/>
            <a:endParaRPr lang="en-US" sz="4000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847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ermianSlabSerifTypeface"/>
              </a:rPr>
              <a:t>GIS Supports the Broadband Grant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3" y="1219201"/>
            <a:ext cx="2354317" cy="4800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7150" indent="0">
              <a:buNone/>
            </a:pPr>
            <a:r>
              <a:rPr lang="en-US" sz="1600" dirty="0"/>
              <a:t>GIS Contributions: </a:t>
            </a:r>
          </a:p>
          <a:p>
            <a:pPr indent="-285750"/>
            <a:r>
              <a:rPr lang="en-US" sz="1400" dirty="0"/>
              <a:t>Provides analysis to help simplify data complexity.</a:t>
            </a:r>
          </a:p>
          <a:p>
            <a:pPr marL="57150" indent="0">
              <a:buNone/>
            </a:pPr>
            <a:endParaRPr lang="en-US" sz="1400" dirty="0"/>
          </a:p>
          <a:p>
            <a:pPr indent="-285750"/>
            <a:r>
              <a:rPr lang="en-US" sz="1400" dirty="0"/>
              <a:t>Data used for this analysis include FCC, Census, USDA, TNECD and 911 Addressing. </a:t>
            </a:r>
          </a:p>
          <a:p>
            <a:pPr marL="57150" indent="0">
              <a:buNone/>
            </a:pPr>
            <a:endParaRPr lang="en-US" sz="1400" dirty="0"/>
          </a:p>
          <a:p>
            <a:pPr indent="-285750"/>
            <a:r>
              <a:rPr lang="en-US" sz="1400" dirty="0"/>
              <a:t>GIS mapping for each grant application allows the program scorers to visualize the relationship between multiple data layers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4CF9A9-1691-4F20-8908-91B68FAA0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0" y="1066800"/>
            <a:ext cx="6718802" cy="508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480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 Example Underserved Area in Middle Tennessee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F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4CF9A9-1691-4F20-8908-91B68FAA0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450980"/>
            <a:ext cx="7509933" cy="4250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603ED5-3469-4C05-86C8-A5A880B156E2}"/>
              </a:ext>
            </a:extLst>
          </p:cNvPr>
          <p:cNvSpPr txBox="1"/>
          <p:nvPr/>
        </p:nvSpPr>
        <p:spPr>
          <a:xfrm>
            <a:off x="16933" y="1425580"/>
            <a:ext cx="15070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graphic represents data from first round of ECD Broadband Grants.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gray areas represent areas “underserved” for broadband according to 2016 FCC data.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red point represents a known address location.</a:t>
            </a:r>
          </a:p>
        </p:txBody>
      </p:sp>
    </p:spTree>
    <p:extLst>
      <p:ext uri="{BB962C8B-B14F-4D97-AF65-F5344CB8AC3E}">
        <p14:creationId xmlns:p14="http://schemas.microsoft.com/office/powerpoint/2010/main" val="30455952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one ECD Broadband Grant in Underserved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F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7F8B44-D022-4292-A53B-CFBE81EC82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481364"/>
            <a:ext cx="7509933" cy="4250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1013D4-532D-4A5B-8B9D-0D01F5F77010}"/>
              </a:ext>
            </a:extLst>
          </p:cNvPr>
          <p:cNvSpPr txBox="1"/>
          <p:nvPr/>
        </p:nvSpPr>
        <p:spPr>
          <a:xfrm>
            <a:off x="0" y="1447800"/>
            <a:ext cx="150706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After extensive evaluation, the ECD Broadband team awards grants in underserved locations.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red areas here represent a Round 1 ECD Broadband Grant award.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9483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Grant Dollars Encourage Providers to Continue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F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6BFA89-6A8B-4317-899D-66530153E0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447" y="1193800"/>
            <a:ext cx="7387038" cy="48260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ED1E14-1A4C-4E79-951F-EB58607E6A05}"/>
              </a:ext>
            </a:extLst>
          </p:cNvPr>
          <p:cNvSpPr txBox="1"/>
          <p:nvPr/>
        </p:nvSpPr>
        <p:spPr>
          <a:xfrm>
            <a:off x="0" y="1447800"/>
            <a:ext cx="15854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of the main focuses of the Broadband Grant Program was to drive provider expansion beyond award areas into additional underserved areas.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Such expanded growth can be seen here represented in green.</a:t>
            </a:r>
          </a:p>
        </p:txBody>
      </p:sp>
    </p:spTree>
    <p:extLst>
      <p:ext uri="{BB962C8B-B14F-4D97-AF65-F5344CB8AC3E}">
        <p14:creationId xmlns:p14="http://schemas.microsoft.com/office/powerpoint/2010/main" val="28205570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4CF9A9-1691-4F20-8908-91B68FAA0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682" y="1143000"/>
            <a:ext cx="7654636" cy="4953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Current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Status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25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4CF9A9-1691-4F20-8908-91B68FAA0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8600" y="1169894"/>
            <a:ext cx="7569200" cy="4897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New Goal – 100Mbs Download/20Mbs Upload Speeds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ED3C9C-EBE7-4CF7-8F0D-26A293CAC866}"/>
              </a:ext>
            </a:extLst>
          </p:cNvPr>
          <p:cNvSpPr txBox="1"/>
          <p:nvPr/>
        </p:nvSpPr>
        <p:spPr>
          <a:xfrm>
            <a:off x="0" y="1447800"/>
            <a:ext cx="158544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Recently the FCC has redefined underserved to include the combination of 100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Mbs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download and 20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Mbs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upload speeds.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new combination is represented in this graphic by the blue areas. This decision will open more area for grant consideration moving forward.</a:t>
            </a:r>
          </a:p>
        </p:txBody>
      </p:sp>
    </p:spTree>
    <p:extLst>
      <p:ext uri="{BB962C8B-B14F-4D97-AF65-F5344CB8AC3E}">
        <p14:creationId xmlns:p14="http://schemas.microsoft.com/office/powerpoint/2010/main" val="38155642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Q&amp;A for Panel 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152400" y="1295400"/>
            <a:ext cx="8534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Dennis Pedersen, 3D Hydrography Program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Paul Dudley, Imagery and Lidar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Andrew Griswold, NG911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Matt Lane, Covid-19 Response/Geocoding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Chris Meeks, Broadband Grant Program</a:t>
            </a:r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0" i="1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748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53CEB-4071-40B1-A470-5CAC81FED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D373E95B-ACEA-416B-A0FA-FD29FF45B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778"/>
            <a:ext cx="9144000" cy="6584022"/>
          </a:xfrm>
        </p:spPr>
      </p:pic>
    </p:spTree>
    <p:extLst>
      <p:ext uri="{BB962C8B-B14F-4D97-AF65-F5344CB8AC3E}">
        <p14:creationId xmlns:p14="http://schemas.microsoft.com/office/powerpoint/2010/main" val="900315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Hydrography Program	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76200" y="1295400"/>
            <a:ext cx="8839200" cy="4419600"/>
          </a:xfrm>
        </p:spPr>
        <p:txBody>
          <a:bodyPr>
            <a:noAutofit/>
          </a:bodyPr>
          <a:lstStyle/>
          <a:p>
            <a:r>
              <a:rPr lang="en-US" sz="2800" dirty="0"/>
              <a:t>Data developed through the 3DHP would eventually replace and/or supplement the National Hydrography Dataset (NHD)</a:t>
            </a:r>
          </a:p>
          <a:p>
            <a:r>
              <a:rPr lang="en-US" sz="2800" dirty="0"/>
              <a:t>NHD data in Tennessee has several data quality issues</a:t>
            </a:r>
          </a:p>
          <a:p>
            <a:r>
              <a:rPr lang="en-US" sz="2800" dirty="0"/>
              <a:t>Examples include…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6633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FB14D-4A68-4069-A377-285370284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398"/>
            <a:ext cx="8305800" cy="1076957"/>
          </a:xfrm>
        </p:spPr>
        <p:txBody>
          <a:bodyPr vert="horz" lIns="68580" tIns="34290" rIns="68580" bIns="3429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NHD Data Misalignment</a:t>
            </a:r>
            <a:br>
              <a:rPr lang="en-US" sz="2850" dirty="0"/>
            </a:br>
            <a:r>
              <a:rPr lang="en-US" sz="2850" dirty="0"/>
              <a:t>Rutherford County</a:t>
            </a:r>
          </a:p>
        </p:txBody>
      </p:sp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80BFCDAA-0239-4BF4-B967-59FC82633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4" t="6210" r="13437" b="6210"/>
          <a:stretch/>
        </p:blipFill>
        <p:spPr>
          <a:xfrm>
            <a:off x="455886" y="1314450"/>
            <a:ext cx="6783114" cy="55063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906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FB14D-4A68-4069-A377-285370284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000757"/>
          </a:xfrm>
        </p:spPr>
        <p:txBody>
          <a:bodyPr vert="horz" lIns="68580" tIns="34290" rIns="68580" bIns="3429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NHD Data Misalignment</a:t>
            </a:r>
            <a:br>
              <a:rPr lang="en-US" sz="2850" dirty="0"/>
            </a:br>
            <a:r>
              <a:rPr lang="en-US" sz="2850" dirty="0"/>
              <a:t>Wilson County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0BFCDAA-0239-4BF4-B967-59FC82633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t="346" r="69229" b="49403"/>
          <a:stretch/>
        </p:blipFill>
        <p:spPr>
          <a:xfrm>
            <a:off x="455886" y="1314450"/>
            <a:ext cx="7545114" cy="55063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97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Map&#10;&#10;Description automatically generated">
            <a:extLst>
              <a:ext uri="{FF2B5EF4-FFF2-40B4-BE49-F238E27FC236}">
                <a16:creationId xmlns:a16="http://schemas.microsoft.com/office/drawing/2014/main" id="{6369784C-DB2C-47B1-B8AD-7A8CE9BFF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39" y="1143000"/>
            <a:ext cx="6854921" cy="55626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C69AF9-6E98-4673-BD33-1A533A223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0"/>
            <a:ext cx="8839200" cy="825500"/>
          </a:xfrm>
        </p:spPr>
        <p:txBody>
          <a:bodyPr vert="horz" lIns="68580" tIns="34290" rIns="68580" bIns="3429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NHD Data Feature Should Not Exist</a:t>
            </a:r>
            <a:br>
              <a:rPr lang="en-US" sz="2850" dirty="0"/>
            </a:br>
            <a:r>
              <a:rPr lang="en-US" sz="2850" dirty="0"/>
              <a:t>Rutherford County</a:t>
            </a:r>
          </a:p>
        </p:txBody>
      </p:sp>
    </p:spTree>
    <p:extLst>
      <p:ext uri="{BB962C8B-B14F-4D97-AF65-F5344CB8AC3E}">
        <p14:creationId xmlns:p14="http://schemas.microsoft.com/office/powerpoint/2010/main" val="457040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C69AF9-6E98-4673-BD33-1A533A223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0"/>
            <a:ext cx="8839200" cy="825500"/>
          </a:xfrm>
        </p:spPr>
        <p:txBody>
          <a:bodyPr vert="horz" lIns="68580" tIns="34290" rIns="68580" bIns="3429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50" dirty="0">
                <a:solidFill>
                  <a:srgbClr val="67B98E"/>
                </a:solidFill>
              </a:rPr>
              <a:t>NHD Data Feature Should Not Exist</a:t>
            </a:r>
            <a:br>
              <a:rPr lang="en-US" sz="2850" dirty="0"/>
            </a:br>
            <a:r>
              <a:rPr lang="en-US" sz="2850" dirty="0"/>
              <a:t>Sevier County</a:t>
            </a:r>
          </a:p>
        </p:txBody>
      </p:sp>
      <p:pic>
        <p:nvPicPr>
          <p:cNvPr id="7" name="Content Placeholder 6" descr="A picture containing bed, bag, indoor, clothes&#10;&#10;Description automatically generated">
            <a:extLst>
              <a:ext uri="{FF2B5EF4-FFF2-40B4-BE49-F238E27FC236}">
                <a16:creationId xmlns:a16="http://schemas.microsoft.com/office/drawing/2014/main" id="{72D00664-556A-4DAB-ADE3-8939E9644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74" y="1143000"/>
            <a:ext cx="6834051" cy="5562600"/>
          </a:xfrm>
        </p:spPr>
      </p:pic>
    </p:spTree>
    <p:extLst>
      <p:ext uri="{BB962C8B-B14F-4D97-AF65-F5344CB8AC3E}">
        <p14:creationId xmlns:p14="http://schemas.microsoft.com/office/powerpoint/2010/main" val="1954993845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B">
  <a:themeElements>
    <a:clrScheme name="Brand Colors">
      <a:dk1>
        <a:sysClr val="windowText" lastClr="000000"/>
      </a:dk1>
      <a:lt1>
        <a:sysClr val="window" lastClr="FFFFFF"/>
      </a:lt1>
      <a:dk2>
        <a:srgbClr val="1B365D"/>
      </a:dk2>
      <a:lt2>
        <a:srgbClr val="FF0F00"/>
      </a:lt2>
      <a:accent1>
        <a:srgbClr val="2DCCD3"/>
      </a:accent1>
      <a:accent2>
        <a:srgbClr val="D2D755"/>
      </a:accent2>
      <a:accent3>
        <a:srgbClr val="E87722"/>
      </a:accent3>
      <a:accent4>
        <a:srgbClr val="7C2529"/>
      </a:accent4>
      <a:accent5>
        <a:srgbClr val="666666"/>
      </a:accent5>
      <a:accent6>
        <a:srgbClr val="E6D395"/>
      </a:accent6>
      <a:hlink>
        <a:srgbClr val="131E29"/>
      </a:hlink>
      <a:folHlink>
        <a:srgbClr val="CBC4B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PowerPoint B">
  <a:themeElements>
    <a:clrScheme name="Brand Colors">
      <a:dk1>
        <a:sysClr val="windowText" lastClr="000000"/>
      </a:dk1>
      <a:lt1>
        <a:sysClr val="window" lastClr="FFFFFF"/>
      </a:lt1>
      <a:dk2>
        <a:srgbClr val="1B365D"/>
      </a:dk2>
      <a:lt2>
        <a:srgbClr val="FF0F00"/>
      </a:lt2>
      <a:accent1>
        <a:srgbClr val="2DCCD3"/>
      </a:accent1>
      <a:accent2>
        <a:srgbClr val="D2D755"/>
      </a:accent2>
      <a:accent3>
        <a:srgbClr val="E87722"/>
      </a:accent3>
      <a:accent4>
        <a:srgbClr val="7C2529"/>
      </a:accent4>
      <a:accent5>
        <a:srgbClr val="666666"/>
      </a:accent5>
      <a:accent6>
        <a:srgbClr val="E6D395"/>
      </a:accent6>
      <a:hlink>
        <a:srgbClr val="131E29"/>
      </a:hlink>
      <a:folHlink>
        <a:srgbClr val="CBC4B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PowerPoint B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13495</TotalTime>
  <Words>1379</Words>
  <Application>Microsoft Office PowerPoint</Application>
  <PresentationFormat>On-screen Show (4:3)</PresentationFormat>
  <Paragraphs>224</Paragraphs>
  <Slides>39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Open Sans</vt:lpstr>
      <vt:lpstr>PermianSlabSerifTypeface</vt:lpstr>
      <vt:lpstr>PowerPoint B</vt:lpstr>
      <vt:lpstr>1_PowerPoint B</vt:lpstr>
      <vt:lpstr>2_PowerPoint B</vt:lpstr>
      <vt:lpstr>State of the State GIS Panel Discussion: 2022</vt:lpstr>
      <vt:lpstr>GIS Coordination Efforts – Where are we now? </vt:lpstr>
      <vt:lpstr>3D Hydrography Program (3DHP) </vt:lpstr>
      <vt:lpstr>PowerPoint Presentation</vt:lpstr>
      <vt:lpstr>3D Hydrography Program </vt:lpstr>
      <vt:lpstr>NHD Data Misalignment Rutherford County</vt:lpstr>
      <vt:lpstr>NHD Data Misalignment Wilson County</vt:lpstr>
      <vt:lpstr>NHD Data Feature Should Not Exist Rutherford County</vt:lpstr>
      <vt:lpstr>NHD Data Feature Should Not Exist Sevier County</vt:lpstr>
      <vt:lpstr>Missing NHD Data Features  Rutherford County</vt:lpstr>
      <vt:lpstr>Missing NHD Data Features  Wilson County</vt:lpstr>
      <vt:lpstr>NHD Data Density Inconsistencies  East TN</vt:lpstr>
      <vt:lpstr>3DHP Benefits When Compared to NHD</vt:lpstr>
      <vt:lpstr>USGS/3DHP Program Summary </vt:lpstr>
      <vt:lpstr>Lidar and Imagery</vt:lpstr>
      <vt:lpstr>LiDAR – lidar.tn.gov</vt:lpstr>
      <vt:lpstr>Imagery – tnmap.tn.gov</vt:lpstr>
      <vt:lpstr>Next Generation 9-1-1</vt:lpstr>
      <vt:lpstr>Next Generation Genesis and Goals</vt:lpstr>
      <vt:lpstr>Next Generation Data</vt:lpstr>
      <vt:lpstr>GIS in Next Gen 9-1-1/Call Routing</vt:lpstr>
      <vt:lpstr>Cellular Call Routing</vt:lpstr>
      <vt:lpstr>National Address Database</vt:lpstr>
      <vt:lpstr>Data Availability</vt:lpstr>
      <vt:lpstr>TNMap Locators</vt:lpstr>
      <vt:lpstr>Using TNMap Locators</vt:lpstr>
      <vt:lpstr>TNMap Locator Use</vt:lpstr>
      <vt:lpstr>COVID and GIS</vt:lpstr>
      <vt:lpstr>Development - https://tnmap.tn.gov/</vt:lpstr>
      <vt:lpstr> GIS - Helping to Bring Broadband Access to Tennesseans  </vt:lpstr>
      <vt:lpstr>Presentation Outline</vt:lpstr>
      <vt:lpstr>TN Broadband Accessibility Act (TBAA)</vt:lpstr>
      <vt:lpstr>GIS Supports the Broadband Grant Program</vt:lpstr>
      <vt:lpstr>An Example Underserved Area in Middle Tennessee</vt:lpstr>
      <vt:lpstr>Year one ECD Broadband Grant in Underserved Area</vt:lpstr>
      <vt:lpstr>Grant Dollars Encourage Providers to Continue Expansion</vt:lpstr>
      <vt:lpstr>Current Status</vt:lpstr>
      <vt:lpstr>A New Goal – 100Mbs Download/20Mbs Upload Speeds</vt:lpstr>
      <vt:lpstr>Q&amp;A for Panel </vt:lpstr>
    </vt:vector>
  </TitlesOfParts>
  <Company>State of Tennessee: Finance &amp; Administration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 - Hillshade</dc:title>
  <dc:creator>Paul Dudley</dc:creator>
  <cp:lastModifiedBy>Dennis Pedersen</cp:lastModifiedBy>
  <cp:revision>115</cp:revision>
  <dcterms:created xsi:type="dcterms:W3CDTF">2017-04-17T17:36:12Z</dcterms:created>
  <dcterms:modified xsi:type="dcterms:W3CDTF">2022-04-08T20:53:53Z</dcterms:modified>
</cp:coreProperties>
</file>