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diagrams/data1.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111.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81.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42.xml" ContentType="application/vnd.openxmlformats-officedocument.presentationml.slide+xml"/>
  <Override PartName="/ppt/slides/slide56.xml" ContentType="application/vnd.openxmlformats-officedocument.presentationml.slide+xml"/>
  <Override PartName="/ppt/slides/slide99.xml" ContentType="application/vnd.openxmlformats-officedocument.presentationml.slide+xml"/>
  <Override PartName="/ppt/slides/slide98.xml" ContentType="application/vnd.openxmlformats-officedocument.presentationml.slide+xml"/>
  <Override PartName="/ppt/slides/slide97.xml" ContentType="application/vnd.openxmlformats-officedocument.presentationml.slide+xml"/>
  <Override PartName="/ppt/slides/slide96.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6.xml" ContentType="application/vnd.openxmlformats-officedocument.presentationml.slide+xml"/>
  <Override PartName="/ppt/slides/slide105.xml" ContentType="application/vnd.openxmlformats-officedocument.presentationml.slide+xml"/>
  <Override PartName="/ppt/slides/slide104.xml" ContentType="application/vnd.openxmlformats-officedocument.presentationml.slide+xml"/>
  <Override PartName="/ppt/slides/slide103.xml" ContentType="application/vnd.openxmlformats-officedocument.presentationml.slide+xml"/>
  <Override PartName="/ppt/slides/slide55.xml" ContentType="application/vnd.openxmlformats-officedocument.presentationml.slide+xml"/>
  <Override PartName="/ppt/slides/slide94.xml" ContentType="application/vnd.openxmlformats-officedocument.presentationml.slide+xml"/>
  <Override PartName="/ppt/slides/slide93.xml" ContentType="application/vnd.openxmlformats-officedocument.presentationml.slide+xml"/>
  <Override PartName="/ppt/slides/slide85.xml" ContentType="application/vnd.openxmlformats-officedocument.presentationml.slide+xml"/>
  <Override PartName="/ppt/slides/slide84.xml" ContentType="application/vnd.openxmlformats-officedocument.presentationml.slide+xml"/>
  <Override PartName="/ppt/slides/slide83.xml" ContentType="application/vnd.openxmlformats-officedocument.presentationml.slide+xml"/>
  <Override PartName="/ppt/slides/slide82.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2.xml" ContentType="application/vnd.openxmlformats-officedocument.presentationml.slide+xml"/>
  <Override PartName="/ppt/slides/slide91.xml" ContentType="application/vnd.openxmlformats-officedocument.presentationml.slide+xml"/>
  <Override PartName="/ppt/slides/slide90.xml" ContentType="application/vnd.openxmlformats-officedocument.presentationml.slide+xml"/>
  <Override PartName="/ppt/slides/slide89.xml" ContentType="application/vnd.openxmlformats-officedocument.presentationml.slide+xml"/>
  <Override PartName="/ppt/slides/slide107.xml" ContentType="application/vnd.openxmlformats-officedocument.presentationml.slide+xml"/>
  <Override PartName="/ppt/slides/slide95.xml" ContentType="application/vnd.openxmlformats-officedocument.presentationml.slide+xml"/>
  <Override PartName="/ppt/slides/slide80.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8.xml" ContentType="application/vnd.openxmlformats-officedocument.presentationml.slide+xml"/>
  <Override PartName="/ppt/slides/slide108.xml" ContentType="application/vnd.openxmlformats-officedocument.presentationml.slide+xml"/>
  <Override PartName="/ppt/slides/slide70.xml" ContentType="application/vnd.openxmlformats-officedocument.presentationml.slide+xml"/>
  <Override PartName="/ppt/slides/slide109.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110.xml" ContentType="application/vnd.openxmlformats-officedocument.presentationml.slide+xml"/>
  <Override PartName="/ppt/slides/slide69.xml" ContentType="application/vnd.openxmlformats-officedocument.presentationml.slide+xml"/>
  <Override PartName="/ppt/slides/slide75.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6.xml" ContentType="application/vnd.openxmlformats-officedocument.presentationml.slide+xml"/>
  <Override PartName="/ppt/slides/slide74.xml" ContentType="application/vnd.openxmlformats-officedocument.presentationml.slide+xml"/>
  <Override PartName="/ppt/slides/slide7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4.xml" ContentType="application/vnd.openxmlformats-officedocument.presentationml.slideMaster+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58.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notesSlides/notesSlide46.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47.xml" ContentType="application/vnd.openxmlformats-officedocument.presentationml.notesSlide+xml"/>
  <Override PartName="/ppt/notesSlides/notesSlide82.xml" ContentType="application/vnd.openxmlformats-officedocument.presentationml.notesSlide+xml"/>
  <Override PartName="/ppt/notesSlides/notesSlide74.xml" ContentType="application/vnd.openxmlformats-officedocument.presentationml.notesSlide+xml"/>
  <Override PartName="/ppt/notesSlides/notesSlide73.xml" ContentType="application/vnd.openxmlformats-officedocument.presentationml.notesSlide+xml"/>
  <Override PartName="/ppt/notesSlides/notesSlide72.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95.xml" ContentType="application/vnd.openxmlformats-officedocument.presentationml.notesSlide+xml"/>
  <Override PartName="/ppt/notesSlides/notesSlide94.xml" ContentType="application/vnd.openxmlformats-officedocument.presentationml.notesSlide+xml"/>
  <Override PartName="/ppt/notesSlides/notesSlide93.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64.xml" ContentType="application/vnd.openxmlformats-officedocument.presentationml.notesSlide+xml"/>
  <Override PartName="/ppt/notesSlides/notesSlide81.xml" ContentType="application/vnd.openxmlformats-officedocument.presentationml.notesSlide+xml"/>
  <Override PartName="/ppt/notesSlides/notesSlide63.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notesSlides/notesSlide57.xml" ContentType="application/vnd.openxmlformats-officedocument.presentationml.notesSlide+xml"/>
  <Override PartName="/ppt/notesSlides/notesSlide62.xml" ContentType="application/vnd.openxmlformats-officedocument.presentationml.notesSlide+xml"/>
  <Override PartName="/ppt/notesSlides/notesSlide61.xml" ContentType="application/vnd.openxmlformats-officedocument.presentationml.notesSlide+xml"/>
  <Override PartName="/ppt/notesSlides/notesSlide48.xml" ContentType="application/vnd.openxmlformats-officedocument.presentationml.notesSlide+xml"/>
  <Override PartName="/ppt/theme/themeOverride6.xml" ContentType="application/vnd.openxmlformats-officedocument.themeOverride+xml"/>
  <Override PartName="/ppt/theme/theme3.xml" ContentType="application/vnd.openxmlformats-officedocument.theme+xml"/>
  <Override PartName="/ppt/diagrams/drawing3.xml" ContentType="application/vnd.ms-office.drawingml.diagramDrawing+xml"/>
  <Override PartName="/ppt/diagrams/colors3.xml" ContentType="application/vnd.openxmlformats-officedocument.drawingml.diagramColors+xml"/>
  <Override PartName="/ppt/theme/theme2.xml" ContentType="application/vnd.openxmlformats-officedocument.theme+xml"/>
  <Override PartName="/ppt/charts/colors6.xml" ContentType="application/vnd.ms-office.chartcolorstyle+xml"/>
  <Override PartName="/ppt/charts/style6.xml" ContentType="application/vnd.ms-office.chart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diagrams/quickStyle3.xml" ContentType="application/vnd.openxmlformats-officedocument.drawingml.diagramStyle+xml"/>
  <Override PartName="/ppt/notesMasters/notesMaster1.xml" ContentType="application/vnd.openxmlformats-officedocument.presentationml.notesMaster+xml"/>
  <Override PartName="/ppt/commentAuthors.xml" ContentType="application/vnd.openxmlformats-officedocument.presentationml.commentAuthors+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1.xml" ContentType="application/vnd.openxmlformats-officedocument.drawingml.diagramLayout+xml"/>
  <Override PartName="/ppt/theme/theme1.xml" ContentType="application/vnd.openxmlformats-officedocument.theme+xml"/>
  <Override PartName="/ppt/diagrams/drawing2.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diagrams/layout2.xml" ContentType="application/vnd.openxmlformats-officedocument.drawingml.diagramLayout+xml"/>
  <Override PartName="/ppt/diagrams/layout3.xml" ContentType="application/vnd.openxmlformats-officedocument.drawingml.diagramLayout+xml"/>
  <Override PartName="/ppt/charts/chart4.xml" ContentType="application/vnd.openxmlformats-officedocument.drawingml.chart+xml"/>
  <Override PartName="/ppt/theme/themeOverride4.xml" ContentType="application/vnd.openxmlformats-officedocument.themeOverride+xml"/>
  <Override PartName="/ppt/theme/theme5.xml" ContentType="application/vnd.openxmlformats-officedocument.theme+xml"/>
  <Override PartName="/ppt/diagrams/drawing4.xml" ContentType="application/vnd.ms-office.drawingml.diagramDrawing+xml"/>
  <Override PartName="/ppt/diagrams/colors4.xml" ContentType="application/vnd.openxmlformats-officedocument.drawingml.diagramColors+xml"/>
  <Override PartName="/ppt/diagrams/quickStyle4.xml" ContentType="application/vnd.openxmlformats-officedocument.drawingml.diagramStyle+xml"/>
  <Override PartName="/ppt/diagrams/layout4.xml" ContentType="application/vnd.openxmlformats-officedocument.drawingml.diagramLayout+xml"/>
  <Override PartName="/ppt/theme/theme4.xml" ContentType="application/vnd.openxmlformats-officedocument.theme+xml"/>
  <Override PartName="/ppt/charts/colors4.xml" ContentType="application/vnd.ms-office.chartcolorstyle+xml"/>
  <Override PartName="/ppt/charts/chart1.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style4.xml" ContentType="application/vnd.ms-office.chartstyle+xml"/>
  <Override PartName="/ppt/charts/chart3.xml" ContentType="application/vnd.openxmlformats-officedocument.drawingml.chart+xml"/>
  <Override PartName="/ppt/charts/colors1.xml" ContentType="application/vnd.ms-office.chartcolorstyle+xml"/>
  <Override PartName="/ppt/theme/themeOverride2.xml" ContentType="application/vnd.openxmlformats-officedocument.themeOverride+xml"/>
  <Override PartName="/ppt/theme/themeOverride1.xml" ContentType="application/vnd.openxmlformats-officedocument.themeOverride+xml"/>
  <Override PartName="/ppt/charts/style1.xml" ContentType="application/vnd.ms-office.chart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ags/tag1.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ppt/tags/tag2.xml" ContentType="application/vnd.openxmlformats-officedocument.presentationml.tag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5" r:id="rId1"/>
    <p:sldMasterId id="2147483682" r:id="rId2"/>
    <p:sldMasterId id="2147483692" r:id="rId3"/>
    <p:sldMasterId id="2147483743" r:id="rId4"/>
  </p:sldMasterIdLst>
  <p:notesMasterIdLst>
    <p:notesMasterId r:id="rId116"/>
  </p:notesMasterIdLst>
  <p:sldIdLst>
    <p:sldId id="353" r:id="rId5"/>
    <p:sldId id="354" r:id="rId6"/>
    <p:sldId id="355" r:id="rId7"/>
    <p:sldId id="356" r:id="rId8"/>
    <p:sldId id="357" r:id="rId9"/>
    <p:sldId id="530" r:id="rId10"/>
    <p:sldId id="449" r:id="rId11"/>
    <p:sldId id="531" r:id="rId12"/>
    <p:sldId id="451" r:id="rId13"/>
    <p:sldId id="452" r:id="rId14"/>
    <p:sldId id="453" r:id="rId15"/>
    <p:sldId id="454" r:id="rId16"/>
    <p:sldId id="455" r:id="rId17"/>
    <p:sldId id="532" r:id="rId18"/>
    <p:sldId id="456" r:id="rId19"/>
    <p:sldId id="458" r:id="rId20"/>
    <p:sldId id="459" r:id="rId21"/>
    <p:sldId id="460" r:id="rId22"/>
    <p:sldId id="461" r:id="rId23"/>
    <p:sldId id="462" r:id="rId24"/>
    <p:sldId id="463" r:id="rId25"/>
    <p:sldId id="464" r:id="rId26"/>
    <p:sldId id="465" r:id="rId27"/>
    <p:sldId id="471" r:id="rId28"/>
    <p:sldId id="472" r:id="rId29"/>
    <p:sldId id="468" r:id="rId30"/>
    <p:sldId id="469" r:id="rId31"/>
    <p:sldId id="470" r:id="rId32"/>
    <p:sldId id="480" r:id="rId33"/>
    <p:sldId id="481" r:id="rId34"/>
    <p:sldId id="533" r:id="rId35"/>
    <p:sldId id="535" r:id="rId36"/>
    <p:sldId id="474" r:id="rId37"/>
    <p:sldId id="475" r:id="rId38"/>
    <p:sldId id="476" r:id="rId39"/>
    <p:sldId id="545" r:id="rId40"/>
    <p:sldId id="536" r:id="rId41"/>
    <p:sldId id="489" r:id="rId42"/>
    <p:sldId id="490" r:id="rId43"/>
    <p:sldId id="537" r:id="rId44"/>
    <p:sldId id="491" r:id="rId45"/>
    <p:sldId id="494" r:id="rId46"/>
    <p:sldId id="496" r:id="rId47"/>
    <p:sldId id="495" r:id="rId48"/>
    <p:sldId id="497" r:id="rId49"/>
    <p:sldId id="538" r:id="rId50"/>
    <p:sldId id="499" r:id="rId51"/>
    <p:sldId id="500" r:id="rId52"/>
    <p:sldId id="501" r:id="rId53"/>
    <p:sldId id="502" r:id="rId54"/>
    <p:sldId id="503" r:id="rId55"/>
    <p:sldId id="505" r:id="rId56"/>
    <p:sldId id="506" r:id="rId57"/>
    <p:sldId id="507" r:id="rId58"/>
    <p:sldId id="508" r:id="rId59"/>
    <p:sldId id="509" r:id="rId60"/>
    <p:sldId id="510" r:id="rId61"/>
    <p:sldId id="539" r:id="rId62"/>
    <p:sldId id="512" r:id="rId63"/>
    <p:sldId id="513" r:id="rId64"/>
    <p:sldId id="514" r:id="rId65"/>
    <p:sldId id="515" r:id="rId66"/>
    <p:sldId id="351" r:id="rId67"/>
    <p:sldId id="352" r:id="rId68"/>
    <p:sldId id="546" r:id="rId69"/>
    <p:sldId id="516" r:id="rId70"/>
    <p:sldId id="517" r:id="rId71"/>
    <p:sldId id="518" r:id="rId72"/>
    <p:sldId id="519" r:id="rId73"/>
    <p:sldId id="520" r:id="rId74"/>
    <p:sldId id="521" r:id="rId75"/>
    <p:sldId id="522" r:id="rId76"/>
    <p:sldId id="547" r:id="rId77"/>
    <p:sldId id="548" r:id="rId78"/>
    <p:sldId id="541" r:id="rId79"/>
    <p:sldId id="615" r:id="rId80"/>
    <p:sldId id="616" r:id="rId81"/>
    <p:sldId id="586" r:id="rId82"/>
    <p:sldId id="587" r:id="rId83"/>
    <p:sldId id="588" r:id="rId84"/>
    <p:sldId id="625" r:id="rId85"/>
    <p:sldId id="624" r:id="rId86"/>
    <p:sldId id="623" r:id="rId87"/>
    <p:sldId id="590" r:id="rId88"/>
    <p:sldId id="594" r:id="rId89"/>
    <p:sldId id="596" r:id="rId90"/>
    <p:sldId id="599" r:id="rId91"/>
    <p:sldId id="626" r:id="rId92"/>
    <p:sldId id="627" r:id="rId93"/>
    <p:sldId id="630" r:id="rId94"/>
    <p:sldId id="604" r:id="rId95"/>
    <p:sldId id="605" r:id="rId96"/>
    <p:sldId id="606" r:id="rId97"/>
    <p:sldId id="629" r:id="rId98"/>
    <p:sldId id="628" r:id="rId99"/>
    <p:sldId id="607" r:id="rId100"/>
    <p:sldId id="611" r:id="rId101"/>
    <p:sldId id="631" r:id="rId102"/>
    <p:sldId id="527" r:id="rId103"/>
    <p:sldId id="528" r:id="rId104"/>
    <p:sldId id="542" r:id="rId105"/>
    <p:sldId id="331" r:id="rId106"/>
    <p:sldId id="333" r:id="rId107"/>
    <p:sldId id="334" r:id="rId108"/>
    <p:sldId id="335" r:id="rId109"/>
    <p:sldId id="336" r:id="rId110"/>
    <p:sldId id="337" r:id="rId111"/>
    <p:sldId id="543" r:id="rId112"/>
    <p:sldId id="544" r:id="rId113"/>
    <p:sldId id="339" r:id="rId114"/>
    <p:sldId id="340" r:id="rId1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mmy L. Shelton" initials="TLS" lastIdx="38" clrIdx="0">
    <p:extLst/>
  </p:cmAuthor>
  <p:cmAuthor id="2" name="Nicole Jimenez" initials="NJ" lastIdx="2" clrIdx="1">
    <p:extLst/>
  </p:cmAuthor>
  <p:cmAuthor id="3" name="Virginia Mayfield" initials="VM" lastIdx="3" clrIdx="2">
    <p:extLst/>
  </p:cmAuthor>
  <p:cmAuthor id="4" name="Nakia Towns" initials="NT" lastIdx="1" clrIdx="3">
    <p:extLst/>
  </p:cmAuthor>
  <p:cmAuthor id="5" name="Hannah McIntosh" initials="HM" lastIdx="6" clrIdx="4"/>
  <p:cmAuthor id="6" name="Leigh Cooksey" initials="LC" lastIdx="7"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B365D"/>
    <a:srgbClr val="CDCDCD"/>
    <a:srgbClr val="6E7073"/>
    <a:srgbClr val="EEEEEE"/>
    <a:srgbClr val="174A7C"/>
    <a:srgbClr val="002D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83" autoAdjust="0"/>
    <p:restoredTop sz="77379" autoAdjust="0"/>
  </p:normalViewPr>
  <p:slideViewPr>
    <p:cSldViewPr>
      <p:cViewPr varScale="1">
        <p:scale>
          <a:sx n="77" d="100"/>
          <a:sy n="77" d="100"/>
        </p:scale>
        <p:origin x="33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commentAuthors" Target="commentAuthor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customXml" Target="../customXml/item2.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presProps" Target="pres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customXml" Target="../customXml/item3.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viewProps" Target="viewProps.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customXml" Target="../customXml/item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400" b="1" i="0" u="none" strike="noStrike" baseline="0" dirty="0" smtClean="0">
                <a:effectLst/>
                <a:latin typeface="Open Sans" panose="020B0606030504020204" pitchFamily="34" charset="0"/>
              </a:rPr>
              <a:t>Algebra I</a:t>
            </a:r>
          </a:p>
          <a:p>
            <a:pPr>
              <a:defRPr sz="1600"/>
            </a:pPr>
            <a:r>
              <a:rPr lang="en-US" sz="1400" b="0" dirty="0" smtClean="0">
                <a:latin typeface="Open Sans" panose="020B0606030504020204" pitchFamily="34" charset="0"/>
              </a:rPr>
              <a:t>Percent of students</a:t>
            </a:r>
            <a:r>
              <a:rPr lang="en-US" sz="1400" b="0" baseline="0" dirty="0" smtClean="0">
                <a:latin typeface="Open Sans" panose="020B0606030504020204" pitchFamily="34" charset="0"/>
              </a:rPr>
              <a:t> meeting/exceeding expectations on sub-scores, by overall performance level</a:t>
            </a:r>
            <a:endParaRPr lang="en-US" sz="1400" b="0" dirty="0">
              <a:latin typeface="Open Sans" panose="020B0606030504020204" pitchFamily="34" charset="0"/>
            </a:endParaRPr>
          </a:p>
        </c:rich>
      </c:tx>
      <c:layout>
        <c:manualLayout>
          <c:xMode val="edge"/>
          <c:yMode val="edge"/>
          <c:x val="0.12153497260210895"/>
          <c:y val="0"/>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9.0054105078970395E-2"/>
          <c:y val="0.27387414274828548"/>
          <c:w val="0.94348006770892767"/>
          <c:h val="0.63233490050685115"/>
        </c:manualLayout>
      </c:layout>
      <c:barChart>
        <c:barDir val="col"/>
        <c:grouping val="clustered"/>
        <c:varyColors val="0"/>
        <c:ser>
          <c:idx val="0"/>
          <c:order val="0"/>
          <c:tx>
            <c:strRef>
              <c:f>Sheet1!$B$1</c:f>
              <c:strCache>
                <c:ptCount val="1"/>
                <c:pt idx="0">
                  <c:v>Below (32074)</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Structure and Operations</c:v>
                </c:pt>
                <c:pt idx="1">
                  <c:v>Equalities and Inequalities</c:v>
                </c:pt>
                <c:pt idx="2">
                  <c:v>Functions and Interpreting Data</c:v>
                </c:pt>
              </c:strCache>
            </c:strRef>
          </c:cat>
          <c:val>
            <c:numRef>
              <c:f>Sheet1!$B$2:$B$4</c:f>
              <c:numCache>
                <c:formatCode>General</c:formatCode>
                <c:ptCount val="3"/>
                <c:pt idx="0">
                  <c:v>1.1000000000000001</c:v>
                </c:pt>
                <c:pt idx="1">
                  <c:v>0.1</c:v>
                </c:pt>
                <c:pt idx="2">
                  <c:v>0</c:v>
                </c:pt>
              </c:numCache>
            </c:numRef>
          </c:val>
        </c:ser>
        <c:ser>
          <c:idx val="1"/>
          <c:order val="1"/>
          <c:tx>
            <c:strRef>
              <c:f>Sheet1!$C$1</c:f>
              <c:strCache>
                <c:ptCount val="1"/>
                <c:pt idx="0">
                  <c:v>Approaching (12802)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Structure and Operations</c:v>
                </c:pt>
                <c:pt idx="1">
                  <c:v>Equalities and Inequalities</c:v>
                </c:pt>
                <c:pt idx="2">
                  <c:v>Functions and Interpreting Data</c:v>
                </c:pt>
              </c:strCache>
            </c:strRef>
          </c:cat>
          <c:val>
            <c:numRef>
              <c:f>Sheet1!$C$2:$C$4</c:f>
              <c:numCache>
                <c:formatCode>General</c:formatCode>
                <c:ptCount val="3"/>
                <c:pt idx="0">
                  <c:v>29</c:v>
                </c:pt>
                <c:pt idx="1">
                  <c:v>15.6</c:v>
                </c:pt>
                <c:pt idx="2">
                  <c:v>17.7</c:v>
                </c:pt>
              </c:numCache>
            </c:numRef>
          </c:val>
        </c:ser>
        <c:ser>
          <c:idx val="2"/>
          <c:order val="2"/>
          <c:tx>
            <c:strRef>
              <c:f>Sheet1!$D$1</c:f>
              <c:strCache>
                <c:ptCount val="1"/>
                <c:pt idx="0">
                  <c:v>On Track (5956)</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Structure and Operations</c:v>
                </c:pt>
                <c:pt idx="1">
                  <c:v>Equalities and Inequalities</c:v>
                </c:pt>
                <c:pt idx="2">
                  <c:v>Functions and Interpreting Data</c:v>
                </c:pt>
              </c:strCache>
            </c:strRef>
          </c:cat>
          <c:val>
            <c:numRef>
              <c:f>Sheet1!$D$2:$D$4</c:f>
              <c:numCache>
                <c:formatCode>General</c:formatCode>
                <c:ptCount val="3"/>
                <c:pt idx="0">
                  <c:v>82.1</c:v>
                </c:pt>
                <c:pt idx="1">
                  <c:v>84.7</c:v>
                </c:pt>
                <c:pt idx="2">
                  <c:v>86.7</c:v>
                </c:pt>
              </c:numCache>
            </c:numRef>
          </c:val>
        </c:ser>
        <c:ser>
          <c:idx val="3"/>
          <c:order val="3"/>
          <c:tx>
            <c:strRef>
              <c:f>Sheet1!$E$1</c:f>
              <c:strCache>
                <c:ptCount val="1"/>
                <c:pt idx="0">
                  <c:v>Mastered (1321)</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Structure and Operations</c:v>
                </c:pt>
                <c:pt idx="1">
                  <c:v>Equalities and Inequalities</c:v>
                </c:pt>
                <c:pt idx="2">
                  <c:v>Functions and Interpreting Data</c:v>
                </c:pt>
              </c:strCache>
            </c:strRef>
          </c:cat>
          <c:val>
            <c:numRef>
              <c:f>Sheet1!$E$2:$E$4</c:f>
              <c:numCache>
                <c:formatCode>General</c:formatCode>
                <c:ptCount val="3"/>
                <c:pt idx="0">
                  <c:v>99.8</c:v>
                </c:pt>
                <c:pt idx="1">
                  <c:v>100</c:v>
                </c:pt>
                <c:pt idx="2">
                  <c:v>100</c:v>
                </c:pt>
              </c:numCache>
            </c:numRef>
          </c:val>
        </c:ser>
        <c:dLbls>
          <c:dLblPos val="outEnd"/>
          <c:showLegendKey val="0"/>
          <c:showVal val="1"/>
          <c:showCatName val="0"/>
          <c:showSerName val="0"/>
          <c:showPercent val="0"/>
          <c:showBubbleSize val="0"/>
        </c:dLbls>
        <c:gapWidth val="219"/>
        <c:overlap val="-27"/>
        <c:axId val="628376896"/>
        <c:axId val="628381792"/>
      </c:barChart>
      <c:catAx>
        <c:axId val="628376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28381792"/>
        <c:crosses val="autoZero"/>
        <c:auto val="1"/>
        <c:lblAlgn val="ctr"/>
        <c:lblOffset val="100"/>
        <c:noMultiLvlLbl val="0"/>
      </c:catAx>
      <c:valAx>
        <c:axId val="628381792"/>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28376896"/>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400" b="1" i="0" u="none" strike="noStrike" baseline="0" dirty="0" smtClean="0">
                <a:effectLst/>
                <a:latin typeface="Open Sans" panose="020B0606030504020204" pitchFamily="34" charset="0"/>
              </a:rPr>
              <a:t>Integrated Math I</a:t>
            </a:r>
          </a:p>
          <a:p>
            <a:pPr>
              <a:defRPr sz="1600"/>
            </a:pPr>
            <a:r>
              <a:rPr lang="en-US" sz="1400" b="0" i="0" baseline="0" dirty="0" smtClean="0">
                <a:effectLst/>
                <a:latin typeface="Open Sans" panose="020B0606030504020204" pitchFamily="34" charset="0"/>
              </a:rPr>
              <a:t>Percent of students meeting/exceeding expectations on sub-scores, </a:t>
            </a:r>
          </a:p>
          <a:p>
            <a:pPr>
              <a:defRPr sz="1600"/>
            </a:pPr>
            <a:r>
              <a:rPr lang="en-US" sz="1400" b="0" i="0" baseline="0" dirty="0" smtClean="0">
                <a:effectLst/>
                <a:latin typeface="Open Sans" panose="020B0606030504020204" pitchFamily="34" charset="0"/>
              </a:rPr>
              <a:t>by overall performance level</a:t>
            </a:r>
            <a:endParaRPr lang="en-US" sz="1400" b="0" dirty="0">
              <a:effectLst/>
              <a:latin typeface="Open Sans" panose="020B0606030504020204" pitchFamily="34" charset="0"/>
            </a:endParaRPr>
          </a:p>
        </c:rich>
      </c:tx>
      <c:layout>
        <c:manualLayout>
          <c:xMode val="edge"/>
          <c:yMode val="edge"/>
          <c:x val="0.12871457805062503"/>
          <c:y val="0"/>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7001423550869705E-2"/>
          <c:y val="0.29088095842858352"/>
          <c:w val="0.94348006770892767"/>
          <c:h val="0.46778299889933111"/>
        </c:manualLayout>
      </c:layout>
      <c:barChart>
        <c:barDir val="col"/>
        <c:grouping val="clustered"/>
        <c:varyColors val="0"/>
        <c:ser>
          <c:idx val="0"/>
          <c:order val="0"/>
          <c:tx>
            <c:strRef>
              <c:f>Sheet1!$B$1</c:f>
              <c:strCache>
                <c:ptCount val="1"/>
                <c:pt idx="0">
                  <c:v>Below</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Sheet1!$B$2:$B$5</c:f>
              <c:numCache>
                <c:formatCode>General</c:formatCode>
                <c:ptCount val="4"/>
                <c:pt idx="0">
                  <c:v>22.1</c:v>
                </c:pt>
                <c:pt idx="1">
                  <c:v>0.2</c:v>
                </c:pt>
                <c:pt idx="2">
                  <c:v>2.1</c:v>
                </c:pt>
                <c:pt idx="3">
                  <c:v>1.9</c:v>
                </c:pt>
              </c:numCache>
            </c:numRef>
          </c:val>
        </c:ser>
        <c:ser>
          <c:idx val="1"/>
          <c:order val="1"/>
          <c:tx>
            <c:strRef>
              <c:f>Sheet1!$C$1</c:f>
              <c:strCache>
                <c:ptCount val="1"/>
                <c:pt idx="0">
                  <c:v>Approaching</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Sheet1!$C$2:$C$5</c:f>
              <c:numCache>
                <c:formatCode>General</c:formatCode>
                <c:ptCount val="4"/>
                <c:pt idx="0">
                  <c:v>61.3</c:v>
                </c:pt>
                <c:pt idx="1">
                  <c:v>20.8</c:v>
                </c:pt>
                <c:pt idx="2">
                  <c:v>31.3</c:v>
                </c:pt>
                <c:pt idx="3">
                  <c:v>29.2</c:v>
                </c:pt>
              </c:numCache>
            </c:numRef>
          </c:val>
        </c:ser>
        <c:ser>
          <c:idx val="2"/>
          <c:order val="2"/>
          <c:tx>
            <c:strRef>
              <c:f>Sheet1!$D$1</c:f>
              <c:strCache>
                <c:ptCount val="1"/>
                <c:pt idx="0">
                  <c:v>On Track</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Sheet1!$D$2:$D$5</c:f>
              <c:numCache>
                <c:formatCode>General</c:formatCode>
                <c:ptCount val="4"/>
                <c:pt idx="0">
                  <c:v>87</c:v>
                </c:pt>
                <c:pt idx="1">
                  <c:v>84.9</c:v>
                </c:pt>
                <c:pt idx="2">
                  <c:v>82.7</c:v>
                </c:pt>
                <c:pt idx="3">
                  <c:v>78.2</c:v>
                </c:pt>
              </c:numCache>
            </c:numRef>
          </c:val>
        </c:ser>
        <c:ser>
          <c:idx val="3"/>
          <c:order val="3"/>
          <c:tx>
            <c:strRef>
              <c:f>Sheet1!$E$1</c:f>
              <c:strCache>
                <c:ptCount val="1"/>
                <c:pt idx="0">
                  <c:v>Mastered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Sheet1!$E$2:$E$5</c:f>
              <c:numCache>
                <c:formatCode>General</c:formatCode>
                <c:ptCount val="4"/>
                <c:pt idx="0">
                  <c:v>98.5</c:v>
                </c:pt>
                <c:pt idx="1">
                  <c:v>99.7</c:v>
                </c:pt>
                <c:pt idx="2">
                  <c:v>99.7</c:v>
                </c:pt>
                <c:pt idx="3">
                  <c:v>99.1</c:v>
                </c:pt>
              </c:numCache>
            </c:numRef>
          </c:val>
        </c:ser>
        <c:dLbls>
          <c:dLblPos val="outEnd"/>
          <c:showLegendKey val="0"/>
          <c:showVal val="1"/>
          <c:showCatName val="0"/>
          <c:showSerName val="0"/>
          <c:showPercent val="0"/>
          <c:showBubbleSize val="0"/>
        </c:dLbls>
        <c:gapWidth val="219"/>
        <c:overlap val="-27"/>
        <c:axId val="628368192"/>
        <c:axId val="628368736"/>
      </c:barChart>
      <c:catAx>
        <c:axId val="628368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28368736"/>
        <c:crosses val="autoZero"/>
        <c:auto val="1"/>
        <c:lblAlgn val="ctr"/>
        <c:lblOffset val="100"/>
        <c:noMultiLvlLbl val="0"/>
      </c:catAx>
      <c:valAx>
        <c:axId val="628368736"/>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28368192"/>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400" b="1" i="0" u="none" strike="noStrike" baseline="0" dirty="0" smtClean="0">
                <a:effectLst/>
                <a:latin typeface="Open Sans" panose="020B0606030504020204" pitchFamily="34" charset="0"/>
              </a:rPr>
              <a:t>Geometry</a:t>
            </a:r>
          </a:p>
          <a:p>
            <a:pPr>
              <a:defRPr sz="1600"/>
            </a:pPr>
            <a:r>
              <a:rPr lang="en-US" sz="1400" b="0" i="0" baseline="0" dirty="0" smtClean="0">
                <a:effectLst/>
                <a:latin typeface="Open Sans" panose="020B0606030504020204" pitchFamily="34" charset="0"/>
              </a:rPr>
              <a:t>Percent of students meeting/exceeding expectations on sub-scores, </a:t>
            </a:r>
          </a:p>
          <a:p>
            <a:pPr>
              <a:defRPr sz="1600"/>
            </a:pPr>
            <a:r>
              <a:rPr lang="en-US" sz="1400" b="0" i="0" baseline="0" dirty="0" smtClean="0">
                <a:effectLst/>
                <a:latin typeface="Open Sans" panose="020B0606030504020204" pitchFamily="34" charset="0"/>
              </a:rPr>
              <a:t>by overall performance level</a:t>
            </a:r>
            <a:endParaRPr lang="en-US" sz="1400" b="0" dirty="0">
              <a:effectLst/>
              <a:latin typeface="Open Sans" panose="020B0606030504020204" pitchFamily="34" charset="0"/>
            </a:endParaRPr>
          </a:p>
        </c:rich>
      </c:tx>
      <c:layout>
        <c:manualLayout>
          <c:xMode val="edge"/>
          <c:yMode val="edge"/>
          <c:x val="0.16809333492404357"/>
          <c:y val="0"/>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555139982502187E-2"/>
          <c:y val="0.29516445209973752"/>
          <c:w val="0.94348006770892767"/>
          <c:h val="0.52848917322834643"/>
        </c:manualLayout>
      </c:layout>
      <c:barChart>
        <c:barDir val="col"/>
        <c:grouping val="clustered"/>
        <c:varyColors val="0"/>
        <c:ser>
          <c:idx val="0"/>
          <c:order val="0"/>
          <c:tx>
            <c:strRef>
              <c:f>Sheet1!$B$1</c:f>
              <c:strCache>
                <c:ptCount val="1"/>
                <c:pt idx="0">
                  <c:v>Below</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Congruence</c:v>
                </c:pt>
                <c:pt idx="1">
                  <c:v>Triangles and Circles</c:v>
                </c:pt>
                <c:pt idx="2">
                  <c:v>Geometric Proofs and Solving Design Problems</c:v>
                </c:pt>
                <c:pt idx="3">
                  <c:v>Two- and Three- Dimensional Geometry</c:v>
                </c:pt>
              </c:strCache>
            </c:strRef>
          </c:cat>
          <c:val>
            <c:numRef>
              <c:f>Sheet1!$B$2:$B$5</c:f>
              <c:numCache>
                <c:formatCode>General</c:formatCode>
                <c:ptCount val="4"/>
                <c:pt idx="0">
                  <c:v>0.4</c:v>
                </c:pt>
                <c:pt idx="1">
                  <c:v>0.3</c:v>
                </c:pt>
                <c:pt idx="2">
                  <c:v>7.6</c:v>
                </c:pt>
                <c:pt idx="3">
                  <c:v>16.899999999999999</c:v>
                </c:pt>
              </c:numCache>
            </c:numRef>
          </c:val>
        </c:ser>
        <c:ser>
          <c:idx val="1"/>
          <c:order val="1"/>
          <c:tx>
            <c:strRef>
              <c:f>Sheet1!$C$1</c:f>
              <c:strCache>
                <c:ptCount val="1"/>
                <c:pt idx="0">
                  <c:v>Approaching</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Congruence</c:v>
                </c:pt>
                <c:pt idx="1">
                  <c:v>Triangles and Circles</c:v>
                </c:pt>
                <c:pt idx="2">
                  <c:v>Geometric Proofs and Solving Design Problems</c:v>
                </c:pt>
                <c:pt idx="3">
                  <c:v>Two- and Three- Dimensional Geometry</c:v>
                </c:pt>
              </c:strCache>
            </c:strRef>
          </c:cat>
          <c:val>
            <c:numRef>
              <c:f>Sheet1!$C$2:$C$5</c:f>
              <c:numCache>
                <c:formatCode>General</c:formatCode>
                <c:ptCount val="4"/>
                <c:pt idx="0">
                  <c:v>23.4</c:v>
                </c:pt>
                <c:pt idx="1">
                  <c:v>19.899999999999999</c:v>
                </c:pt>
                <c:pt idx="2">
                  <c:v>37.9</c:v>
                </c:pt>
                <c:pt idx="3">
                  <c:v>47.4</c:v>
                </c:pt>
              </c:numCache>
            </c:numRef>
          </c:val>
        </c:ser>
        <c:ser>
          <c:idx val="2"/>
          <c:order val="2"/>
          <c:tx>
            <c:strRef>
              <c:f>Sheet1!$D$1</c:f>
              <c:strCache>
                <c:ptCount val="1"/>
                <c:pt idx="0">
                  <c:v>On Track</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Congruence</c:v>
                </c:pt>
                <c:pt idx="1">
                  <c:v>Triangles and Circles</c:v>
                </c:pt>
                <c:pt idx="2">
                  <c:v>Geometric Proofs and Solving Design Problems</c:v>
                </c:pt>
                <c:pt idx="3">
                  <c:v>Two- and Three- Dimensional Geometry</c:v>
                </c:pt>
              </c:strCache>
            </c:strRef>
          </c:cat>
          <c:val>
            <c:numRef>
              <c:f>Sheet1!$D$2:$D$5</c:f>
              <c:numCache>
                <c:formatCode>General</c:formatCode>
                <c:ptCount val="4"/>
                <c:pt idx="0">
                  <c:v>83.4</c:v>
                </c:pt>
                <c:pt idx="1">
                  <c:v>86.2</c:v>
                </c:pt>
                <c:pt idx="2">
                  <c:v>85.7</c:v>
                </c:pt>
                <c:pt idx="3">
                  <c:v>81</c:v>
                </c:pt>
              </c:numCache>
            </c:numRef>
          </c:val>
        </c:ser>
        <c:ser>
          <c:idx val="3"/>
          <c:order val="3"/>
          <c:tx>
            <c:strRef>
              <c:f>Sheet1!$E$1</c:f>
              <c:strCache>
                <c:ptCount val="1"/>
                <c:pt idx="0">
                  <c:v>Mastered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Congruence</c:v>
                </c:pt>
                <c:pt idx="1">
                  <c:v>Triangles and Circles</c:v>
                </c:pt>
                <c:pt idx="2">
                  <c:v>Geometric Proofs and Solving Design Problems</c:v>
                </c:pt>
                <c:pt idx="3">
                  <c:v>Two- and Three- Dimensional Geometry</c:v>
                </c:pt>
              </c:strCache>
            </c:strRef>
          </c:cat>
          <c:val>
            <c:numRef>
              <c:f>Sheet1!$E$2:$E$5</c:f>
              <c:numCache>
                <c:formatCode>General</c:formatCode>
                <c:ptCount val="4"/>
                <c:pt idx="0">
                  <c:v>99.8</c:v>
                </c:pt>
                <c:pt idx="1">
                  <c:v>100</c:v>
                </c:pt>
                <c:pt idx="2">
                  <c:v>99.6</c:v>
                </c:pt>
                <c:pt idx="3">
                  <c:v>99.1</c:v>
                </c:pt>
              </c:numCache>
            </c:numRef>
          </c:val>
        </c:ser>
        <c:dLbls>
          <c:showLegendKey val="0"/>
          <c:showVal val="0"/>
          <c:showCatName val="0"/>
          <c:showSerName val="0"/>
          <c:showPercent val="0"/>
          <c:showBubbleSize val="0"/>
        </c:dLbls>
        <c:gapWidth val="219"/>
        <c:overlap val="-27"/>
        <c:axId val="628374720"/>
        <c:axId val="628377440"/>
      </c:barChart>
      <c:catAx>
        <c:axId val="628374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628377440"/>
        <c:crosses val="autoZero"/>
        <c:auto val="1"/>
        <c:lblAlgn val="ctr"/>
        <c:lblOffset val="100"/>
        <c:noMultiLvlLbl val="0"/>
      </c:catAx>
      <c:valAx>
        <c:axId val="628377440"/>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2837472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1" i="0" u="none" strike="noStrike" baseline="0" dirty="0" smtClean="0">
                <a:effectLst/>
                <a:latin typeface="Open Sans" panose="020B0606030504020204" pitchFamily="34" charset="0"/>
              </a:rPr>
              <a:t>Integrated Math II</a:t>
            </a:r>
          </a:p>
          <a:p>
            <a:pPr>
              <a:defRPr sz="1400"/>
            </a:pPr>
            <a:r>
              <a:rPr lang="en-US" sz="1400" b="0" i="0" baseline="0" dirty="0" smtClean="0">
                <a:effectLst/>
                <a:latin typeface="Open Sans" panose="020B0606030504020204" pitchFamily="34" charset="0"/>
              </a:rPr>
              <a:t>Percent of students meeting/exceeding expectations on sub-scores, </a:t>
            </a:r>
          </a:p>
          <a:p>
            <a:pPr>
              <a:defRPr sz="1400"/>
            </a:pPr>
            <a:r>
              <a:rPr lang="en-US" sz="1400" b="0" i="0" baseline="0" dirty="0" smtClean="0">
                <a:effectLst/>
                <a:latin typeface="Open Sans" panose="020B0606030504020204" pitchFamily="34" charset="0"/>
              </a:rPr>
              <a:t>by overall performance level</a:t>
            </a:r>
            <a:endParaRPr lang="en-US" sz="1400" b="0" dirty="0">
              <a:effectLst/>
              <a:latin typeface="Open Sans" panose="020B0606030504020204" pitchFamily="34" charset="0"/>
            </a:endParaRPr>
          </a:p>
        </c:rich>
      </c:tx>
      <c:layout>
        <c:manualLayout>
          <c:xMode val="edge"/>
          <c:yMode val="edge"/>
          <c:x val="0.12871457805062503"/>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7001423550869705E-2"/>
          <c:y val="0.29059375820987238"/>
          <c:w val="0.94348006770892767"/>
          <c:h val="0.54554639850482667"/>
        </c:manualLayout>
      </c:layout>
      <c:barChart>
        <c:barDir val="col"/>
        <c:grouping val="clustered"/>
        <c:varyColors val="0"/>
        <c:ser>
          <c:idx val="0"/>
          <c:order val="0"/>
          <c:tx>
            <c:strRef>
              <c:f>Sheet1!$B$1</c:f>
              <c:strCache>
                <c:ptCount val="1"/>
                <c:pt idx="0">
                  <c:v>Below</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Sheet1!$B$2:$B$5</c:f>
              <c:numCache>
                <c:formatCode>General</c:formatCode>
                <c:ptCount val="4"/>
                <c:pt idx="0">
                  <c:v>1.6</c:v>
                </c:pt>
                <c:pt idx="1">
                  <c:v>8.9</c:v>
                </c:pt>
                <c:pt idx="2">
                  <c:v>1.4</c:v>
                </c:pt>
                <c:pt idx="3">
                  <c:v>4.9000000000000004</c:v>
                </c:pt>
              </c:numCache>
            </c:numRef>
          </c:val>
        </c:ser>
        <c:ser>
          <c:idx val="1"/>
          <c:order val="1"/>
          <c:tx>
            <c:strRef>
              <c:f>Sheet1!$C$1</c:f>
              <c:strCache>
                <c:ptCount val="1"/>
                <c:pt idx="0">
                  <c:v>Approaching</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Sheet1!$C$2:$C$5</c:f>
              <c:numCache>
                <c:formatCode>General</c:formatCode>
                <c:ptCount val="4"/>
                <c:pt idx="0">
                  <c:v>29.4</c:v>
                </c:pt>
                <c:pt idx="1">
                  <c:v>41.9</c:v>
                </c:pt>
                <c:pt idx="2">
                  <c:v>25.9</c:v>
                </c:pt>
                <c:pt idx="3">
                  <c:v>38</c:v>
                </c:pt>
              </c:numCache>
            </c:numRef>
          </c:val>
        </c:ser>
        <c:ser>
          <c:idx val="2"/>
          <c:order val="2"/>
          <c:tx>
            <c:strRef>
              <c:f>Sheet1!$D$1</c:f>
              <c:strCache>
                <c:ptCount val="1"/>
                <c:pt idx="0">
                  <c:v>On Track</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Sheet1!$D$2:$D$5</c:f>
              <c:numCache>
                <c:formatCode>General</c:formatCode>
                <c:ptCount val="4"/>
                <c:pt idx="0">
                  <c:v>89.7</c:v>
                </c:pt>
                <c:pt idx="1">
                  <c:v>86</c:v>
                </c:pt>
                <c:pt idx="2">
                  <c:v>84.8</c:v>
                </c:pt>
                <c:pt idx="3">
                  <c:v>81.7</c:v>
                </c:pt>
              </c:numCache>
            </c:numRef>
          </c:val>
        </c:ser>
        <c:ser>
          <c:idx val="3"/>
          <c:order val="3"/>
          <c:tx>
            <c:strRef>
              <c:f>Sheet1!$E$1</c:f>
              <c:strCache>
                <c:ptCount val="1"/>
                <c:pt idx="0">
                  <c:v>Mastered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Sheet1!$E$2:$E$5</c:f>
              <c:numCache>
                <c:formatCode>General</c:formatCode>
                <c:ptCount val="4"/>
                <c:pt idx="0">
                  <c:v>100</c:v>
                </c:pt>
                <c:pt idx="1">
                  <c:v>100</c:v>
                </c:pt>
                <c:pt idx="2">
                  <c:v>100</c:v>
                </c:pt>
                <c:pt idx="3">
                  <c:v>100</c:v>
                </c:pt>
              </c:numCache>
            </c:numRef>
          </c:val>
        </c:ser>
        <c:dLbls>
          <c:dLblPos val="outEnd"/>
          <c:showLegendKey val="0"/>
          <c:showVal val="1"/>
          <c:showCatName val="0"/>
          <c:showSerName val="0"/>
          <c:showPercent val="0"/>
          <c:showBubbleSize val="0"/>
        </c:dLbls>
        <c:gapWidth val="219"/>
        <c:overlap val="-27"/>
        <c:axId val="428236096"/>
        <c:axId val="428236640"/>
      </c:barChart>
      <c:catAx>
        <c:axId val="428236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428236640"/>
        <c:crosses val="autoZero"/>
        <c:auto val="1"/>
        <c:lblAlgn val="ctr"/>
        <c:lblOffset val="100"/>
        <c:noMultiLvlLbl val="0"/>
      </c:catAx>
      <c:valAx>
        <c:axId val="428236640"/>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28236096"/>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400" b="1" i="0" u="none" strike="noStrike" baseline="0" dirty="0" smtClean="0">
                <a:effectLst/>
                <a:latin typeface="Open Sans" panose="020B0606030504020204" pitchFamily="34" charset="0"/>
              </a:rPr>
              <a:t>Algebra II </a:t>
            </a:r>
          </a:p>
          <a:p>
            <a:pPr>
              <a:defRPr sz="1600"/>
            </a:pPr>
            <a:r>
              <a:rPr lang="en-US" sz="1400" b="0" i="0" baseline="0" dirty="0" smtClean="0">
                <a:effectLst/>
                <a:latin typeface="Open Sans" panose="020B0606030504020204" pitchFamily="34" charset="0"/>
              </a:rPr>
              <a:t>Percent of students meeting/exceeding expectations on sub-scores, </a:t>
            </a:r>
          </a:p>
          <a:p>
            <a:pPr>
              <a:defRPr sz="1600"/>
            </a:pPr>
            <a:r>
              <a:rPr lang="en-US" sz="1400" b="0" i="0" baseline="0" dirty="0" smtClean="0">
                <a:effectLst/>
                <a:latin typeface="Open Sans" panose="020B0606030504020204" pitchFamily="34" charset="0"/>
              </a:rPr>
              <a:t>by overall performance level</a:t>
            </a:r>
            <a:endParaRPr lang="en-US" sz="1400" b="0" dirty="0">
              <a:effectLst/>
              <a:latin typeface="Open Sans" panose="020B0606030504020204" pitchFamily="34" charset="0"/>
            </a:endParaRPr>
          </a:p>
        </c:rich>
      </c:tx>
      <c:layout>
        <c:manualLayout>
          <c:xMode val="edge"/>
          <c:yMode val="edge"/>
          <c:x val="0.14635253509906307"/>
          <c:y val="0"/>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4148899757131843E-2"/>
          <c:y val="0.28500541598966794"/>
          <c:w val="0.89945766114675318"/>
          <c:h val="0.58727825688455615"/>
        </c:manualLayout>
      </c:layout>
      <c:barChart>
        <c:barDir val="col"/>
        <c:grouping val="clustered"/>
        <c:varyColors val="0"/>
        <c:ser>
          <c:idx val="0"/>
          <c:order val="0"/>
          <c:tx>
            <c:strRef>
              <c:f>Sheet1!$B$1</c:f>
              <c:strCache>
                <c:ptCount val="1"/>
                <c:pt idx="0">
                  <c:v>Below</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Interpreting Data</c:v>
                </c:pt>
              </c:strCache>
            </c:strRef>
          </c:cat>
          <c:val>
            <c:numRef>
              <c:f>Sheet1!$B$2:$B$5</c:f>
              <c:numCache>
                <c:formatCode>General</c:formatCode>
                <c:ptCount val="4"/>
                <c:pt idx="0">
                  <c:v>1.2</c:v>
                </c:pt>
                <c:pt idx="1">
                  <c:v>0.7</c:v>
                </c:pt>
                <c:pt idx="2">
                  <c:v>0.6</c:v>
                </c:pt>
                <c:pt idx="3">
                  <c:v>6.9</c:v>
                </c:pt>
              </c:numCache>
            </c:numRef>
          </c:val>
        </c:ser>
        <c:ser>
          <c:idx val="1"/>
          <c:order val="1"/>
          <c:tx>
            <c:strRef>
              <c:f>Sheet1!$C$1</c:f>
              <c:strCache>
                <c:ptCount val="1"/>
                <c:pt idx="0">
                  <c:v>Approaching</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Interpreting Data</c:v>
                </c:pt>
              </c:strCache>
            </c:strRef>
          </c:cat>
          <c:val>
            <c:numRef>
              <c:f>Sheet1!$C$2:$C$5</c:f>
              <c:numCache>
                <c:formatCode>General</c:formatCode>
                <c:ptCount val="4"/>
                <c:pt idx="0">
                  <c:v>26</c:v>
                </c:pt>
                <c:pt idx="1">
                  <c:v>27.8</c:v>
                </c:pt>
                <c:pt idx="2">
                  <c:v>19.5</c:v>
                </c:pt>
                <c:pt idx="3">
                  <c:v>35.200000000000003</c:v>
                </c:pt>
              </c:numCache>
            </c:numRef>
          </c:val>
        </c:ser>
        <c:ser>
          <c:idx val="2"/>
          <c:order val="2"/>
          <c:tx>
            <c:strRef>
              <c:f>Sheet1!$D$1</c:f>
              <c:strCache>
                <c:ptCount val="1"/>
                <c:pt idx="0">
                  <c:v>On Track</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Interpreting Data</c:v>
                </c:pt>
              </c:strCache>
            </c:strRef>
          </c:cat>
          <c:val>
            <c:numRef>
              <c:f>Sheet1!$D$2:$D$5</c:f>
              <c:numCache>
                <c:formatCode>General</c:formatCode>
                <c:ptCount val="4"/>
                <c:pt idx="0">
                  <c:v>86.1</c:v>
                </c:pt>
                <c:pt idx="1">
                  <c:v>86.5</c:v>
                </c:pt>
                <c:pt idx="2">
                  <c:v>90.4</c:v>
                </c:pt>
                <c:pt idx="3">
                  <c:v>73</c:v>
                </c:pt>
              </c:numCache>
            </c:numRef>
          </c:val>
        </c:ser>
        <c:ser>
          <c:idx val="3"/>
          <c:order val="3"/>
          <c:tx>
            <c:strRef>
              <c:f>Sheet1!$E$1</c:f>
              <c:strCache>
                <c:ptCount val="1"/>
                <c:pt idx="0">
                  <c:v>Mastered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Interpreting Data</c:v>
                </c:pt>
              </c:strCache>
            </c:strRef>
          </c:cat>
          <c:val>
            <c:numRef>
              <c:f>Sheet1!$E$2:$E$5</c:f>
              <c:numCache>
                <c:formatCode>General</c:formatCode>
                <c:ptCount val="4"/>
                <c:pt idx="0">
                  <c:v>100</c:v>
                </c:pt>
                <c:pt idx="1">
                  <c:v>99.9</c:v>
                </c:pt>
                <c:pt idx="2">
                  <c:v>100</c:v>
                </c:pt>
                <c:pt idx="3">
                  <c:v>99.2</c:v>
                </c:pt>
              </c:numCache>
            </c:numRef>
          </c:val>
        </c:ser>
        <c:dLbls>
          <c:dLblPos val="outEnd"/>
          <c:showLegendKey val="0"/>
          <c:showVal val="1"/>
          <c:showCatName val="0"/>
          <c:showSerName val="0"/>
          <c:showPercent val="0"/>
          <c:showBubbleSize val="0"/>
        </c:dLbls>
        <c:gapWidth val="219"/>
        <c:overlap val="-27"/>
        <c:axId val="676800704"/>
        <c:axId val="676797440"/>
      </c:barChart>
      <c:catAx>
        <c:axId val="676800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76797440"/>
        <c:crosses val="autoZero"/>
        <c:auto val="1"/>
        <c:lblAlgn val="ctr"/>
        <c:lblOffset val="100"/>
        <c:noMultiLvlLbl val="0"/>
      </c:catAx>
      <c:valAx>
        <c:axId val="676797440"/>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7680070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1" i="0" u="none" strike="noStrike" baseline="0" dirty="0" smtClean="0">
                <a:effectLst/>
                <a:latin typeface="Open Sans" panose="020B0606030504020204" pitchFamily="34" charset="0"/>
              </a:rPr>
              <a:t>Integrated Math III</a:t>
            </a:r>
          </a:p>
          <a:p>
            <a:pPr>
              <a:defRPr sz="1400"/>
            </a:pPr>
            <a:r>
              <a:rPr lang="en-US" sz="1400" b="0" i="0" baseline="0" dirty="0" smtClean="0">
                <a:effectLst/>
                <a:latin typeface="Open Sans" panose="020B0606030504020204" pitchFamily="34" charset="0"/>
              </a:rPr>
              <a:t>Percent of students meeting/exceeding expectations on sub-scores, </a:t>
            </a:r>
          </a:p>
          <a:p>
            <a:pPr>
              <a:defRPr sz="1400"/>
            </a:pPr>
            <a:r>
              <a:rPr lang="en-US" sz="1400" b="0" i="0" baseline="0" dirty="0" smtClean="0">
                <a:effectLst/>
                <a:latin typeface="Open Sans" panose="020B0606030504020204" pitchFamily="34" charset="0"/>
              </a:rPr>
              <a:t>by overall performance level</a:t>
            </a:r>
            <a:endParaRPr lang="en-US" sz="1400" b="0" dirty="0">
              <a:effectLst/>
              <a:latin typeface="Open Sans" panose="020B0606030504020204" pitchFamily="34" charset="0"/>
            </a:endParaRPr>
          </a:p>
        </c:rich>
      </c:tx>
      <c:layout>
        <c:manualLayout>
          <c:xMode val="edge"/>
          <c:yMode val="edge"/>
          <c:x val="0.17745472440944882"/>
          <c:y val="1.6102157251626308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555139982502187E-2"/>
          <c:y val="0.26563788513931702"/>
          <c:w val="0.94348006770892767"/>
          <c:h val="0.50006301143720311"/>
        </c:manualLayout>
      </c:layout>
      <c:barChart>
        <c:barDir val="col"/>
        <c:grouping val="clustered"/>
        <c:varyColors val="0"/>
        <c:ser>
          <c:idx val="0"/>
          <c:order val="0"/>
          <c:tx>
            <c:strRef>
              <c:f>Sheet1!$B$1</c:f>
              <c:strCache>
                <c:ptCount val="1"/>
                <c:pt idx="0">
                  <c:v>Below</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Sheet1!$B$2:$B$5</c:f>
              <c:numCache>
                <c:formatCode>General</c:formatCode>
                <c:ptCount val="4"/>
                <c:pt idx="0">
                  <c:v>5.2</c:v>
                </c:pt>
                <c:pt idx="1">
                  <c:v>0.5</c:v>
                </c:pt>
                <c:pt idx="2">
                  <c:v>0.9</c:v>
                </c:pt>
                <c:pt idx="3">
                  <c:v>0.7</c:v>
                </c:pt>
              </c:numCache>
            </c:numRef>
          </c:val>
        </c:ser>
        <c:ser>
          <c:idx val="1"/>
          <c:order val="1"/>
          <c:tx>
            <c:strRef>
              <c:f>Sheet1!$C$1</c:f>
              <c:strCache>
                <c:ptCount val="1"/>
                <c:pt idx="0">
                  <c:v>Approaching</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Sheet1!$C$2:$C$5</c:f>
              <c:numCache>
                <c:formatCode>General</c:formatCode>
                <c:ptCount val="4"/>
                <c:pt idx="0">
                  <c:v>34.4</c:v>
                </c:pt>
                <c:pt idx="1">
                  <c:v>17.5</c:v>
                </c:pt>
                <c:pt idx="2">
                  <c:v>24.9</c:v>
                </c:pt>
                <c:pt idx="3">
                  <c:v>29.9</c:v>
                </c:pt>
              </c:numCache>
            </c:numRef>
          </c:val>
        </c:ser>
        <c:ser>
          <c:idx val="2"/>
          <c:order val="2"/>
          <c:tx>
            <c:strRef>
              <c:f>Sheet1!$D$1</c:f>
              <c:strCache>
                <c:ptCount val="1"/>
                <c:pt idx="0">
                  <c:v>On Track</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Sheet1!$D$2:$D$5</c:f>
              <c:numCache>
                <c:formatCode>General</c:formatCode>
                <c:ptCount val="4"/>
                <c:pt idx="0">
                  <c:v>76.8</c:v>
                </c:pt>
                <c:pt idx="1">
                  <c:v>72.5</c:v>
                </c:pt>
                <c:pt idx="2">
                  <c:v>82.6</c:v>
                </c:pt>
                <c:pt idx="3">
                  <c:v>86.1</c:v>
                </c:pt>
              </c:numCache>
            </c:numRef>
          </c:val>
        </c:ser>
        <c:ser>
          <c:idx val="3"/>
          <c:order val="3"/>
          <c:tx>
            <c:strRef>
              <c:f>Sheet1!$E$1</c:f>
              <c:strCache>
                <c:ptCount val="1"/>
                <c:pt idx="0">
                  <c:v>Mastered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Structure and Operations</c:v>
                </c:pt>
                <c:pt idx="1">
                  <c:v>Equalities and Inequalities</c:v>
                </c:pt>
                <c:pt idx="2">
                  <c:v>Functions</c:v>
                </c:pt>
                <c:pt idx="3">
                  <c:v>Geometry and Interpreting Data</c:v>
                </c:pt>
              </c:strCache>
            </c:strRef>
          </c:cat>
          <c:val>
            <c:numRef>
              <c:f>Sheet1!$E$2:$E$5</c:f>
              <c:numCache>
                <c:formatCode>General</c:formatCode>
                <c:ptCount val="4"/>
                <c:pt idx="0">
                  <c:v>97.6</c:v>
                </c:pt>
                <c:pt idx="1">
                  <c:v>99.2</c:v>
                </c:pt>
                <c:pt idx="2">
                  <c:v>99.2</c:v>
                </c:pt>
                <c:pt idx="3">
                  <c:v>100</c:v>
                </c:pt>
              </c:numCache>
            </c:numRef>
          </c:val>
        </c:ser>
        <c:dLbls>
          <c:dLblPos val="outEnd"/>
          <c:showLegendKey val="0"/>
          <c:showVal val="1"/>
          <c:showCatName val="0"/>
          <c:showSerName val="0"/>
          <c:showPercent val="0"/>
          <c:showBubbleSize val="0"/>
        </c:dLbls>
        <c:gapWidth val="219"/>
        <c:overlap val="-27"/>
        <c:axId val="676803424"/>
        <c:axId val="676797984"/>
      </c:barChart>
      <c:catAx>
        <c:axId val="676803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676797984"/>
        <c:crosses val="autoZero"/>
        <c:auto val="1"/>
        <c:lblAlgn val="ctr"/>
        <c:lblOffset val="100"/>
        <c:noMultiLvlLbl val="0"/>
      </c:catAx>
      <c:valAx>
        <c:axId val="676797984"/>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7680342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EAD06D-5747-429D-AB8B-D6528F8ADC7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D35191CF-CD88-4649-9F3D-EADD0F6E3C7C}">
      <dgm:prSet phldrT="[Text]" custT="1"/>
      <dgm:spPr>
        <a:solidFill>
          <a:schemeClr val="tx1"/>
        </a:solidFill>
      </dgm:spPr>
      <dgm:t>
        <a:bodyPr/>
        <a:lstStyle/>
        <a:p>
          <a:r>
            <a:rPr lang="en-US" sz="1600" dirty="0" smtClean="0"/>
            <a:t>Standards</a:t>
          </a:r>
          <a:endParaRPr lang="en-US" sz="1600" dirty="0"/>
        </a:p>
      </dgm:t>
    </dgm:pt>
    <dgm:pt modelId="{F47A26EB-C2FB-424D-8FE1-329985ACFE2C}" type="parTrans" cxnId="{A65FC21D-F356-4116-BDE3-A78D3DCB711E}">
      <dgm:prSet/>
      <dgm:spPr/>
      <dgm:t>
        <a:bodyPr/>
        <a:lstStyle/>
        <a:p>
          <a:endParaRPr lang="en-US"/>
        </a:p>
      </dgm:t>
    </dgm:pt>
    <dgm:pt modelId="{82777ADA-355B-4258-B75B-22634C4BDD39}" type="sibTrans" cxnId="{A65FC21D-F356-4116-BDE3-A78D3DCB711E}">
      <dgm:prSet/>
      <dgm:spPr>
        <a:solidFill>
          <a:srgbClr val="FF0000"/>
        </a:solidFill>
      </dgm:spPr>
      <dgm:t>
        <a:bodyPr/>
        <a:lstStyle/>
        <a:p>
          <a:endParaRPr lang="en-US"/>
        </a:p>
      </dgm:t>
    </dgm:pt>
    <dgm:pt modelId="{10893826-6EFD-44D9-88E7-6960C32EA8E5}">
      <dgm:prSet phldrT="[Text]" custT="1"/>
      <dgm:spPr>
        <a:solidFill>
          <a:schemeClr val="tx1"/>
        </a:solidFill>
      </dgm:spPr>
      <dgm:t>
        <a:bodyPr/>
        <a:lstStyle/>
        <a:p>
          <a:r>
            <a:rPr lang="en-US" sz="1600" dirty="0" smtClean="0"/>
            <a:t>Instructional Materials</a:t>
          </a:r>
          <a:endParaRPr lang="en-US" sz="1600" dirty="0"/>
        </a:p>
      </dgm:t>
    </dgm:pt>
    <dgm:pt modelId="{D6A0A33B-EC2B-4C13-A059-699915BEFD40}" type="parTrans" cxnId="{E26CA1F9-BFB6-4F4E-9A2C-DA1C43407F5A}">
      <dgm:prSet/>
      <dgm:spPr/>
      <dgm:t>
        <a:bodyPr/>
        <a:lstStyle/>
        <a:p>
          <a:endParaRPr lang="en-US"/>
        </a:p>
      </dgm:t>
    </dgm:pt>
    <dgm:pt modelId="{A8D2BD46-5029-48C6-9362-46CAF38CC691}" type="sibTrans" cxnId="{E26CA1F9-BFB6-4F4E-9A2C-DA1C43407F5A}">
      <dgm:prSet/>
      <dgm:spPr>
        <a:solidFill>
          <a:srgbClr val="FF0000"/>
        </a:solidFill>
      </dgm:spPr>
      <dgm:t>
        <a:bodyPr/>
        <a:lstStyle/>
        <a:p>
          <a:endParaRPr lang="en-US"/>
        </a:p>
      </dgm:t>
    </dgm:pt>
    <dgm:pt modelId="{657A97AB-1C08-4D6A-B749-D12730E78E6F}">
      <dgm:prSet phldrT="[Text]" custT="1"/>
      <dgm:spPr>
        <a:solidFill>
          <a:schemeClr val="tx1"/>
        </a:solidFill>
      </dgm:spPr>
      <dgm:t>
        <a:bodyPr/>
        <a:lstStyle/>
        <a:p>
          <a:r>
            <a:rPr lang="en-US" sz="1600" dirty="0" smtClean="0"/>
            <a:t>Assessment</a:t>
          </a:r>
          <a:endParaRPr lang="en-US" sz="1600" dirty="0"/>
        </a:p>
      </dgm:t>
    </dgm:pt>
    <dgm:pt modelId="{C24A566C-76A7-4C13-9579-64A32D69E1B3}" type="parTrans" cxnId="{3768346D-90CE-4AF2-BA36-E31545CC5357}">
      <dgm:prSet/>
      <dgm:spPr/>
      <dgm:t>
        <a:bodyPr/>
        <a:lstStyle/>
        <a:p>
          <a:endParaRPr lang="en-US"/>
        </a:p>
      </dgm:t>
    </dgm:pt>
    <dgm:pt modelId="{72825BC0-411D-41E0-BD4D-54CCF3F8EA36}" type="sibTrans" cxnId="{3768346D-90CE-4AF2-BA36-E31545CC5357}">
      <dgm:prSet/>
      <dgm:spPr>
        <a:solidFill>
          <a:srgbClr val="FF0000"/>
        </a:solidFill>
      </dgm:spPr>
      <dgm:t>
        <a:bodyPr/>
        <a:lstStyle/>
        <a:p>
          <a:endParaRPr lang="en-US"/>
        </a:p>
      </dgm:t>
    </dgm:pt>
    <dgm:pt modelId="{6A4FB147-E6B9-47B7-9031-B7819E475323}">
      <dgm:prSet phldrT="[Text]" custT="1"/>
      <dgm:spPr>
        <a:solidFill>
          <a:schemeClr val="tx1"/>
        </a:solidFill>
      </dgm:spPr>
      <dgm:t>
        <a:bodyPr/>
        <a:lstStyle/>
        <a:p>
          <a:r>
            <a:rPr lang="en-US" sz="1600" dirty="0" smtClean="0"/>
            <a:t>Instructional Practice</a:t>
          </a:r>
          <a:endParaRPr lang="en-US" sz="1600" dirty="0"/>
        </a:p>
      </dgm:t>
    </dgm:pt>
    <dgm:pt modelId="{603D791B-66E3-4AD9-A2DE-141940EDA528}" type="parTrans" cxnId="{9D798CEB-C7B5-4AFA-9A2E-B12739928EC8}">
      <dgm:prSet/>
      <dgm:spPr/>
      <dgm:t>
        <a:bodyPr/>
        <a:lstStyle/>
        <a:p>
          <a:endParaRPr lang="en-US"/>
        </a:p>
      </dgm:t>
    </dgm:pt>
    <dgm:pt modelId="{D46287E3-8BAA-46E3-8A68-2A397A4AA118}" type="sibTrans" cxnId="{9D798CEB-C7B5-4AFA-9A2E-B12739928EC8}">
      <dgm:prSet/>
      <dgm:spPr>
        <a:solidFill>
          <a:srgbClr val="FF0000"/>
        </a:solidFill>
      </dgm:spPr>
      <dgm:t>
        <a:bodyPr/>
        <a:lstStyle/>
        <a:p>
          <a:endParaRPr lang="en-US"/>
        </a:p>
      </dgm:t>
    </dgm:pt>
    <dgm:pt modelId="{EE253402-B294-4B8D-8404-5B53536287DC}">
      <dgm:prSet phldrT="[Text]" custT="1"/>
      <dgm:spPr>
        <a:solidFill>
          <a:schemeClr val="tx1"/>
        </a:solidFill>
      </dgm:spPr>
      <dgm:t>
        <a:bodyPr/>
        <a:lstStyle/>
        <a:p>
          <a:r>
            <a:rPr lang="en-US" sz="1600" dirty="0" smtClean="0"/>
            <a:t>Teacher Development</a:t>
          </a:r>
          <a:endParaRPr lang="en-US" sz="1600" dirty="0"/>
        </a:p>
      </dgm:t>
    </dgm:pt>
    <dgm:pt modelId="{45A32C4C-6898-4163-9113-3522FA95B06A}" type="parTrans" cxnId="{391A13E6-AF97-40E2-8AEA-A40A08209E84}">
      <dgm:prSet/>
      <dgm:spPr/>
      <dgm:t>
        <a:bodyPr/>
        <a:lstStyle/>
        <a:p>
          <a:endParaRPr lang="en-US"/>
        </a:p>
      </dgm:t>
    </dgm:pt>
    <dgm:pt modelId="{0C12013F-6418-4355-864A-94D70D3FA53A}" type="sibTrans" cxnId="{391A13E6-AF97-40E2-8AEA-A40A08209E84}">
      <dgm:prSet/>
      <dgm:spPr>
        <a:solidFill>
          <a:srgbClr val="FF0000"/>
        </a:solidFill>
      </dgm:spPr>
      <dgm:t>
        <a:bodyPr/>
        <a:lstStyle/>
        <a:p>
          <a:endParaRPr lang="en-US"/>
        </a:p>
      </dgm:t>
    </dgm:pt>
    <dgm:pt modelId="{BC32B1B7-52AF-4C77-84F8-1815713A805A}" type="pres">
      <dgm:prSet presAssocID="{C4EAD06D-5747-429D-AB8B-D6528F8ADC76}" presName="cycle" presStyleCnt="0">
        <dgm:presLayoutVars>
          <dgm:dir/>
          <dgm:resizeHandles val="exact"/>
        </dgm:presLayoutVars>
      </dgm:prSet>
      <dgm:spPr/>
      <dgm:t>
        <a:bodyPr/>
        <a:lstStyle/>
        <a:p>
          <a:endParaRPr lang="en-US"/>
        </a:p>
      </dgm:t>
    </dgm:pt>
    <dgm:pt modelId="{7459324A-9FD9-442F-B361-995E6CCFB850}" type="pres">
      <dgm:prSet presAssocID="{D35191CF-CD88-4649-9F3D-EADD0F6E3C7C}" presName="node" presStyleLbl="node1" presStyleIdx="0" presStyleCnt="5" custScaleX="113713" custScaleY="120761">
        <dgm:presLayoutVars>
          <dgm:bulletEnabled val="1"/>
        </dgm:presLayoutVars>
      </dgm:prSet>
      <dgm:spPr/>
      <dgm:t>
        <a:bodyPr/>
        <a:lstStyle/>
        <a:p>
          <a:endParaRPr lang="en-US"/>
        </a:p>
      </dgm:t>
    </dgm:pt>
    <dgm:pt modelId="{D47B7690-881D-4621-BC66-5C6D0033D97A}" type="pres">
      <dgm:prSet presAssocID="{82777ADA-355B-4258-B75B-22634C4BDD39}" presName="sibTrans" presStyleLbl="sibTrans2D1" presStyleIdx="0" presStyleCnt="5"/>
      <dgm:spPr/>
      <dgm:t>
        <a:bodyPr/>
        <a:lstStyle/>
        <a:p>
          <a:endParaRPr lang="en-US"/>
        </a:p>
      </dgm:t>
    </dgm:pt>
    <dgm:pt modelId="{D52675D2-9542-409D-B9D7-E625CA9E9323}" type="pres">
      <dgm:prSet presAssocID="{82777ADA-355B-4258-B75B-22634C4BDD39}" presName="connectorText" presStyleLbl="sibTrans2D1" presStyleIdx="0" presStyleCnt="5"/>
      <dgm:spPr/>
      <dgm:t>
        <a:bodyPr/>
        <a:lstStyle/>
        <a:p>
          <a:endParaRPr lang="en-US"/>
        </a:p>
      </dgm:t>
    </dgm:pt>
    <dgm:pt modelId="{D086ABA1-2E54-42A2-B13A-599590BF910D}" type="pres">
      <dgm:prSet presAssocID="{10893826-6EFD-44D9-88E7-6960C32EA8E5}" presName="node" presStyleLbl="node1" presStyleIdx="1" presStyleCnt="5" custScaleX="117307" custScaleY="123045">
        <dgm:presLayoutVars>
          <dgm:bulletEnabled val="1"/>
        </dgm:presLayoutVars>
      </dgm:prSet>
      <dgm:spPr/>
      <dgm:t>
        <a:bodyPr/>
        <a:lstStyle/>
        <a:p>
          <a:endParaRPr lang="en-US"/>
        </a:p>
      </dgm:t>
    </dgm:pt>
    <dgm:pt modelId="{E94BFB3B-6CD3-42F2-B477-546E907237DE}" type="pres">
      <dgm:prSet presAssocID="{A8D2BD46-5029-48C6-9362-46CAF38CC691}" presName="sibTrans" presStyleLbl="sibTrans2D1" presStyleIdx="1" presStyleCnt="5"/>
      <dgm:spPr/>
      <dgm:t>
        <a:bodyPr/>
        <a:lstStyle/>
        <a:p>
          <a:endParaRPr lang="en-US"/>
        </a:p>
      </dgm:t>
    </dgm:pt>
    <dgm:pt modelId="{A69018AA-0AC9-4A73-BB3B-A3AF92210B14}" type="pres">
      <dgm:prSet presAssocID="{A8D2BD46-5029-48C6-9362-46CAF38CC691}" presName="connectorText" presStyleLbl="sibTrans2D1" presStyleIdx="1" presStyleCnt="5"/>
      <dgm:spPr/>
      <dgm:t>
        <a:bodyPr/>
        <a:lstStyle/>
        <a:p>
          <a:endParaRPr lang="en-US"/>
        </a:p>
      </dgm:t>
    </dgm:pt>
    <dgm:pt modelId="{D0B5FF99-C58F-4A64-83B8-09B8079D5162}" type="pres">
      <dgm:prSet presAssocID="{657A97AB-1C08-4D6A-B749-D12730E78E6F}" presName="node" presStyleLbl="node1" presStyleIdx="2" presStyleCnt="5" custScaleX="120797" custScaleY="121197" custRadScaleRad="100908" custRadScaleInc="-1540">
        <dgm:presLayoutVars>
          <dgm:bulletEnabled val="1"/>
        </dgm:presLayoutVars>
      </dgm:prSet>
      <dgm:spPr/>
      <dgm:t>
        <a:bodyPr/>
        <a:lstStyle/>
        <a:p>
          <a:endParaRPr lang="en-US"/>
        </a:p>
      </dgm:t>
    </dgm:pt>
    <dgm:pt modelId="{C4F0974A-31BC-4447-A3B5-61F0157E19BA}" type="pres">
      <dgm:prSet presAssocID="{72825BC0-411D-41E0-BD4D-54CCF3F8EA36}" presName="sibTrans" presStyleLbl="sibTrans2D1" presStyleIdx="2" presStyleCnt="5"/>
      <dgm:spPr/>
      <dgm:t>
        <a:bodyPr/>
        <a:lstStyle/>
        <a:p>
          <a:endParaRPr lang="en-US"/>
        </a:p>
      </dgm:t>
    </dgm:pt>
    <dgm:pt modelId="{A9BBF90E-4061-45B6-B156-770DC62CF7D6}" type="pres">
      <dgm:prSet presAssocID="{72825BC0-411D-41E0-BD4D-54CCF3F8EA36}" presName="connectorText" presStyleLbl="sibTrans2D1" presStyleIdx="2" presStyleCnt="5"/>
      <dgm:spPr/>
      <dgm:t>
        <a:bodyPr/>
        <a:lstStyle/>
        <a:p>
          <a:endParaRPr lang="en-US"/>
        </a:p>
      </dgm:t>
    </dgm:pt>
    <dgm:pt modelId="{33266E0B-174A-435B-91F3-BAA67E7A39AB}" type="pres">
      <dgm:prSet presAssocID="{6A4FB147-E6B9-47B7-9031-B7819E475323}" presName="node" presStyleLbl="node1" presStyleIdx="3" presStyleCnt="5" custScaleX="121028" custScaleY="121028" custRadScaleRad="98037" custRadScaleInc="-5020">
        <dgm:presLayoutVars>
          <dgm:bulletEnabled val="1"/>
        </dgm:presLayoutVars>
      </dgm:prSet>
      <dgm:spPr/>
      <dgm:t>
        <a:bodyPr/>
        <a:lstStyle/>
        <a:p>
          <a:endParaRPr lang="en-US"/>
        </a:p>
      </dgm:t>
    </dgm:pt>
    <dgm:pt modelId="{31280390-AA77-45FD-8A9B-837FB5D4CCD3}" type="pres">
      <dgm:prSet presAssocID="{D46287E3-8BAA-46E3-8A68-2A397A4AA118}" presName="sibTrans" presStyleLbl="sibTrans2D1" presStyleIdx="3" presStyleCnt="5"/>
      <dgm:spPr/>
      <dgm:t>
        <a:bodyPr/>
        <a:lstStyle/>
        <a:p>
          <a:endParaRPr lang="en-US"/>
        </a:p>
      </dgm:t>
    </dgm:pt>
    <dgm:pt modelId="{DA645F46-8A7E-4417-BC6D-085FD1B0818F}" type="pres">
      <dgm:prSet presAssocID="{D46287E3-8BAA-46E3-8A68-2A397A4AA118}" presName="connectorText" presStyleLbl="sibTrans2D1" presStyleIdx="3" presStyleCnt="5"/>
      <dgm:spPr/>
      <dgm:t>
        <a:bodyPr/>
        <a:lstStyle/>
        <a:p>
          <a:endParaRPr lang="en-US"/>
        </a:p>
      </dgm:t>
    </dgm:pt>
    <dgm:pt modelId="{4F2021F7-594E-4823-88B5-5C7100BDC6A5}" type="pres">
      <dgm:prSet presAssocID="{EE253402-B294-4B8D-8404-5B53536287DC}" presName="node" presStyleLbl="node1" presStyleIdx="4" presStyleCnt="5" custScaleX="124913" custScaleY="122911">
        <dgm:presLayoutVars>
          <dgm:bulletEnabled val="1"/>
        </dgm:presLayoutVars>
      </dgm:prSet>
      <dgm:spPr/>
      <dgm:t>
        <a:bodyPr/>
        <a:lstStyle/>
        <a:p>
          <a:endParaRPr lang="en-US"/>
        </a:p>
      </dgm:t>
    </dgm:pt>
    <dgm:pt modelId="{A5ECE70D-78C5-45D0-9D1E-CCB9C6712CD5}" type="pres">
      <dgm:prSet presAssocID="{0C12013F-6418-4355-864A-94D70D3FA53A}" presName="sibTrans" presStyleLbl="sibTrans2D1" presStyleIdx="4" presStyleCnt="5"/>
      <dgm:spPr/>
      <dgm:t>
        <a:bodyPr/>
        <a:lstStyle/>
        <a:p>
          <a:endParaRPr lang="en-US"/>
        </a:p>
      </dgm:t>
    </dgm:pt>
    <dgm:pt modelId="{316584D4-C417-4D50-ACC8-233B089ECA10}" type="pres">
      <dgm:prSet presAssocID="{0C12013F-6418-4355-864A-94D70D3FA53A}" presName="connectorText" presStyleLbl="sibTrans2D1" presStyleIdx="4" presStyleCnt="5"/>
      <dgm:spPr/>
      <dgm:t>
        <a:bodyPr/>
        <a:lstStyle/>
        <a:p>
          <a:endParaRPr lang="en-US"/>
        </a:p>
      </dgm:t>
    </dgm:pt>
  </dgm:ptLst>
  <dgm:cxnLst>
    <dgm:cxn modelId="{B35A26A4-90D8-4722-837A-BAC7EE0D634A}" type="presOf" srcId="{6A4FB147-E6B9-47B7-9031-B7819E475323}" destId="{33266E0B-174A-435B-91F3-BAA67E7A39AB}" srcOrd="0" destOrd="0" presId="urn:microsoft.com/office/officeart/2005/8/layout/cycle2"/>
    <dgm:cxn modelId="{9D798CEB-C7B5-4AFA-9A2E-B12739928EC8}" srcId="{C4EAD06D-5747-429D-AB8B-D6528F8ADC76}" destId="{6A4FB147-E6B9-47B7-9031-B7819E475323}" srcOrd="3" destOrd="0" parTransId="{603D791B-66E3-4AD9-A2DE-141940EDA528}" sibTransId="{D46287E3-8BAA-46E3-8A68-2A397A4AA118}"/>
    <dgm:cxn modelId="{59D6580A-CA66-4591-8C30-AA4342F606AD}" type="presOf" srcId="{A8D2BD46-5029-48C6-9362-46CAF38CC691}" destId="{A69018AA-0AC9-4A73-BB3B-A3AF92210B14}" srcOrd="1" destOrd="0" presId="urn:microsoft.com/office/officeart/2005/8/layout/cycle2"/>
    <dgm:cxn modelId="{6E9454E4-6077-4063-BBAA-FD5BD78CCE4D}" type="presOf" srcId="{EE253402-B294-4B8D-8404-5B53536287DC}" destId="{4F2021F7-594E-4823-88B5-5C7100BDC6A5}" srcOrd="0" destOrd="0" presId="urn:microsoft.com/office/officeart/2005/8/layout/cycle2"/>
    <dgm:cxn modelId="{ED885B64-35AC-4D4B-BF42-4B0B0EED5316}" type="presOf" srcId="{D35191CF-CD88-4649-9F3D-EADD0F6E3C7C}" destId="{7459324A-9FD9-442F-B361-995E6CCFB850}" srcOrd="0" destOrd="0" presId="urn:microsoft.com/office/officeart/2005/8/layout/cycle2"/>
    <dgm:cxn modelId="{84E34BCC-6FCC-4E88-8662-90450238EDE1}" type="presOf" srcId="{A8D2BD46-5029-48C6-9362-46CAF38CC691}" destId="{E94BFB3B-6CD3-42F2-B477-546E907237DE}" srcOrd="0" destOrd="0" presId="urn:microsoft.com/office/officeart/2005/8/layout/cycle2"/>
    <dgm:cxn modelId="{D7167531-07C4-4CCA-9FC5-22898C54005A}" type="presOf" srcId="{D46287E3-8BAA-46E3-8A68-2A397A4AA118}" destId="{31280390-AA77-45FD-8A9B-837FB5D4CCD3}" srcOrd="0" destOrd="0" presId="urn:microsoft.com/office/officeart/2005/8/layout/cycle2"/>
    <dgm:cxn modelId="{4201A9EA-A3D6-4222-8E6E-0E3777BE98D6}" type="presOf" srcId="{D46287E3-8BAA-46E3-8A68-2A397A4AA118}" destId="{DA645F46-8A7E-4417-BC6D-085FD1B0818F}" srcOrd="1" destOrd="0" presId="urn:microsoft.com/office/officeart/2005/8/layout/cycle2"/>
    <dgm:cxn modelId="{BAB3FE7F-E77F-4FCE-8D29-D6957E4F3FDF}" type="presOf" srcId="{82777ADA-355B-4258-B75B-22634C4BDD39}" destId="{D47B7690-881D-4621-BC66-5C6D0033D97A}" srcOrd="0" destOrd="0" presId="urn:microsoft.com/office/officeart/2005/8/layout/cycle2"/>
    <dgm:cxn modelId="{A65FC21D-F356-4116-BDE3-A78D3DCB711E}" srcId="{C4EAD06D-5747-429D-AB8B-D6528F8ADC76}" destId="{D35191CF-CD88-4649-9F3D-EADD0F6E3C7C}" srcOrd="0" destOrd="0" parTransId="{F47A26EB-C2FB-424D-8FE1-329985ACFE2C}" sibTransId="{82777ADA-355B-4258-B75B-22634C4BDD39}"/>
    <dgm:cxn modelId="{FD663CFD-6D8A-43EA-BFF0-E94352C61A42}" type="presOf" srcId="{C4EAD06D-5747-429D-AB8B-D6528F8ADC76}" destId="{BC32B1B7-52AF-4C77-84F8-1815713A805A}" srcOrd="0" destOrd="0" presId="urn:microsoft.com/office/officeart/2005/8/layout/cycle2"/>
    <dgm:cxn modelId="{D2623331-1BB6-41AE-AE77-0D3EE0EB56BD}" type="presOf" srcId="{0C12013F-6418-4355-864A-94D70D3FA53A}" destId="{A5ECE70D-78C5-45D0-9D1E-CCB9C6712CD5}" srcOrd="0" destOrd="0" presId="urn:microsoft.com/office/officeart/2005/8/layout/cycle2"/>
    <dgm:cxn modelId="{6692C70D-E858-49C1-A722-AE4A98B17090}" type="presOf" srcId="{0C12013F-6418-4355-864A-94D70D3FA53A}" destId="{316584D4-C417-4D50-ACC8-233B089ECA10}" srcOrd="1" destOrd="0" presId="urn:microsoft.com/office/officeart/2005/8/layout/cycle2"/>
    <dgm:cxn modelId="{3768346D-90CE-4AF2-BA36-E31545CC5357}" srcId="{C4EAD06D-5747-429D-AB8B-D6528F8ADC76}" destId="{657A97AB-1C08-4D6A-B749-D12730E78E6F}" srcOrd="2" destOrd="0" parTransId="{C24A566C-76A7-4C13-9579-64A32D69E1B3}" sibTransId="{72825BC0-411D-41E0-BD4D-54CCF3F8EA36}"/>
    <dgm:cxn modelId="{38327580-8673-41FE-A41A-065920354FD1}" type="presOf" srcId="{657A97AB-1C08-4D6A-B749-D12730E78E6F}" destId="{D0B5FF99-C58F-4A64-83B8-09B8079D5162}" srcOrd="0" destOrd="0" presId="urn:microsoft.com/office/officeart/2005/8/layout/cycle2"/>
    <dgm:cxn modelId="{B55E5BDB-B0C8-4728-8573-23C824E144AE}" type="presOf" srcId="{10893826-6EFD-44D9-88E7-6960C32EA8E5}" destId="{D086ABA1-2E54-42A2-B13A-599590BF910D}" srcOrd="0" destOrd="0" presId="urn:microsoft.com/office/officeart/2005/8/layout/cycle2"/>
    <dgm:cxn modelId="{B286937A-94FA-4D90-8D6D-09D08B969DE7}" type="presOf" srcId="{72825BC0-411D-41E0-BD4D-54CCF3F8EA36}" destId="{C4F0974A-31BC-4447-A3B5-61F0157E19BA}" srcOrd="0" destOrd="0" presId="urn:microsoft.com/office/officeart/2005/8/layout/cycle2"/>
    <dgm:cxn modelId="{391A13E6-AF97-40E2-8AEA-A40A08209E84}" srcId="{C4EAD06D-5747-429D-AB8B-D6528F8ADC76}" destId="{EE253402-B294-4B8D-8404-5B53536287DC}" srcOrd="4" destOrd="0" parTransId="{45A32C4C-6898-4163-9113-3522FA95B06A}" sibTransId="{0C12013F-6418-4355-864A-94D70D3FA53A}"/>
    <dgm:cxn modelId="{B3C5D60B-5E11-4002-A43A-4150F12F6052}" type="presOf" srcId="{72825BC0-411D-41E0-BD4D-54CCF3F8EA36}" destId="{A9BBF90E-4061-45B6-B156-770DC62CF7D6}" srcOrd="1" destOrd="0" presId="urn:microsoft.com/office/officeart/2005/8/layout/cycle2"/>
    <dgm:cxn modelId="{E26CA1F9-BFB6-4F4E-9A2C-DA1C43407F5A}" srcId="{C4EAD06D-5747-429D-AB8B-D6528F8ADC76}" destId="{10893826-6EFD-44D9-88E7-6960C32EA8E5}" srcOrd="1" destOrd="0" parTransId="{D6A0A33B-EC2B-4C13-A059-699915BEFD40}" sibTransId="{A8D2BD46-5029-48C6-9362-46CAF38CC691}"/>
    <dgm:cxn modelId="{1677ACCA-EF91-4A41-8128-A5FF3954F2CA}" type="presOf" srcId="{82777ADA-355B-4258-B75B-22634C4BDD39}" destId="{D52675D2-9542-409D-B9D7-E625CA9E9323}" srcOrd="1" destOrd="0" presId="urn:microsoft.com/office/officeart/2005/8/layout/cycle2"/>
    <dgm:cxn modelId="{424466FE-03DD-4A29-B68F-A8316BF7A77C}" type="presParOf" srcId="{BC32B1B7-52AF-4C77-84F8-1815713A805A}" destId="{7459324A-9FD9-442F-B361-995E6CCFB850}" srcOrd="0" destOrd="0" presId="urn:microsoft.com/office/officeart/2005/8/layout/cycle2"/>
    <dgm:cxn modelId="{DB76C65A-1A34-4409-B7CB-512EB1540B73}" type="presParOf" srcId="{BC32B1B7-52AF-4C77-84F8-1815713A805A}" destId="{D47B7690-881D-4621-BC66-5C6D0033D97A}" srcOrd="1" destOrd="0" presId="urn:microsoft.com/office/officeart/2005/8/layout/cycle2"/>
    <dgm:cxn modelId="{6F1B22ED-8645-4FF0-9D01-014662344D6E}" type="presParOf" srcId="{D47B7690-881D-4621-BC66-5C6D0033D97A}" destId="{D52675D2-9542-409D-B9D7-E625CA9E9323}" srcOrd="0" destOrd="0" presId="urn:microsoft.com/office/officeart/2005/8/layout/cycle2"/>
    <dgm:cxn modelId="{BE9C7947-E523-4740-A2A9-AB3E374358FB}" type="presParOf" srcId="{BC32B1B7-52AF-4C77-84F8-1815713A805A}" destId="{D086ABA1-2E54-42A2-B13A-599590BF910D}" srcOrd="2" destOrd="0" presId="urn:microsoft.com/office/officeart/2005/8/layout/cycle2"/>
    <dgm:cxn modelId="{D4D52A3A-BB57-4AB7-93E4-E654A360444C}" type="presParOf" srcId="{BC32B1B7-52AF-4C77-84F8-1815713A805A}" destId="{E94BFB3B-6CD3-42F2-B477-546E907237DE}" srcOrd="3" destOrd="0" presId="urn:microsoft.com/office/officeart/2005/8/layout/cycle2"/>
    <dgm:cxn modelId="{DAFF7DE1-480B-4A4C-B025-10D9E0DBC688}" type="presParOf" srcId="{E94BFB3B-6CD3-42F2-B477-546E907237DE}" destId="{A69018AA-0AC9-4A73-BB3B-A3AF92210B14}" srcOrd="0" destOrd="0" presId="urn:microsoft.com/office/officeart/2005/8/layout/cycle2"/>
    <dgm:cxn modelId="{0F67E32E-E786-4D5C-BECC-A87EEC0E06D9}" type="presParOf" srcId="{BC32B1B7-52AF-4C77-84F8-1815713A805A}" destId="{D0B5FF99-C58F-4A64-83B8-09B8079D5162}" srcOrd="4" destOrd="0" presId="urn:microsoft.com/office/officeart/2005/8/layout/cycle2"/>
    <dgm:cxn modelId="{109CFDCC-86F4-4EC3-8935-F00EF7EEBCB8}" type="presParOf" srcId="{BC32B1B7-52AF-4C77-84F8-1815713A805A}" destId="{C4F0974A-31BC-4447-A3B5-61F0157E19BA}" srcOrd="5" destOrd="0" presId="urn:microsoft.com/office/officeart/2005/8/layout/cycle2"/>
    <dgm:cxn modelId="{969047F8-4EE2-4895-BA59-1FFEEEB982E6}" type="presParOf" srcId="{C4F0974A-31BC-4447-A3B5-61F0157E19BA}" destId="{A9BBF90E-4061-45B6-B156-770DC62CF7D6}" srcOrd="0" destOrd="0" presId="urn:microsoft.com/office/officeart/2005/8/layout/cycle2"/>
    <dgm:cxn modelId="{B37AEA4F-935D-47BC-BB0B-E6107F7E650F}" type="presParOf" srcId="{BC32B1B7-52AF-4C77-84F8-1815713A805A}" destId="{33266E0B-174A-435B-91F3-BAA67E7A39AB}" srcOrd="6" destOrd="0" presId="urn:microsoft.com/office/officeart/2005/8/layout/cycle2"/>
    <dgm:cxn modelId="{3183337A-6E34-4C13-B574-C77B64E9608A}" type="presParOf" srcId="{BC32B1B7-52AF-4C77-84F8-1815713A805A}" destId="{31280390-AA77-45FD-8A9B-837FB5D4CCD3}" srcOrd="7" destOrd="0" presId="urn:microsoft.com/office/officeart/2005/8/layout/cycle2"/>
    <dgm:cxn modelId="{94FE520B-ABC7-463E-8FA0-48423E7BE4B5}" type="presParOf" srcId="{31280390-AA77-45FD-8A9B-837FB5D4CCD3}" destId="{DA645F46-8A7E-4417-BC6D-085FD1B0818F}" srcOrd="0" destOrd="0" presId="urn:microsoft.com/office/officeart/2005/8/layout/cycle2"/>
    <dgm:cxn modelId="{3662AE46-37D8-4DD4-9222-C087218458B2}" type="presParOf" srcId="{BC32B1B7-52AF-4C77-84F8-1815713A805A}" destId="{4F2021F7-594E-4823-88B5-5C7100BDC6A5}" srcOrd="8" destOrd="0" presId="urn:microsoft.com/office/officeart/2005/8/layout/cycle2"/>
    <dgm:cxn modelId="{2DEEE5DC-82AE-4F98-B304-510AB5573A1D}" type="presParOf" srcId="{BC32B1B7-52AF-4C77-84F8-1815713A805A}" destId="{A5ECE70D-78C5-45D0-9D1E-CCB9C6712CD5}" srcOrd="9" destOrd="0" presId="urn:microsoft.com/office/officeart/2005/8/layout/cycle2"/>
    <dgm:cxn modelId="{EC8F4A0D-8BCA-4B68-862A-07C56813B07B}" type="presParOf" srcId="{A5ECE70D-78C5-45D0-9D1E-CCB9C6712CD5}" destId="{316584D4-C417-4D50-ACC8-233B089ECA10}"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D6FDF0-C7AA-48BB-8947-E4F658ADACF9}"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037039D3-0A2E-4414-A085-F207B30BCE01}">
      <dgm:prSet phldrT="[Text]"/>
      <dgm:spPr>
        <a:solidFill>
          <a:srgbClr val="FF0000"/>
        </a:solidFill>
        <a:ln w="28575">
          <a:solidFill>
            <a:schemeClr val="accent1"/>
          </a:solidFill>
        </a:ln>
      </dgm:spPr>
      <dgm:t>
        <a:bodyPr/>
        <a:lstStyle/>
        <a:p>
          <a:r>
            <a:rPr lang="en-US" dirty="0" smtClean="0"/>
            <a:t>Assess</a:t>
          </a:r>
          <a:endParaRPr lang="en-US" dirty="0"/>
        </a:p>
      </dgm:t>
    </dgm:pt>
    <dgm:pt modelId="{BBF5041A-0F50-471D-B61F-EECF65766EA6}" type="parTrans" cxnId="{F283B9E0-8B57-4CCA-891B-164440225DEE}">
      <dgm:prSet/>
      <dgm:spPr/>
      <dgm:t>
        <a:bodyPr/>
        <a:lstStyle/>
        <a:p>
          <a:endParaRPr lang="en-US"/>
        </a:p>
      </dgm:t>
    </dgm:pt>
    <dgm:pt modelId="{E1A6F5C7-61DC-4D04-85BE-B64ACABF16F1}" type="sibTrans" cxnId="{F283B9E0-8B57-4CCA-891B-164440225DEE}">
      <dgm:prSet/>
      <dgm:spPr>
        <a:ln w="28575"/>
      </dgm:spPr>
      <dgm:t>
        <a:bodyPr/>
        <a:lstStyle/>
        <a:p>
          <a:endParaRPr lang="en-US"/>
        </a:p>
      </dgm:t>
    </dgm:pt>
    <dgm:pt modelId="{FFAC32A6-E852-409C-B00F-2CCA77157278}">
      <dgm:prSet phldrT="[Text]"/>
      <dgm:spPr>
        <a:solidFill>
          <a:srgbClr val="FF0000"/>
        </a:solidFill>
        <a:ln w="28575">
          <a:solidFill>
            <a:schemeClr val="accent1"/>
          </a:solidFill>
        </a:ln>
      </dgm:spPr>
      <dgm:t>
        <a:bodyPr/>
        <a:lstStyle/>
        <a:p>
          <a:r>
            <a:rPr lang="en-US" dirty="0" smtClean="0"/>
            <a:t>Analyze</a:t>
          </a:r>
          <a:endParaRPr lang="en-US" dirty="0"/>
        </a:p>
      </dgm:t>
    </dgm:pt>
    <dgm:pt modelId="{14B5A574-E0C7-450E-A09C-D0BB71927E61}" type="parTrans" cxnId="{4D22DAE0-DD89-4CCB-87E3-8B27D4EFAA76}">
      <dgm:prSet/>
      <dgm:spPr/>
      <dgm:t>
        <a:bodyPr/>
        <a:lstStyle/>
        <a:p>
          <a:endParaRPr lang="en-US"/>
        </a:p>
      </dgm:t>
    </dgm:pt>
    <dgm:pt modelId="{871588BD-8032-4D8F-80C8-03CB6086EEFA}" type="sibTrans" cxnId="{4D22DAE0-DD89-4CCB-87E3-8B27D4EFAA76}">
      <dgm:prSet/>
      <dgm:spPr>
        <a:ln w="28575"/>
      </dgm:spPr>
      <dgm:t>
        <a:bodyPr/>
        <a:lstStyle/>
        <a:p>
          <a:endParaRPr lang="en-US"/>
        </a:p>
      </dgm:t>
    </dgm:pt>
    <dgm:pt modelId="{C7ED8E07-9105-44C6-8FB9-DAFA7E0B3C1D}">
      <dgm:prSet phldrT="[Text]"/>
      <dgm:spPr>
        <a:solidFill>
          <a:srgbClr val="FF0000"/>
        </a:solidFill>
        <a:ln w="28575">
          <a:solidFill>
            <a:schemeClr val="accent1"/>
          </a:solidFill>
        </a:ln>
      </dgm:spPr>
      <dgm:t>
        <a:bodyPr/>
        <a:lstStyle/>
        <a:p>
          <a:r>
            <a:rPr lang="en-US" dirty="0" smtClean="0"/>
            <a:t>Action</a:t>
          </a:r>
          <a:endParaRPr lang="en-US" dirty="0"/>
        </a:p>
      </dgm:t>
    </dgm:pt>
    <dgm:pt modelId="{436F61CD-97EA-43B3-9878-07A53D62F753}" type="parTrans" cxnId="{982D048D-9103-40F5-BB8C-5CAC51C49834}">
      <dgm:prSet/>
      <dgm:spPr/>
      <dgm:t>
        <a:bodyPr/>
        <a:lstStyle/>
        <a:p>
          <a:endParaRPr lang="en-US"/>
        </a:p>
      </dgm:t>
    </dgm:pt>
    <dgm:pt modelId="{A32C52DC-E0EA-470F-8401-EB70AA1BFC90}" type="sibTrans" cxnId="{982D048D-9103-40F5-BB8C-5CAC51C49834}">
      <dgm:prSet>
        <dgm:style>
          <a:lnRef idx="1">
            <a:schemeClr val="accent2"/>
          </a:lnRef>
          <a:fillRef idx="0">
            <a:schemeClr val="accent2"/>
          </a:fillRef>
          <a:effectRef idx="0">
            <a:schemeClr val="accent2"/>
          </a:effectRef>
          <a:fontRef idx="minor">
            <a:schemeClr val="tx1"/>
          </a:fontRef>
        </dgm:style>
      </dgm:prSet>
      <dgm:spPr>
        <a:ln w="28575"/>
      </dgm:spPr>
      <dgm:t>
        <a:bodyPr/>
        <a:lstStyle/>
        <a:p>
          <a:endParaRPr lang="en-US"/>
        </a:p>
      </dgm:t>
    </dgm:pt>
    <dgm:pt modelId="{B2EC03F9-47C5-4182-90DD-B10D3B3F8699}">
      <dgm:prSet phldrT="[Text]"/>
      <dgm:spPr>
        <a:solidFill>
          <a:srgbClr val="FF0000"/>
        </a:solidFill>
        <a:ln w="28575">
          <a:solidFill>
            <a:schemeClr val="accent1"/>
          </a:solidFill>
        </a:ln>
      </dgm:spPr>
      <dgm:t>
        <a:bodyPr/>
        <a:lstStyle/>
        <a:p>
          <a:r>
            <a:rPr lang="en-US" dirty="0" smtClean="0"/>
            <a:t>Teach</a:t>
          </a:r>
          <a:endParaRPr lang="en-US" dirty="0"/>
        </a:p>
      </dgm:t>
    </dgm:pt>
    <dgm:pt modelId="{E199360F-9DA1-4C8C-B14F-B4BE9FC56647}" type="parTrans" cxnId="{5416A313-18C7-4BFE-8156-CCA9E604FFFC}">
      <dgm:prSet/>
      <dgm:spPr/>
      <dgm:t>
        <a:bodyPr/>
        <a:lstStyle/>
        <a:p>
          <a:endParaRPr lang="en-US"/>
        </a:p>
      </dgm:t>
    </dgm:pt>
    <dgm:pt modelId="{7BF24A61-8B5C-44A3-943F-411CAFFF99E5}" type="sibTrans" cxnId="{5416A313-18C7-4BFE-8156-CCA9E604FFFC}">
      <dgm:prSet/>
      <dgm:spPr>
        <a:ln w="28575"/>
      </dgm:spPr>
      <dgm:t>
        <a:bodyPr/>
        <a:lstStyle/>
        <a:p>
          <a:endParaRPr lang="en-US"/>
        </a:p>
      </dgm:t>
    </dgm:pt>
    <dgm:pt modelId="{4DFF9B74-6910-422C-A1AE-4050C9084FCF}" type="pres">
      <dgm:prSet presAssocID="{E5D6FDF0-C7AA-48BB-8947-E4F658ADACF9}" presName="cycle" presStyleCnt="0">
        <dgm:presLayoutVars>
          <dgm:dir/>
          <dgm:resizeHandles val="exact"/>
        </dgm:presLayoutVars>
      </dgm:prSet>
      <dgm:spPr/>
      <dgm:t>
        <a:bodyPr/>
        <a:lstStyle/>
        <a:p>
          <a:endParaRPr lang="en-US"/>
        </a:p>
      </dgm:t>
    </dgm:pt>
    <dgm:pt modelId="{63C5960B-1B39-4D1C-8115-8B782915B555}" type="pres">
      <dgm:prSet presAssocID="{B2EC03F9-47C5-4182-90DD-B10D3B3F8699}" presName="node" presStyleLbl="node1" presStyleIdx="0" presStyleCnt="4">
        <dgm:presLayoutVars>
          <dgm:bulletEnabled val="1"/>
        </dgm:presLayoutVars>
      </dgm:prSet>
      <dgm:spPr/>
      <dgm:t>
        <a:bodyPr/>
        <a:lstStyle/>
        <a:p>
          <a:endParaRPr lang="en-US"/>
        </a:p>
      </dgm:t>
    </dgm:pt>
    <dgm:pt modelId="{BAF6C6BC-69A1-4257-86EA-7D59B35B5C36}" type="pres">
      <dgm:prSet presAssocID="{B2EC03F9-47C5-4182-90DD-B10D3B3F8699}" presName="spNode" presStyleCnt="0"/>
      <dgm:spPr/>
    </dgm:pt>
    <dgm:pt modelId="{50D12A37-7FF3-4172-A598-8FDAA0DE135B}" type="pres">
      <dgm:prSet presAssocID="{7BF24A61-8B5C-44A3-943F-411CAFFF99E5}" presName="sibTrans" presStyleLbl="sibTrans1D1" presStyleIdx="0" presStyleCnt="4"/>
      <dgm:spPr/>
      <dgm:t>
        <a:bodyPr/>
        <a:lstStyle/>
        <a:p>
          <a:endParaRPr lang="en-US"/>
        </a:p>
      </dgm:t>
    </dgm:pt>
    <dgm:pt modelId="{A8B3962E-6225-4507-81FA-6B7A569B6522}" type="pres">
      <dgm:prSet presAssocID="{037039D3-0A2E-4414-A085-F207B30BCE01}" presName="node" presStyleLbl="node1" presStyleIdx="1" presStyleCnt="4">
        <dgm:presLayoutVars>
          <dgm:bulletEnabled val="1"/>
        </dgm:presLayoutVars>
      </dgm:prSet>
      <dgm:spPr/>
      <dgm:t>
        <a:bodyPr/>
        <a:lstStyle/>
        <a:p>
          <a:endParaRPr lang="en-US"/>
        </a:p>
      </dgm:t>
    </dgm:pt>
    <dgm:pt modelId="{F3A305C8-EF46-45A2-B1A5-BD27C70E2B83}" type="pres">
      <dgm:prSet presAssocID="{037039D3-0A2E-4414-A085-F207B30BCE01}" presName="spNode" presStyleCnt="0"/>
      <dgm:spPr/>
    </dgm:pt>
    <dgm:pt modelId="{16AF4200-76E4-470A-AA7D-E29D89D9EBB3}" type="pres">
      <dgm:prSet presAssocID="{E1A6F5C7-61DC-4D04-85BE-B64ACABF16F1}" presName="sibTrans" presStyleLbl="sibTrans1D1" presStyleIdx="1" presStyleCnt="4"/>
      <dgm:spPr/>
      <dgm:t>
        <a:bodyPr/>
        <a:lstStyle/>
        <a:p>
          <a:endParaRPr lang="en-US"/>
        </a:p>
      </dgm:t>
    </dgm:pt>
    <dgm:pt modelId="{7CD80D89-804C-401C-A491-C08A702BFF74}" type="pres">
      <dgm:prSet presAssocID="{FFAC32A6-E852-409C-B00F-2CCA77157278}" presName="node" presStyleLbl="node1" presStyleIdx="2" presStyleCnt="4">
        <dgm:presLayoutVars>
          <dgm:bulletEnabled val="1"/>
        </dgm:presLayoutVars>
      </dgm:prSet>
      <dgm:spPr/>
      <dgm:t>
        <a:bodyPr/>
        <a:lstStyle/>
        <a:p>
          <a:endParaRPr lang="en-US"/>
        </a:p>
      </dgm:t>
    </dgm:pt>
    <dgm:pt modelId="{726B4ADC-7709-4DE9-A1DA-DAB276956F98}" type="pres">
      <dgm:prSet presAssocID="{FFAC32A6-E852-409C-B00F-2CCA77157278}" presName="spNode" presStyleCnt="0"/>
      <dgm:spPr/>
    </dgm:pt>
    <dgm:pt modelId="{6D9A6BEA-E503-45BA-943D-A7A16683320C}" type="pres">
      <dgm:prSet presAssocID="{871588BD-8032-4D8F-80C8-03CB6086EEFA}" presName="sibTrans" presStyleLbl="sibTrans1D1" presStyleIdx="2" presStyleCnt="4"/>
      <dgm:spPr/>
      <dgm:t>
        <a:bodyPr/>
        <a:lstStyle/>
        <a:p>
          <a:endParaRPr lang="en-US"/>
        </a:p>
      </dgm:t>
    </dgm:pt>
    <dgm:pt modelId="{B0D4798F-7DE9-4B19-812F-80C6889D3E2F}" type="pres">
      <dgm:prSet presAssocID="{C7ED8E07-9105-44C6-8FB9-DAFA7E0B3C1D}" presName="node" presStyleLbl="node1" presStyleIdx="3" presStyleCnt="4">
        <dgm:presLayoutVars>
          <dgm:bulletEnabled val="1"/>
        </dgm:presLayoutVars>
      </dgm:prSet>
      <dgm:spPr/>
      <dgm:t>
        <a:bodyPr/>
        <a:lstStyle/>
        <a:p>
          <a:endParaRPr lang="en-US"/>
        </a:p>
      </dgm:t>
    </dgm:pt>
    <dgm:pt modelId="{14B7380F-C226-49C5-A893-007641FB080D}" type="pres">
      <dgm:prSet presAssocID="{C7ED8E07-9105-44C6-8FB9-DAFA7E0B3C1D}" presName="spNode" presStyleCnt="0"/>
      <dgm:spPr/>
    </dgm:pt>
    <dgm:pt modelId="{B62ADE32-1DF6-4321-AD7E-E105FE918AFE}" type="pres">
      <dgm:prSet presAssocID="{A32C52DC-E0EA-470F-8401-EB70AA1BFC90}" presName="sibTrans" presStyleLbl="sibTrans1D1" presStyleIdx="3" presStyleCnt="4"/>
      <dgm:spPr/>
      <dgm:t>
        <a:bodyPr/>
        <a:lstStyle/>
        <a:p>
          <a:endParaRPr lang="en-US"/>
        </a:p>
      </dgm:t>
    </dgm:pt>
  </dgm:ptLst>
  <dgm:cxnLst>
    <dgm:cxn modelId="{93E5927F-522C-4087-803B-4476BDB199AB}" type="presOf" srcId="{E1A6F5C7-61DC-4D04-85BE-B64ACABF16F1}" destId="{16AF4200-76E4-470A-AA7D-E29D89D9EBB3}" srcOrd="0" destOrd="0" presId="urn:microsoft.com/office/officeart/2005/8/layout/cycle5"/>
    <dgm:cxn modelId="{2FBEE8E5-268C-40B2-AAF2-0D820102BFAB}" type="presOf" srcId="{A32C52DC-E0EA-470F-8401-EB70AA1BFC90}" destId="{B62ADE32-1DF6-4321-AD7E-E105FE918AFE}" srcOrd="0" destOrd="0" presId="urn:microsoft.com/office/officeart/2005/8/layout/cycle5"/>
    <dgm:cxn modelId="{5B7D504B-8E94-454D-911B-B3748D86320B}" type="presOf" srcId="{B2EC03F9-47C5-4182-90DD-B10D3B3F8699}" destId="{63C5960B-1B39-4D1C-8115-8B782915B555}" srcOrd="0" destOrd="0" presId="urn:microsoft.com/office/officeart/2005/8/layout/cycle5"/>
    <dgm:cxn modelId="{48E138D7-4A1F-4C55-BB1A-E30018E2F9F9}" type="presOf" srcId="{871588BD-8032-4D8F-80C8-03CB6086EEFA}" destId="{6D9A6BEA-E503-45BA-943D-A7A16683320C}" srcOrd="0" destOrd="0" presId="urn:microsoft.com/office/officeart/2005/8/layout/cycle5"/>
    <dgm:cxn modelId="{5416A313-18C7-4BFE-8156-CCA9E604FFFC}" srcId="{E5D6FDF0-C7AA-48BB-8947-E4F658ADACF9}" destId="{B2EC03F9-47C5-4182-90DD-B10D3B3F8699}" srcOrd="0" destOrd="0" parTransId="{E199360F-9DA1-4C8C-B14F-B4BE9FC56647}" sibTransId="{7BF24A61-8B5C-44A3-943F-411CAFFF99E5}"/>
    <dgm:cxn modelId="{BD720CAB-286B-4878-B695-EFAF8BA0C060}" type="presOf" srcId="{FFAC32A6-E852-409C-B00F-2CCA77157278}" destId="{7CD80D89-804C-401C-A491-C08A702BFF74}" srcOrd="0" destOrd="0" presId="urn:microsoft.com/office/officeart/2005/8/layout/cycle5"/>
    <dgm:cxn modelId="{E52D1FB0-C78A-49FD-BF9D-A20CE5F5D067}" type="presOf" srcId="{C7ED8E07-9105-44C6-8FB9-DAFA7E0B3C1D}" destId="{B0D4798F-7DE9-4B19-812F-80C6889D3E2F}" srcOrd="0" destOrd="0" presId="urn:microsoft.com/office/officeart/2005/8/layout/cycle5"/>
    <dgm:cxn modelId="{4D22DAE0-DD89-4CCB-87E3-8B27D4EFAA76}" srcId="{E5D6FDF0-C7AA-48BB-8947-E4F658ADACF9}" destId="{FFAC32A6-E852-409C-B00F-2CCA77157278}" srcOrd="2" destOrd="0" parTransId="{14B5A574-E0C7-450E-A09C-D0BB71927E61}" sibTransId="{871588BD-8032-4D8F-80C8-03CB6086EEFA}"/>
    <dgm:cxn modelId="{F283B9E0-8B57-4CCA-891B-164440225DEE}" srcId="{E5D6FDF0-C7AA-48BB-8947-E4F658ADACF9}" destId="{037039D3-0A2E-4414-A085-F207B30BCE01}" srcOrd="1" destOrd="0" parTransId="{BBF5041A-0F50-471D-B61F-EECF65766EA6}" sibTransId="{E1A6F5C7-61DC-4D04-85BE-B64ACABF16F1}"/>
    <dgm:cxn modelId="{982D048D-9103-40F5-BB8C-5CAC51C49834}" srcId="{E5D6FDF0-C7AA-48BB-8947-E4F658ADACF9}" destId="{C7ED8E07-9105-44C6-8FB9-DAFA7E0B3C1D}" srcOrd="3" destOrd="0" parTransId="{436F61CD-97EA-43B3-9878-07A53D62F753}" sibTransId="{A32C52DC-E0EA-470F-8401-EB70AA1BFC90}"/>
    <dgm:cxn modelId="{816765BB-2409-4225-B1BC-01D465808E46}" type="presOf" srcId="{E5D6FDF0-C7AA-48BB-8947-E4F658ADACF9}" destId="{4DFF9B74-6910-422C-A1AE-4050C9084FCF}" srcOrd="0" destOrd="0" presId="urn:microsoft.com/office/officeart/2005/8/layout/cycle5"/>
    <dgm:cxn modelId="{5C3E480A-3949-4825-96FB-8A395179C167}" type="presOf" srcId="{037039D3-0A2E-4414-A085-F207B30BCE01}" destId="{A8B3962E-6225-4507-81FA-6B7A569B6522}" srcOrd="0" destOrd="0" presId="urn:microsoft.com/office/officeart/2005/8/layout/cycle5"/>
    <dgm:cxn modelId="{E590BEF8-ADEE-4D44-A0BA-4071D6E6629D}" type="presOf" srcId="{7BF24A61-8B5C-44A3-943F-411CAFFF99E5}" destId="{50D12A37-7FF3-4172-A598-8FDAA0DE135B}" srcOrd="0" destOrd="0" presId="urn:microsoft.com/office/officeart/2005/8/layout/cycle5"/>
    <dgm:cxn modelId="{FB13F92C-1500-4F0A-AF07-9E7FBBFB9868}" type="presParOf" srcId="{4DFF9B74-6910-422C-A1AE-4050C9084FCF}" destId="{63C5960B-1B39-4D1C-8115-8B782915B555}" srcOrd="0" destOrd="0" presId="urn:microsoft.com/office/officeart/2005/8/layout/cycle5"/>
    <dgm:cxn modelId="{3DC90C90-821F-4F40-888B-6CD0B2A6C24E}" type="presParOf" srcId="{4DFF9B74-6910-422C-A1AE-4050C9084FCF}" destId="{BAF6C6BC-69A1-4257-86EA-7D59B35B5C36}" srcOrd="1" destOrd="0" presId="urn:microsoft.com/office/officeart/2005/8/layout/cycle5"/>
    <dgm:cxn modelId="{CF79CAC6-44CF-4D77-A428-A9DEB5D7AA60}" type="presParOf" srcId="{4DFF9B74-6910-422C-A1AE-4050C9084FCF}" destId="{50D12A37-7FF3-4172-A598-8FDAA0DE135B}" srcOrd="2" destOrd="0" presId="urn:microsoft.com/office/officeart/2005/8/layout/cycle5"/>
    <dgm:cxn modelId="{9625A718-5950-4FA5-8A64-4C03746052C7}" type="presParOf" srcId="{4DFF9B74-6910-422C-A1AE-4050C9084FCF}" destId="{A8B3962E-6225-4507-81FA-6B7A569B6522}" srcOrd="3" destOrd="0" presId="urn:microsoft.com/office/officeart/2005/8/layout/cycle5"/>
    <dgm:cxn modelId="{B6A3EC42-AC78-490C-AE27-FCD03AC0E06B}" type="presParOf" srcId="{4DFF9B74-6910-422C-A1AE-4050C9084FCF}" destId="{F3A305C8-EF46-45A2-B1A5-BD27C70E2B83}" srcOrd="4" destOrd="0" presId="urn:microsoft.com/office/officeart/2005/8/layout/cycle5"/>
    <dgm:cxn modelId="{4A83CC07-ED35-45F6-A2A3-BDEF8EA24693}" type="presParOf" srcId="{4DFF9B74-6910-422C-A1AE-4050C9084FCF}" destId="{16AF4200-76E4-470A-AA7D-E29D89D9EBB3}" srcOrd="5" destOrd="0" presId="urn:microsoft.com/office/officeart/2005/8/layout/cycle5"/>
    <dgm:cxn modelId="{64CCD061-8709-4696-893C-2F6613DEEBF7}" type="presParOf" srcId="{4DFF9B74-6910-422C-A1AE-4050C9084FCF}" destId="{7CD80D89-804C-401C-A491-C08A702BFF74}" srcOrd="6" destOrd="0" presId="urn:microsoft.com/office/officeart/2005/8/layout/cycle5"/>
    <dgm:cxn modelId="{11EBADA8-FE8A-4977-9508-51FA19EB2576}" type="presParOf" srcId="{4DFF9B74-6910-422C-A1AE-4050C9084FCF}" destId="{726B4ADC-7709-4DE9-A1DA-DAB276956F98}" srcOrd="7" destOrd="0" presId="urn:microsoft.com/office/officeart/2005/8/layout/cycle5"/>
    <dgm:cxn modelId="{2A6CC7FD-5322-4C4B-8E5B-718863A9E58B}" type="presParOf" srcId="{4DFF9B74-6910-422C-A1AE-4050C9084FCF}" destId="{6D9A6BEA-E503-45BA-943D-A7A16683320C}" srcOrd="8" destOrd="0" presId="urn:microsoft.com/office/officeart/2005/8/layout/cycle5"/>
    <dgm:cxn modelId="{5EEF116D-642D-45B4-A031-B63D6D48B51F}" type="presParOf" srcId="{4DFF9B74-6910-422C-A1AE-4050C9084FCF}" destId="{B0D4798F-7DE9-4B19-812F-80C6889D3E2F}" srcOrd="9" destOrd="0" presId="urn:microsoft.com/office/officeart/2005/8/layout/cycle5"/>
    <dgm:cxn modelId="{7397C20B-8A10-40C0-A2D9-0A9C0617AC0E}" type="presParOf" srcId="{4DFF9B74-6910-422C-A1AE-4050C9084FCF}" destId="{14B7380F-C226-49C5-A893-007641FB080D}" srcOrd="10" destOrd="0" presId="urn:microsoft.com/office/officeart/2005/8/layout/cycle5"/>
    <dgm:cxn modelId="{0E7BC88E-6A8B-451F-82F7-8A77B3E7BF09}" type="presParOf" srcId="{4DFF9B74-6910-422C-A1AE-4050C9084FCF}" destId="{B62ADE32-1DF6-4321-AD7E-E105FE918AFE}"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E5D6FDF0-C7AA-48BB-8947-E4F658ADACF9}"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037039D3-0A2E-4414-A085-F207B30BCE01}">
      <dgm:prSet phldrT="[Text]"/>
      <dgm:spPr>
        <a:solidFill>
          <a:srgbClr val="FF0000"/>
        </a:solidFill>
        <a:ln w="28575">
          <a:solidFill>
            <a:schemeClr val="accent1"/>
          </a:solidFill>
        </a:ln>
      </dgm:spPr>
      <dgm:t>
        <a:bodyPr/>
        <a:lstStyle/>
        <a:p>
          <a:r>
            <a:rPr lang="en-US" dirty="0" smtClean="0"/>
            <a:t>Assess</a:t>
          </a:r>
          <a:endParaRPr lang="en-US" dirty="0"/>
        </a:p>
      </dgm:t>
    </dgm:pt>
    <dgm:pt modelId="{BBF5041A-0F50-471D-B61F-EECF65766EA6}" type="parTrans" cxnId="{F283B9E0-8B57-4CCA-891B-164440225DEE}">
      <dgm:prSet/>
      <dgm:spPr/>
      <dgm:t>
        <a:bodyPr/>
        <a:lstStyle/>
        <a:p>
          <a:endParaRPr lang="en-US"/>
        </a:p>
      </dgm:t>
    </dgm:pt>
    <dgm:pt modelId="{E1A6F5C7-61DC-4D04-85BE-B64ACABF16F1}" type="sibTrans" cxnId="{F283B9E0-8B57-4CCA-891B-164440225DEE}">
      <dgm:prSet/>
      <dgm:spPr>
        <a:ln w="28575"/>
      </dgm:spPr>
      <dgm:t>
        <a:bodyPr/>
        <a:lstStyle/>
        <a:p>
          <a:endParaRPr lang="en-US"/>
        </a:p>
      </dgm:t>
    </dgm:pt>
    <dgm:pt modelId="{FFAC32A6-E852-409C-B00F-2CCA77157278}">
      <dgm:prSet phldrT="[Text]"/>
      <dgm:spPr>
        <a:solidFill>
          <a:srgbClr val="FF0000"/>
        </a:solidFill>
        <a:ln w="28575">
          <a:solidFill>
            <a:schemeClr val="accent1"/>
          </a:solidFill>
        </a:ln>
      </dgm:spPr>
      <dgm:t>
        <a:bodyPr/>
        <a:lstStyle/>
        <a:p>
          <a:r>
            <a:rPr lang="en-US" dirty="0" smtClean="0"/>
            <a:t>Analyze</a:t>
          </a:r>
          <a:endParaRPr lang="en-US" dirty="0"/>
        </a:p>
      </dgm:t>
    </dgm:pt>
    <dgm:pt modelId="{14B5A574-E0C7-450E-A09C-D0BB71927E61}" type="parTrans" cxnId="{4D22DAE0-DD89-4CCB-87E3-8B27D4EFAA76}">
      <dgm:prSet/>
      <dgm:spPr/>
      <dgm:t>
        <a:bodyPr/>
        <a:lstStyle/>
        <a:p>
          <a:endParaRPr lang="en-US"/>
        </a:p>
      </dgm:t>
    </dgm:pt>
    <dgm:pt modelId="{871588BD-8032-4D8F-80C8-03CB6086EEFA}" type="sibTrans" cxnId="{4D22DAE0-DD89-4CCB-87E3-8B27D4EFAA76}">
      <dgm:prSet/>
      <dgm:spPr>
        <a:ln w="28575"/>
      </dgm:spPr>
      <dgm:t>
        <a:bodyPr/>
        <a:lstStyle/>
        <a:p>
          <a:endParaRPr lang="en-US"/>
        </a:p>
      </dgm:t>
    </dgm:pt>
    <dgm:pt modelId="{C7ED8E07-9105-44C6-8FB9-DAFA7E0B3C1D}">
      <dgm:prSet phldrT="[Text]"/>
      <dgm:spPr>
        <a:solidFill>
          <a:srgbClr val="FF0000"/>
        </a:solidFill>
        <a:ln w="28575">
          <a:solidFill>
            <a:schemeClr val="accent1"/>
          </a:solidFill>
        </a:ln>
      </dgm:spPr>
      <dgm:t>
        <a:bodyPr/>
        <a:lstStyle/>
        <a:p>
          <a:r>
            <a:rPr lang="en-US" dirty="0" smtClean="0"/>
            <a:t>Action</a:t>
          </a:r>
          <a:endParaRPr lang="en-US" dirty="0"/>
        </a:p>
      </dgm:t>
    </dgm:pt>
    <dgm:pt modelId="{436F61CD-97EA-43B3-9878-07A53D62F753}" type="parTrans" cxnId="{982D048D-9103-40F5-BB8C-5CAC51C49834}">
      <dgm:prSet/>
      <dgm:spPr/>
      <dgm:t>
        <a:bodyPr/>
        <a:lstStyle/>
        <a:p>
          <a:endParaRPr lang="en-US"/>
        </a:p>
      </dgm:t>
    </dgm:pt>
    <dgm:pt modelId="{A32C52DC-E0EA-470F-8401-EB70AA1BFC90}" type="sibTrans" cxnId="{982D048D-9103-40F5-BB8C-5CAC51C49834}">
      <dgm:prSet>
        <dgm:style>
          <a:lnRef idx="1">
            <a:schemeClr val="accent2"/>
          </a:lnRef>
          <a:fillRef idx="0">
            <a:schemeClr val="accent2"/>
          </a:fillRef>
          <a:effectRef idx="0">
            <a:schemeClr val="accent2"/>
          </a:effectRef>
          <a:fontRef idx="minor">
            <a:schemeClr val="tx1"/>
          </a:fontRef>
        </dgm:style>
      </dgm:prSet>
      <dgm:spPr>
        <a:ln w="28575"/>
      </dgm:spPr>
      <dgm:t>
        <a:bodyPr/>
        <a:lstStyle/>
        <a:p>
          <a:endParaRPr lang="en-US"/>
        </a:p>
      </dgm:t>
    </dgm:pt>
    <dgm:pt modelId="{B2EC03F9-47C5-4182-90DD-B10D3B3F8699}">
      <dgm:prSet phldrT="[Text]"/>
      <dgm:spPr>
        <a:solidFill>
          <a:srgbClr val="FF0000"/>
        </a:solidFill>
        <a:ln w="28575">
          <a:solidFill>
            <a:schemeClr val="accent1"/>
          </a:solidFill>
        </a:ln>
      </dgm:spPr>
      <dgm:t>
        <a:bodyPr/>
        <a:lstStyle/>
        <a:p>
          <a:r>
            <a:rPr lang="en-US" dirty="0" smtClean="0"/>
            <a:t>Teach</a:t>
          </a:r>
          <a:endParaRPr lang="en-US" dirty="0"/>
        </a:p>
      </dgm:t>
    </dgm:pt>
    <dgm:pt modelId="{E199360F-9DA1-4C8C-B14F-B4BE9FC56647}" type="parTrans" cxnId="{5416A313-18C7-4BFE-8156-CCA9E604FFFC}">
      <dgm:prSet/>
      <dgm:spPr/>
      <dgm:t>
        <a:bodyPr/>
        <a:lstStyle/>
        <a:p>
          <a:endParaRPr lang="en-US"/>
        </a:p>
      </dgm:t>
    </dgm:pt>
    <dgm:pt modelId="{7BF24A61-8B5C-44A3-943F-411CAFFF99E5}" type="sibTrans" cxnId="{5416A313-18C7-4BFE-8156-CCA9E604FFFC}">
      <dgm:prSet/>
      <dgm:spPr>
        <a:ln w="28575"/>
      </dgm:spPr>
      <dgm:t>
        <a:bodyPr/>
        <a:lstStyle/>
        <a:p>
          <a:endParaRPr lang="en-US"/>
        </a:p>
      </dgm:t>
    </dgm:pt>
    <dgm:pt modelId="{4DFF9B74-6910-422C-A1AE-4050C9084FCF}" type="pres">
      <dgm:prSet presAssocID="{E5D6FDF0-C7AA-48BB-8947-E4F658ADACF9}" presName="cycle" presStyleCnt="0">
        <dgm:presLayoutVars>
          <dgm:dir/>
          <dgm:resizeHandles val="exact"/>
        </dgm:presLayoutVars>
      </dgm:prSet>
      <dgm:spPr/>
      <dgm:t>
        <a:bodyPr/>
        <a:lstStyle/>
        <a:p>
          <a:endParaRPr lang="en-US"/>
        </a:p>
      </dgm:t>
    </dgm:pt>
    <dgm:pt modelId="{63C5960B-1B39-4D1C-8115-8B782915B555}" type="pres">
      <dgm:prSet presAssocID="{B2EC03F9-47C5-4182-90DD-B10D3B3F8699}" presName="node" presStyleLbl="node1" presStyleIdx="0" presStyleCnt="4">
        <dgm:presLayoutVars>
          <dgm:bulletEnabled val="1"/>
        </dgm:presLayoutVars>
      </dgm:prSet>
      <dgm:spPr/>
      <dgm:t>
        <a:bodyPr/>
        <a:lstStyle/>
        <a:p>
          <a:endParaRPr lang="en-US"/>
        </a:p>
      </dgm:t>
    </dgm:pt>
    <dgm:pt modelId="{BAF6C6BC-69A1-4257-86EA-7D59B35B5C36}" type="pres">
      <dgm:prSet presAssocID="{B2EC03F9-47C5-4182-90DD-B10D3B3F8699}" presName="spNode" presStyleCnt="0"/>
      <dgm:spPr/>
    </dgm:pt>
    <dgm:pt modelId="{50D12A37-7FF3-4172-A598-8FDAA0DE135B}" type="pres">
      <dgm:prSet presAssocID="{7BF24A61-8B5C-44A3-943F-411CAFFF99E5}" presName="sibTrans" presStyleLbl="sibTrans1D1" presStyleIdx="0" presStyleCnt="4"/>
      <dgm:spPr/>
      <dgm:t>
        <a:bodyPr/>
        <a:lstStyle/>
        <a:p>
          <a:endParaRPr lang="en-US"/>
        </a:p>
      </dgm:t>
    </dgm:pt>
    <dgm:pt modelId="{A8B3962E-6225-4507-81FA-6B7A569B6522}" type="pres">
      <dgm:prSet presAssocID="{037039D3-0A2E-4414-A085-F207B30BCE01}" presName="node" presStyleLbl="node1" presStyleIdx="1" presStyleCnt="4">
        <dgm:presLayoutVars>
          <dgm:bulletEnabled val="1"/>
        </dgm:presLayoutVars>
      </dgm:prSet>
      <dgm:spPr/>
      <dgm:t>
        <a:bodyPr/>
        <a:lstStyle/>
        <a:p>
          <a:endParaRPr lang="en-US"/>
        </a:p>
      </dgm:t>
    </dgm:pt>
    <dgm:pt modelId="{F3A305C8-EF46-45A2-B1A5-BD27C70E2B83}" type="pres">
      <dgm:prSet presAssocID="{037039D3-0A2E-4414-A085-F207B30BCE01}" presName="spNode" presStyleCnt="0"/>
      <dgm:spPr/>
    </dgm:pt>
    <dgm:pt modelId="{16AF4200-76E4-470A-AA7D-E29D89D9EBB3}" type="pres">
      <dgm:prSet presAssocID="{E1A6F5C7-61DC-4D04-85BE-B64ACABF16F1}" presName="sibTrans" presStyleLbl="sibTrans1D1" presStyleIdx="1" presStyleCnt="4"/>
      <dgm:spPr/>
      <dgm:t>
        <a:bodyPr/>
        <a:lstStyle/>
        <a:p>
          <a:endParaRPr lang="en-US"/>
        </a:p>
      </dgm:t>
    </dgm:pt>
    <dgm:pt modelId="{7CD80D89-804C-401C-A491-C08A702BFF74}" type="pres">
      <dgm:prSet presAssocID="{FFAC32A6-E852-409C-B00F-2CCA77157278}" presName="node" presStyleLbl="node1" presStyleIdx="2" presStyleCnt="4">
        <dgm:presLayoutVars>
          <dgm:bulletEnabled val="1"/>
        </dgm:presLayoutVars>
      </dgm:prSet>
      <dgm:spPr/>
      <dgm:t>
        <a:bodyPr/>
        <a:lstStyle/>
        <a:p>
          <a:endParaRPr lang="en-US"/>
        </a:p>
      </dgm:t>
    </dgm:pt>
    <dgm:pt modelId="{726B4ADC-7709-4DE9-A1DA-DAB276956F98}" type="pres">
      <dgm:prSet presAssocID="{FFAC32A6-E852-409C-B00F-2CCA77157278}" presName="spNode" presStyleCnt="0"/>
      <dgm:spPr/>
    </dgm:pt>
    <dgm:pt modelId="{6D9A6BEA-E503-45BA-943D-A7A16683320C}" type="pres">
      <dgm:prSet presAssocID="{871588BD-8032-4D8F-80C8-03CB6086EEFA}" presName="sibTrans" presStyleLbl="sibTrans1D1" presStyleIdx="2" presStyleCnt="4"/>
      <dgm:spPr/>
      <dgm:t>
        <a:bodyPr/>
        <a:lstStyle/>
        <a:p>
          <a:endParaRPr lang="en-US"/>
        </a:p>
      </dgm:t>
    </dgm:pt>
    <dgm:pt modelId="{B0D4798F-7DE9-4B19-812F-80C6889D3E2F}" type="pres">
      <dgm:prSet presAssocID="{C7ED8E07-9105-44C6-8FB9-DAFA7E0B3C1D}" presName="node" presStyleLbl="node1" presStyleIdx="3" presStyleCnt="4">
        <dgm:presLayoutVars>
          <dgm:bulletEnabled val="1"/>
        </dgm:presLayoutVars>
      </dgm:prSet>
      <dgm:spPr/>
      <dgm:t>
        <a:bodyPr/>
        <a:lstStyle/>
        <a:p>
          <a:endParaRPr lang="en-US"/>
        </a:p>
      </dgm:t>
    </dgm:pt>
    <dgm:pt modelId="{14B7380F-C226-49C5-A893-007641FB080D}" type="pres">
      <dgm:prSet presAssocID="{C7ED8E07-9105-44C6-8FB9-DAFA7E0B3C1D}" presName="spNode" presStyleCnt="0"/>
      <dgm:spPr/>
    </dgm:pt>
    <dgm:pt modelId="{B62ADE32-1DF6-4321-AD7E-E105FE918AFE}" type="pres">
      <dgm:prSet presAssocID="{A32C52DC-E0EA-470F-8401-EB70AA1BFC90}" presName="sibTrans" presStyleLbl="sibTrans1D1" presStyleIdx="3" presStyleCnt="4"/>
      <dgm:spPr/>
      <dgm:t>
        <a:bodyPr/>
        <a:lstStyle/>
        <a:p>
          <a:endParaRPr lang="en-US"/>
        </a:p>
      </dgm:t>
    </dgm:pt>
  </dgm:ptLst>
  <dgm:cxnLst>
    <dgm:cxn modelId="{982D048D-9103-40F5-BB8C-5CAC51C49834}" srcId="{E5D6FDF0-C7AA-48BB-8947-E4F658ADACF9}" destId="{C7ED8E07-9105-44C6-8FB9-DAFA7E0B3C1D}" srcOrd="3" destOrd="0" parTransId="{436F61CD-97EA-43B3-9878-07A53D62F753}" sibTransId="{A32C52DC-E0EA-470F-8401-EB70AA1BFC90}"/>
    <dgm:cxn modelId="{1AF7C6B0-342E-4216-A863-32211DD3A65B}" type="presOf" srcId="{A32C52DC-E0EA-470F-8401-EB70AA1BFC90}" destId="{B62ADE32-1DF6-4321-AD7E-E105FE918AFE}" srcOrd="0" destOrd="0" presId="urn:microsoft.com/office/officeart/2005/8/layout/cycle5"/>
    <dgm:cxn modelId="{5416A313-18C7-4BFE-8156-CCA9E604FFFC}" srcId="{E5D6FDF0-C7AA-48BB-8947-E4F658ADACF9}" destId="{B2EC03F9-47C5-4182-90DD-B10D3B3F8699}" srcOrd="0" destOrd="0" parTransId="{E199360F-9DA1-4C8C-B14F-B4BE9FC56647}" sibTransId="{7BF24A61-8B5C-44A3-943F-411CAFFF99E5}"/>
    <dgm:cxn modelId="{B9C8FCFC-E296-40FA-B08A-B140FB6C24EC}" type="presOf" srcId="{037039D3-0A2E-4414-A085-F207B30BCE01}" destId="{A8B3962E-6225-4507-81FA-6B7A569B6522}" srcOrd="0" destOrd="0" presId="urn:microsoft.com/office/officeart/2005/8/layout/cycle5"/>
    <dgm:cxn modelId="{302F5607-84B0-4AA3-B96C-CEC8BF738E2B}" type="presOf" srcId="{B2EC03F9-47C5-4182-90DD-B10D3B3F8699}" destId="{63C5960B-1B39-4D1C-8115-8B782915B555}" srcOrd="0" destOrd="0" presId="urn:microsoft.com/office/officeart/2005/8/layout/cycle5"/>
    <dgm:cxn modelId="{AB578A4B-7680-4F58-889B-B520BA7D30EC}" type="presOf" srcId="{871588BD-8032-4D8F-80C8-03CB6086EEFA}" destId="{6D9A6BEA-E503-45BA-943D-A7A16683320C}" srcOrd="0" destOrd="0" presId="urn:microsoft.com/office/officeart/2005/8/layout/cycle5"/>
    <dgm:cxn modelId="{BDFBEE6C-8751-49AD-A015-75AE27FC38D2}" type="presOf" srcId="{E5D6FDF0-C7AA-48BB-8947-E4F658ADACF9}" destId="{4DFF9B74-6910-422C-A1AE-4050C9084FCF}" srcOrd="0" destOrd="0" presId="urn:microsoft.com/office/officeart/2005/8/layout/cycle5"/>
    <dgm:cxn modelId="{F283B9E0-8B57-4CCA-891B-164440225DEE}" srcId="{E5D6FDF0-C7AA-48BB-8947-E4F658ADACF9}" destId="{037039D3-0A2E-4414-A085-F207B30BCE01}" srcOrd="1" destOrd="0" parTransId="{BBF5041A-0F50-471D-B61F-EECF65766EA6}" sibTransId="{E1A6F5C7-61DC-4D04-85BE-B64ACABF16F1}"/>
    <dgm:cxn modelId="{E922F9EF-267A-4CD5-BEAE-FC2F9A5BCD54}" type="presOf" srcId="{7BF24A61-8B5C-44A3-943F-411CAFFF99E5}" destId="{50D12A37-7FF3-4172-A598-8FDAA0DE135B}" srcOrd="0" destOrd="0" presId="urn:microsoft.com/office/officeart/2005/8/layout/cycle5"/>
    <dgm:cxn modelId="{09A833E2-89DA-4027-B764-8D6DD286B67C}" type="presOf" srcId="{C7ED8E07-9105-44C6-8FB9-DAFA7E0B3C1D}" destId="{B0D4798F-7DE9-4B19-812F-80C6889D3E2F}" srcOrd="0" destOrd="0" presId="urn:microsoft.com/office/officeart/2005/8/layout/cycle5"/>
    <dgm:cxn modelId="{4D22DAE0-DD89-4CCB-87E3-8B27D4EFAA76}" srcId="{E5D6FDF0-C7AA-48BB-8947-E4F658ADACF9}" destId="{FFAC32A6-E852-409C-B00F-2CCA77157278}" srcOrd="2" destOrd="0" parTransId="{14B5A574-E0C7-450E-A09C-D0BB71927E61}" sibTransId="{871588BD-8032-4D8F-80C8-03CB6086EEFA}"/>
    <dgm:cxn modelId="{8CBAAFFA-B23E-49AA-8C9E-B2E1AAC92E95}" type="presOf" srcId="{FFAC32A6-E852-409C-B00F-2CCA77157278}" destId="{7CD80D89-804C-401C-A491-C08A702BFF74}" srcOrd="0" destOrd="0" presId="urn:microsoft.com/office/officeart/2005/8/layout/cycle5"/>
    <dgm:cxn modelId="{FD53ABB8-607B-4FA5-83E9-4743DA17DC0C}" type="presOf" srcId="{E1A6F5C7-61DC-4D04-85BE-B64ACABF16F1}" destId="{16AF4200-76E4-470A-AA7D-E29D89D9EBB3}" srcOrd="0" destOrd="0" presId="urn:microsoft.com/office/officeart/2005/8/layout/cycle5"/>
    <dgm:cxn modelId="{C0B92289-4568-4ABB-9F50-059F1EAA94D4}" type="presParOf" srcId="{4DFF9B74-6910-422C-A1AE-4050C9084FCF}" destId="{63C5960B-1B39-4D1C-8115-8B782915B555}" srcOrd="0" destOrd="0" presId="urn:microsoft.com/office/officeart/2005/8/layout/cycle5"/>
    <dgm:cxn modelId="{6C25C88A-D481-472D-AAC8-B2A79A8FF41D}" type="presParOf" srcId="{4DFF9B74-6910-422C-A1AE-4050C9084FCF}" destId="{BAF6C6BC-69A1-4257-86EA-7D59B35B5C36}" srcOrd="1" destOrd="0" presId="urn:microsoft.com/office/officeart/2005/8/layout/cycle5"/>
    <dgm:cxn modelId="{97CDE284-6304-43B4-9DC8-A88534152620}" type="presParOf" srcId="{4DFF9B74-6910-422C-A1AE-4050C9084FCF}" destId="{50D12A37-7FF3-4172-A598-8FDAA0DE135B}" srcOrd="2" destOrd="0" presId="urn:microsoft.com/office/officeart/2005/8/layout/cycle5"/>
    <dgm:cxn modelId="{DF062440-C1A3-46E7-A816-9EACEBBE39AA}" type="presParOf" srcId="{4DFF9B74-6910-422C-A1AE-4050C9084FCF}" destId="{A8B3962E-6225-4507-81FA-6B7A569B6522}" srcOrd="3" destOrd="0" presId="urn:microsoft.com/office/officeart/2005/8/layout/cycle5"/>
    <dgm:cxn modelId="{90532E8A-BC38-4A77-94DD-6B20AF1D1142}" type="presParOf" srcId="{4DFF9B74-6910-422C-A1AE-4050C9084FCF}" destId="{F3A305C8-EF46-45A2-B1A5-BD27C70E2B83}" srcOrd="4" destOrd="0" presId="urn:microsoft.com/office/officeart/2005/8/layout/cycle5"/>
    <dgm:cxn modelId="{E08E2C67-9E40-45CB-8062-FF92AA6C8F9A}" type="presParOf" srcId="{4DFF9B74-6910-422C-A1AE-4050C9084FCF}" destId="{16AF4200-76E4-470A-AA7D-E29D89D9EBB3}" srcOrd="5" destOrd="0" presId="urn:microsoft.com/office/officeart/2005/8/layout/cycle5"/>
    <dgm:cxn modelId="{F4AFB0D3-4EF0-4416-BA54-613F25D587A0}" type="presParOf" srcId="{4DFF9B74-6910-422C-A1AE-4050C9084FCF}" destId="{7CD80D89-804C-401C-A491-C08A702BFF74}" srcOrd="6" destOrd="0" presId="urn:microsoft.com/office/officeart/2005/8/layout/cycle5"/>
    <dgm:cxn modelId="{5124A0EA-5658-487D-A94F-E133D0DEA12D}" type="presParOf" srcId="{4DFF9B74-6910-422C-A1AE-4050C9084FCF}" destId="{726B4ADC-7709-4DE9-A1DA-DAB276956F98}" srcOrd="7" destOrd="0" presId="urn:microsoft.com/office/officeart/2005/8/layout/cycle5"/>
    <dgm:cxn modelId="{BA496C81-16D1-4C72-982E-6DDB845C9D74}" type="presParOf" srcId="{4DFF9B74-6910-422C-A1AE-4050C9084FCF}" destId="{6D9A6BEA-E503-45BA-943D-A7A16683320C}" srcOrd="8" destOrd="0" presId="urn:microsoft.com/office/officeart/2005/8/layout/cycle5"/>
    <dgm:cxn modelId="{736F6209-8062-4273-AF66-B77925C53AB1}" type="presParOf" srcId="{4DFF9B74-6910-422C-A1AE-4050C9084FCF}" destId="{B0D4798F-7DE9-4B19-812F-80C6889D3E2F}" srcOrd="9" destOrd="0" presId="urn:microsoft.com/office/officeart/2005/8/layout/cycle5"/>
    <dgm:cxn modelId="{4799C431-F2CF-499F-AAD8-39923FD449B8}" type="presParOf" srcId="{4DFF9B74-6910-422C-A1AE-4050C9084FCF}" destId="{14B7380F-C226-49C5-A893-007641FB080D}" srcOrd="10" destOrd="0" presId="urn:microsoft.com/office/officeart/2005/8/layout/cycle5"/>
    <dgm:cxn modelId="{118D660B-E243-4B0F-820D-940BCCB1F305}" type="presParOf" srcId="{4DFF9B74-6910-422C-A1AE-4050C9084FCF}" destId="{B62ADE32-1DF6-4321-AD7E-E105FE918AFE}"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E5D6FDF0-C7AA-48BB-8947-E4F658ADACF9}"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037039D3-0A2E-4414-A085-F207B30BCE01}">
      <dgm:prSet phldrT="[Text]"/>
      <dgm:spPr>
        <a:solidFill>
          <a:srgbClr val="FF0000"/>
        </a:solidFill>
        <a:ln w="28575">
          <a:solidFill>
            <a:schemeClr val="accent1"/>
          </a:solidFill>
        </a:ln>
      </dgm:spPr>
      <dgm:t>
        <a:bodyPr/>
        <a:lstStyle/>
        <a:p>
          <a:r>
            <a:rPr lang="en-US" dirty="0" smtClean="0"/>
            <a:t>Assess</a:t>
          </a:r>
          <a:endParaRPr lang="en-US" dirty="0"/>
        </a:p>
      </dgm:t>
    </dgm:pt>
    <dgm:pt modelId="{BBF5041A-0F50-471D-B61F-EECF65766EA6}" type="parTrans" cxnId="{F283B9E0-8B57-4CCA-891B-164440225DEE}">
      <dgm:prSet/>
      <dgm:spPr/>
      <dgm:t>
        <a:bodyPr/>
        <a:lstStyle/>
        <a:p>
          <a:endParaRPr lang="en-US"/>
        </a:p>
      </dgm:t>
    </dgm:pt>
    <dgm:pt modelId="{E1A6F5C7-61DC-4D04-85BE-B64ACABF16F1}" type="sibTrans" cxnId="{F283B9E0-8B57-4CCA-891B-164440225DEE}">
      <dgm:prSet/>
      <dgm:spPr>
        <a:ln w="28575"/>
      </dgm:spPr>
      <dgm:t>
        <a:bodyPr/>
        <a:lstStyle/>
        <a:p>
          <a:endParaRPr lang="en-US"/>
        </a:p>
      </dgm:t>
    </dgm:pt>
    <dgm:pt modelId="{FFAC32A6-E852-409C-B00F-2CCA77157278}">
      <dgm:prSet phldrT="[Text]"/>
      <dgm:spPr>
        <a:solidFill>
          <a:srgbClr val="FF0000"/>
        </a:solidFill>
        <a:ln w="28575">
          <a:solidFill>
            <a:schemeClr val="accent1"/>
          </a:solidFill>
        </a:ln>
      </dgm:spPr>
      <dgm:t>
        <a:bodyPr/>
        <a:lstStyle/>
        <a:p>
          <a:r>
            <a:rPr lang="en-US" dirty="0" smtClean="0"/>
            <a:t>Analyze</a:t>
          </a:r>
          <a:endParaRPr lang="en-US" dirty="0"/>
        </a:p>
      </dgm:t>
    </dgm:pt>
    <dgm:pt modelId="{14B5A574-E0C7-450E-A09C-D0BB71927E61}" type="parTrans" cxnId="{4D22DAE0-DD89-4CCB-87E3-8B27D4EFAA76}">
      <dgm:prSet/>
      <dgm:spPr/>
      <dgm:t>
        <a:bodyPr/>
        <a:lstStyle/>
        <a:p>
          <a:endParaRPr lang="en-US"/>
        </a:p>
      </dgm:t>
    </dgm:pt>
    <dgm:pt modelId="{871588BD-8032-4D8F-80C8-03CB6086EEFA}" type="sibTrans" cxnId="{4D22DAE0-DD89-4CCB-87E3-8B27D4EFAA76}">
      <dgm:prSet/>
      <dgm:spPr>
        <a:ln w="28575"/>
      </dgm:spPr>
      <dgm:t>
        <a:bodyPr/>
        <a:lstStyle/>
        <a:p>
          <a:endParaRPr lang="en-US"/>
        </a:p>
      </dgm:t>
    </dgm:pt>
    <dgm:pt modelId="{C7ED8E07-9105-44C6-8FB9-DAFA7E0B3C1D}">
      <dgm:prSet phldrT="[Text]"/>
      <dgm:spPr>
        <a:solidFill>
          <a:srgbClr val="FF0000"/>
        </a:solidFill>
        <a:ln w="28575">
          <a:solidFill>
            <a:schemeClr val="accent1"/>
          </a:solidFill>
        </a:ln>
      </dgm:spPr>
      <dgm:t>
        <a:bodyPr/>
        <a:lstStyle/>
        <a:p>
          <a:r>
            <a:rPr lang="en-US" dirty="0" smtClean="0"/>
            <a:t>Action</a:t>
          </a:r>
          <a:endParaRPr lang="en-US" dirty="0"/>
        </a:p>
      </dgm:t>
    </dgm:pt>
    <dgm:pt modelId="{436F61CD-97EA-43B3-9878-07A53D62F753}" type="parTrans" cxnId="{982D048D-9103-40F5-BB8C-5CAC51C49834}">
      <dgm:prSet/>
      <dgm:spPr/>
      <dgm:t>
        <a:bodyPr/>
        <a:lstStyle/>
        <a:p>
          <a:endParaRPr lang="en-US"/>
        </a:p>
      </dgm:t>
    </dgm:pt>
    <dgm:pt modelId="{A32C52DC-E0EA-470F-8401-EB70AA1BFC90}" type="sibTrans" cxnId="{982D048D-9103-40F5-BB8C-5CAC51C49834}">
      <dgm:prSet>
        <dgm:style>
          <a:lnRef idx="1">
            <a:schemeClr val="accent2"/>
          </a:lnRef>
          <a:fillRef idx="0">
            <a:schemeClr val="accent2"/>
          </a:fillRef>
          <a:effectRef idx="0">
            <a:schemeClr val="accent2"/>
          </a:effectRef>
          <a:fontRef idx="minor">
            <a:schemeClr val="tx1"/>
          </a:fontRef>
        </dgm:style>
      </dgm:prSet>
      <dgm:spPr>
        <a:ln w="28575"/>
      </dgm:spPr>
      <dgm:t>
        <a:bodyPr/>
        <a:lstStyle/>
        <a:p>
          <a:endParaRPr lang="en-US"/>
        </a:p>
      </dgm:t>
    </dgm:pt>
    <dgm:pt modelId="{B2EC03F9-47C5-4182-90DD-B10D3B3F8699}">
      <dgm:prSet phldrT="[Text]"/>
      <dgm:spPr>
        <a:solidFill>
          <a:srgbClr val="FF0000"/>
        </a:solidFill>
        <a:ln w="28575">
          <a:solidFill>
            <a:schemeClr val="accent1"/>
          </a:solidFill>
        </a:ln>
      </dgm:spPr>
      <dgm:t>
        <a:bodyPr/>
        <a:lstStyle/>
        <a:p>
          <a:r>
            <a:rPr lang="en-US" dirty="0" smtClean="0"/>
            <a:t>Teach</a:t>
          </a:r>
          <a:endParaRPr lang="en-US" dirty="0"/>
        </a:p>
      </dgm:t>
    </dgm:pt>
    <dgm:pt modelId="{E199360F-9DA1-4C8C-B14F-B4BE9FC56647}" type="parTrans" cxnId="{5416A313-18C7-4BFE-8156-CCA9E604FFFC}">
      <dgm:prSet/>
      <dgm:spPr/>
      <dgm:t>
        <a:bodyPr/>
        <a:lstStyle/>
        <a:p>
          <a:endParaRPr lang="en-US"/>
        </a:p>
      </dgm:t>
    </dgm:pt>
    <dgm:pt modelId="{7BF24A61-8B5C-44A3-943F-411CAFFF99E5}" type="sibTrans" cxnId="{5416A313-18C7-4BFE-8156-CCA9E604FFFC}">
      <dgm:prSet/>
      <dgm:spPr>
        <a:ln w="28575"/>
      </dgm:spPr>
      <dgm:t>
        <a:bodyPr/>
        <a:lstStyle/>
        <a:p>
          <a:endParaRPr lang="en-US"/>
        </a:p>
      </dgm:t>
    </dgm:pt>
    <dgm:pt modelId="{4DFF9B74-6910-422C-A1AE-4050C9084FCF}" type="pres">
      <dgm:prSet presAssocID="{E5D6FDF0-C7AA-48BB-8947-E4F658ADACF9}" presName="cycle" presStyleCnt="0">
        <dgm:presLayoutVars>
          <dgm:dir/>
          <dgm:resizeHandles val="exact"/>
        </dgm:presLayoutVars>
      </dgm:prSet>
      <dgm:spPr/>
      <dgm:t>
        <a:bodyPr/>
        <a:lstStyle/>
        <a:p>
          <a:endParaRPr lang="en-US"/>
        </a:p>
      </dgm:t>
    </dgm:pt>
    <dgm:pt modelId="{63C5960B-1B39-4D1C-8115-8B782915B555}" type="pres">
      <dgm:prSet presAssocID="{B2EC03F9-47C5-4182-90DD-B10D3B3F8699}" presName="node" presStyleLbl="node1" presStyleIdx="0" presStyleCnt="4">
        <dgm:presLayoutVars>
          <dgm:bulletEnabled val="1"/>
        </dgm:presLayoutVars>
      </dgm:prSet>
      <dgm:spPr/>
      <dgm:t>
        <a:bodyPr/>
        <a:lstStyle/>
        <a:p>
          <a:endParaRPr lang="en-US"/>
        </a:p>
      </dgm:t>
    </dgm:pt>
    <dgm:pt modelId="{BAF6C6BC-69A1-4257-86EA-7D59B35B5C36}" type="pres">
      <dgm:prSet presAssocID="{B2EC03F9-47C5-4182-90DD-B10D3B3F8699}" presName="spNode" presStyleCnt="0"/>
      <dgm:spPr/>
    </dgm:pt>
    <dgm:pt modelId="{50D12A37-7FF3-4172-A598-8FDAA0DE135B}" type="pres">
      <dgm:prSet presAssocID="{7BF24A61-8B5C-44A3-943F-411CAFFF99E5}" presName="sibTrans" presStyleLbl="sibTrans1D1" presStyleIdx="0" presStyleCnt="4"/>
      <dgm:spPr/>
      <dgm:t>
        <a:bodyPr/>
        <a:lstStyle/>
        <a:p>
          <a:endParaRPr lang="en-US"/>
        </a:p>
      </dgm:t>
    </dgm:pt>
    <dgm:pt modelId="{A8B3962E-6225-4507-81FA-6B7A569B6522}" type="pres">
      <dgm:prSet presAssocID="{037039D3-0A2E-4414-A085-F207B30BCE01}" presName="node" presStyleLbl="node1" presStyleIdx="1" presStyleCnt="4">
        <dgm:presLayoutVars>
          <dgm:bulletEnabled val="1"/>
        </dgm:presLayoutVars>
      </dgm:prSet>
      <dgm:spPr/>
      <dgm:t>
        <a:bodyPr/>
        <a:lstStyle/>
        <a:p>
          <a:endParaRPr lang="en-US"/>
        </a:p>
      </dgm:t>
    </dgm:pt>
    <dgm:pt modelId="{F3A305C8-EF46-45A2-B1A5-BD27C70E2B83}" type="pres">
      <dgm:prSet presAssocID="{037039D3-0A2E-4414-A085-F207B30BCE01}" presName="spNode" presStyleCnt="0"/>
      <dgm:spPr/>
    </dgm:pt>
    <dgm:pt modelId="{16AF4200-76E4-470A-AA7D-E29D89D9EBB3}" type="pres">
      <dgm:prSet presAssocID="{E1A6F5C7-61DC-4D04-85BE-B64ACABF16F1}" presName="sibTrans" presStyleLbl="sibTrans1D1" presStyleIdx="1" presStyleCnt="4"/>
      <dgm:spPr/>
      <dgm:t>
        <a:bodyPr/>
        <a:lstStyle/>
        <a:p>
          <a:endParaRPr lang="en-US"/>
        </a:p>
      </dgm:t>
    </dgm:pt>
    <dgm:pt modelId="{7CD80D89-804C-401C-A491-C08A702BFF74}" type="pres">
      <dgm:prSet presAssocID="{FFAC32A6-E852-409C-B00F-2CCA77157278}" presName="node" presStyleLbl="node1" presStyleIdx="2" presStyleCnt="4">
        <dgm:presLayoutVars>
          <dgm:bulletEnabled val="1"/>
        </dgm:presLayoutVars>
      </dgm:prSet>
      <dgm:spPr/>
      <dgm:t>
        <a:bodyPr/>
        <a:lstStyle/>
        <a:p>
          <a:endParaRPr lang="en-US"/>
        </a:p>
      </dgm:t>
    </dgm:pt>
    <dgm:pt modelId="{726B4ADC-7709-4DE9-A1DA-DAB276956F98}" type="pres">
      <dgm:prSet presAssocID="{FFAC32A6-E852-409C-B00F-2CCA77157278}" presName="spNode" presStyleCnt="0"/>
      <dgm:spPr/>
    </dgm:pt>
    <dgm:pt modelId="{6D9A6BEA-E503-45BA-943D-A7A16683320C}" type="pres">
      <dgm:prSet presAssocID="{871588BD-8032-4D8F-80C8-03CB6086EEFA}" presName="sibTrans" presStyleLbl="sibTrans1D1" presStyleIdx="2" presStyleCnt="4"/>
      <dgm:spPr/>
      <dgm:t>
        <a:bodyPr/>
        <a:lstStyle/>
        <a:p>
          <a:endParaRPr lang="en-US"/>
        </a:p>
      </dgm:t>
    </dgm:pt>
    <dgm:pt modelId="{B0D4798F-7DE9-4B19-812F-80C6889D3E2F}" type="pres">
      <dgm:prSet presAssocID="{C7ED8E07-9105-44C6-8FB9-DAFA7E0B3C1D}" presName="node" presStyleLbl="node1" presStyleIdx="3" presStyleCnt="4">
        <dgm:presLayoutVars>
          <dgm:bulletEnabled val="1"/>
        </dgm:presLayoutVars>
      </dgm:prSet>
      <dgm:spPr/>
      <dgm:t>
        <a:bodyPr/>
        <a:lstStyle/>
        <a:p>
          <a:endParaRPr lang="en-US"/>
        </a:p>
      </dgm:t>
    </dgm:pt>
    <dgm:pt modelId="{14B7380F-C226-49C5-A893-007641FB080D}" type="pres">
      <dgm:prSet presAssocID="{C7ED8E07-9105-44C6-8FB9-DAFA7E0B3C1D}" presName="spNode" presStyleCnt="0"/>
      <dgm:spPr/>
    </dgm:pt>
    <dgm:pt modelId="{B62ADE32-1DF6-4321-AD7E-E105FE918AFE}" type="pres">
      <dgm:prSet presAssocID="{A32C52DC-E0EA-470F-8401-EB70AA1BFC90}" presName="sibTrans" presStyleLbl="sibTrans1D1" presStyleIdx="3" presStyleCnt="4"/>
      <dgm:spPr/>
      <dgm:t>
        <a:bodyPr/>
        <a:lstStyle/>
        <a:p>
          <a:endParaRPr lang="en-US"/>
        </a:p>
      </dgm:t>
    </dgm:pt>
  </dgm:ptLst>
  <dgm:cxnLst>
    <dgm:cxn modelId="{982D048D-9103-40F5-BB8C-5CAC51C49834}" srcId="{E5D6FDF0-C7AA-48BB-8947-E4F658ADACF9}" destId="{C7ED8E07-9105-44C6-8FB9-DAFA7E0B3C1D}" srcOrd="3" destOrd="0" parTransId="{436F61CD-97EA-43B3-9878-07A53D62F753}" sibTransId="{A32C52DC-E0EA-470F-8401-EB70AA1BFC90}"/>
    <dgm:cxn modelId="{926B0BFD-8118-4BB8-95AE-A04688E245EF}" type="presOf" srcId="{E5D6FDF0-C7AA-48BB-8947-E4F658ADACF9}" destId="{4DFF9B74-6910-422C-A1AE-4050C9084FCF}" srcOrd="0" destOrd="0" presId="urn:microsoft.com/office/officeart/2005/8/layout/cycle5"/>
    <dgm:cxn modelId="{7D5E3B16-75DA-496D-A134-5DCC2A15BC48}" type="presOf" srcId="{B2EC03F9-47C5-4182-90DD-B10D3B3F8699}" destId="{63C5960B-1B39-4D1C-8115-8B782915B555}" srcOrd="0" destOrd="0" presId="urn:microsoft.com/office/officeart/2005/8/layout/cycle5"/>
    <dgm:cxn modelId="{82F250F3-6F56-413A-99DB-5096B83B6DA4}" type="presOf" srcId="{037039D3-0A2E-4414-A085-F207B30BCE01}" destId="{A8B3962E-6225-4507-81FA-6B7A569B6522}" srcOrd="0" destOrd="0" presId="urn:microsoft.com/office/officeart/2005/8/layout/cycle5"/>
    <dgm:cxn modelId="{5416A313-18C7-4BFE-8156-CCA9E604FFFC}" srcId="{E5D6FDF0-C7AA-48BB-8947-E4F658ADACF9}" destId="{B2EC03F9-47C5-4182-90DD-B10D3B3F8699}" srcOrd="0" destOrd="0" parTransId="{E199360F-9DA1-4C8C-B14F-B4BE9FC56647}" sibTransId="{7BF24A61-8B5C-44A3-943F-411CAFFF99E5}"/>
    <dgm:cxn modelId="{441EC8F0-9A17-46F9-BCF8-41B78114B6E8}" type="presOf" srcId="{7BF24A61-8B5C-44A3-943F-411CAFFF99E5}" destId="{50D12A37-7FF3-4172-A598-8FDAA0DE135B}" srcOrd="0" destOrd="0" presId="urn:microsoft.com/office/officeart/2005/8/layout/cycle5"/>
    <dgm:cxn modelId="{C541C1DC-B2D0-4F93-AA59-CDA5D30536B8}" type="presOf" srcId="{C7ED8E07-9105-44C6-8FB9-DAFA7E0B3C1D}" destId="{B0D4798F-7DE9-4B19-812F-80C6889D3E2F}" srcOrd="0" destOrd="0" presId="urn:microsoft.com/office/officeart/2005/8/layout/cycle5"/>
    <dgm:cxn modelId="{64D53148-E10B-4812-A7C0-DE6A4C2AD9B7}" type="presOf" srcId="{FFAC32A6-E852-409C-B00F-2CCA77157278}" destId="{7CD80D89-804C-401C-A491-C08A702BFF74}" srcOrd="0" destOrd="0" presId="urn:microsoft.com/office/officeart/2005/8/layout/cycle5"/>
    <dgm:cxn modelId="{F283B9E0-8B57-4CCA-891B-164440225DEE}" srcId="{E5D6FDF0-C7AA-48BB-8947-E4F658ADACF9}" destId="{037039D3-0A2E-4414-A085-F207B30BCE01}" srcOrd="1" destOrd="0" parTransId="{BBF5041A-0F50-471D-B61F-EECF65766EA6}" sibTransId="{E1A6F5C7-61DC-4D04-85BE-B64ACABF16F1}"/>
    <dgm:cxn modelId="{B7880236-EA97-48E2-993C-4FBF960D2CB9}" type="presOf" srcId="{E1A6F5C7-61DC-4D04-85BE-B64ACABF16F1}" destId="{16AF4200-76E4-470A-AA7D-E29D89D9EBB3}" srcOrd="0" destOrd="0" presId="urn:microsoft.com/office/officeart/2005/8/layout/cycle5"/>
    <dgm:cxn modelId="{FDD17479-25B5-4966-84C8-AFBBCE0F6507}" type="presOf" srcId="{871588BD-8032-4D8F-80C8-03CB6086EEFA}" destId="{6D9A6BEA-E503-45BA-943D-A7A16683320C}" srcOrd="0" destOrd="0" presId="urn:microsoft.com/office/officeart/2005/8/layout/cycle5"/>
    <dgm:cxn modelId="{0E631306-C2B6-4F03-90DB-E3174D06E665}" type="presOf" srcId="{A32C52DC-E0EA-470F-8401-EB70AA1BFC90}" destId="{B62ADE32-1DF6-4321-AD7E-E105FE918AFE}" srcOrd="0" destOrd="0" presId="urn:microsoft.com/office/officeart/2005/8/layout/cycle5"/>
    <dgm:cxn modelId="{4D22DAE0-DD89-4CCB-87E3-8B27D4EFAA76}" srcId="{E5D6FDF0-C7AA-48BB-8947-E4F658ADACF9}" destId="{FFAC32A6-E852-409C-B00F-2CCA77157278}" srcOrd="2" destOrd="0" parTransId="{14B5A574-E0C7-450E-A09C-D0BB71927E61}" sibTransId="{871588BD-8032-4D8F-80C8-03CB6086EEFA}"/>
    <dgm:cxn modelId="{C49ABD0E-749C-4E13-8567-C611DCAE2092}" type="presParOf" srcId="{4DFF9B74-6910-422C-A1AE-4050C9084FCF}" destId="{63C5960B-1B39-4D1C-8115-8B782915B555}" srcOrd="0" destOrd="0" presId="urn:microsoft.com/office/officeart/2005/8/layout/cycle5"/>
    <dgm:cxn modelId="{5FC0FBA5-DC26-43A6-9B67-4F9BBE3AD2F5}" type="presParOf" srcId="{4DFF9B74-6910-422C-A1AE-4050C9084FCF}" destId="{BAF6C6BC-69A1-4257-86EA-7D59B35B5C36}" srcOrd="1" destOrd="0" presId="urn:microsoft.com/office/officeart/2005/8/layout/cycle5"/>
    <dgm:cxn modelId="{5668EDA6-838E-426E-9E51-FD9E4456E29D}" type="presParOf" srcId="{4DFF9B74-6910-422C-A1AE-4050C9084FCF}" destId="{50D12A37-7FF3-4172-A598-8FDAA0DE135B}" srcOrd="2" destOrd="0" presId="urn:microsoft.com/office/officeart/2005/8/layout/cycle5"/>
    <dgm:cxn modelId="{D61DB38B-E063-4F67-B068-E01A52D2030B}" type="presParOf" srcId="{4DFF9B74-6910-422C-A1AE-4050C9084FCF}" destId="{A8B3962E-6225-4507-81FA-6B7A569B6522}" srcOrd="3" destOrd="0" presId="urn:microsoft.com/office/officeart/2005/8/layout/cycle5"/>
    <dgm:cxn modelId="{C54AC773-B994-4630-A8F1-3E5BF2D6B2A6}" type="presParOf" srcId="{4DFF9B74-6910-422C-A1AE-4050C9084FCF}" destId="{F3A305C8-EF46-45A2-B1A5-BD27C70E2B83}" srcOrd="4" destOrd="0" presId="urn:microsoft.com/office/officeart/2005/8/layout/cycle5"/>
    <dgm:cxn modelId="{50DE9E11-DE1C-4F44-AD58-C3F2BF3B2C9E}" type="presParOf" srcId="{4DFF9B74-6910-422C-A1AE-4050C9084FCF}" destId="{16AF4200-76E4-470A-AA7D-E29D89D9EBB3}" srcOrd="5" destOrd="0" presId="urn:microsoft.com/office/officeart/2005/8/layout/cycle5"/>
    <dgm:cxn modelId="{FD507F73-0EE1-4497-9695-E265A843ED8C}" type="presParOf" srcId="{4DFF9B74-6910-422C-A1AE-4050C9084FCF}" destId="{7CD80D89-804C-401C-A491-C08A702BFF74}" srcOrd="6" destOrd="0" presId="urn:microsoft.com/office/officeart/2005/8/layout/cycle5"/>
    <dgm:cxn modelId="{05BC9B86-2283-4D73-BB3A-E2157F5183BA}" type="presParOf" srcId="{4DFF9B74-6910-422C-A1AE-4050C9084FCF}" destId="{726B4ADC-7709-4DE9-A1DA-DAB276956F98}" srcOrd="7" destOrd="0" presId="urn:microsoft.com/office/officeart/2005/8/layout/cycle5"/>
    <dgm:cxn modelId="{C1FE54B2-6F59-47CA-AE21-B95BFE0D4C1A}" type="presParOf" srcId="{4DFF9B74-6910-422C-A1AE-4050C9084FCF}" destId="{6D9A6BEA-E503-45BA-943D-A7A16683320C}" srcOrd="8" destOrd="0" presId="urn:microsoft.com/office/officeart/2005/8/layout/cycle5"/>
    <dgm:cxn modelId="{467E0E10-0809-4559-8D3E-06B73E184162}" type="presParOf" srcId="{4DFF9B74-6910-422C-A1AE-4050C9084FCF}" destId="{B0D4798F-7DE9-4B19-812F-80C6889D3E2F}" srcOrd="9" destOrd="0" presId="urn:microsoft.com/office/officeart/2005/8/layout/cycle5"/>
    <dgm:cxn modelId="{0C38A36E-8A80-4CAC-8D6A-76A28C566834}" type="presParOf" srcId="{4DFF9B74-6910-422C-A1AE-4050C9084FCF}" destId="{14B7380F-C226-49C5-A893-007641FB080D}" srcOrd="10" destOrd="0" presId="urn:microsoft.com/office/officeart/2005/8/layout/cycle5"/>
    <dgm:cxn modelId="{A928D825-D8E6-434E-8F68-170EC507868B}" type="presParOf" srcId="{4DFF9B74-6910-422C-A1AE-4050C9084FCF}" destId="{B62ADE32-1DF6-4321-AD7E-E105FE918AFE}"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59324A-9FD9-442F-B361-995E6CCFB850}">
      <dsp:nvSpPr>
        <dsp:cNvPr id="0" name=""/>
        <dsp:cNvSpPr/>
      </dsp:nvSpPr>
      <dsp:spPr>
        <a:xfrm>
          <a:off x="3667576" y="-163810"/>
          <a:ext cx="1786118" cy="1896823"/>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Standards</a:t>
          </a:r>
          <a:endParaRPr lang="en-US" sz="1600" kern="1200" dirty="0"/>
        </a:p>
      </dsp:txBody>
      <dsp:txXfrm>
        <a:off x="3929147" y="113973"/>
        <a:ext cx="1262976" cy="1341257"/>
      </dsp:txXfrm>
    </dsp:sp>
    <dsp:sp modelId="{D47B7690-881D-4621-BC66-5C6D0033D97A}">
      <dsp:nvSpPr>
        <dsp:cNvPr id="0" name=""/>
        <dsp:cNvSpPr/>
      </dsp:nvSpPr>
      <dsp:spPr>
        <a:xfrm rot="2160000">
          <a:off x="5362986" y="1201154"/>
          <a:ext cx="271619" cy="530119"/>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5370767" y="1283230"/>
        <a:ext cx="190133" cy="318071"/>
      </dsp:txXfrm>
    </dsp:sp>
    <dsp:sp modelId="{D086ABA1-2E54-42A2-B13A-599590BF910D}">
      <dsp:nvSpPr>
        <dsp:cNvPr id="0" name=""/>
        <dsp:cNvSpPr/>
      </dsp:nvSpPr>
      <dsp:spPr>
        <a:xfrm>
          <a:off x="5548384" y="1205246"/>
          <a:ext cx="1842570" cy="1932699"/>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Instructional Materials</a:t>
          </a:r>
          <a:endParaRPr lang="en-US" sz="1600" kern="1200" dirty="0"/>
        </a:p>
      </dsp:txBody>
      <dsp:txXfrm>
        <a:off x="5818222" y="1488283"/>
        <a:ext cx="1302894" cy="1366625"/>
      </dsp:txXfrm>
    </dsp:sp>
    <dsp:sp modelId="{E94BFB3B-6CD3-42F2-B477-546E907237DE}">
      <dsp:nvSpPr>
        <dsp:cNvPr id="0" name=""/>
        <dsp:cNvSpPr/>
      </dsp:nvSpPr>
      <dsp:spPr>
        <a:xfrm rot="6443138">
          <a:off x="6002650" y="3027377"/>
          <a:ext cx="232155" cy="530119"/>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6047878" y="3100169"/>
        <a:ext cx="162509" cy="318071"/>
      </dsp:txXfrm>
    </dsp:sp>
    <dsp:sp modelId="{D0B5FF99-C58F-4A64-83B8-09B8079D5162}">
      <dsp:nvSpPr>
        <dsp:cNvPr id="0" name=""/>
        <dsp:cNvSpPr/>
      </dsp:nvSpPr>
      <dsp:spPr>
        <a:xfrm>
          <a:off x="4818302" y="3463963"/>
          <a:ext cx="1897389" cy="1903672"/>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Assessment</a:t>
          </a:r>
          <a:endParaRPr lang="en-US" sz="1600" kern="1200" dirty="0"/>
        </a:p>
      </dsp:txBody>
      <dsp:txXfrm>
        <a:off x="5096168" y="3742749"/>
        <a:ext cx="1341657" cy="1346100"/>
      </dsp:txXfrm>
    </dsp:sp>
    <dsp:sp modelId="{C4F0974A-31BC-4447-A3B5-61F0157E19BA}">
      <dsp:nvSpPr>
        <dsp:cNvPr id="0" name=""/>
        <dsp:cNvSpPr/>
      </dsp:nvSpPr>
      <dsp:spPr>
        <a:xfrm rot="10800000">
          <a:off x="4508505" y="4150739"/>
          <a:ext cx="218923" cy="530119"/>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4574182" y="4256763"/>
        <a:ext cx="153246" cy="318071"/>
      </dsp:txXfrm>
    </dsp:sp>
    <dsp:sp modelId="{33266E0B-174A-435B-91F3-BAA67E7A39AB}">
      <dsp:nvSpPr>
        <dsp:cNvPr id="0" name=""/>
        <dsp:cNvSpPr/>
      </dsp:nvSpPr>
      <dsp:spPr>
        <a:xfrm>
          <a:off x="2504222" y="3465290"/>
          <a:ext cx="1901017" cy="1901017"/>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Instructional Practice</a:t>
          </a:r>
          <a:endParaRPr lang="en-US" sz="1600" kern="1200" dirty="0"/>
        </a:p>
      </dsp:txBody>
      <dsp:txXfrm>
        <a:off x="2782619" y="3743687"/>
        <a:ext cx="1344223" cy="1344223"/>
      </dsp:txXfrm>
    </dsp:sp>
    <dsp:sp modelId="{31280390-AA77-45FD-8A9B-837FB5D4CCD3}">
      <dsp:nvSpPr>
        <dsp:cNvPr id="0" name=""/>
        <dsp:cNvSpPr/>
      </dsp:nvSpPr>
      <dsp:spPr>
        <a:xfrm rot="15018560">
          <a:off x="2934809" y="3043003"/>
          <a:ext cx="246996" cy="530119"/>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2984342" y="3183910"/>
        <a:ext cx="172897" cy="318071"/>
      </dsp:txXfrm>
    </dsp:sp>
    <dsp:sp modelId="{4F2021F7-594E-4823-88B5-5C7100BDC6A5}">
      <dsp:nvSpPr>
        <dsp:cNvPr id="0" name=""/>
        <dsp:cNvSpPr/>
      </dsp:nvSpPr>
      <dsp:spPr>
        <a:xfrm>
          <a:off x="1670581" y="1206298"/>
          <a:ext cx="1962040" cy="1930594"/>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Teacher Development</a:t>
          </a:r>
          <a:endParaRPr lang="en-US" sz="1600" kern="1200" dirty="0"/>
        </a:p>
      </dsp:txBody>
      <dsp:txXfrm>
        <a:off x="1957915" y="1489027"/>
        <a:ext cx="1387372" cy="1365136"/>
      </dsp:txXfrm>
    </dsp:sp>
    <dsp:sp modelId="{A5ECE70D-78C5-45D0-9D1E-CCB9C6712CD5}">
      <dsp:nvSpPr>
        <dsp:cNvPr id="0" name=""/>
        <dsp:cNvSpPr/>
      </dsp:nvSpPr>
      <dsp:spPr>
        <a:xfrm rot="19440000">
          <a:off x="3501062" y="1198274"/>
          <a:ext cx="250754" cy="530119"/>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3508245" y="1326406"/>
        <a:ext cx="175528" cy="3180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C5960B-1B39-4D1C-8115-8B782915B555}">
      <dsp:nvSpPr>
        <dsp:cNvPr id="0" name=""/>
        <dsp:cNvSpPr/>
      </dsp:nvSpPr>
      <dsp:spPr>
        <a:xfrm>
          <a:off x="3382677" y="1282"/>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Teach</a:t>
          </a:r>
          <a:endParaRPr lang="en-US" sz="2800" kern="1200" dirty="0"/>
        </a:p>
      </dsp:txBody>
      <dsp:txXfrm>
        <a:off x="3433974" y="52579"/>
        <a:ext cx="1514051" cy="948225"/>
      </dsp:txXfrm>
    </dsp:sp>
    <dsp:sp modelId="{50D12A37-7FF3-4172-A598-8FDAA0DE135B}">
      <dsp:nvSpPr>
        <dsp:cNvPr id="0" name=""/>
        <dsp:cNvSpPr/>
      </dsp:nvSpPr>
      <dsp:spPr>
        <a:xfrm>
          <a:off x="2454710" y="526691"/>
          <a:ext cx="3472579" cy="3472579"/>
        </a:xfrm>
        <a:custGeom>
          <a:avLst/>
          <a:gdLst/>
          <a:ahLst/>
          <a:cxnLst/>
          <a:rect l="0" t="0" r="0" b="0"/>
          <a:pathLst>
            <a:path>
              <a:moveTo>
                <a:pt x="2767844" y="339651"/>
              </a:moveTo>
              <a:arcTo wR="1736289" hR="1736289" stAng="18386971" swAng="1633944"/>
            </a:path>
          </a:pathLst>
        </a:custGeom>
        <a:noFill/>
        <a:ln w="28575" cap="flat" cmpd="sng" algn="ctr">
          <a:solidFill>
            <a:scrgbClr r="0" g="0" b="0">
              <a:shade val="95000"/>
              <a:satMod val="105000"/>
            </a:scrgbClr>
          </a:solidFill>
          <a:prstDash val="solid"/>
          <a:tailEnd type="arrow"/>
        </a:ln>
        <a:effectLst/>
      </dsp:spPr>
      <dsp:style>
        <a:lnRef idx="1">
          <a:scrgbClr r="0" g="0" b="0"/>
        </a:lnRef>
        <a:fillRef idx="0">
          <a:scrgbClr r="0" g="0" b="0"/>
        </a:fillRef>
        <a:effectRef idx="0">
          <a:scrgbClr r="0" g="0" b="0"/>
        </a:effectRef>
        <a:fontRef idx="minor"/>
      </dsp:style>
    </dsp:sp>
    <dsp:sp modelId="{A8B3962E-6225-4507-81FA-6B7A569B6522}">
      <dsp:nvSpPr>
        <dsp:cNvPr id="0" name=""/>
        <dsp:cNvSpPr/>
      </dsp:nvSpPr>
      <dsp:spPr>
        <a:xfrm>
          <a:off x="5118966" y="1737571"/>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Assess</a:t>
          </a:r>
          <a:endParaRPr lang="en-US" sz="2800" kern="1200" dirty="0"/>
        </a:p>
      </dsp:txBody>
      <dsp:txXfrm>
        <a:off x="5170263" y="1788868"/>
        <a:ext cx="1514051" cy="948225"/>
      </dsp:txXfrm>
    </dsp:sp>
    <dsp:sp modelId="{16AF4200-76E4-470A-AA7D-E29D89D9EBB3}">
      <dsp:nvSpPr>
        <dsp:cNvPr id="0" name=""/>
        <dsp:cNvSpPr/>
      </dsp:nvSpPr>
      <dsp:spPr>
        <a:xfrm>
          <a:off x="2454710" y="526691"/>
          <a:ext cx="3472579" cy="3472579"/>
        </a:xfrm>
        <a:custGeom>
          <a:avLst/>
          <a:gdLst/>
          <a:ahLst/>
          <a:cxnLst/>
          <a:rect l="0" t="0" r="0" b="0"/>
          <a:pathLst>
            <a:path>
              <a:moveTo>
                <a:pt x="3292606" y="2506080"/>
              </a:moveTo>
              <a:arcTo wR="1736289" hR="1736289" stAng="1579085" swAng="1633944"/>
            </a:path>
          </a:pathLst>
        </a:custGeom>
        <a:noFill/>
        <a:ln w="28575" cap="flat" cmpd="sng" algn="ctr">
          <a:solidFill>
            <a:scrgbClr r="0" g="0" b="0">
              <a:shade val="95000"/>
              <a:satMod val="105000"/>
            </a:scrgbClr>
          </a:solidFill>
          <a:prstDash val="solid"/>
          <a:tailEnd type="arrow"/>
        </a:ln>
        <a:effectLst/>
      </dsp:spPr>
      <dsp:style>
        <a:lnRef idx="1">
          <a:scrgbClr r="0" g="0" b="0"/>
        </a:lnRef>
        <a:fillRef idx="0">
          <a:scrgbClr r="0" g="0" b="0"/>
        </a:fillRef>
        <a:effectRef idx="0">
          <a:scrgbClr r="0" g="0" b="0"/>
        </a:effectRef>
        <a:fontRef idx="minor"/>
      </dsp:style>
    </dsp:sp>
    <dsp:sp modelId="{7CD80D89-804C-401C-A491-C08A702BFF74}">
      <dsp:nvSpPr>
        <dsp:cNvPr id="0" name=""/>
        <dsp:cNvSpPr/>
      </dsp:nvSpPr>
      <dsp:spPr>
        <a:xfrm>
          <a:off x="3382677" y="3473861"/>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Analyze</a:t>
          </a:r>
          <a:endParaRPr lang="en-US" sz="2800" kern="1200" dirty="0"/>
        </a:p>
      </dsp:txBody>
      <dsp:txXfrm>
        <a:off x="3433974" y="3525158"/>
        <a:ext cx="1514051" cy="948225"/>
      </dsp:txXfrm>
    </dsp:sp>
    <dsp:sp modelId="{6D9A6BEA-E503-45BA-943D-A7A16683320C}">
      <dsp:nvSpPr>
        <dsp:cNvPr id="0" name=""/>
        <dsp:cNvSpPr/>
      </dsp:nvSpPr>
      <dsp:spPr>
        <a:xfrm>
          <a:off x="2454710" y="526691"/>
          <a:ext cx="3472579" cy="3472579"/>
        </a:xfrm>
        <a:custGeom>
          <a:avLst/>
          <a:gdLst/>
          <a:ahLst/>
          <a:cxnLst/>
          <a:rect l="0" t="0" r="0" b="0"/>
          <a:pathLst>
            <a:path>
              <a:moveTo>
                <a:pt x="704735" y="3132927"/>
              </a:moveTo>
              <a:arcTo wR="1736289" hR="1736289" stAng="7586971" swAng="1633944"/>
            </a:path>
          </a:pathLst>
        </a:custGeom>
        <a:noFill/>
        <a:ln w="28575" cap="flat" cmpd="sng" algn="ctr">
          <a:solidFill>
            <a:scrgbClr r="0" g="0" b="0">
              <a:shade val="95000"/>
              <a:satMod val="105000"/>
            </a:scrgbClr>
          </a:solidFill>
          <a:prstDash val="solid"/>
          <a:tailEnd type="arrow"/>
        </a:ln>
        <a:effectLst/>
      </dsp:spPr>
      <dsp:style>
        <a:lnRef idx="1">
          <a:scrgbClr r="0" g="0" b="0"/>
        </a:lnRef>
        <a:fillRef idx="0">
          <a:scrgbClr r="0" g="0" b="0"/>
        </a:fillRef>
        <a:effectRef idx="0">
          <a:scrgbClr r="0" g="0" b="0"/>
        </a:effectRef>
        <a:fontRef idx="minor"/>
      </dsp:style>
    </dsp:sp>
    <dsp:sp modelId="{B0D4798F-7DE9-4B19-812F-80C6889D3E2F}">
      <dsp:nvSpPr>
        <dsp:cNvPr id="0" name=""/>
        <dsp:cNvSpPr/>
      </dsp:nvSpPr>
      <dsp:spPr>
        <a:xfrm>
          <a:off x="1646387" y="1737571"/>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Action</a:t>
          </a:r>
          <a:endParaRPr lang="en-US" sz="2800" kern="1200" dirty="0"/>
        </a:p>
      </dsp:txBody>
      <dsp:txXfrm>
        <a:off x="1697684" y="1788868"/>
        <a:ext cx="1514051" cy="948225"/>
      </dsp:txXfrm>
    </dsp:sp>
    <dsp:sp modelId="{B62ADE32-1DF6-4321-AD7E-E105FE918AFE}">
      <dsp:nvSpPr>
        <dsp:cNvPr id="0" name=""/>
        <dsp:cNvSpPr/>
      </dsp:nvSpPr>
      <dsp:spPr>
        <a:xfrm>
          <a:off x="2454710" y="526691"/>
          <a:ext cx="3472579" cy="3472579"/>
        </a:xfrm>
        <a:custGeom>
          <a:avLst/>
          <a:gdLst/>
          <a:ahLst/>
          <a:cxnLst/>
          <a:rect l="0" t="0" r="0" b="0"/>
          <a:pathLst>
            <a:path>
              <a:moveTo>
                <a:pt x="179972" y="966498"/>
              </a:moveTo>
              <a:arcTo wR="1736289" hR="1736289" stAng="12379085" swAng="1633944"/>
            </a:path>
          </a:pathLst>
        </a:custGeom>
        <a:noFill/>
        <a:ln w="28575" cap="flat" cmpd="sng" algn="ctr">
          <a:solidFill>
            <a:schemeClr val="accent2">
              <a:shade val="95000"/>
              <a:satMod val="105000"/>
            </a:schemeClr>
          </a:solidFill>
          <a:prstDash val="solid"/>
          <a:tailEnd type="arrow"/>
        </a:ln>
        <a:effectLst/>
      </dsp:spPr>
      <dsp:style>
        <a:lnRef idx="1">
          <a:schemeClr val="accent2"/>
        </a:lnRef>
        <a:fillRef idx="0">
          <a:schemeClr val="accent2"/>
        </a:fillRef>
        <a:effectRef idx="0">
          <a:schemeClr val="accent2"/>
        </a:effectRef>
        <a:fontRef idx="minor">
          <a:schemeClr val="tx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C5960B-1B39-4D1C-8115-8B782915B555}">
      <dsp:nvSpPr>
        <dsp:cNvPr id="0" name=""/>
        <dsp:cNvSpPr/>
      </dsp:nvSpPr>
      <dsp:spPr>
        <a:xfrm>
          <a:off x="3382677" y="1282"/>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Teach</a:t>
          </a:r>
          <a:endParaRPr lang="en-US" sz="2800" kern="1200" dirty="0"/>
        </a:p>
      </dsp:txBody>
      <dsp:txXfrm>
        <a:off x="3433974" y="52579"/>
        <a:ext cx="1514051" cy="948225"/>
      </dsp:txXfrm>
    </dsp:sp>
    <dsp:sp modelId="{50D12A37-7FF3-4172-A598-8FDAA0DE135B}">
      <dsp:nvSpPr>
        <dsp:cNvPr id="0" name=""/>
        <dsp:cNvSpPr/>
      </dsp:nvSpPr>
      <dsp:spPr>
        <a:xfrm>
          <a:off x="2454710" y="526691"/>
          <a:ext cx="3472579" cy="3472579"/>
        </a:xfrm>
        <a:custGeom>
          <a:avLst/>
          <a:gdLst/>
          <a:ahLst/>
          <a:cxnLst/>
          <a:rect l="0" t="0" r="0" b="0"/>
          <a:pathLst>
            <a:path>
              <a:moveTo>
                <a:pt x="2767844" y="339651"/>
              </a:moveTo>
              <a:arcTo wR="1736289" hR="1736289" stAng="18386971" swAng="1633944"/>
            </a:path>
          </a:pathLst>
        </a:custGeom>
        <a:noFill/>
        <a:ln w="28575" cap="flat" cmpd="sng" algn="ctr">
          <a:solidFill>
            <a:scrgbClr r="0" g="0" b="0">
              <a:shade val="95000"/>
              <a:satMod val="105000"/>
            </a:scrgbClr>
          </a:solidFill>
          <a:prstDash val="solid"/>
          <a:tailEnd type="arrow"/>
        </a:ln>
        <a:effectLst/>
      </dsp:spPr>
      <dsp:style>
        <a:lnRef idx="1">
          <a:scrgbClr r="0" g="0" b="0"/>
        </a:lnRef>
        <a:fillRef idx="0">
          <a:scrgbClr r="0" g="0" b="0"/>
        </a:fillRef>
        <a:effectRef idx="0">
          <a:scrgbClr r="0" g="0" b="0"/>
        </a:effectRef>
        <a:fontRef idx="minor"/>
      </dsp:style>
    </dsp:sp>
    <dsp:sp modelId="{A8B3962E-6225-4507-81FA-6B7A569B6522}">
      <dsp:nvSpPr>
        <dsp:cNvPr id="0" name=""/>
        <dsp:cNvSpPr/>
      </dsp:nvSpPr>
      <dsp:spPr>
        <a:xfrm>
          <a:off x="5118966" y="1737571"/>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Assess</a:t>
          </a:r>
          <a:endParaRPr lang="en-US" sz="2800" kern="1200" dirty="0"/>
        </a:p>
      </dsp:txBody>
      <dsp:txXfrm>
        <a:off x="5170263" y="1788868"/>
        <a:ext cx="1514051" cy="948225"/>
      </dsp:txXfrm>
    </dsp:sp>
    <dsp:sp modelId="{16AF4200-76E4-470A-AA7D-E29D89D9EBB3}">
      <dsp:nvSpPr>
        <dsp:cNvPr id="0" name=""/>
        <dsp:cNvSpPr/>
      </dsp:nvSpPr>
      <dsp:spPr>
        <a:xfrm>
          <a:off x="2454710" y="526691"/>
          <a:ext cx="3472579" cy="3472579"/>
        </a:xfrm>
        <a:custGeom>
          <a:avLst/>
          <a:gdLst/>
          <a:ahLst/>
          <a:cxnLst/>
          <a:rect l="0" t="0" r="0" b="0"/>
          <a:pathLst>
            <a:path>
              <a:moveTo>
                <a:pt x="3292606" y="2506080"/>
              </a:moveTo>
              <a:arcTo wR="1736289" hR="1736289" stAng="1579085" swAng="1633944"/>
            </a:path>
          </a:pathLst>
        </a:custGeom>
        <a:noFill/>
        <a:ln w="28575" cap="flat" cmpd="sng" algn="ctr">
          <a:solidFill>
            <a:scrgbClr r="0" g="0" b="0">
              <a:shade val="95000"/>
              <a:satMod val="105000"/>
            </a:scrgbClr>
          </a:solidFill>
          <a:prstDash val="solid"/>
          <a:tailEnd type="arrow"/>
        </a:ln>
        <a:effectLst/>
      </dsp:spPr>
      <dsp:style>
        <a:lnRef idx="1">
          <a:scrgbClr r="0" g="0" b="0"/>
        </a:lnRef>
        <a:fillRef idx="0">
          <a:scrgbClr r="0" g="0" b="0"/>
        </a:fillRef>
        <a:effectRef idx="0">
          <a:scrgbClr r="0" g="0" b="0"/>
        </a:effectRef>
        <a:fontRef idx="minor"/>
      </dsp:style>
    </dsp:sp>
    <dsp:sp modelId="{7CD80D89-804C-401C-A491-C08A702BFF74}">
      <dsp:nvSpPr>
        <dsp:cNvPr id="0" name=""/>
        <dsp:cNvSpPr/>
      </dsp:nvSpPr>
      <dsp:spPr>
        <a:xfrm>
          <a:off x="3382677" y="3473861"/>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Analyze</a:t>
          </a:r>
          <a:endParaRPr lang="en-US" sz="2800" kern="1200" dirty="0"/>
        </a:p>
      </dsp:txBody>
      <dsp:txXfrm>
        <a:off x="3433974" y="3525158"/>
        <a:ext cx="1514051" cy="948225"/>
      </dsp:txXfrm>
    </dsp:sp>
    <dsp:sp modelId="{6D9A6BEA-E503-45BA-943D-A7A16683320C}">
      <dsp:nvSpPr>
        <dsp:cNvPr id="0" name=""/>
        <dsp:cNvSpPr/>
      </dsp:nvSpPr>
      <dsp:spPr>
        <a:xfrm>
          <a:off x="2454710" y="526691"/>
          <a:ext cx="3472579" cy="3472579"/>
        </a:xfrm>
        <a:custGeom>
          <a:avLst/>
          <a:gdLst/>
          <a:ahLst/>
          <a:cxnLst/>
          <a:rect l="0" t="0" r="0" b="0"/>
          <a:pathLst>
            <a:path>
              <a:moveTo>
                <a:pt x="704735" y="3132927"/>
              </a:moveTo>
              <a:arcTo wR="1736289" hR="1736289" stAng="7586971" swAng="1633944"/>
            </a:path>
          </a:pathLst>
        </a:custGeom>
        <a:noFill/>
        <a:ln w="28575" cap="flat" cmpd="sng" algn="ctr">
          <a:solidFill>
            <a:scrgbClr r="0" g="0" b="0">
              <a:shade val="95000"/>
              <a:satMod val="105000"/>
            </a:scrgbClr>
          </a:solidFill>
          <a:prstDash val="solid"/>
          <a:tailEnd type="arrow"/>
        </a:ln>
        <a:effectLst/>
      </dsp:spPr>
      <dsp:style>
        <a:lnRef idx="1">
          <a:scrgbClr r="0" g="0" b="0"/>
        </a:lnRef>
        <a:fillRef idx="0">
          <a:scrgbClr r="0" g="0" b="0"/>
        </a:fillRef>
        <a:effectRef idx="0">
          <a:scrgbClr r="0" g="0" b="0"/>
        </a:effectRef>
        <a:fontRef idx="minor"/>
      </dsp:style>
    </dsp:sp>
    <dsp:sp modelId="{B0D4798F-7DE9-4B19-812F-80C6889D3E2F}">
      <dsp:nvSpPr>
        <dsp:cNvPr id="0" name=""/>
        <dsp:cNvSpPr/>
      </dsp:nvSpPr>
      <dsp:spPr>
        <a:xfrm>
          <a:off x="1646387" y="1737571"/>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Action</a:t>
          </a:r>
          <a:endParaRPr lang="en-US" sz="2800" kern="1200" dirty="0"/>
        </a:p>
      </dsp:txBody>
      <dsp:txXfrm>
        <a:off x="1697684" y="1788868"/>
        <a:ext cx="1514051" cy="948225"/>
      </dsp:txXfrm>
    </dsp:sp>
    <dsp:sp modelId="{B62ADE32-1DF6-4321-AD7E-E105FE918AFE}">
      <dsp:nvSpPr>
        <dsp:cNvPr id="0" name=""/>
        <dsp:cNvSpPr/>
      </dsp:nvSpPr>
      <dsp:spPr>
        <a:xfrm>
          <a:off x="2454710" y="526691"/>
          <a:ext cx="3472579" cy="3472579"/>
        </a:xfrm>
        <a:custGeom>
          <a:avLst/>
          <a:gdLst/>
          <a:ahLst/>
          <a:cxnLst/>
          <a:rect l="0" t="0" r="0" b="0"/>
          <a:pathLst>
            <a:path>
              <a:moveTo>
                <a:pt x="179972" y="966498"/>
              </a:moveTo>
              <a:arcTo wR="1736289" hR="1736289" stAng="12379085" swAng="1633944"/>
            </a:path>
          </a:pathLst>
        </a:custGeom>
        <a:noFill/>
        <a:ln w="28575" cap="flat" cmpd="sng" algn="ctr">
          <a:solidFill>
            <a:schemeClr val="accent2">
              <a:shade val="95000"/>
              <a:satMod val="105000"/>
            </a:schemeClr>
          </a:solidFill>
          <a:prstDash val="solid"/>
          <a:tailEnd type="arrow"/>
        </a:ln>
        <a:effectLst/>
      </dsp:spPr>
      <dsp:style>
        <a:lnRef idx="1">
          <a:schemeClr val="accent2"/>
        </a:lnRef>
        <a:fillRef idx="0">
          <a:schemeClr val="accent2"/>
        </a:fillRef>
        <a:effectRef idx="0">
          <a:schemeClr val="accent2"/>
        </a:effectRef>
        <a:fontRef idx="minor">
          <a:schemeClr val="tx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C5960B-1B39-4D1C-8115-8B782915B555}">
      <dsp:nvSpPr>
        <dsp:cNvPr id="0" name=""/>
        <dsp:cNvSpPr/>
      </dsp:nvSpPr>
      <dsp:spPr>
        <a:xfrm>
          <a:off x="3382677" y="1282"/>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Teach</a:t>
          </a:r>
          <a:endParaRPr lang="en-US" sz="2800" kern="1200" dirty="0"/>
        </a:p>
      </dsp:txBody>
      <dsp:txXfrm>
        <a:off x="3433974" y="52579"/>
        <a:ext cx="1514051" cy="948225"/>
      </dsp:txXfrm>
    </dsp:sp>
    <dsp:sp modelId="{50D12A37-7FF3-4172-A598-8FDAA0DE135B}">
      <dsp:nvSpPr>
        <dsp:cNvPr id="0" name=""/>
        <dsp:cNvSpPr/>
      </dsp:nvSpPr>
      <dsp:spPr>
        <a:xfrm>
          <a:off x="2454710" y="526691"/>
          <a:ext cx="3472579" cy="3472579"/>
        </a:xfrm>
        <a:custGeom>
          <a:avLst/>
          <a:gdLst/>
          <a:ahLst/>
          <a:cxnLst/>
          <a:rect l="0" t="0" r="0" b="0"/>
          <a:pathLst>
            <a:path>
              <a:moveTo>
                <a:pt x="2767844" y="339651"/>
              </a:moveTo>
              <a:arcTo wR="1736289" hR="1736289" stAng="18386971" swAng="1633944"/>
            </a:path>
          </a:pathLst>
        </a:custGeom>
        <a:noFill/>
        <a:ln w="28575" cap="flat" cmpd="sng" algn="ctr">
          <a:solidFill>
            <a:scrgbClr r="0" g="0" b="0">
              <a:shade val="95000"/>
              <a:satMod val="105000"/>
            </a:scrgbClr>
          </a:solidFill>
          <a:prstDash val="solid"/>
          <a:tailEnd type="arrow"/>
        </a:ln>
        <a:effectLst/>
      </dsp:spPr>
      <dsp:style>
        <a:lnRef idx="1">
          <a:scrgbClr r="0" g="0" b="0"/>
        </a:lnRef>
        <a:fillRef idx="0">
          <a:scrgbClr r="0" g="0" b="0"/>
        </a:fillRef>
        <a:effectRef idx="0">
          <a:scrgbClr r="0" g="0" b="0"/>
        </a:effectRef>
        <a:fontRef idx="minor"/>
      </dsp:style>
    </dsp:sp>
    <dsp:sp modelId="{A8B3962E-6225-4507-81FA-6B7A569B6522}">
      <dsp:nvSpPr>
        <dsp:cNvPr id="0" name=""/>
        <dsp:cNvSpPr/>
      </dsp:nvSpPr>
      <dsp:spPr>
        <a:xfrm>
          <a:off x="5118966" y="1737571"/>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Assess</a:t>
          </a:r>
          <a:endParaRPr lang="en-US" sz="2800" kern="1200" dirty="0"/>
        </a:p>
      </dsp:txBody>
      <dsp:txXfrm>
        <a:off x="5170263" y="1788868"/>
        <a:ext cx="1514051" cy="948225"/>
      </dsp:txXfrm>
    </dsp:sp>
    <dsp:sp modelId="{16AF4200-76E4-470A-AA7D-E29D89D9EBB3}">
      <dsp:nvSpPr>
        <dsp:cNvPr id="0" name=""/>
        <dsp:cNvSpPr/>
      </dsp:nvSpPr>
      <dsp:spPr>
        <a:xfrm>
          <a:off x="2454710" y="526691"/>
          <a:ext cx="3472579" cy="3472579"/>
        </a:xfrm>
        <a:custGeom>
          <a:avLst/>
          <a:gdLst/>
          <a:ahLst/>
          <a:cxnLst/>
          <a:rect l="0" t="0" r="0" b="0"/>
          <a:pathLst>
            <a:path>
              <a:moveTo>
                <a:pt x="3292606" y="2506080"/>
              </a:moveTo>
              <a:arcTo wR="1736289" hR="1736289" stAng="1579085" swAng="1633944"/>
            </a:path>
          </a:pathLst>
        </a:custGeom>
        <a:noFill/>
        <a:ln w="28575" cap="flat" cmpd="sng" algn="ctr">
          <a:solidFill>
            <a:scrgbClr r="0" g="0" b="0">
              <a:shade val="95000"/>
              <a:satMod val="105000"/>
            </a:scrgbClr>
          </a:solidFill>
          <a:prstDash val="solid"/>
          <a:tailEnd type="arrow"/>
        </a:ln>
        <a:effectLst/>
      </dsp:spPr>
      <dsp:style>
        <a:lnRef idx="1">
          <a:scrgbClr r="0" g="0" b="0"/>
        </a:lnRef>
        <a:fillRef idx="0">
          <a:scrgbClr r="0" g="0" b="0"/>
        </a:fillRef>
        <a:effectRef idx="0">
          <a:scrgbClr r="0" g="0" b="0"/>
        </a:effectRef>
        <a:fontRef idx="minor"/>
      </dsp:style>
    </dsp:sp>
    <dsp:sp modelId="{7CD80D89-804C-401C-A491-C08A702BFF74}">
      <dsp:nvSpPr>
        <dsp:cNvPr id="0" name=""/>
        <dsp:cNvSpPr/>
      </dsp:nvSpPr>
      <dsp:spPr>
        <a:xfrm>
          <a:off x="3382677" y="3473861"/>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Analyze</a:t>
          </a:r>
          <a:endParaRPr lang="en-US" sz="2800" kern="1200" dirty="0"/>
        </a:p>
      </dsp:txBody>
      <dsp:txXfrm>
        <a:off x="3433974" y="3525158"/>
        <a:ext cx="1514051" cy="948225"/>
      </dsp:txXfrm>
    </dsp:sp>
    <dsp:sp modelId="{6D9A6BEA-E503-45BA-943D-A7A16683320C}">
      <dsp:nvSpPr>
        <dsp:cNvPr id="0" name=""/>
        <dsp:cNvSpPr/>
      </dsp:nvSpPr>
      <dsp:spPr>
        <a:xfrm>
          <a:off x="2454710" y="526691"/>
          <a:ext cx="3472579" cy="3472579"/>
        </a:xfrm>
        <a:custGeom>
          <a:avLst/>
          <a:gdLst/>
          <a:ahLst/>
          <a:cxnLst/>
          <a:rect l="0" t="0" r="0" b="0"/>
          <a:pathLst>
            <a:path>
              <a:moveTo>
                <a:pt x="704735" y="3132927"/>
              </a:moveTo>
              <a:arcTo wR="1736289" hR="1736289" stAng="7586971" swAng="1633944"/>
            </a:path>
          </a:pathLst>
        </a:custGeom>
        <a:noFill/>
        <a:ln w="28575" cap="flat" cmpd="sng" algn="ctr">
          <a:solidFill>
            <a:scrgbClr r="0" g="0" b="0">
              <a:shade val="95000"/>
              <a:satMod val="105000"/>
            </a:scrgbClr>
          </a:solidFill>
          <a:prstDash val="solid"/>
          <a:tailEnd type="arrow"/>
        </a:ln>
        <a:effectLst/>
      </dsp:spPr>
      <dsp:style>
        <a:lnRef idx="1">
          <a:scrgbClr r="0" g="0" b="0"/>
        </a:lnRef>
        <a:fillRef idx="0">
          <a:scrgbClr r="0" g="0" b="0"/>
        </a:fillRef>
        <a:effectRef idx="0">
          <a:scrgbClr r="0" g="0" b="0"/>
        </a:effectRef>
        <a:fontRef idx="minor"/>
      </dsp:style>
    </dsp:sp>
    <dsp:sp modelId="{B0D4798F-7DE9-4B19-812F-80C6889D3E2F}">
      <dsp:nvSpPr>
        <dsp:cNvPr id="0" name=""/>
        <dsp:cNvSpPr/>
      </dsp:nvSpPr>
      <dsp:spPr>
        <a:xfrm>
          <a:off x="1646387" y="1737571"/>
          <a:ext cx="1616645" cy="1050819"/>
        </a:xfrm>
        <a:prstGeom prst="roundRect">
          <a:avLst/>
        </a:prstGeom>
        <a:solidFill>
          <a:srgbClr val="FF0000"/>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Action</a:t>
          </a:r>
          <a:endParaRPr lang="en-US" sz="2800" kern="1200" dirty="0"/>
        </a:p>
      </dsp:txBody>
      <dsp:txXfrm>
        <a:off x="1697684" y="1788868"/>
        <a:ext cx="1514051" cy="948225"/>
      </dsp:txXfrm>
    </dsp:sp>
    <dsp:sp modelId="{B62ADE32-1DF6-4321-AD7E-E105FE918AFE}">
      <dsp:nvSpPr>
        <dsp:cNvPr id="0" name=""/>
        <dsp:cNvSpPr/>
      </dsp:nvSpPr>
      <dsp:spPr>
        <a:xfrm>
          <a:off x="2454710" y="526691"/>
          <a:ext cx="3472579" cy="3472579"/>
        </a:xfrm>
        <a:custGeom>
          <a:avLst/>
          <a:gdLst/>
          <a:ahLst/>
          <a:cxnLst/>
          <a:rect l="0" t="0" r="0" b="0"/>
          <a:pathLst>
            <a:path>
              <a:moveTo>
                <a:pt x="179972" y="966498"/>
              </a:moveTo>
              <a:arcTo wR="1736289" hR="1736289" stAng="12379085" swAng="1633944"/>
            </a:path>
          </a:pathLst>
        </a:custGeom>
        <a:noFill/>
        <a:ln w="28575" cap="flat" cmpd="sng" algn="ctr">
          <a:solidFill>
            <a:schemeClr val="accent2">
              <a:shade val="95000"/>
              <a:satMod val="105000"/>
            </a:schemeClr>
          </a:solidFill>
          <a:prstDash val="solid"/>
          <a:tailEnd type="arrow"/>
        </a:ln>
        <a:effectLst/>
      </dsp:spPr>
      <dsp:style>
        <a:lnRef idx="1">
          <a:schemeClr val="accent2"/>
        </a:lnRef>
        <a:fillRef idx="0">
          <a:schemeClr val="accent2"/>
        </a:fillRef>
        <a:effectRef idx="0">
          <a:schemeClr val="accent2"/>
        </a:effectRef>
        <a:fontRef idx="minor">
          <a:schemeClr val="tx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70764A-B111-44B3-AE37-A9C6790043FE}" type="datetimeFigureOut">
              <a:rPr lang="en-US" smtClean="0"/>
              <a:t>3/16/2017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3C1CD0-D833-4B0D-BF33-74A8E63C0BDA}" type="slidenum">
              <a:rPr lang="en-US" smtClean="0"/>
              <a:t>‹#›</a:t>
            </a:fld>
            <a:endParaRPr lang="en-US"/>
          </a:p>
        </p:txBody>
      </p:sp>
    </p:spTree>
    <p:extLst>
      <p:ext uri="{BB962C8B-B14F-4D97-AF65-F5344CB8AC3E}">
        <p14:creationId xmlns:p14="http://schemas.microsoft.com/office/powerpoint/2010/main" val="209776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089181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Shape 510"/>
          <p:cNvSpPr>
            <a:spLocks noGrp="1" noRot="1" noChangeAspect="1"/>
          </p:cNvSpPr>
          <p:nvPr>
            <p:ph type="sldImg"/>
          </p:nvPr>
        </p:nvSpPr>
        <p:spPr>
          <a:prstGeom prst="rect">
            <a:avLst/>
          </a:prstGeom>
        </p:spPr>
        <p:txBody>
          <a:bodyPr/>
          <a:lstStyle/>
          <a:p>
            <a:endParaRPr/>
          </a:p>
        </p:txBody>
      </p:sp>
      <p:sp>
        <p:nvSpPr>
          <p:cNvPr id="511" name="Shape 511"/>
          <p:cNvSpPr>
            <a:spLocks noGrp="1"/>
          </p:cNvSpPr>
          <p:nvPr>
            <p:ph type="body" sz="quarter" idx="1"/>
          </p:nvPr>
        </p:nvSpPr>
        <p:spPr>
          <a:prstGeom prst="rect">
            <a:avLst/>
          </a:prstGeom>
        </p:spPr>
        <p:txBody>
          <a:bodyPr/>
          <a:lstStyle/>
          <a:p>
            <a:pPr marL="171450" indent="-171450">
              <a:lnSpc>
                <a:spcPct val="115000"/>
              </a:lnSpc>
              <a:buFont typeface="Arial" panose="020B0604020202020204" pitchFamily="34" charset="0"/>
              <a:buChar char="•"/>
              <a:defRPr sz="1000"/>
            </a:pPr>
            <a:r>
              <a:rPr lang="en-US" dirty="0" smtClean="0"/>
              <a:t>The overarching revisions for grades K-12 in ELA include:</a:t>
            </a:r>
            <a:endParaRPr lang="en-US" dirty="0" smtClean="0">
              <a:latin typeface="+mn-lt"/>
              <a:ea typeface="Calibri"/>
              <a:cs typeface="Calibri"/>
              <a:sym typeface="Calibri"/>
            </a:endParaRPr>
          </a:p>
          <a:p>
            <a:pPr marL="457200" indent="-292100">
              <a:lnSpc>
                <a:spcPct val="115000"/>
              </a:lnSpc>
              <a:buClr>
                <a:srgbClr val="000000"/>
              </a:buClr>
              <a:buSzPct val="100000"/>
              <a:buFont typeface="Arial"/>
              <a:buChar char="●"/>
              <a:defRPr sz="1000" b="1"/>
            </a:pPr>
            <a:r>
              <a:rPr lang="en-US" dirty="0" smtClean="0"/>
              <a:t>Emphasis on clarity </a:t>
            </a:r>
            <a:r>
              <a:rPr lang="en-US" b="0" dirty="0" smtClean="0"/>
              <a:t>– The standards have been revised to clarify confusing and/or vague language.</a:t>
            </a:r>
            <a:endParaRPr lang="en-US" dirty="0" smtClean="0">
              <a:latin typeface="+mn-lt"/>
              <a:ea typeface="Calibri"/>
              <a:cs typeface="Calibri"/>
              <a:sym typeface="Calibri"/>
            </a:endParaRPr>
          </a:p>
          <a:p>
            <a:pPr marL="457200" indent="-292100">
              <a:lnSpc>
                <a:spcPct val="115000"/>
              </a:lnSpc>
              <a:buClr>
                <a:srgbClr val="000000"/>
              </a:buClr>
              <a:buSzPct val="100000"/>
              <a:buFont typeface="Arial"/>
              <a:buChar char="●"/>
              <a:defRPr sz="1000" b="1"/>
            </a:pPr>
            <a:r>
              <a:rPr lang="en-US" dirty="0" smtClean="0"/>
              <a:t>Emphasis on continuity </a:t>
            </a:r>
            <a:r>
              <a:rPr lang="en-US" b="0" dirty="0" smtClean="0"/>
              <a:t>– The standards ensure a continuity among grade-levels.</a:t>
            </a:r>
            <a:endParaRPr lang="en-US" dirty="0" smtClean="0">
              <a:latin typeface="+mn-lt"/>
              <a:ea typeface="Calibri"/>
              <a:cs typeface="Calibri"/>
              <a:sym typeface="Calibri"/>
            </a:endParaRPr>
          </a:p>
          <a:p>
            <a:pPr marL="457200" indent="-292100">
              <a:lnSpc>
                <a:spcPct val="115000"/>
              </a:lnSpc>
              <a:buClr>
                <a:srgbClr val="000000"/>
              </a:buClr>
              <a:buSzPct val="100000"/>
              <a:buFont typeface="Arial"/>
              <a:buChar char="●"/>
              <a:defRPr sz="1000" b="1"/>
            </a:pPr>
            <a:r>
              <a:rPr lang="en-US" dirty="0" smtClean="0"/>
              <a:t>Articulation of progression of skills </a:t>
            </a:r>
            <a:r>
              <a:rPr lang="en-US" b="0" dirty="0" smtClean="0"/>
              <a:t>– Important to understanding the progression is the role of the standards in each grade band and how they build upon the standards below and lay the groundwork for the standards to come. The visual layout of the new standards show this progression.</a:t>
            </a:r>
            <a:endParaRPr lang="en-US" dirty="0" smtClean="0">
              <a:latin typeface="+mn-lt"/>
              <a:ea typeface="Calibri"/>
              <a:cs typeface="Calibri"/>
              <a:sym typeface="Calibri"/>
            </a:endParaRPr>
          </a:p>
          <a:p>
            <a:pPr marL="457200" indent="-292100">
              <a:lnSpc>
                <a:spcPct val="115000"/>
              </a:lnSpc>
              <a:buClr>
                <a:srgbClr val="000000"/>
              </a:buClr>
              <a:buSzPct val="100000"/>
              <a:buFont typeface="Arial"/>
              <a:buChar char="●"/>
              <a:defRPr sz="1000" b="1"/>
            </a:pPr>
            <a:r>
              <a:rPr lang="en-US" dirty="0" smtClean="0"/>
              <a:t>Connected and grouped for integration </a:t>
            </a:r>
            <a:r>
              <a:rPr lang="en-US" b="0" dirty="0" smtClean="0"/>
              <a:t>– Because purposeful, high-quality learning experiences involve the use of multiple standards from varying ELA strands, it only makes sense that these standards be grouped and connected to allow for ease in integration and planning purposes.</a:t>
            </a:r>
            <a:endParaRPr lang="en-US" dirty="0" smtClean="0">
              <a:latin typeface="+mn-lt"/>
              <a:ea typeface="Calibri"/>
              <a:cs typeface="Calibri"/>
              <a:sym typeface="Calibri"/>
            </a:endParaRPr>
          </a:p>
          <a:p>
            <a:pPr marL="457200" indent="-292100">
              <a:lnSpc>
                <a:spcPct val="115000"/>
              </a:lnSpc>
              <a:buClr>
                <a:srgbClr val="000000"/>
              </a:buClr>
              <a:buSzPct val="100000"/>
              <a:buFont typeface="Arial"/>
              <a:buChar char="●"/>
              <a:defRPr sz="1000"/>
            </a:pPr>
            <a:r>
              <a:rPr lang="en-US" dirty="0" smtClean="0"/>
              <a:t>The most significant overarching change lies in the all-encompassing design of the new </a:t>
            </a:r>
            <a:r>
              <a:rPr lang="en-US" b="1" dirty="0" smtClean="0"/>
              <a:t>Foundational Literacy Strand</a:t>
            </a:r>
            <a:r>
              <a:rPr lang="en-US" dirty="0" smtClean="0"/>
              <a:t>. Unlike before (separate from), foundational standards are now embedded throughout, and feature a new heightened emphasis on writing. </a:t>
            </a:r>
          </a:p>
          <a:p>
            <a:pPr marL="0" marR="0" lvl="0" indent="0" defTabSz="914400" eaLnBrk="1" fontAlgn="auto" latinLnBrk="0" hangingPunct="1">
              <a:lnSpc>
                <a:spcPct val="115000"/>
              </a:lnSpc>
              <a:spcBef>
                <a:spcPts val="0"/>
              </a:spcBef>
              <a:spcAft>
                <a:spcPts val="0"/>
              </a:spcAft>
              <a:buClrTx/>
              <a:buSzTx/>
              <a:buFontTx/>
              <a:buNone/>
              <a:tabLst/>
              <a:defRPr sz="1000"/>
            </a:pPr>
            <a:endParaRPr dirty="0"/>
          </a:p>
        </p:txBody>
      </p:sp>
    </p:spTree>
    <p:extLst>
      <p:ext uri="{BB962C8B-B14F-4D97-AF65-F5344CB8AC3E}">
        <p14:creationId xmlns:p14="http://schemas.microsoft.com/office/powerpoint/2010/main" val="24679287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107</a:t>
            </a:fld>
            <a:endParaRPr lang="en-US"/>
          </a:p>
        </p:txBody>
      </p:sp>
    </p:spTree>
    <p:extLst>
      <p:ext uri="{BB962C8B-B14F-4D97-AF65-F5344CB8AC3E}">
        <p14:creationId xmlns:p14="http://schemas.microsoft.com/office/powerpoint/2010/main" val="40228979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108</a:t>
            </a:fld>
            <a:endParaRPr lang="en-US"/>
          </a:p>
        </p:txBody>
      </p:sp>
    </p:spTree>
    <p:extLst>
      <p:ext uri="{BB962C8B-B14F-4D97-AF65-F5344CB8AC3E}">
        <p14:creationId xmlns:p14="http://schemas.microsoft.com/office/powerpoint/2010/main" val="425374383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109</a:t>
            </a:fld>
            <a:endParaRPr lang="en-US"/>
          </a:p>
        </p:txBody>
      </p:sp>
    </p:spTree>
    <p:extLst>
      <p:ext uri="{BB962C8B-B14F-4D97-AF65-F5344CB8AC3E}">
        <p14:creationId xmlns:p14="http://schemas.microsoft.com/office/powerpoint/2010/main" val="2922439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92150"/>
            <a:ext cx="4616450" cy="3463925"/>
          </a:xfrm>
        </p:spPr>
      </p:sp>
      <p:sp>
        <p:nvSpPr>
          <p:cNvPr id="3" name="Notes Placeholder 2"/>
          <p:cNvSpPr>
            <a:spLocks noGrp="1"/>
          </p:cNvSpPr>
          <p:nvPr>
            <p:ph type="body" idx="1"/>
            <p:custDataLst>
              <p:tags r:id="rId1"/>
            </p:custDataLst>
          </p:nvPr>
        </p:nvSpPr>
        <p:spPr/>
        <p:txBody>
          <a:bodyPr/>
          <a:lstStyle/>
          <a:p>
            <a:pPr marL="171450" lvl="0" indent="-171450">
              <a:buFont typeface="Arial" panose="020B0604020202020204" pitchFamily="34" charset="0"/>
              <a:buChar char="•"/>
            </a:pPr>
            <a:r>
              <a:rPr lang="en-US" dirty="0" smtClean="0"/>
              <a:t>Points</a:t>
            </a:r>
            <a:r>
              <a:rPr lang="en-US" baseline="0" dirty="0" smtClean="0"/>
              <a:t> of emphasis across K-12 Math Standards Revisions include:</a:t>
            </a:r>
          </a:p>
          <a:p>
            <a:pPr marL="171450" lvl="0" indent="-171450">
              <a:buFont typeface="Arial" panose="020B0604020202020204" pitchFamily="34" charset="0"/>
              <a:buChar char="•"/>
            </a:pPr>
            <a:r>
              <a:rPr lang="en-US" sz="1800" dirty="0" smtClean="0"/>
              <a:t>Literacy Skills for Mathematical Proficiency were added to the K-12 Mathematics standards</a:t>
            </a:r>
            <a:r>
              <a:rPr lang="en-US" sz="1800" baseline="0" dirty="0" smtClean="0"/>
              <a:t> (note that these are embedded in the standards and are critical to mastering the standards</a:t>
            </a:r>
            <a:endParaRPr lang="en-US" sz="1800" dirty="0" smtClean="0"/>
          </a:p>
          <a:p>
            <a:pPr marL="628650" lvl="1" indent="-171450">
              <a:buFont typeface="Arial" panose="020B0604020202020204" pitchFamily="34" charset="0"/>
              <a:buChar char="•"/>
            </a:pPr>
            <a:r>
              <a:rPr lang="en-US" sz="1800" dirty="0" smtClean="0"/>
              <a:t>These literacy skills include:</a:t>
            </a:r>
          </a:p>
          <a:p>
            <a:pPr marL="914400" lvl="2" indent="0">
              <a:buNone/>
            </a:pPr>
            <a:r>
              <a:rPr lang="en-US" sz="1800" baseline="0" dirty="0" smtClean="0"/>
              <a:t>U</a:t>
            </a:r>
            <a:r>
              <a:rPr lang="en-US" sz="1800" dirty="0" smtClean="0"/>
              <a:t>se multiple reading strategies.</a:t>
            </a:r>
          </a:p>
          <a:p>
            <a:pPr marL="914400" lvl="2" indent="0">
              <a:buNone/>
            </a:pPr>
            <a:r>
              <a:rPr lang="en-US" sz="1800" dirty="0" smtClean="0"/>
              <a:t>Use correct mathematical vocabulary.</a:t>
            </a:r>
          </a:p>
          <a:p>
            <a:pPr marL="914400" lvl="2" indent="0">
              <a:buFont typeface="Wingdings" panose="05000000000000000000" pitchFamily="2" charset="2"/>
              <a:buNone/>
            </a:pPr>
            <a:r>
              <a:rPr lang="en-US" sz="1800" dirty="0" smtClean="0"/>
              <a:t>Discuss and articulate mathematical ideas.</a:t>
            </a:r>
          </a:p>
          <a:p>
            <a:pPr marL="914400" lvl="2" indent="0">
              <a:buFont typeface="Wingdings" panose="05000000000000000000" pitchFamily="2" charset="2"/>
              <a:buNone/>
            </a:pPr>
            <a:r>
              <a:rPr lang="en-US" sz="1800" dirty="0" smtClean="0"/>
              <a:t>Write mathematical arguments.  </a:t>
            </a:r>
          </a:p>
          <a:p>
            <a:pPr marL="0" lvl="0" indent="0">
              <a:buFont typeface="Arial" panose="020B0604020202020204" pitchFamily="34" charset="0"/>
              <a:buNone/>
            </a:pPr>
            <a:r>
              <a:rPr lang="en-US" sz="2000" dirty="0" smtClean="0"/>
              <a:t>- Revised structure</a:t>
            </a:r>
          </a:p>
          <a:p>
            <a:pPr marL="800100" lvl="1" indent="-342900">
              <a:buFont typeface="Arial" panose="020B0604020202020204" pitchFamily="34" charset="0"/>
              <a:buChar char="•"/>
            </a:pPr>
            <a:r>
              <a:rPr lang="en-US" sz="2000" baseline="0" dirty="0" smtClean="0"/>
              <a:t>Refined for clarity in: examples, major and minor work of grade separations, and scope and clarifications where applicable, specifically grades 9-12.</a:t>
            </a:r>
          </a:p>
          <a:p>
            <a:pPr marL="800100" lvl="1" indent="-342900">
              <a:buFont typeface="Arial" panose="020B0604020202020204" pitchFamily="34" charset="0"/>
              <a:buChar char="•"/>
            </a:pPr>
            <a:r>
              <a:rPr lang="en-US" sz="2000" baseline="0" dirty="0" smtClean="0"/>
              <a:t>Shifted standards in certain cases among grade levels to increase coherence.</a:t>
            </a:r>
            <a:endParaRPr lang="en-US" sz="2000" dirty="0" smtClean="0"/>
          </a:p>
          <a:p>
            <a:pPr lvl="0"/>
            <a:endParaRPr lang="en-US" sz="2000" dirty="0" smtClean="0"/>
          </a:p>
          <a:p>
            <a:pPr marL="0" lvl="0" indent="0">
              <a:buFont typeface="Arial" panose="020B0604020202020204" pitchFamily="34" charset="0"/>
              <a:buNone/>
            </a:pPr>
            <a:r>
              <a:rPr lang="en-US" sz="2000" dirty="0" smtClean="0"/>
              <a:t>Revisions</a:t>
            </a:r>
            <a:r>
              <a:rPr lang="en-US" sz="2000" baseline="0" dirty="0" smtClean="0"/>
              <a:t> specific to grade bands include:</a:t>
            </a:r>
          </a:p>
          <a:p>
            <a:pPr marL="0" lvl="0" indent="0">
              <a:buFont typeface="Arial" panose="020B0604020202020204" pitchFamily="34" charset="0"/>
              <a:buNone/>
            </a:pPr>
            <a:r>
              <a:rPr lang="en-US" dirty="0" smtClean="0"/>
              <a:t>- In K-5 Math:</a:t>
            </a:r>
          </a:p>
          <a:p>
            <a:pPr marL="800100" lvl="1" indent="-342900">
              <a:buFont typeface="Arial" panose="020B0604020202020204" pitchFamily="34" charset="0"/>
              <a:buChar char="•"/>
            </a:pPr>
            <a:r>
              <a:rPr lang="en-US" dirty="0" smtClean="0">
                <a:latin typeface="+mn-lt"/>
              </a:rPr>
              <a:t>Increase in fluency expectations.   </a:t>
            </a:r>
          </a:p>
          <a:p>
            <a:pPr marL="800100" lvl="1" indent="-342900">
              <a:buFont typeface="Arial" panose="020B0604020202020204" pitchFamily="34" charset="0"/>
              <a:buChar char="•"/>
            </a:pPr>
            <a:r>
              <a:rPr lang="en-US" dirty="0" smtClean="0">
                <a:latin typeface="+mn-lt"/>
              </a:rPr>
              <a:t>Introduction of time and money standards shifted to Grade K.</a:t>
            </a:r>
          </a:p>
          <a:p>
            <a:pPr marL="800100" lvl="1" indent="-342900">
              <a:buFont typeface="Arial" panose="020B0604020202020204" pitchFamily="34" charset="0"/>
              <a:buChar char="•"/>
            </a:pPr>
            <a:r>
              <a:rPr lang="en-US" dirty="0" smtClean="0">
                <a:latin typeface="+mn-lt"/>
              </a:rPr>
              <a:t>Replaced “real world” terminology as “contextual problems”.</a:t>
            </a:r>
          </a:p>
          <a:p>
            <a:pPr marL="800100" lvl="1" indent="-342900">
              <a:buFont typeface="Arial" panose="020B0604020202020204" pitchFamily="34" charset="0"/>
              <a:buChar char="•"/>
            </a:pPr>
            <a:r>
              <a:rPr lang="en-US" altLang="en-US" dirty="0" smtClean="0">
                <a:latin typeface="+mn-lt"/>
                <a:cs typeface="Optima"/>
              </a:rPr>
              <a:t>Examples were added to, revised, or removed from the standards</a:t>
            </a:r>
            <a:r>
              <a:rPr lang="en-US" altLang="en-US" baseline="0" dirty="0" smtClean="0">
                <a:latin typeface="+mn-lt"/>
                <a:cs typeface="Optima"/>
              </a:rPr>
              <a:t>.</a:t>
            </a:r>
          </a:p>
          <a:p>
            <a:pPr marL="800100" lvl="1" indent="-342900">
              <a:buFont typeface="Arial" panose="020B0604020202020204" pitchFamily="34" charset="0"/>
              <a:buChar char="•"/>
            </a:pPr>
            <a:r>
              <a:rPr lang="en-US" altLang="en-US" dirty="0" smtClean="0">
                <a:latin typeface="+mn-lt"/>
                <a:cs typeface="Optima"/>
              </a:rPr>
              <a:t>Combined/deleted repetitive standards and split detailed standards that were lengthy in wording.</a:t>
            </a:r>
          </a:p>
          <a:p>
            <a:pPr marL="800100" lvl="1" indent="-342900">
              <a:buFont typeface="Arial" panose="020B0604020202020204" pitchFamily="34" charset="0"/>
              <a:buChar char="•"/>
            </a:pPr>
            <a:r>
              <a:rPr lang="en-US" altLang="en-US" dirty="0" smtClean="0">
                <a:latin typeface="+mn-lt"/>
                <a:cs typeface="Optima"/>
              </a:rPr>
              <a:t>Added standards to bridge gaps in the trajectory of learning.</a:t>
            </a:r>
          </a:p>
          <a:p>
            <a:endParaRPr lang="en-US" dirty="0" smtClean="0"/>
          </a:p>
          <a:p>
            <a:pPr marL="171450" indent="-171450">
              <a:buFontTx/>
              <a:buChar char="-"/>
            </a:pPr>
            <a:r>
              <a:rPr lang="en-US" dirty="0" smtClean="0"/>
              <a:t>In 9-12 math:</a:t>
            </a:r>
          </a:p>
          <a:p>
            <a:pPr marL="171450" indent="-171450">
              <a:buFont typeface="Arial" panose="020B0604020202020204" pitchFamily="34" charset="0"/>
              <a:buChar char="•"/>
            </a:pPr>
            <a:r>
              <a:rPr lang="en-US" dirty="0" smtClean="0"/>
              <a:t>Removed</a:t>
            </a:r>
            <a:r>
              <a:rPr lang="en-US" baseline="0" dirty="0" smtClean="0"/>
              <a:t> the courses Advanced Algebra and Trigonometry, Discrete math and Finite math from Additional math course offerings.</a:t>
            </a:r>
          </a:p>
          <a:p>
            <a:pPr marL="171450" indent="-171450">
              <a:buFont typeface="Arial" panose="020B0604020202020204" pitchFamily="34" charset="0"/>
              <a:buChar char="•"/>
            </a:pPr>
            <a:r>
              <a:rPr lang="en-US" baseline="0" dirty="0" smtClean="0"/>
              <a:t>Added Applied Mathematical Concepts (which includes many standards from Discrete and Finite Math, as well as pre-calculus and statistics) to additional math course offerings.</a:t>
            </a:r>
          </a:p>
        </p:txBody>
      </p:sp>
      <p:sp>
        <p:nvSpPr>
          <p:cNvPr id="4" name="Slide Number Placeholder 3"/>
          <p:cNvSpPr>
            <a:spLocks noGrp="1"/>
          </p:cNvSpPr>
          <p:nvPr>
            <p:ph type="sldNum" sz="quarter" idx="10"/>
          </p:nvPr>
        </p:nvSpPr>
        <p:spPr>
          <a:xfrm>
            <a:off x="3936767" y="8772668"/>
            <a:ext cx="3011699" cy="461804"/>
          </a:xfrm>
          <a:prstGeom prst="rect">
            <a:avLst/>
          </a:prstGeom>
        </p:spPr>
        <p:txBody>
          <a:bodyPr/>
          <a:lstStyle/>
          <a:p>
            <a:pPr hangingPunct="0"/>
            <a:fld id="{EF3C1CD0-D833-4B0D-BF33-74A8E63C0BDA}" type="slidenum">
              <a:rPr lang="en-US" sz="1400" kern="0" smtClean="0">
                <a:solidFill>
                  <a:prstClr val="black"/>
                </a:solidFill>
                <a:cs typeface="Open Sans" panose="020B0606030504020204" pitchFamily="34" charset="0"/>
                <a:sym typeface="Arial"/>
              </a:rPr>
              <a:pPr hangingPunct="0"/>
              <a:t>11</a:t>
            </a:fld>
            <a:endParaRPr lang="en-US" sz="1400" kern="0" dirty="0">
              <a:solidFill>
                <a:prstClr val="black"/>
              </a:solidFill>
              <a:cs typeface="Open Sans" panose="020B0606030504020204" pitchFamily="34" charset="0"/>
              <a:sym typeface="Arial"/>
            </a:endParaRPr>
          </a:p>
        </p:txBody>
      </p:sp>
    </p:spTree>
    <p:extLst>
      <p:ext uri="{BB962C8B-B14F-4D97-AF65-F5344CB8AC3E}">
        <p14:creationId xmlns:p14="http://schemas.microsoft.com/office/powerpoint/2010/main" val="841476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b="0" i="0" u="none" dirty="0" smtClean="0"/>
              <a:t>Read</a:t>
            </a:r>
            <a:r>
              <a:rPr lang="en-US" b="0" i="0" u="none" baseline="0" dirty="0" smtClean="0"/>
              <a:t> bullets on slides (or have audience members read). Our next section will dig into how we might identify where we have gaps that need to be supplemented.</a:t>
            </a:r>
            <a:endParaRPr lang="en-US" b="0" i="0" u="none" dirty="0" smtClean="0"/>
          </a:p>
          <a:p>
            <a:pPr marL="171450" lvl="0" indent="-171450">
              <a:buFont typeface="Arial" panose="020B0604020202020204" pitchFamily="34" charset="0"/>
              <a:buChar char="•"/>
            </a:pPr>
            <a:r>
              <a:rPr lang="en-US" b="0" i="1" u="none" dirty="0" smtClean="0"/>
              <a:t>(Context for presenter):</a:t>
            </a:r>
          </a:p>
          <a:p>
            <a:pPr marL="171450" lvl="0" indent="-171450">
              <a:buFont typeface="Arial" panose="020B0604020202020204" pitchFamily="34" charset="0"/>
              <a:buChar char="•"/>
            </a:pPr>
            <a:r>
              <a:rPr lang="en-US" b="0" u="none" dirty="0" smtClean="0"/>
              <a:t>This is the most important slide in this session.</a:t>
            </a:r>
            <a:r>
              <a:rPr lang="en-US" b="0" u="none" baseline="0" dirty="0" smtClean="0"/>
              <a:t> We want to get across that </a:t>
            </a:r>
            <a:r>
              <a:rPr lang="en-US" b="1" u="none" baseline="0" dirty="0" smtClean="0"/>
              <a:t>YES there have been changes to the standards, BUT they are not massive</a:t>
            </a:r>
            <a:r>
              <a:rPr lang="en-US" b="0" u="none" baseline="0" dirty="0" smtClean="0"/>
              <a:t>. </a:t>
            </a:r>
          </a:p>
          <a:p>
            <a:pPr marL="171450" lvl="0" indent="-171450">
              <a:buFont typeface="Arial" panose="020B0604020202020204" pitchFamily="34" charset="0"/>
              <a:buChar char="•"/>
            </a:pPr>
            <a:r>
              <a:rPr lang="en-US" b="0" u="none" baseline="0" dirty="0" smtClean="0"/>
              <a:t>In districts many of their current materials will still provide strong instructional support to the new standards. They need to review what they have and make a plan to address gaps. But, the revised standards WILL NOT require districts to purchase all new materials. </a:t>
            </a:r>
          </a:p>
        </p:txBody>
      </p:sp>
    </p:spTree>
    <p:extLst>
      <p:ext uri="{BB962C8B-B14F-4D97-AF65-F5344CB8AC3E}">
        <p14:creationId xmlns:p14="http://schemas.microsoft.com/office/powerpoint/2010/main" val="3696026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Animation:</a:t>
            </a:r>
            <a:r>
              <a:rPr lang="en-US" b="1" baseline="0" dirty="0" smtClean="0"/>
              <a:t> </a:t>
            </a:r>
            <a:r>
              <a:rPr lang="en-US" b="0" baseline="0" dirty="0" smtClean="0"/>
              <a:t>Red circle appears on the “aligned materials” pillar to show where we’re focusing. </a:t>
            </a:r>
            <a:endParaRPr lang="en-US" b="1" dirty="0" smtClean="0"/>
          </a:p>
          <a:p>
            <a:endParaRPr lang="en-US" dirty="0" smtClean="0"/>
          </a:p>
          <a:p>
            <a:r>
              <a:rPr lang="en-US" b="1" dirty="0" smtClean="0"/>
              <a:t>Talking Points: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s-IS" baseline="0" dirty="0" smtClean="0">
                <a:latin typeface="Open Sans" panose="020B0606030504020204" pitchFamily="34" charset="0"/>
                <a:ea typeface="Open Sans" panose="020B0606030504020204" pitchFamily="34" charset="0"/>
                <a:cs typeface="Open Sans" panose="020B0606030504020204" pitchFamily="34" charset="0"/>
              </a:rPr>
              <a:t>Let‘s reground in our pillars: in this section we‘ll focus on instructional materials that are aligned to the standards to give educators the tools necessary to provided effective Tier I instruction </a:t>
            </a:r>
            <a:endParaRPr lang="en-US"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998463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5" name="Shape 55"/>
          <p:cNvSpPr txBox="1">
            <a:spLocks noGrp="1"/>
          </p:cNvSpPr>
          <p:nvPr>
            <p:ph type="body" idx="1"/>
          </p:nvPr>
        </p:nvSpPr>
        <p:spPr>
          <a:xfrm>
            <a:off x="695008" y="4387135"/>
            <a:ext cx="5560060" cy="4156234"/>
          </a:xfrm>
          <a:prstGeom prst="rect">
            <a:avLst/>
          </a:prstGeom>
          <a:noFill/>
          <a:ln>
            <a:noFill/>
          </a:ln>
        </p:spPr>
        <p:txBody>
          <a:bodyPr lIns="92475" tIns="46225" rIns="92475" bIns="46225" anchor="t" anchorCtr="0">
            <a:noAutofit/>
          </a:bodyPr>
          <a:lstStyle/>
          <a:p>
            <a:pPr marL="171450" marR="0" lvl="0" indent="-171450" algn="l" rtl="0">
              <a:spcBef>
                <a:spcPts val="0"/>
              </a:spcBef>
              <a:buSzPct val="25000"/>
              <a:buFont typeface="Arial" panose="020B0604020202020204" pitchFamily="34" charset="0"/>
              <a:buChar char="•"/>
            </a:pPr>
            <a:r>
              <a:rPr lang="en-US" sz="1200" b="0" i="0" u="none" strike="noStrike" cap="none" baseline="0" dirty="0" smtClean="0">
                <a:solidFill>
                  <a:schemeClr val="dk1"/>
                </a:solidFill>
                <a:latin typeface="+mn-lt"/>
                <a:ea typeface="Calibri"/>
                <a:cs typeface="Calibri"/>
                <a:sym typeface="Calibri"/>
              </a:rPr>
              <a:t>The overarching goal of this piece of the training is 1) to provide you with a way to examine the standards in a meaningful way and, therefore, strengthen this capacity in your district, 2) to make the connection between standards alignment and strong instructional materials through a review of materials you have in your district, and 3) to examine the gaps that may be in those materials and decide how to address them.</a:t>
            </a:r>
          </a:p>
          <a:p>
            <a:pPr marL="171450" marR="0" lvl="0" indent="-171450" algn="l" rtl="0">
              <a:spcBef>
                <a:spcPts val="0"/>
              </a:spcBef>
              <a:buSzPct val="25000"/>
              <a:buFont typeface="Arial" panose="020B0604020202020204" pitchFamily="34" charset="0"/>
              <a:buChar char="•"/>
            </a:pPr>
            <a:r>
              <a:rPr lang="en-US" sz="1200" b="0" i="0" u="none" strike="noStrike" cap="none" baseline="0" dirty="0" smtClean="0">
                <a:solidFill>
                  <a:schemeClr val="dk1"/>
                </a:solidFill>
                <a:latin typeface="+mn-lt"/>
                <a:ea typeface="Calibri"/>
                <a:cs typeface="Calibri"/>
                <a:sym typeface="Calibri"/>
              </a:rPr>
              <a:t>Note again: Most of you already have instructional materials IN PLACE that address the majority of the new standards! This process is designed to help you identify those places where some gaps may exist and determine how to SUPPLEMENT your materials to fill those gaps (not completely replace materials you already have)</a:t>
            </a: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buSzPct val="25000"/>
              <a:buNone/>
            </a:pPr>
            <a:endParaRPr dirty="0">
              <a:sym typeface="Calibri"/>
            </a:endParaRPr>
          </a:p>
        </p:txBody>
      </p:sp>
      <p:sp>
        <p:nvSpPr>
          <p:cNvPr id="56" name="Shape 56"/>
          <p:cNvSpPr txBox="1">
            <a:spLocks noGrp="1"/>
          </p:cNvSpPr>
          <p:nvPr>
            <p:ph type="sldNum" idx="12"/>
          </p:nvPr>
        </p:nvSpPr>
        <p:spPr>
          <a:xfrm>
            <a:off x="3936767" y="8772668"/>
            <a:ext cx="3011699" cy="461804"/>
          </a:xfrm>
          <a:prstGeom prst="rect">
            <a:avLst/>
          </a:prstGeom>
          <a:noFill/>
          <a:ln>
            <a:noFill/>
          </a:ln>
        </p:spPr>
        <p:txBody>
          <a:bodyPr lIns="92475" tIns="46225" rIns="92475" bIns="46225" anchor="b" anchorCtr="0">
            <a:noAutofit/>
          </a:bodyPr>
          <a:lstStyle/>
          <a:p>
            <a:pPr algn="r" hangingPunct="0">
              <a:buSzPct val="25000"/>
            </a:pPr>
            <a:fld id="{00000000-1234-1234-1234-123412341234}" type="slidenum">
              <a:rPr lang="en-US" sz="1200" kern="0">
                <a:solidFill>
                  <a:srgbClr val="000000"/>
                </a:solidFill>
                <a:ea typeface="Calibri"/>
                <a:cs typeface="Calibri"/>
                <a:sym typeface="Calibri"/>
              </a:rPr>
              <a:pPr algn="r" hangingPunct="0">
                <a:buSzPct val="25000"/>
              </a:pPr>
              <a:t>15</a:t>
            </a:fld>
            <a:endParaRPr lang="en-US" sz="1200" kern="0" dirty="0">
              <a:solidFill>
                <a:srgbClr val="000000"/>
              </a:solidFill>
              <a:ea typeface="Calibri"/>
              <a:cs typeface="Calibri"/>
              <a:sym typeface="Calibri"/>
            </a:endParaRPr>
          </a:p>
        </p:txBody>
      </p:sp>
    </p:spTree>
    <p:extLst>
      <p:ext uri="{BB962C8B-B14F-4D97-AF65-F5344CB8AC3E}">
        <p14:creationId xmlns:p14="http://schemas.microsoft.com/office/powerpoint/2010/main" val="716295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Shape 61"/>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2" name="Shape 62"/>
          <p:cNvSpPr txBox="1">
            <a:spLocks noGrp="1"/>
          </p:cNvSpPr>
          <p:nvPr>
            <p:ph type="body" idx="1"/>
          </p:nvPr>
        </p:nvSpPr>
        <p:spPr>
          <a:xfrm>
            <a:off x="695008" y="4387135"/>
            <a:ext cx="5560060" cy="4156234"/>
          </a:xfrm>
          <a:prstGeom prst="rect">
            <a:avLst/>
          </a:prstGeom>
          <a:noFill/>
          <a:ln>
            <a:noFill/>
          </a:ln>
        </p:spPr>
        <p:txBody>
          <a:bodyPr lIns="92475" tIns="46225" rIns="92475" bIns="46225" anchor="t" anchorCtr="0">
            <a:noAutofit/>
          </a:bodyPr>
          <a:lstStyle/>
          <a:p>
            <a:pPr marL="171450" marR="0" lvl="0" indent="-171450" algn="l" rtl="0">
              <a:spcBef>
                <a:spcPts val="0"/>
              </a:spcBef>
              <a:buSzPct val="25000"/>
              <a:buFont typeface="Arial" panose="020B0604020202020204" pitchFamily="34" charset="0"/>
              <a:buChar char="•"/>
            </a:pPr>
            <a:r>
              <a:rPr lang="en-US" sz="1200" b="0" i="0" u="none" strike="noStrike" cap="none" baseline="0" dirty="0" smtClean="0">
                <a:solidFill>
                  <a:schemeClr val="dk1"/>
                </a:solidFill>
                <a:latin typeface="+mn-lt"/>
                <a:ea typeface="Calibri"/>
                <a:cs typeface="Calibri"/>
                <a:sym typeface="Calibri"/>
              </a:rPr>
              <a:t>Ask participants to turn and talk about the questions on the slide – give them 3-4 minutes and then ask 2-3 participants to share out. </a:t>
            </a:r>
          </a:p>
          <a:p>
            <a:pPr marL="171450" marR="0" lvl="0" indent="-171450" algn="l" rtl="0">
              <a:spcBef>
                <a:spcPts val="0"/>
              </a:spcBef>
              <a:buSzPct val="25000"/>
              <a:buFont typeface="Arial" panose="020B0604020202020204" pitchFamily="34" charset="0"/>
              <a:buChar char="•"/>
            </a:pPr>
            <a:r>
              <a:rPr lang="en-US" sz="1200" b="0" i="0" u="none" strike="noStrike" cap="none" baseline="0" dirty="0" smtClean="0">
                <a:solidFill>
                  <a:schemeClr val="dk1"/>
                </a:solidFill>
                <a:latin typeface="+mn-lt"/>
                <a:ea typeface="Calibri"/>
                <a:cs typeface="Calibri"/>
                <a:sym typeface="Calibri"/>
              </a:rPr>
              <a:t>The facilitator should keep this discussion at a very high level. The responses the facilitator is looking for are the general descriptions of instructional materials– books, online resources, teacher-made materials, etc. You don’t want specific titles or products. </a:t>
            </a:r>
          </a:p>
          <a:p>
            <a:pPr marL="171450" marR="0" lvl="0" indent="-171450" algn="l" rtl="0">
              <a:spcBef>
                <a:spcPts val="0"/>
              </a:spcBef>
              <a:buSzPct val="25000"/>
              <a:buFont typeface="Arial" panose="020B0604020202020204" pitchFamily="34" charset="0"/>
              <a:buChar char="•"/>
            </a:pPr>
            <a:r>
              <a:rPr lang="en-US" sz="1200" b="0" i="0" u="none" strike="noStrike" cap="none" baseline="0" dirty="0" smtClean="0">
                <a:solidFill>
                  <a:schemeClr val="dk1"/>
                </a:solidFill>
                <a:latin typeface="+mn-lt"/>
                <a:ea typeface="Calibri"/>
                <a:cs typeface="Calibri"/>
                <a:sym typeface="Calibri"/>
              </a:rPr>
              <a:t>The facilitator should guide the participants back to the “gold standard” in assessing materials: alignment to standards.</a:t>
            </a:r>
          </a:p>
          <a:p>
            <a:pPr marL="171450" marR="0" lvl="0" indent="-171450" algn="l" rtl="0">
              <a:spcBef>
                <a:spcPts val="0"/>
              </a:spcBef>
              <a:buSzPct val="25000"/>
              <a:buFont typeface="Arial" panose="020B0604020202020204" pitchFamily="34" charset="0"/>
              <a:buChar char="•"/>
            </a:pPr>
            <a:r>
              <a:rPr lang="en-US" sz="1200" b="0" i="0" u="none" strike="noStrike" cap="none" baseline="0" dirty="0" smtClean="0">
                <a:solidFill>
                  <a:schemeClr val="dk1"/>
                </a:solidFill>
                <a:latin typeface="+mn-lt"/>
                <a:ea typeface="Calibri"/>
                <a:cs typeface="Calibri"/>
                <a:sym typeface="Calibri"/>
              </a:rPr>
              <a:t>Note: the next slide lists some characteristics of high-quality instructional materials that you can show after the discussion and make connections to what people shared out.</a:t>
            </a: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buSzPct val="25000"/>
              <a:buNone/>
            </a:pPr>
            <a:endParaRPr lang="en-US" dirty="0">
              <a:sym typeface="Calibri"/>
            </a:endParaRPr>
          </a:p>
        </p:txBody>
      </p:sp>
      <p:sp>
        <p:nvSpPr>
          <p:cNvPr id="63" name="Shape 63"/>
          <p:cNvSpPr txBox="1">
            <a:spLocks noGrp="1"/>
          </p:cNvSpPr>
          <p:nvPr>
            <p:ph type="sldNum" idx="12"/>
          </p:nvPr>
        </p:nvSpPr>
        <p:spPr>
          <a:xfrm>
            <a:off x="3936767" y="8772668"/>
            <a:ext cx="3011699" cy="461804"/>
          </a:xfrm>
          <a:prstGeom prst="rect">
            <a:avLst/>
          </a:prstGeom>
          <a:noFill/>
          <a:ln>
            <a:noFill/>
          </a:ln>
        </p:spPr>
        <p:txBody>
          <a:bodyPr lIns="92475" tIns="46225" rIns="92475" bIns="46225" anchor="b" anchorCtr="0">
            <a:noAutofit/>
          </a:bodyPr>
          <a:lstStyle/>
          <a:p>
            <a:pPr algn="r" hangingPunct="0">
              <a:buSzPct val="25000"/>
            </a:pPr>
            <a:fld id="{00000000-1234-1234-1234-123412341234}" type="slidenum">
              <a:rPr lang="en-US" sz="1200" kern="0">
                <a:solidFill>
                  <a:srgbClr val="000000"/>
                </a:solidFill>
                <a:ea typeface="Calibri"/>
                <a:cs typeface="Calibri"/>
                <a:sym typeface="Calibri"/>
              </a:rPr>
              <a:pPr algn="r" hangingPunct="0">
                <a:buSzPct val="25000"/>
              </a:pPr>
              <a:t>16</a:t>
            </a:fld>
            <a:endParaRPr lang="en-US" sz="1200" kern="0" dirty="0">
              <a:solidFill>
                <a:srgbClr val="000000"/>
              </a:solidFill>
              <a:ea typeface="Calibri"/>
              <a:cs typeface="Calibri"/>
              <a:sym typeface="Calibri"/>
            </a:endParaRPr>
          </a:p>
        </p:txBody>
      </p:sp>
    </p:spTree>
    <p:extLst>
      <p:ext uri="{BB962C8B-B14F-4D97-AF65-F5344CB8AC3E}">
        <p14:creationId xmlns:p14="http://schemas.microsoft.com/office/powerpoint/2010/main" val="86126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 name="Shape 69"/>
          <p:cNvSpPr txBox="1">
            <a:spLocks noGrp="1"/>
          </p:cNvSpPr>
          <p:nvPr>
            <p:ph type="body" idx="1"/>
          </p:nvPr>
        </p:nvSpPr>
        <p:spPr>
          <a:xfrm>
            <a:off x="695008" y="4387135"/>
            <a:ext cx="5560060" cy="4156234"/>
          </a:xfrm>
          <a:prstGeom prst="rect">
            <a:avLst/>
          </a:prstGeom>
          <a:noFill/>
          <a:ln>
            <a:noFill/>
          </a:ln>
        </p:spPr>
        <p:txBody>
          <a:bodyPr lIns="92475" tIns="46225" rIns="92475" bIns="46225" anchor="t" anchorCtr="0">
            <a:noAutofit/>
          </a:bodyPr>
          <a:lstStyle/>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As a reminder,</a:t>
            </a:r>
            <a:r>
              <a:rPr lang="en-US" sz="1200" b="0" i="0" u="none" strike="noStrike" cap="none" baseline="0" dirty="0" smtClean="0">
                <a:solidFill>
                  <a:schemeClr val="dk1"/>
                </a:solidFill>
                <a:latin typeface="+mn-lt"/>
                <a:ea typeface="Calibri"/>
                <a:cs typeface="Calibri"/>
                <a:sym typeface="Calibri"/>
              </a:rPr>
              <a:t> each year LEAs form panels to examine materials that are up for adoption. Anyone in the LEA who has served on these panels should be familiar with the practice of examining instructional materials and looking for these characteristics.</a:t>
            </a:r>
          </a:p>
          <a:p>
            <a:pPr marL="171450" marR="0" lvl="0" indent="-171450" algn="l" rtl="0">
              <a:spcBef>
                <a:spcPts val="0"/>
              </a:spcBef>
              <a:buSzPct val="25000"/>
              <a:buFont typeface="Arial" panose="020B0604020202020204" pitchFamily="34" charset="0"/>
              <a:buChar char="•"/>
            </a:pPr>
            <a:r>
              <a:rPr lang="en-US" sz="1200" b="0" i="0" u="none" strike="noStrike" cap="none" baseline="0" dirty="0" smtClean="0">
                <a:solidFill>
                  <a:schemeClr val="dk1"/>
                </a:solidFill>
                <a:latin typeface="+mn-lt"/>
                <a:ea typeface="Calibri"/>
                <a:cs typeface="Calibri"/>
                <a:sym typeface="Calibri"/>
              </a:rPr>
              <a:t>Use this slide to call out things participants said that match this slide</a:t>
            </a: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buSzPct val="25000"/>
              <a:buNone/>
            </a:pPr>
            <a:endParaRPr lang="en-US" dirty="0">
              <a:sym typeface="Calibri"/>
            </a:endParaRPr>
          </a:p>
        </p:txBody>
      </p:sp>
      <p:sp>
        <p:nvSpPr>
          <p:cNvPr id="70" name="Shape 70"/>
          <p:cNvSpPr txBox="1">
            <a:spLocks noGrp="1"/>
          </p:cNvSpPr>
          <p:nvPr>
            <p:ph type="sldNum" idx="12"/>
          </p:nvPr>
        </p:nvSpPr>
        <p:spPr>
          <a:xfrm>
            <a:off x="3936767" y="8772668"/>
            <a:ext cx="3011699" cy="461804"/>
          </a:xfrm>
          <a:prstGeom prst="rect">
            <a:avLst/>
          </a:prstGeom>
          <a:noFill/>
          <a:ln>
            <a:noFill/>
          </a:ln>
        </p:spPr>
        <p:txBody>
          <a:bodyPr lIns="92475" tIns="46225" rIns="92475" bIns="46225" anchor="b" anchorCtr="0">
            <a:noAutofit/>
          </a:bodyPr>
          <a:lstStyle/>
          <a:p>
            <a:pPr algn="r" hangingPunct="0">
              <a:buSzPct val="25000"/>
            </a:pPr>
            <a:fld id="{00000000-1234-1234-1234-123412341234}" type="slidenum">
              <a:rPr lang="en-US" sz="1200" kern="0">
                <a:solidFill>
                  <a:srgbClr val="000000"/>
                </a:solidFill>
                <a:ea typeface="Calibri"/>
                <a:cs typeface="Calibri"/>
                <a:sym typeface="Calibri"/>
              </a:rPr>
              <a:pPr algn="r" hangingPunct="0">
                <a:buSzPct val="25000"/>
              </a:pPr>
              <a:t>17</a:t>
            </a:fld>
            <a:endParaRPr lang="en-US" sz="1200" kern="0" dirty="0">
              <a:solidFill>
                <a:srgbClr val="000000"/>
              </a:solidFill>
              <a:ea typeface="Calibri"/>
              <a:cs typeface="Calibri"/>
              <a:sym typeface="Calibri"/>
            </a:endParaRPr>
          </a:p>
        </p:txBody>
      </p:sp>
    </p:spTree>
    <p:extLst>
      <p:ext uri="{BB962C8B-B14F-4D97-AF65-F5344CB8AC3E}">
        <p14:creationId xmlns:p14="http://schemas.microsoft.com/office/powerpoint/2010/main" val="35377581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txBox="1">
            <a:spLocks noGrp="1"/>
          </p:cNvSpPr>
          <p:nvPr>
            <p:ph type="body" idx="1"/>
          </p:nvPr>
        </p:nvSpPr>
        <p:spPr>
          <a:xfrm>
            <a:off x="695008" y="4387135"/>
            <a:ext cx="5560060" cy="4156234"/>
          </a:xfrm>
          <a:prstGeom prst="rect">
            <a:avLst/>
          </a:prstGeom>
        </p:spPr>
        <p:txBody>
          <a:bodyPr lIns="91425" tIns="91425" rIns="91425" bIns="91425" anchor="t" anchorCtr="0">
            <a:noAutofit/>
          </a:bodyPr>
          <a:lstStyle/>
          <a:p>
            <a:pPr marL="171450" lvl="0" indent="-171450">
              <a:spcBef>
                <a:spcPts val="0"/>
              </a:spcBef>
              <a:buFont typeface="Arial" panose="020B0604020202020204" pitchFamily="34" charset="0"/>
              <a:buChar char="•"/>
            </a:pPr>
            <a:r>
              <a:rPr lang="en-US" dirty="0" smtClean="0"/>
              <a:t>The LEA’s review can</a:t>
            </a:r>
            <a:r>
              <a:rPr lang="en-US" baseline="0" dirty="0" smtClean="0"/>
              <a:t> be thought of as a way to build capacity at the local level. </a:t>
            </a:r>
          </a:p>
          <a:p>
            <a:pPr marL="171450" lvl="0" indent="-171450">
              <a:spcBef>
                <a:spcPts val="0"/>
              </a:spcBef>
              <a:buFont typeface="Arial" panose="020B0604020202020204" pitchFamily="34" charset="0"/>
              <a:buChar char="•"/>
            </a:pPr>
            <a:r>
              <a:rPr lang="en-US" baseline="0" dirty="0" smtClean="0"/>
              <a:t>The review should be structured so that there is 1) a deep exploration of the new standards, 2) a thorough examination of the screening instrument (which has the standards embedded in it), 3) an identification of alignment or gaps in materials, and 4) a plan for identifying materials to fill those gaps.</a:t>
            </a:r>
            <a:endParaRPr lang="en-US" dirty="0" smtClean="0"/>
          </a:p>
          <a:p>
            <a:pPr lvl="0">
              <a:spcBef>
                <a:spcPts val="0"/>
              </a:spcBef>
              <a:buNone/>
            </a:pPr>
            <a:endParaRPr dirty="0"/>
          </a:p>
        </p:txBody>
      </p:sp>
      <p:sp>
        <p:nvSpPr>
          <p:cNvPr id="76" name="Shape 76"/>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9629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2" name="Shape 82"/>
          <p:cNvSpPr txBox="1">
            <a:spLocks noGrp="1"/>
          </p:cNvSpPr>
          <p:nvPr>
            <p:ph type="body" idx="1"/>
          </p:nvPr>
        </p:nvSpPr>
        <p:spPr>
          <a:xfrm>
            <a:off x="695008" y="4387135"/>
            <a:ext cx="5560060" cy="4156234"/>
          </a:xfrm>
          <a:prstGeom prst="rect">
            <a:avLst/>
          </a:prstGeom>
          <a:noFill/>
          <a:ln>
            <a:noFill/>
          </a:ln>
        </p:spPr>
        <p:txBody>
          <a:bodyPr lIns="92475" tIns="46225" rIns="92475" bIns="46225" anchor="t" anchorCtr="0">
            <a:noAutofit/>
          </a:bodyPr>
          <a:lstStyle/>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The state</a:t>
            </a:r>
            <a:r>
              <a:rPr lang="en-US" sz="1200" b="0" i="0" u="none" strike="noStrike" cap="none" baseline="0" dirty="0" smtClean="0">
                <a:solidFill>
                  <a:schemeClr val="dk1"/>
                </a:solidFill>
                <a:latin typeface="+mn-lt"/>
                <a:ea typeface="Calibri"/>
                <a:cs typeface="Calibri"/>
                <a:sym typeface="Calibri"/>
              </a:rPr>
              <a:t> level review p</a:t>
            </a:r>
            <a:r>
              <a:rPr lang="en-US" sz="1200" b="0" i="0" u="none" strike="noStrike" cap="none" dirty="0" smtClean="0">
                <a:solidFill>
                  <a:schemeClr val="dk1"/>
                </a:solidFill>
                <a:latin typeface="+mn-lt"/>
                <a:ea typeface="Calibri"/>
                <a:cs typeface="Calibri"/>
                <a:sym typeface="Calibri"/>
              </a:rPr>
              <a:t>rocess was revised to give more control to districts. </a:t>
            </a:r>
          </a:p>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We believe</a:t>
            </a:r>
            <a:r>
              <a:rPr lang="en-US" sz="1200" b="0" i="0" u="none" strike="noStrike" cap="none" baseline="0" dirty="0" smtClean="0">
                <a:solidFill>
                  <a:schemeClr val="dk1"/>
                </a:solidFill>
                <a:latin typeface="+mn-lt"/>
                <a:ea typeface="Calibri"/>
                <a:cs typeface="Calibri"/>
                <a:sym typeface="Calibri"/>
              </a:rPr>
              <a:t> you </a:t>
            </a:r>
            <a:r>
              <a:rPr lang="en-US" sz="1200" b="0" i="0" u="none" strike="noStrike" cap="none" dirty="0" smtClean="0">
                <a:solidFill>
                  <a:schemeClr val="dk1"/>
                </a:solidFill>
                <a:latin typeface="+mn-lt"/>
                <a:ea typeface="Calibri"/>
                <a:cs typeface="Calibri"/>
                <a:sym typeface="Calibri"/>
              </a:rPr>
              <a:t>are best positioned to know which materials suit the unique needs of your schools and students. </a:t>
            </a:r>
          </a:p>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We also hope that teacher-reviewers will use their expertise to evaluate materials, and that the process will be one that enriches their understanding of the standards and the importance of choosing materials aligned to those standards. </a:t>
            </a:r>
          </a:p>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Teachers who have served as statewide advisory panelists (state reviewers) have said that they gained a deeper understanding of the standards and became more confident in their ability to choose materials that were best for their students. This process is about strengthening the skills of our teachers and increasing their understanding of the connections between standards and materials. </a:t>
            </a:r>
          </a:p>
        </p:txBody>
      </p:sp>
      <p:sp>
        <p:nvSpPr>
          <p:cNvPr id="83" name="Shape 83"/>
          <p:cNvSpPr txBox="1">
            <a:spLocks noGrp="1"/>
          </p:cNvSpPr>
          <p:nvPr>
            <p:ph type="sldNum" idx="12"/>
          </p:nvPr>
        </p:nvSpPr>
        <p:spPr>
          <a:xfrm>
            <a:off x="3936767" y="8772668"/>
            <a:ext cx="3011699" cy="461804"/>
          </a:xfrm>
          <a:prstGeom prst="rect">
            <a:avLst/>
          </a:prstGeom>
          <a:noFill/>
          <a:ln>
            <a:noFill/>
          </a:ln>
        </p:spPr>
        <p:txBody>
          <a:bodyPr lIns="92475" tIns="46225" rIns="92475" bIns="46225" anchor="b" anchorCtr="0">
            <a:noAutofit/>
          </a:bodyPr>
          <a:lstStyle/>
          <a:p>
            <a:pPr algn="r" hangingPunct="0">
              <a:buSzPct val="25000"/>
            </a:pPr>
            <a:fld id="{00000000-1234-1234-1234-123412341234}" type="slidenum">
              <a:rPr lang="en-US" sz="1200" kern="0">
                <a:solidFill>
                  <a:srgbClr val="000000"/>
                </a:solidFill>
                <a:ea typeface="Calibri"/>
                <a:cs typeface="Calibri"/>
                <a:sym typeface="Calibri"/>
              </a:rPr>
              <a:pPr algn="r" hangingPunct="0">
                <a:buSzPct val="25000"/>
              </a:pPr>
              <a:t>19</a:t>
            </a:fld>
            <a:endParaRPr lang="en-US" sz="1200" kern="0" dirty="0">
              <a:solidFill>
                <a:srgbClr val="000000"/>
              </a:solidFill>
              <a:ea typeface="Calibri"/>
              <a:cs typeface="Calibri"/>
              <a:sym typeface="Calibri"/>
            </a:endParaRPr>
          </a:p>
        </p:txBody>
      </p:sp>
    </p:spTree>
    <p:extLst>
      <p:ext uri="{BB962C8B-B14F-4D97-AF65-F5344CB8AC3E}">
        <p14:creationId xmlns:p14="http://schemas.microsoft.com/office/powerpoint/2010/main" val="4167588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 name="Shape 88"/>
          <p:cNvSpPr txBox="1">
            <a:spLocks noGrp="1"/>
          </p:cNvSpPr>
          <p:nvPr>
            <p:ph type="body" idx="1"/>
          </p:nvPr>
        </p:nvSpPr>
        <p:spPr>
          <a:xfrm>
            <a:off x="695008" y="4387135"/>
            <a:ext cx="5560200" cy="4156200"/>
          </a:xfrm>
          <a:prstGeom prst="rect">
            <a:avLst/>
          </a:prstGeom>
        </p:spPr>
        <p:txBody>
          <a:bodyPr lIns="91425" tIns="91425" rIns="91425" bIns="91425" anchor="t" anchorCtr="0">
            <a:noAutofit/>
          </a:bodyPr>
          <a:lstStyle/>
          <a:p>
            <a:pPr lvl="0" rtl="0">
              <a:spcBef>
                <a:spcPts val="0"/>
              </a:spcBef>
              <a:buNone/>
            </a:pPr>
            <a:r>
              <a:rPr lang="en-US" b="1" dirty="0" smtClean="0"/>
              <a:t>Materials: </a:t>
            </a:r>
            <a:r>
              <a:rPr lang="en-US" b="0" dirty="0" smtClean="0"/>
              <a:t>Handout of state adoption cycle (since graphic is hard</a:t>
            </a:r>
            <a:r>
              <a:rPr lang="en-US" b="0" baseline="0" dirty="0" smtClean="0"/>
              <a:t> to see)</a:t>
            </a:r>
            <a:endParaRPr lang="en-US" dirty="0" smtClean="0"/>
          </a:p>
          <a:p>
            <a:pPr lvl="0" rtl="0">
              <a:spcBef>
                <a:spcPts val="0"/>
              </a:spcBef>
              <a:buNone/>
            </a:pPr>
            <a:endParaRPr lang="en-US" dirty="0" smtClean="0"/>
          </a:p>
          <a:p>
            <a:pPr lvl="0" rtl="0">
              <a:spcBef>
                <a:spcPts val="0"/>
              </a:spcBef>
              <a:buNone/>
            </a:pPr>
            <a:r>
              <a:rPr lang="en-US" b="1" dirty="0" smtClean="0"/>
              <a:t>Talking Points:</a:t>
            </a:r>
          </a:p>
          <a:p>
            <a:pPr marL="171450" lvl="0" indent="-171450" rtl="0">
              <a:spcBef>
                <a:spcPts val="0"/>
              </a:spcBef>
              <a:buFont typeface="Arial" panose="020B0604020202020204" pitchFamily="34" charset="0"/>
              <a:buChar char="•"/>
            </a:pPr>
            <a:r>
              <a:rPr lang="en-US" dirty="0" smtClean="0"/>
              <a:t>This</a:t>
            </a:r>
            <a:r>
              <a:rPr lang="en-US" baseline="0" dirty="0" smtClean="0"/>
              <a:t> slide shows the state and local level adoption cycle. The</a:t>
            </a:r>
            <a:r>
              <a:rPr lang="en-US" b="1" baseline="0" dirty="0" smtClean="0"/>
              <a:t> section column (far left) </a:t>
            </a:r>
            <a:r>
              <a:rPr lang="en-US" baseline="0" dirty="0" smtClean="0"/>
              <a:t>shows the letters for each section of the adoption. </a:t>
            </a:r>
          </a:p>
          <a:p>
            <a:pPr marL="171450" lvl="0" indent="-171450" rtl="0">
              <a:spcBef>
                <a:spcPts val="0"/>
              </a:spcBef>
              <a:buFont typeface="Arial" panose="020B0604020202020204" pitchFamily="34" charset="0"/>
              <a:buChar char="•"/>
            </a:pPr>
            <a:r>
              <a:rPr lang="en-US" baseline="0" dirty="0" smtClean="0"/>
              <a:t>Under </a:t>
            </a:r>
            <a:r>
              <a:rPr lang="en-US" b="1" baseline="0" dirty="0" smtClean="0"/>
              <a:t>curriculum and instruction (second from left)</a:t>
            </a:r>
            <a:r>
              <a:rPr lang="en-US" baseline="0" dirty="0" smtClean="0"/>
              <a:t>, you can see the courses for the main academic subjects. </a:t>
            </a:r>
          </a:p>
          <a:p>
            <a:pPr marL="171450" lvl="0" indent="-171450" rtl="0">
              <a:spcBef>
                <a:spcPts val="0"/>
              </a:spcBef>
              <a:buFont typeface="Arial" panose="020B0604020202020204" pitchFamily="34" charset="0"/>
              <a:buChar char="•"/>
            </a:pPr>
            <a:r>
              <a:rPr lang="en-US" baseline="0" dirty="0" smtClean="0"/>
              <a:t>In the </a:t>
            </a:r>
            <a:r>
              <a:rPr lang="en-US" b="1" baseline="0" dirty="0" smtClean="0"/>
              <a:t>Career &amp; Technical Education column (third from left), </a:t>
            </a:r>
            <a:r>
              <a:rPr lang="en-US" baseline="0" dirty="0" smtClean="0"/>
              <a:t>you can see the career and technical courses that align to those academic subjects. </a:t>
            </a:r>
          </a:p>
          <a:p>
            <a:pPr marL="171450" lvl="0" indent="-171450" rtl="0">
              <a:spcBef>
                <a:spcPts val="0"/>
              </a:spcBef>
              <a:buFont typeface="Arial" panose="020B0604020202020204" pitchFamily="34" charset="0"/>
              <a:buChar char="•"/>
            </a:pPr>
            <a:r>
              <a:rPr lang="en-US" baseline="0" dirty="0" smtClean="0"/>
              <a:t>In the columns to right of the CTE column, you can see the progression from the time </a:t>
            </a:r>
            <a:r>
              <a:rPr lang="en-US" b="1" baseline="0" dirty="0" smtClean="0"/>
              <a:t>standards are proposed to the state board</a:t>
            </a:r>
            <a:r>
              <a:rPr lang="en-US" baseline="0" dirty="0" smtClean="0"/>
              <a:t> to the time </a:t>
            </a:r>
            <a:r>
              <a:rPr lang="en-US" b="1" baseline="0" dirty="0" smtClean="0"/>
              <a:t>publishers receive the standards </a:t>
            </a:r>
            <a:r>
              <a:rPr lang="en-US" baseline="0" dirty="0" smtClean="0"/>
              <a:t>and begin creating materials aligned to those standards, the </a:t>
            </a:r>
            <a:r>
              <a:rPr lang="en-US" b="1" baseline="0" dirty="0" smtClean="0"/>
              <a:t>state review of textbooks</a:t>
            </a:r>
            <a:r>
              <a:rPr lang="en-US" baseline="0" dirty="0" smtClean="0"/>
              <a:t>, the </a:t>
            </a:r>
            <a:r>
              <a:rPr lang="en-US" b="1" baseline="0" dirty="0" smtClean="0"/>
              <a:t>local adoption of textbooks</a:t>
            </a:r>
            <a:r>
              <a:rPr lang="en-US" baseline="0" dirty="0" smtClean="0"/>
              <a:t>, the </a:t>
            </a:r>
            <a:r>
              <a:rPr lang="en-US" b="1" baseline="0" dirty="0" smtClean="0"/>
              <a:t>contract period </a:t>
            </a:r>
            <a:r>
              <a:rPr lang="en-US" baseline="0" dirty="0" smtClean="0"/>
              <a:t>for those textbooks to remain in schools, as well as the years that you as districts will actually implement new standards and receive new textbooks.</a:t>
            </a:r>
          </a:p>
          <a:p>
            <a:pPr lvl="0" rtl="0">
              <a:spcBef>
                <a:spcPts val="0"/>
              </a:spcBef>
              <a:buNone/>
            </a:pPr>
            <a:endParaRPr lang="en-US" baseline="0" dirty="0" smtClean="0"/>
          </a:p>
          <a:p>
            <a:pPr lvl="0" rtl="0">
              <a:spcBef>
                <a:spcPts val="0"/>
              </a:spcBef>
              <a:buNone/>
            </a:pPr>
            <a:r>
              <a:rPr lang="en-US" baseline="0" dirty="0" smtClean="0"/>
              <a:t>As you can see in this cycle, </a:t>
            </a:r>
            <a:r>
              <a:rPr lang="en-US" b="1" baseline="0" dirty="0" smtClean="0"/>
              <a:t>strong standards </a:t>
            </a:r>
            <a:r>
              <a:rPr lang="en-US" baseline="0" dirty="0" smtClean="0"/>
              <a:t>drive materials creation. The state reviews those materials approximately one year before the LEAs adopt. The first section of the department’s screening instrument checks for alignment to those standards. If materials do not align to standards, the review stops and the materials are not placed on the state list. For </a:t>
            </a:r>
            <a:r>
              <a:rPr lang="en-US" b="1" baseline="0" dirty="0" smtClean="0"/>
              <a:t>most</a:t>
            </a:r>
            <a:r>
              <a:rPr lang="en-US" baseline="0" dirty="0" smtClean="0"/>
              <a:t> sections in the adoption cycle, materials that are aligned to new standards are adopted at the same time the new standards are implemented.  </a:t>
            </a:r>
            <a:endParaRPr lang="en-US" dirty="0"/>
          </a:p>
        </p:txBody>
      </p:sp>
      <p:sp>
        <p:nvSpPr>
          <p:cNvPr id="89" name="Shape 89"/>
          <p:cNvSpPr txBox="1">
            <a:spLocks noGrp="1"/>
          </p:cNvSpPr>
          <p:nvPr>
            <p:ph type="sldNum" idx="12"/>
          </p:nvPr>
        </p:nvSpPr>
        <p:spPr>
          <a:xfrm>
            <a:off x="3936767" y="8772668"/>
            <a:ext cx="3011700" cy="461700"/>
          </a:xfrm>
          <a:prstGeom prst="rect">
            <a:avLst/>
          </a:prstGeom>
        </p:spPr>
        <p:txBody>
          <a:bodyPr lIns="92475" tIns="46225" rIns="92475" bIns="46225" anchor="b" anchorCtr="0">
            <a:noAutofit/>
          </a:bodyPr>
          <a:lstStyle/>
          <a:p>
            <a:pPr hangingPunct="0"/>
            <a:fld id="{00000000-1234-1234-1234-123412341234}" type="slidenum">
              <a:rPr lang="en-US" sz="1400" kern="0">
                <a:solidFill>
                  <a:srgbClr val="000000"/>
                </a:solidFill>
                <a:latin typeface="Open Sans" panose="020B0606030504020204" pitchFamily="34" charset="0"/>
                <a:cs typeface="Open Sans" panose="020B0606030504020204" pitchFamily="34" charset="0"/>
                <a:sym typeface="Arial"/>
              </a:rPr>
              <a:pPr hangingPunct="0"/>
              <a:t>20</a:t>
            </a:fld>
            <a:endParaRPr lang="en-US" sz="1400" kern="0" dirty="0">
              <a:solidFill>
                <a:srgbClr val="000000"/>
              </a:solidFill>
              <a:latin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948196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85769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p:cNvSpPr txBox="1">
            <a:spLocks noGrp="1"/>
          </p:cNvSpPr>
          <p:nvPr>
            <p:ph type="body" idx="1"/>
          </p:nvPr>
        </p:nvSpPr>
        <p:spPr>
          <a:xfrm>
            <a:off x="695008" y="4387135"/>
            <a:ext cx="5560200" cy="4156200"/>
          </a:xfrm>
          <a:prstGeom prst="rect">
            <a:avLst/>
          </a:prstGeom>
        </p:spPr>
        <p:txBody>
          <a:bodyPr lIns="91425" tIns="91425" rIns="91425" bIns="91425" anchor="t" anchorCtr="0">
            <a:noAutofit/>
          </a:bodyPr>
          <a:lstStyle/>
          <a:p>
            <a:pPr marL="171450" lvl="0" indent="-171450" rtl="0">
              <a:spcBef>
                <a:spcPts val="0"/>
              </a:spcBef>
              <a:buFont typeface="Arial" panose="020B0604020202020204" pitchFamily="34" charset="0"/>
              <a:buChar char="•"/>
            </a:pPr>
            <a:r>
              <a:rPr lang="en-US" baseline="0" dirty="0" smtClean="0"/>
              <a:t>Because ELA and math have standards that are rolling out ahead of materials adoption, we are recommending that you conduct an evaluation of the of materials on hand in your district by:</a:t>
            </a:r>
          </a:p>
          <a:p>
            <a:pPr marL="628650" lvl="1" indent="-171450" rtl="0">
              <a:spcBef>
                <a:spcPts val="0"/>
              </a:spcBef>
              <a:buFont typeface="Arial" panose="020B0604020202020204" pitchFamily="34" charset="0"/>
              <a:buChar char="•"/>
            </a:pPr>
            <a:r>
              <a:rPr lang="en-US" baseline="0" dirty="0" smtClean="0"/>
              <a:t>1) forming a review committee (like the ones formed for each regular adoption), </a:t>
            </a:r>
          </a:p>
          <a:p>
            <a:pPr marL="628650" lvl="1" indent="-171450" rtl="0">
              <a:spcBef>
                <a:spcPts val="0"/>
              </a:spcBef>
              <a:buFont typeface="Arial" panose="020B0604020202020204" pitchFamily="34" charset="0"/>
              <a:buChar char="•"/>
            </a:pPr>
            <a:r>
              <a:rPr lang="en-US" baseline="0" dirty="0" smtClean="0"/>
              <a:t>2) training committee members on the standards and screening instruments (this builds capacity at the local level) </a:t>
            </a:r>
          </a:p>
          <a:p>
            <a:pPr marL="628650" lvl="1" indent="-171450" rtl="0">
              <a:spcBef>
                <a:spcPts val="0"/>
              </a:spcBef>
              <a:buFont typeface="Arial" panose="020B0604020202020204" pitchFamily="34" charset="0"/>
              <a:buChar char="•"/>
            </a:pPr>
            <a:r>
              <a:rPr lang="en-US" baseline="0" dirty="0" smtClean="0"/>
              <a:t>3) assessing alignment and identifying gaps in materials </a:t>
            </a:r>
          </a:p>
          <a:p>
            <a:pPr marL="628650" lvl="1" indent="-171450" rtl="0">
              <a:spcBef>
                <a:spcPts val="0"/>
              </a:spcBef>
              <a:buFont typeface="Arial" panose="020B0604020202020204" pitchFamily="34" charset="0"/>
              <a:buChar char="•"/>
            </a:pPr>
            <a:r>
              <a:rPr lang="en-US" baseline="0" dirty="0" smtClean="0"/>
              <a:t>4) deciding which, if any, supplemental materials need to be pulled in to support the standards</a:t>
            </a:r>
            <a:endParaRPr lang="en-US" dirty="0"/>
          </a:p>
        </p:txBody>
      </p:sp>
      <p:sp>
        <p:nvSpPr>
          <p:cNvPr id="97" name="Shape 97"/>
          <p:cNvSpPr txBox="1">
            <a:spLocks noGrp="1"/>
          </p:cNvSpPr>
          <p:nvPr>
            <p:ph type="sldNum" idx="12"/>
          </p:nvPr>
        </p:nvSpPr>
        <p:spPr>
          <a:xfrm>
            <a:off x="3936767" y="8772668"/>
            <a:ext cx="3011700" cy="461700"/>
          </a:xfrm>
          <a:prstGeom prst="rect">
            <a:avLst/>
          </a:prstGeom>
        </p:spPr>
        <p:txBody>
          <a:bodyPr lIns="92475" tIns="46225" rIns="92475" bIns="46225" anchor="b" anchorCtr="0">
            <a:noAutofit/>
          </a:bodyPr>
          <a:lstStyle/>
          <a:p>
            <a:pPr hangingPunct="0"/>
            <a:fld id="{00000000-1234-1234-1234-123412341234}" type="slidenum">
              <a:rPr lang="en-US" sz="1400" kern="0">
                <a:solidFill>
                  <a:srgbClr val="000000"/>
                </a:solidFill>
                <a:latin typeface="Open Sans" panose="020B0606030504020204" pitchFamily="34" charset="0"/>
                <a:cs typeface="Open Sans" panose="020B0606030504020204" pitchFamily="34" charset="0"/>
                <a:sym typeface="Arial"/>
              </a:rPr>
              <a:pPr hangingPunct="0"/>
              <a:t>21</a:t>
            </a:fld>
            <a:endParaRPr lang="en-US" sz="1400" kern="0" dirty="0">
              <a:solidFill>
                <a:srgbClr val="000000"/>
              </a:solidFill>
              <a:latin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7700899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3" name="Shape 103"/>
          <p:cNvSpPr txBox="1">
            <a:spLocks noGrp="1"/>
          </p:cNvSpPr>
          <p:nvPr>
            <p:ph type="body" idx="1"/>
          </p:nvPr>
        </p:nvSpPr>
        <p:spPr>
          <a:xfrm>
            <a:off x="695008" y="4387135"/>
            <a:ext cx="5560060" cy="4156234"/>
          </a:xfrm>
          <a:prstGeom prst="rect">
            <a:avLst/>
          </a:prstGeom>
          <a:noFill/>
          <a:ln>
            <a:noFill/>
          </a:ln>
        </p:spPr>
        <p:txBody>
          <a:bodyPr lIns="92475" tIns="46225" rIns="92475" bIns="46225" anchor="t" anchorCtr="0">
            <a:noAutofit/>
          </a:bodyPr>
          <a:lstStyle/>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en-US" baseline="0" dirty="0" smtClean="0"/>
              <a:t>Let participants read the slide or read through bullets. </a:t>
            </a:r>
          </a:p>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en-US" baseline="0" dirty="0" smtClean="0"/>
              <a:t>Note that the last bullet is why we are having this discussion today. Since math and ELA instructional materials will not be adopted until 2019/2020 districts will need to review current materials for gaps</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dirty="0"/>
          </a:p>
        </p:txBody>
      </p:sp>
      <p:sp>
        <p:nvSpPr>
          <p:cNvPr id="104" name="Shape 104"/>
          <p:cNvSpPr txBox="1">
            <a:spLocks noGrp="1"/>
          </p:cNvSpPr>
          <p:nvPr>
            <p:ph type="sldNum" idx="12"/>
          </p:nvPr>
        </p:nvSpPr>
        <p:spPr>
          <a:xfrm>
            <a:off x="3936767" y="8772668"/>
            <a:ext cx="3011699" cy="461804"/>
          </a:xfrm>
          <a:prstGeom prst="rect">
            <a:avLst/>
          </a:prstGeom>
          <a:noFill/>
          <a:ln>
            <a:noFill/>
          </a:ln>
        </p:spPr>
        <p:txBody>
          <a:bodyPr lIns="92475" tIns="46225" rIns="92475" bIns="46225" anchor="b" anchorCtr="0">
            <a:noAutofit/>
          </a:bodyPr>
          <a:lstStyle/>
          <a:p>
            <a:pPr algn="r" hangingPunct="0">
              <a:buSzPct val="25000"/>
            </a:pPr>
            <a:fld id="{00000000-1234-1234-1234-123412341234}" type="slidenum">
              <a:rPr lang="en-US" sz="1200" kern="0">
                <a:solidFill>
                  <a:srgbClr val="000000"/>
                </a:solidFill>
                <a:ea typeface="Calibri"/>
                <a:cs typeface="Calibri"/>
                <a:sym typeface="Calibri"/>
              </a:rPr>
              <a:pPr algn="r" hangingPunct="0">
                <a:buSzPct val="25000"/>
              </a:pPr>
              <a:t>22</a:t>
            </a:fld>
            <a:endParaRPr lang="en-US" sz="1200" kern="0" dirty="0">
              <a:solidFill>
                <a:srgbClr val="000000"/>
              </a:solidFill>
              <a:ea typeface="Calibri"/>
              <a:cs typeface="Calibri"/>
              <a:sym typeface="Calibri"/>
            </a:endParaRPr>
          </a:p>
        </p:txBody>
      </p:sp>
    </p:spTree>
    <p:extLst>
      <p:ext uri="{BB962C8B-B14F-4D97-AF65-F5344CB8AC3E}">
        <p14:creationId xmlns:p14="http://schemas.microsoft.com/office/powerpoint/2010/main" val="3791629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95008" y="4387135"/>
            <a:ext cx="5560060" cy="4156234"/>
          </a:xfrm>
          <a:prstGeom prst="rect">
            <a:avLst/>
          </a:prstGeom>
          <a:noFill/>
          <a:ln>
            <a:noFill/>
          </a:ln>
        </p:spPr>
        <p:txBody>
          <a:bodyPr lIns="92475" tIns="46225" rIns="92475" bIns="46225" anchor="t" anchorCtr="0">
            <a:noAutofit/>
          </a:bodyPr>
          <a:lstStyle/>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en-US" sz="1200" b="0" i="0" u="none" strike="noStrike" cap="none" dirty="0" smtClean="0">
                <a:solidFill>
                  <a:schemeClr val="dk1"/>
                </a:solidFill>
                <a:latin typeface="Open Sans"/>
                <a:ea typeface="Open Sans"/>
                <a:cs typeface="Open Sans"/>
                <a:sym typeface="Open Sans"/>
              </a:rPr>
              <a:t>The facilitator should emphasize the</a:t>
            </a:r>
            <a:r>
              <a:rPr lang="en-US" sz="1200" b="0" i="0" u="none" strike="noStrike" cap="none" baseline="0" dirty="0" smtClean="0">
                <a:solidFill>
                  <a:schemeClr val="dk1"/>
                </a:solidFill>
                <a:latin typeface="Open Sans"/>
                <a:ea typeface="Open Sans"/>
                <a:cs typeface="Open Sans"/>
                <a:sym typeface="Open Sans"/>
              </a:rPr>
              <a:t> fact that this process provides an exceptional learning opportunity for educators in the district.</a:t>
            </a:r>
          </a:p>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en-US" sz="1200" b="0" i="0" u="none" strike="noStrike" cap="none" baseline="0" dirty="0" smtClean="0">
                <a:solidFill>
                  <a:schemeClr val="dk1"/>
                </a:solidFill>
                <a:latin typeface="Open Sans"/>
                <a:ea typeface="Open Sans"/>
                <a:cs typeface="Open Sans"/>
                <a:sym typeface="Open Sans"/>
              </a:rPr>
              <a:t>By going through this process, the review panel will develop a deeper understanding of the standards, the materials already available in the district, and will determine the best way to address gaps in materials, if there are any.</a:t>
            </a:r>
          </a:p>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en-US" sz="1200" b="0" i="0" u="none" strike="noStrike" cap="none" baseline="0" dirty="0" smtClean="0">
                <a:solidFill>
                  <a:schemeClr val="dk1"/>
                </a:solidFill>
                <a:latin typeface="Open Sans"/>
                <a:ea typeface="Open Sans"/>
                <a:cs typeface="Open Sans"/>
                <a:sym typeface="Open Sans"/>
              </a:rPr>
              <a:t>The reason the review begins with an examination of standards and the screening instrument is because there can be a tendency to “retrofit” materials to standards and the screening instrument if the review begins with the materials themselves.</a:t>
            </a:r>
          </a:p>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en-US" sz="1200" b="0" i="0" u="none" strike="noStrike" cap="none" baseline="0" dirty="0" smtClean="0">
                <a:solidFill>
                  <a:schemeClr val="dk1"/>
                </a:solidFill>
                <a:latin typeface="Open Sans"/>
                <a:ea typeface="Open Sans"/>
                <a:cs typeface="Open Sans"/>
                <a:sym typeface="Open Sans"/>
              </a:rPr>
              <a:t>Another reason is to build capacity and familiarity with the new standards. By looking at the standards themselves and the screenings instruments, which have the standards embedded in them, panelists will increase their knowledge of the standards and the instructional shifts present in the standards.</a:t>
            </a:r>
            <a:endParaRPr lang="en-US" sz="1200" b="0" i="0" u="none" strike="noStrike" cap="none" dirty="0" smtClean="0">
              <a:solidFill>
                <a:schemeClr val="dk1"/>
              </a:solidFill>
              <a:latin typeface="Open Sans"/>
              <a:ea typeface="Open Sans"/>
              <a:cs typeface="Open Sans"/>
              <a:sym typeface="Open Sans"/>
            </a:endParaRPr>
          </a:p>
        </p:txBody>
      </p:sp>
      <p:sp>
        <p:nvSpPr>
          <p:cNvPr id="118" name="Shape 118"/>
          <p:cNvSpPr txBox="1">
            <a:spLocks noGrp="1"/>
          </p:cNvSpPr>
          <p:nvPr>
            <p:ph type="sldNum" idx="12"/>
          </p:nvPr>
        </p:nvSpPr>
        <p:spPr>
          <a:xfrm>
            <a:off x="3936767" y="8772668"/>
            <a:ext cx="3011699" cy="461804"/>
          </a:xfrm>
          <a:prstGeom prst="rect">
            <a:avLst/>
          </a:prstGeom>
          <a:noFill/>
          <a:ln>
            <a:noFill/>
          </a:ln>
        </p:spPr>
        <p:txBody>
          <a:bodyPr lIns="92475" tIns="46225" rIns="92475" bIns="46225" anchor="b" anchorCtr="0">
            <a:noAutofit/>
          </a:bodyPr>
          <a:lstStyle/>
          <a:p>
            <a:pPr algn="r" hangingPunct="0">
              <a:buSzPct val="25000"/>
            </a:pPr>
            <a:fld id="{00000000-1234-1234-1234-123412341234}" type="slidenum">
              <a:rPr lang="en-US" sz="1200" kern="0">
                <a:solidFill>
                  <a:srgbClr val="000000"/>
                </a:solidFill>
                <a:ea typeface="Calibri"/>
                <a:cs typeface="Calibri"/>
                <a:sym typeface="Calibri"/>
              </a:rPr>
              <a:pPr algn="r" hangingPunct="0">
                <a:buSzPct val="25000"/>
              </a:pPr>
              <a:t>23</a:t>
            </a:fld>
            <a:endParaRPr lang="en-US" sz="1200" kern="0" dirty="0">
              <a:solidFill>
                <a:srgbClr val="000000"/>
              </a:solidFill>
              <a:ea typeface="Calibri"/>
              <a:cs typeface="Calibri"/>
              <a:sym typeface="Calibri"/>
            </a:endParaRPr>
          </a:p>
        </p:txBody>
      </p:sp>
    </p:spTree>
    <p:extLst>
      <p:ext uri="{BB962C8B-B14F-4D97-AF65-F5344CB8AC3E}">
        <p14:creationId xmlns:p14="http://schemas.microsoft.com/office/powerpoint/2010/main" val="3787039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8" name="Shape 188"/>
          <p:cNvSpPr txBox="1">
            <a:spLocks noGrp="1"/>
          </p:cNvSpPr>
          <p:nvPr>
            <p:ph type="body" idx="1"/>
          </p:nvPr>
        </p:nvSpPr>
        <p:spPr>
          <a:xfrm>
            <a:off x="695008" y="4387135"/>
            <a:ext cx="5560060" cy="4156234"/>
          </a:xfrm>
          <a:prstGeom prst="rect">
            <a:avLst/>
          </a:prstGeom>
          <a:noFill/>
          <a:ln>
            <a:noFill/>
          </a:ln>
        </p:spPr>
        <p:txBody>
          <a:bodyPr lIns="92475" tIns="46225" rIns="92475" bIns="46225"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cap="none" baseline="0" dirty="0" smtClean="0">
                <a:solidFill>
                  <a:schemeClr val="dk1"/>
                </a:solidFill>
                <a:latin typeface="+mn-lt"/>
                <a:ea typeface="Calibri"/>
                <a:cs typeface="Calibri"/>
                <a:sym typeface="Calibri"/>
              </a:rPr>
              <a:t>Let’s talk a bit more about what this process could look like in your district.</a:t>
            </a:r>
          </a:p>
          <a:p>
            <a:pPr marL="0" marR="0" lvl="0" indent="0" algn="l" rtl="0">
              <a:spcBef>
                <a:spcPts val="0"/>
              </a:spcBef>
              <a:buSzPct val="25000"/>
              <a:buNone/>
            </a:pPr>
            <a:endParaRPr lang="en-US" dirty="0">
              <a:sym typeface="Calibri"/>
            </a:endParaRPr>
          </a:p>
        </p:txBody>
      </p:sp>
      <p:sp>
        <p:nvSpPr>
          <p:cNvPr id="189" name="Shape 189"/>
          <p:cNvSpPr txBox="1">
            <a:spLocks noGrp="1"/>
          </p:cNvSpPr>
          <p:nvPr>
            <p:ph type="sldNum" idx="12"/>
          </p:nvPr>
        </p:nvSpPr>
        <p:spPr>
          <a:xfrm>
            <a:off x="3936767" y="8772668"/>
            <a:ext cx="3011699" cy="461804"/>
          </a:xfrm>
          <a:prstGeom prst="rect">
            <a:avLst/>
          </a:prstGeom>
          <a:noFill/>
          <a:ln>
            <a:noFill/>
          </a:ln>
        </p:spPr>
        <p:txBody>
          <a:bodyPr lIns="92475" tIns="46225" rIns="92475" bIns="46225" anchor="b" anchorCtr="0">
            <a:noAutofit/>
          </a:bodyPr>
          <a:lstStyle/>
          <a:p>
            <a:pPr algn="r" hangingPunct="0">
              <a:buSzPct val="25000"/>
            </a:pPr>
            <a:fld id="{00000000-1234-1234-1234-123412341234}" type="slidenum">
              <a:rPr lang="en-US" sz="1200" kern="0">
                <a:solidFill>
                  <a:srgbClr val="000000"/>
                </a:solidFill>
                <a:ea typeface="Calibri"/>
                <a:cs typeface="Calibri"/>
                <a:sym typeface="Calibri"/>
              </a:rPr>
              <a:pPr algn="r" hangingPunct="0">
                <a:buSzPct val="25000"/>
              </a:pPr>
              <a:t>24</a:t>
            </a:fld>
            <a:endParaRPr lang="en-US" sz="1200" kern="0">
              <a:solidFill>
                <a:srgbClr val="000000"/>
              </a:solidFill>
              <a:ea typeface="Calibri"/>
              <a:cs typeface="Calibri"/>
              <a:sym typeface="Calibri"/>
            </a:endParaRPr>
          </a:p>
        </p:txBody>
      </p:sp>
    </p:spTree>
    <p:extLst>
      <p:ext uri="{BB962C8B-B14F-4D97-AF65-F5344CB8AC3E}">
        <p14:creationId xmlns:p14="http://schemas.microsoft.com/office/powerpoint/2010/main" val="32959520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latin typeface="Calibri"/>
                <a:ea typeface="Calibri"/>
                <a:cs typeface="Calibri"/>
                <a:sym typeface="Calibri"/>
              </a:defRPr>
            </a:pPr>
            <a:r>
              <a:rPr lang="en-US" b="1" dirty="0" smtClean="0"/>
              <a:t>Animation: </a:t>
            </a:r>
            <a:r>
              <a:rPr lang="en-US" b="0" dirty="0" smtClean="0"/>
              <a:t>Red circle will appear to show what we’re going to dig into next. We</a:t>
            </a:r>
            <a:r>
              <a:rPr lang="en-US" b="0" baseline="0" dirty="0" smtClean="0"/>
              <a:t> will look at the places in the standards where gaps are most likely to occur, and the screening instrument. </a:t>
            </a:r>
          </a:p>
          <a:p>
            <a:pPr>
              <a:defRPr>
                <a:latin typeface="Calibri"/>
                <a:ea typeface="Calibri"/>
                <a:cs typeface="Calibri"/>
                <a:sym typeface="Calibri"/>
              </a:defRPr>
            </a:pPr>
            <a:endParaRPr lang="en-US" b="1" dirty="0" smtClean="0"/>
          </a:p>
          <a:p>
            <a:pPr>
              <a:defRPr b="1">
                <a:latin typeface="Calibri"/>
                <a:ea typeface="Calibri"/>
                <a:cs typeface="Calibri"/>
                <a:sym typeface="Calibri"/>
              </a:defRPr>
            </a:pPr>
            <a:r>
              <a:rPr lang="en-US" dirty="0" smtClean="0"/>
              <a:t>Talking Points</a:t>
            </a:r>
            <a:r>
              <a:rPr lang="en-US" b="0" dirty="0" smtClean="0"/>
              <a:t>:</a:t>
            </a:r>
          </a:p>
          <a:p>
            <a:pPr marL="0" marR="0" lvl="0" indent="0" defTabSz="91440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mn-lt"/>
                <a:ea typeface="+mn-ea"/>
                <a:cs typeface="+mn-cs"/>
                <a:sym typeface="Arial"/>
              </a:rPr>
              <a:t>Districts may have </a:t>
            </a:r>
            <a:r>
              <a:rPr lang="en-US" sz="1200" b="1" dirty="0" smtClean="0">
                <a:latin typeface="+mn-lt"/>
                <a:ea typeface="+mn-ea"/>
                <a:cs typeface="+mn-cs"/>
                <a:sym typeface="Arial"/>
              </a:rPr>
              <a:t>some gaps in materials </a:t>
            </a:r>
            <a:r>
              <a:rPr lang="en-US" sz="1200" dirty="0" smtClean="0">
                <a:latin typeface="+mn-lt"/>
                <a:ea typeface="+mn-ea"/>
                <a:cs typeface="+mn-cs"/>
                <a:sym typeface="Arial"/>
              </a:rPr>
              <a:t>and should </a:t>
            </a:r>
            <a:r>
              <a:rPr lang="en-US" sz="1200" b="1" dirty="0" smtClean="0">
                <a:latin typeface="+mn-lt"/>
                <a:ea typeface="+mn-ea"/>
                <a:cs typeface="+mn-cs"/>
                <a:sym typeface="Arial"/>
              </a:rPr>
              <a:t>create a plan </a:t>
            </a:r>
            <a:r>
              <a:rPr lang="en-US" sz="1200" dirty="0" smtClean="0">
                <a:latin typeface="+mn-lt"/>
                <a:ea typeface="+mn-ea"/>
                <a:cs typeface="+mn-cs"/>
                <a:sym typeface="Arial"/>
              </a:rPr>
              <a:t>for review and acquisition of supplemental materials to fill gaps in the revised standards. </a:t>
            </a:r>
          </a:p>
          <a:p>
            <a:pPr marL="0" marR="0" lvl="0" indent="0" defTabSz="914400" eaLnBrk="1" fontAlgn="auto" latinLnBrk="0" hangingPunct="1">
              <a:lnSpc>
                <a:spcPct val="100000"/>
              </a:lnSpc>
              <a:spcBef>
                <a:spcPts val="0"/>
              </a:spcBef>
              <a:spcAft>
                <a:spcPts val="0"/>
              </a:spcAft>
              <a:buClrTx/>
              <a:buSzTx/>
              <a:buFontTx/>
              <a:buNone/>
              <a:tabLst/>
              <a:defRPr/>
            </a:pPr>
            <a:r>
              <a:rPr lang="en-US" sz="1200" dirty="0" smtClean="0">
                <a:latin typeface="+mn-lt"/>
                <a:ea typeface="+mn-ea"/>
                <a:cs typeface="+mn-cs"/>
                <a:sym typeface="Arial"/>
              </a:rPr>
              <a:t>Steps</a:t>
            </a:r>
            <a:r>
              <a:rPr lang="en-US" sz="1200" baseline="0" dirty="0" smtClean="0">
                <a:latin typeface="+mn-lt"/>
                <a:ea typeface="+mn-ea"/>
                <a:cs typeface="+mn-cs"/>
                <a:sym typeface="Arial"/>
              </a:rPr>
              <a:t> for review</a:t>
            </a:r>
            <a:endParaRPr lang="en-US" sz="1200" dirty="0" smtClean="0">
              <a:latin typeface="+mn-lt"/>
              <a:ea typeface="+mn-ea"/>
              <a:cs typeface="+mn-cs"/>
              <a:sym typeface="Arial"/>
            </a:endParaRPr>
          </a:p>
          <a:p>
            <a:pPr marL="228600" marR="0" lvl="0" indent="-228600" defTabSz="914400" eaLnBrk="1" fontAlgn="auto" latinLnBrk="0" hangingPunct="1">
              <a:lnSpc>
                <a:spcPct val="100000"/>
              </a:lnSpc>
              <a:spcBef>
                <a:spcPts val="0"/>
              </a:spcBef>
              <a:spcAft>
                <a:spcPts val="0"/>
              </a:spcAft>
              <a:buClrTx/>
              <a:buSzTx/>
              <a:buFont typeface="+mj-lt"/>
              <a:buAutoNum type="arabicPeriod"/>
              <a:tabLst/>
              <a:defRPr/>
            </a:pPr>
            <a:r>
              <a:rPr lang="en-US" sz="1200" baseline="0" dirty="0" smtClean="0">
                <a:latin typeface="+mn-lt"/>
                <a:ea typeface="+mn-ea"/>
                <a:cs typeface="+mn-cs"/>
                <a:sym typeface="Arial"/>
              </a:rPr>
              <a:t>Identify key stakeholders and educators who can review standards and current materials. Reviewers should have content knowledge at the grand band and subject they are reviewing. </a:t>
            </a:r>
          </a:p>
          <a:p>
            <a:pPr marL="228600" marR="0" lvl="0" indent="-228600" defTabSz="914400" eaLnBrk="1" fontAlgn="auto" latinLnBrk="0" hangingPunct="1">
              <a:lnSpc>
                <a:spcPct val="100000"/>
              </a:lnSpc>
              <a:spcBef>
                <a:spcPts val="0"/>
              </a:spcBef>
              <a:spcAft>
                <a:spcPts val="0"/>
              </a:spcAft>
              <a:buClrTx/>
              <a:buSzTx/>
              <a:buFont typeface="+mj-lt"/>
              <a:buAutoNum type="arabicPeriod"/>
              <a:tabLst/>
              <a:defRPr/>
            </a:pPr>
            <a:r>
              <a:rPr lang="en-US" sz="1200" baseline="0" dirty="0" smtClean="0">
                <a:latin typeface="+mn-lt"/>
                <a:ea typeface="+mn-ea"/>
                <a:cs typeface="+mn-cs"/>
                <a:sym typeface="Arial"/>
              </a:rPr>
              <a:t>Educators need to review the standards and screening instrument. Train on the new standards.</a:t>
            </a:r>
          </a:p>
          <a:p>
            <a:pPr marL="228600" marR="0" lvl="0" indent="-228600" defTabSz="914400" eaLnBrk="1" fontAlgn="auto" latinLnBrk="0" hangingPunct="1">
              <a:lnSpc>
                <a:spcPct val="100000"/>
              </a:lnSpc>
              <a:spcBef>
                <a:spcPts val="0"/>
              </a:spcBef>
              <a:spcAft>
                <a:spcPts val="0"/>
              </a:spcAft>
              <a:buClrTx/>
              <a:buSzTx/>
              <a:buFont typeface="+mj-lt"/>
              <a:buAutoNum type="arabicPeriod"/>
              <a:tabLst/>
              <a:defRPr/>
            </a:pPr>
            <a:r>
              <a:rPr lang="en-US" sz="1200" baseline="0" dirty="0" smtClean="0">
                <a:latin typeface="+mn-lt"/>
                <a:ea typeface="+mn-ea"/>
                <a:cs typeface="+mn-cs"/>
                <a:sym typeface="Arial"/>
              </a:rPr>
              <a:t>Review current materials already in place in the district with the screening instrument – if materials align to the screening instrument then you are done!</a:t>
            </a:r>
          </a:p>
          <a:p>
            <a:pPr marL="228600" marR="0" lvl="0" indent="-228600" defTabSz="914400" eaLnBrk="1" fontAlgn="auto" latinLnBrk="0" hangingPunct="1">
              <a:lnSpc>
                <a:spcPct val="100000"/>
              </a:lnSpc>
              <a:spcBef>
                <a:spcPts val="0"/>
              </a:spcBef>
              <a:spcAft>
                <a:spcPts val="0"/>
              </a:spcAft>
              <a:buClrTx/>
              <a:buSzTx/>
              <a:buFont typeface="+mj-lt"/>
              <a:buAutoNum type="arabicPeriod"/>
              <a:tabLst/>
              <a:defRPr/>
            </a:pPr>
            <a:r>
              <a:rPr lang="en-US" sz="1200" baseline="0" dirty="0" smtClean="0">
                <a:latin typeface="+mn-lt"/>
                <a:ea typeface="+mn-ea"/>
                <a:cs typeface="+mn-cs"/>
                <a:sym typeface="Arial"/>
              </a:rPr>
              <a:t>If materials do not align with the screening instrument, then Identify gaps between the standards and the current materials</a:t>
            </a:r>
          </a:p>
          <a:p>
            <a:pPr marL="228600" marR="0" lvl="0" indent="-228600" defTabSz="914400" eaLnBrk="1" fontAlgn="auto" latinLnBrk="0" hangingPunct="1">
              <a:lnSpc>
                <a:spcPct val="100000"/>
              </a:lnSpc>
              <a:spcBef>
                <a:spcPts val="0"/>
              </a:spcBef>
              <a:spcAft>
                <a:spcPts val="0"/>
              </a:spcAft>
              <a:buClrTx/>
              <a:buSzTx/>
              <a:buFont typeface="+mj-lt"/>
              <a:buAutoNum type="arabicPeriod"/>
              <a:tabLst/>
              <a:defRPr/>
            </a:pPr>
            <a:r>
              <a:rPr lang="en-US" sz="1200" baseline="0" dirty="0" smtClean="0">
                <a:latin typeface="+mn-lt"/>
                <a:ea typeface="+mn-ea"/>
                <a:cs typeface="+mn-cs"/>
                <a:sym typeface="Arial"/>
              </a:rPr>
              <a:t>Search for and Identify supplemental material to fill gaps</a:t>
            </a:r>
          </a:p>
          <a:p>
            <a:pPr marL="228600" marR="0" lvl="0" indent="-228600" defTabSz="914400" eaLnBrk="1" fontAlgn="auto" latinLnBrk="0" hangingPunct="1">
              <a:lnSpc>
                <a:spcPct val="100000"/>
              </a:lnSpc>
              <a:spcBef>
                <a:spcPts val="0"/>
              </a:spcBef>
              <a:spcAft>
                <a:spcPts val="0"/>
              </a:spcAft>
              <a:buClrTx/>
              <a:buSzTx/>
              <a:buFont typeface="+mj-lt"/>
              <a:buAutoNum type="arabicPeriod"/>
              <a:tabLst/>
              <a:defRPr/>
            </a:pPr>
            <a:r>
              <a:rPr lang="en-US" sz="1200" baseline="0" dirty="0" smtClean="0">
                <a:latin typeface="+mn-lt"/>
                <a:ea typeface="+mn-ea"/>
                <a:cs typeface="+mn-cs"/>
                <a:sym typeface="Arial"/>
              </a:rPr>
              <a:t>Reviewed the gap materials before they are used in classrooms </a:t>
            </a:r>
          </a:p>
        </p:txBody>
      </p:sp>
    </p:spTree>
    <p:extLst>
      <p:ext uri="{BB962C8B-B14F-4D97-AF65-F5344CB8AC3E}">
        <p14:creationId xmlns:p14="http://schemas.microsoft.com/office/powerpoint/2010/main" val="32076880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695008" y="4387135"/>
            <a:ext cx="5560200" cy="4156200"/>
          </a:xfrm>
          <a:prstGeom prst="rect">
            <a:avLst/>
          </a:prstGeom>
        </p:spPr>
        <p:txBody>
          <a:bodyPr lIns="91425" tIns="91425" rIns="91425" bIns="91425" anchor="t" anchorCtr="0">
            <a:noAutofit/>
          </a:bodyPr>
          <a:lstStyle/>
          <a:p>
            <a:pPr marL="171450" lvl="0" indent="-171450" rtl="0">
              <a:spcBef>
                <a:spcPts val="0"/>
              </a:spcBef>
              <a:buFont typeface="Arial" panose="020B0604020202020204" pitchFamily="34" charset="0"/>
              <a:buChar char="•"/>
            </a:pPr>
            <a:r>
              <a:rPr lang="en-US" dirty="0" smtClean="0"/>
              <a:t>Talk through points on slide. </a:t>
            </a:r>
          </a:p>
          <a:p>
            <a:pPr marL="171450" lvl="0" indent="-171450" rtl="0">
              <a:spcBef>
                <a:spcPts val="0"/>
              </a:spcBef>
              <a:buFont typeface="Arial" panose="020B0604020202020204" pitchFamily="34" charset="0"/>
              <a:buChar char="•"/>
            </a:pPr>
            <a:r>
              <a:rPr lang="en-US" dirty="0" smtClean="0"/>
              <a:t>Again, by having reviewers</a:t>
            </a:r>
            <a:r>
              <a:rPr lang="en-US" baseline="0" dirty="0" smtClean="0"/>
              <a:t> examine the standards carefully BEFORE the review starts, reviewers will develop a deeper understanding of the standards and will be better equipped to evaluate whether the materials align to the standards rather than forcing the materials to fit the standards. </a:t>
            </a:r>
          </a:p>
          <a:p>
            <a:pPr marL="171450" lvl="0" indent="-171450" rtl="0">
              <a:spcBef>
                <a:spcPts val="0"/>
              </a:spcBef>
              <a:buFont typeface="Arial" panose="020B0604020202020204" pitchFamily="34" charset="0"/>
              <a:buChar char="•"/>
            </a:pPr>
            <a:r>
              <a:rPr lang="en-US" baseline="0" dirty="0" smtClean="0"/>
              <a:t>The standards are embedded in the screening instruments and the screening instruments guide reviewers to look for specific instances in the materials where there is alignment. If there are sections of the review that are left blank, then that indicates the gaps in those materials and that is where the LEA can begin to look for materials to fill those gaps.</a:t>
            </a:r>
            <a:endParaRPr lang="en-US" dirty="0" smtClean="0"/>
          </a:p>
          <a:p>
            <a:pPr marL="0" marR="0" lvl="0" indent="0" defTabSz="914400" rtl="0" eaLnBrk="1" fontAlgn="auto" latinLnBrk="0" hangingPunct="1">
              <a:lnSpc>
                <a:spcPct val="100000"/>
              </a:lnSpc>
              <a:spcBef>
                <a:spcPts val="0"/>
              </a:spcBef>
              <a:spcAft>
                <a:spcPts val="0"/>
              </a:spcAft>
              <a:buClrTx/>
              <a:buSzTx/>
              <a:buFontTx/>
              <a:buNone/>
              <a:tabLst/>
              <a:defRPr/>
            </a:pPr>
            <a:endParaRPr dirty="0"/>
          </a:p>
        </p:txBody>
      </p:sp>
      <p:sp>
        <p:nvSpPr>
          <p:cNvPr id="111" name="Shape 111"/>
          <p:cNvSpPr txBox="1">
            <a:spLocks noGrp="1"/>
          </p:cNvSpPr>
          <p:nvPr>
            <p:ph type="sldNum" idx="12"/>
          </p:nvPr>
        </p:nvSpPr>
        <p:spPr>
          <a:xfrm>
            <a:off x="3936767" y="8772668"/>
            <a:ext cx="3011700" cy="461700"/>
          </a:xfrm>
          <a:prstGeom prst="rect">
            <a:avLst/>
          </a:prstGeom>
        </p:spPr>
        <p:txBody>
          <a:bodyPr lIns="92475" tIns="46225" rIns="92475" bIns="46225" anchor="b" anchorCtr="0">
            <a:noAutofit/>
          </a:bodyPr>
          <a:lstStyle/>
          <a:p>
            <a:pPr hangingPunct="0"/>
            <a:fld id="{00000000-1234-1234-1234-123412341234}" type="slidenum">
              <a:rPr lang="en-US" sz="1400" kern="0">
                <a:solidFill>
                  <a:srgbClr val="000000"/>
                </a:solidFill>
                <a:latin typeface="Open Sans" panose="020B0606030504020204" pitchFamily="34" charset="0"/>
                <a:cs typeface="Open Sans" panose="020B0606030504020204" pitchFamily="34" charset="0"/>
                <a:sym typeface="Arial"/>
              </a:rPr>
              <a:pPr hangingPunct="0"/>
              <a:t>26</a:t>
            </a:fld>
            <a:endParaRPr lang="en-US" sz="1400" kern="0" dirty="0">
              <a:solidFill>
                <a:srgbClr val="000000"/>
              </a:solidFill>
              <a:latin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1946209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4" name="Shape 124"/>
          <p:cNvSpPr txBox="1">
            <a:spLocks noGrp="1"/>
          </p:cNvSpPr>
          <p:nvPr>
            <p:ph type="body" idx="1"/>
          </p:nvPr>
        </p:nvSpPr>
        <p:spPr>
          <a:xfrm>
            <a:off x="695008" y="4387135"/>
            <a:ext cx="5560060" cy="4156234"/>
          </a:xfrm>
          <a:prstGeom prst="rect">
            <a:avLst/>
          </a:prstGeom>
          <a:noFill/>
          <a:ln>
            <a:noFill/>
          </a:ln>
        </p:spPr>
        <p:txBody>
          <a:bodyPr lIns="92475" tIns="46225" rIns="92475" bIns="46225" anchor="t" anchorCtr="0">
            <a:noAutofit/>
          </a:bodyPr>
          <a:lstStyle/>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This slide shows the level of alignment</a:t>
            </a:r>
            <a:r>
              <a:rPr lang="en-US" sz="1200" b="0" i="0" u="none" strike="noStrike" cap="none" baseline="0" dirty="0" smtClean="0">
                <a:solidFill>
                  <a:schemeClr val="dk1"/>
                </a:solidFill>
                <a:latin typeface="+mn-lt"/>
                <a:ea typeface="Calibri"/>
                <a:cs typeface="Calibri"/>
                <a:sym typeface="Calibri"/>
              </a:rPr>
              <a:t> required of materials to pass the first section of the screening instruments.</a:t>
            </a:r>
          </a:p>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Discuss the importance of alignment to standards and emphasize that</a:t>
            </a:r>
            <a:r>
              <a:rPr lang="en-US" sz="1200" b="0" i="0" u="none" strike="noStrike" cap="none" baseline="0" dirty="0" smtClean="0">
                <a:solidFill>
                  <a:schemeClr val="dk1"/>
                </a:solidFill>
                <a:latin typeface="+mn-lt"/>
                <a:ea typeface="Calibri"/>
                <a:cs typeface="Calibri"/>
                <a:sym typeface="Calibri"/>
              </a:rPr>
              <a:t> we are </a:t>
            </a:r>
            <a:r>
              <a:rPr lang="en-US" sz="1200" b="0" i="0" u="none" strike="noStrike" cap="none" dirty="0" smtClean="0">
                <a:solidFill>
                  <a:schemeClr val="dk1"/>
                </a:solidFill>
                <a:latin typeface="+mn-lt"/>
                <a:ea typeface="Calibri"/>
                <a:cs typeface="Calibri"/>
                <a:sym typeface="Calibri"/>
              </a:rPr>
              <a:t>not only talking about alignment to content </a:t>
            </a:r>
            <a:r>
              <a:rPr lang="en-US" sz="1200" b="1" i="0" u="none" strike="noStrike" cap="none" dirty="0" smtClean="0">
                <a:solidFill>
                  <a:schemeClr val="dk1"/>
                </a:solidFill>
                <a:latin typeface="+mn-lt"/>
                <a:ea typeface="Calibri"/>
                <a:cs typeface="Calibri"/>
                <a:sym typeface="Calibri"/>
              </a:rPr>
              <a:t>but also the expectation and rigor of the standards</a:t>
            </a:r>
            <a:r>
              <a:rPr lang="en-US" sz="1200" b="0" i="0" u="none" strike="noStrike" cap="none" dirty="0" smtClean="0">
                <a:solidFill>
                  <a:schemeClr val="dk1"/>
                </a:solidFill>
                <a:latin typeface="+mn-lt"/>
                <a:ea typeface="Calibri"/>
                <a:cs typeface="Calibri"/>
                <a:sym typeface="Calibri"/>
              </a:rPr>
              <a:t>. </a:t>
            </a:r>
          </a:p>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Note: you</a:t>
            </a:r>
            <a:r>
              <a:rPr lang="en-US" sz="1200" b="0" i="0" u="none" strike="noStrike" cap="none" baseline="0" dirty="0" smtClean="0">
                <a:solidFill>
                  <a:schemeClr val="dk1"/>
                </a:solidFill>
                <a:latin typeface="+mn-lt"/>
                <a:ea typeface="Calibri"/>
                <a:cs typeface="Calibri"/>
                <a:sym typeface="Calibri"/>
              </a:rPr>
              <a:t> may want to acknowledge that this is a NEW process. We haven’t had screening instruments like this before, so this is something districts will not be used to doing.</a:t>
            </a: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buSzPct val="25000"/>
              <a:buNone/>
            </a:pPr>
            <a:endParaRPr lang="en-US" dirty="0">
              <a:sym typeface="Calibri"/>
            </a:endParaRPr>
          </a:p>
        </p:txBody>
      </p:sp>
      <p:sp>
        <p:nvSpPr>
          <p:cNvPr id="125" name="Shape 125"/>
          <p:cNvSpPr txBox="1">
            <a:spLocks noGrp="1"/>
          </p:cNvSpPr>
          <p:nvPr>
            <p:ph type="sldNum" idx="12"/>
          </p:nvPr>
        </p:nvSpPr>
        <p:spPr>
          <a:xfrm>
            <a:off x="3936767" y="8772668"/>
            <a:ext cx="3011699" cy="461804"/>
          </a:xfrm>
          <a:prstGeom prst="rect">
            <a:avLst/>
          </a:prstGeom>
          <a:noFill/>
          <a:ln>
            <a:noFill/>
          </a:ln>
        </p:spPr>
        <p:txBody>
          <a:bodyPr lIns="92475" tIns="46225" rIns="92475" bIns="46225" anchor="b" anchorCtr="0">
            <a:noAutofit/>
          </a:bodyPr>
          <a:lstStyle/>
          <a:p>
            <a:pPr algn="r" hangingPunct="0">
              <a:buSzPct val="25000"/>
            </a:pPr>
            <a:fld id="{00000000-1234-1234-1234-123412341234}" type="slidenum">
              <a:rPr lang="en-US" sz="1200" kern="0">
                <a:solidFill>
                  <a:srgbClr val="000000"/>
                </a:solidFill>
                <a:ea typeface="Calibri"/>
                <a:cs typeface="Calibri"/>
                <a:sym typeface="Calibri"/>
              </a:rPr>
              <a:pPr algn="r" hangingPunct="0">
                <a:buSzPct val="25000"/>
              </a:pPr>
              <a:t>27</a:t>
            </a:fld>
            <a:endParaRPr lang="en-US" sz="1200" kern="0" dirty="0">
              <a:solidFill>
                <a:srgbClr val="000000"/>
              </a:solidFill>
              <a:ea typeface="Calibri"/>
              <a:cs typeface="Calibri"/>
              <a:sym typeface="Calibri"/>
            </a:endParaRPr>
          </a:p>
        </p:txBody>
      </p:sp>
    </p:spTree>
    <p:extLst>
      <p:ext uri="{BB962C8B-B14F-4D97-AF65-F5344CB8AC3E}">
        <p14:creationId xmlns:p14="http://schemas.microsoft.com/office/powerpoint/2010/main" val="30228285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1166813" y="692150"/>
            <a:ext cx="4616450" cy="3463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1" name="Shape 131"/>
          <p:cNvSpPr txBox="1">
            <a:spLocks noGrp="1"/>
          </p:cNvSpPr>
          <p:nvPr>
            <p:ph type="body" idx="1"/>
          </p:nvPr>
        </p:nvSpPr>
        <p:spPr>
          <a:xfrm>
            <a:off x="695008" y="4387135"/>
            <a:ext cx="5560060" cy="4156234"/>
          </a:xfrm>
          <a:prstGeom prst="rect">
            <a:avLst/>
          </a:prstGeom>
          <a:noFill/>
          <a:ln>
            <a:noFill/>
          </a:ln>
        </p:spPr>
        <p:txBody>
          <a:bodyPr lIns="92475" tIns="46225" rIns="92475" bIns="46225" anchor="t" anchorCtr="0">
            <a:noAutofit/>
          </a:bodyPr>
          <a:lstStyle/>
          <a:p>
            <a:pPr marL="0" marR="0" lvl="0" indent="0" algn="l" rtl="0">
              <a:spcBef>
                <a:spcPts val="0"/>
              </a:spcBef>
              <a:buSzPct val="25000"/>
              <a:buNone/>
            </a:pPr>
            <a:r>
              <a:rPr lang="en-US" sz="1200" b="1" i="0" u="none" strike="noStrike" cap="none" dirty="0" smtClean="0">
                <a:solidFill>
                  <a:schemeClr val="dk1"/>
                </a:solidFill>
                <a:latin typeface="+mn-lt"/>
                <a:ea typeface="Calibri"/>
                <a:cs typeface="Calibri"/>
                <a:sym typeface="Calibri"/>
              </a:rPr>
              <a:t>Materials: </a:t>
            </a:r>
            <a:r>
              <a:rPr lang="en-US" sz="1200" b="0" i="0" u="none" strike="noStrike" cap="none" dirty="0" smtClean="0">
                <a:solidFill>
                  <a:schemeClr val="dk1"/>
                </a:solidFill>
                <a:latin typeface="+mn-lt"/>
                <a:ea typeface="Calibri"/>
                <a:cs typeface="Calibri"/>
                <a:sym typeface="Calibri"/>
              </a:rPr>
              <a:t>Screening</a:t>
            </a:r>
            <a:r>
              <a:rPr lang="en-US" sz="1200" b="0" i="0" u="none" strike="noStrike" cap="none" baseline="0" dirty="0" smtClean="0">
                <a:solidFill>
                  <a:schemeClr val="dk1"/>
                </a:solidFill>
                <a:latin typeface="+mn-lt"/>
                <a:ea typeface="Calibri"/>
                <a:cs typeface="Calibri"/>
                <a:sym typeface="Calibri"/>
              </a:rPr>
              <a:t> Instrument (hand out)</a:t>
            </a:r>
            <a:endParaRPr lang="en-US" sz="1200" b="1" i="0" u="none" strike="noStrike" cap="none" dirty="0" smtClean="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smtClean="0">
                <a:solidFill>
                  <a:schemeClr val="dk1"/>
                </a:solidFill>
                <a:latin typeface="+mn-lt"/>
                <a:ea typeface="Calibri"/>
                <a:cs typeface="Calibri"/>
                <a:sym typeface="Calibri"/>
              </a:rPr>
              <a:t>Talking Points:</a:t>
            </a:r>
          </a:p>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The screening instrument is in two parts.</a:t>
            </a:r>
          </a:p>
          <a:p>
            <a:pPr marL="171450" marR="0" lvl="0" indent="-171450" algn="l" rtl="0">
              <a:spcBef>
                <a:spcPts val="0"/>
              </a:spcBef>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Section 1 (read</a:t>
            </a:r>
            <a:r>
              <a:rPr lang="en-US" sz="1200" b="0" i="0" u="none" strike="noStrike" cap="none" baseline="0" dirty="0" smtClean="0">
                <a:solidFill>
                  <a:schemeClr val="dk1"/>
                </a:solidFill>
                <a:latin typeface="+mn-lt"/>
                <a:ea typeface="Calibri"/>
                <a:cs typeface="Calibri"/>
                <a:sym typeface="Calibri"/>
              </a:rPr>
              <a:t> bullets for section 1). Alignment does not just mean alignment to content but also alignment to expectations and shifts. </a:t>
            </a:r>
          </a:p>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en-US" sz="1200" b="1" i="0" u="sng" strike="noStrike" cap="none" dirty="0" smtClean="0">
                <a:solidFill>
                  <a:schemeClr val="tx2"/>
                </a:solidFill>
                <a:latin typeface="Open Sans"/>
                <a:ea typeface="Open Sans"/>
                <a:cs typeface="Open Sans"/>
                <a:sym typeface="Open Sans"/>
              </a:rPr>
              <a:t>Materials must allow for the teaching of the standards to MASTERY. A mere mention of a standard does not mean that materials are sufficient for student mastery.</a:t>
            </a:r>
          </a:p>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endParaRPr lang="en-US" sz="1200" b="0" i="0" u="none" strike="noStrike" cap="none" dirty="0" smtClean="0">
              <a:solidFill>
                <a:schemeClr val="dk1"/>
              </a:solidFill>
              <a:latin typeface="Open Sans"/>
              <a:ea typeface="Open Sans"/>
              <a:cs typeface="Open Sans"/>
              <a:sym typeface="Open Sans"/>
            </a:endParaRPr>
          </a:p>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en-US" sz="1200" b="0" i="0" u="none" strike="noStrike" cap="none" dirty="0" smtClean="0">
                <a:solidFill>
                  <a:schemeClr val="dk1"/>
                </a:solidFill>
                <a:latin typeface="Open Sans"/>
                <a:ea typeface="Open Sans"/>
                <a:cs typeface="Open Sans"/>
                <a:sym typeface="Open Sans"/>
              </a:rPr>
              <a:t>Section 2 (read bullets) Reexamining</a:t>
            </a:r>
            <a:r>
              <a:rPr lang="en-US" sz="1200" b="0" i="0" u="none" strike="noStrike" cap="none" baseline="0" dirty="0" smtClean="0">
                <a:solidFill>
                  <a:schemeClr val="dk1"/>
                </a:solidFill>
                <a:latin typeface="Open Sans"/>
                <a:ea typeface="Open Sans"/>
                <a:cs typeface="Open Sans"/>
                <a:sym typeface="Open Sans"/>
              </a:rPr>
              <a:t> the additional materials through the lens of the revised standards may be an opportunity for reviewers to see better ways to use the additional materials with the new standards. </a:t>
            </a:r>
          </a:p>
          <a:p>
            <a:pPr marL="171450" marR="0" lvl="0" indent="-171450" algn="l" defTabSz="914400" rtl="0"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en-US" sz="1200" b="0" i="0" u="none" strike="noStrike" cap="none" baseline="0" dirty="0" smtClean="0">
                <a:solidFill>
                  <a:schemeClr val="dk1"/>
                </a:solidFill>
                <a:latin typeface="Open Sans"/>
                <a:ea typeface="Open Sans"/>
                <a:cs typeface="Open Sans"/>
                <a:sym typeface="Open Sans"/>
              </a:rPr>
              <a:t>Note that we will look at the screening instrument in more detail in a few minutes.</a:t>
            </a:r>
            <a:endParaRPr lang="en-US" sz="1200" b="0" i="0" u="none" strike="noStrike" cap="none" dirty="0" smtClean="0">
              <a:solidFill>
                <a:schemeClr val="dk1"/>
              </a:solidFill>
              <a:latin typeface="Open Sans"/>
              <a:ea typeface="Open Sans"/>
              <a:cs typeface="Open Sans"/>
              <a:sym typeface="Open Sans"/>
            </a:endParaRPr>
          </a:p>
        </p:txBody>
      </p:sp>
      <p:sp>
        <p:nvSpPr>
          <p:cNvPr id="132" name="Shape 132"/>
          <p:cNvSpPr txBox="1">
            <a:spLocks noGrp="1"/>
          </p:cNvSpPr>
          <p:nvPr>
            <p:ph type="sldNum" idx="12"/>
          </p:nvPr>
        </p:nvSpPr>
        <p:spPr>
          <a:xfrm>
            <a:off x="3936767" y="8772668"/>
            <a:ext cx="3011699" cy="461804"/>
          </a:xfrm>
          <a:prstGeom prst="rect">
            <a:avLst/>
          </a:prstGeom>
          <a:noFill/>
          <a:ln>
            <a:noFill/>
          </a:ln>
        </p:spPr>
        <p:txBody>
          <a:bodyPr lIns="92475" tIns="46225" rIns="92475" bIns="46225" anchor="b" anchorCtr="0">
            <a:noAutofit/>
          </a:bodyPr>
          <a:lstStyle/>
          <a:p>
            <a:pPr algn="r" hangingPunct="0">
              <a:buSzPct val="25000"/>
            </a:pPr>
            <a:fld id="{00000000-1234-1234-1234-123412341234}" type="slidenum">
              <a:rPr lang="en-US" sz="1200" kern="0">
                <a:solidFill>
                  <a:srgbClr val="000000"/>
                </a:solidFill>
                <a:ea typeface="Calibri"/>
                <a:cs typeface="Calibri"/>
                <a:sym typeface="Calibri"/>
              </a:rPr>
              <a:pPr algn="r" hangingPunct="0">
                <a:buSzPct val="25000"/>
              </a:pPr>
              <a:t>28</a:t>
            </a:fld>
            <a:endParaRPr lang="en-US" sz="1200" kern="0" dirty="0">
              <a:solidFill>
                <a:srgbClr val="000000"/>
              </a:solidFill>
              <a:ea typeface="Calibri"/>
              <a:cs typeface="Calibri"/>
              <a:sym typeface="Calibri"/>
            </a:endParaRPr>
          </a:p>
        </p:txBody>
      </p:sp>
    </p:spTree>
    <p:extLst>
      <p:ext uri="{BB962C8B-B14F-4D97-AF65-F5344CB8AC3E}">
        <p14:creationId xmlns:p14="http://schemas.microsoft.com/office/powerpoint/2010/main" val="8817303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92150"/>
            <a:ext cx="4616450" cy="346392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Section 1 includes each content standard as well as a deconstruction for each continued instructional shift. These are non-negotiables.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In ELA, these are text complexity, evidence, and knowledge.</a:t>
            </a:r>
            <a:endParaRPr lang="en-US" sz="1200" u="none"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u="none" kern="1200" dirty="0" smtClean="0">
                <a:solidFill>
                  <a:schemeClr val="tx1"/>
                </a:solidFill>
                <a:effectLst/>
                <a:latin typeface="+mn-lt"/>
                <a:ea typeface="+mn-ea"/>
                <a:cs typeface="+mn-cs"/>
              </a:rPr>
              <a:t>In MATH you can see that standards again lead and</a:t>
            </a:r>
            <a:r>
              <a:rPr lang="en-US" sz="1200" u="none" kern="1200" baseline="0" dirty="0" smtClean="0">
                <a:solidFill>
                  <a:schemeClr val="tx1"/>
                </a:solidFill>
                <a:effectLst/>
                <a:latin typeface="+mn-lt"/>
                <a:ea typeface="+mn-ea"/>
                <a:cs typeface="+mn-cs"/>
              </a:rPr>
              <a:t> are then followed by Focus, Rigor and Coherence.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u="none" strike="noStrike" cap="none" dirty="0" smtClean="0">
                <a:solidFill>
                  <a:schemeClr val="tx2"/>
                </a:solidFill>
                <a:latin typeface="Open Sans"/>
                <a:ea typeface="Open Sans"/>
                <a:cs typeface="Open Sans"/>
                <a:sym typeface="Open Sans"/>
              </a:rPr>
              <a:t>Materials must allow for the teaching of the standards to MASTERY. A mere mention of a standard does not mean that materials are sufficient for student mastery.</a:t>
            </a:r>
          </a:p>
          <a:p>
            <a:pPr marL="171450" indent="-171450">
              <a:buFont typeface="Arial" panose="020B0604020202020204" pitchFamily="34" charset="0"/>
              <a:buChar char="•"/>
            </a:pPr>
            <a:r>
              <a:rPr lang="en-US" sz="1200" u="none" kern="1200" baseline="0" dirty="0" smtClean="0">
                <a:solidFill>
                  <a:schemeClr val="tx1"/>
                </a:solidFill>
                <a:effectLst/>
                <a:latin typeface="+mn-lt"/>
                <a:ea typeface="+mn-ea"/>
                <a:cs typeface="+mn-cs"/>
              </a:rPr>
              <a:t>Section 1 must be fully satisfied for each Part before moving to Section 2.</a:t>
            </a:r>
            <a:endParaRPr lang="en-US" sz="1200" u="none"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a:xfrm>
            <a:off x="3936767" y="8772668"/>
            <a:ext cx="3011699" cy="461804"/>
          </a:xfrm>
          <a:prstGeom prst="rect">
            <a:avLst/>
          </a:prstGeom>
        </p:spPr>
        <p:txBody>
          <a:bodyPr/>
          <a:lstStyle/>
          <a:p>
            <a:pPr hangingPunct="0"/>
            <a:fld id="{1DD8BB3D-3357-B54B-B43A-4E8937A96C72}" type="slidenum">
              <a:rPr lang="en-US" sz="1400" kern="0" smtClean="0">
                <a:solidFill>
                  <a:prstClr val="black"/>
                </a:solidFill>
                <a:cs typeface="Open Sans" panose="020B0606030504020204" pitchFamily="34" charset="0"/>
                <a:sym typeface="Arial"/>
              </a:rPr>
              <a:pPr hangingPunct="0"/>
              <a:t>29</a:t>
            </a:fld>
            <a:endParaRPr lang="en-US" sz="1400" kern="0" dirty="0">
              <a:solidFill>
                <a:prstClr val="black"/>
              </a:solidFill>
              <a:cs typeface="Open Sans" panose="020B0606030504020204" pitchFamily="34" charset="0"/>
              <a:sym typeface="Arial"/>
            </a:endParaRPr>
          </a:p>
        </p:txBody>
      </p:sp>
    </p:spTree>
    <p:extLst>
      <p:ext uri="{BB962C8B-B14F-4D97-AF65-F5344CB8AC3E}">
        <p14:creationId xmlns:p14="http://schemas.microsoft.com/office/powerpoint/2010/main" val="36425233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Read slide to give direction to participants</a:t>
            </a:r>
          </a:p>
          <a:p>
            <a:pPr marL="171450" indent="-171450">
              <a:buFont typeface="Arial" panose="020B0604020202020204" pitchFamily="34" charset="0"/>
              <a:buChar char="•"/>
            </a:pPr>
            <a:r>
              <a:rPr lang="en-US" dirty="0" smtClean="0"/>
              <a:t>Highlight</a:t>
            </a:r>
            <a:r>
              <a:rPr lang="en-US" baseline="0" dirty="0" smtClean="0"/>
              <a:t> guiding questions.</a:t>
            </a:r>
            <a:endParaRPr lang="en-US" b="0" dirty="0" smtClean="0"/>
          </a:p>
          <a:p>
            <a:pPr marL="171450" indent="-171450">
              <a:buFont typeface="Arial" panose="020B0604020202020204" pitchFamily="34" charset="0"/>
              <a:buChar char="•"/>
            </a:pPr>
            <a:r>
              <a:rPr lang="en-US" dirty="0" smtClean="0"/>
              <a:t>This</a:t>
            </a:r>
            <a:r>
              <a:rPr lang="en-US" baseline="0" dirty="0" smtClean="0"/>
              <a:t> is a good time to emphasize</a:t>
            </a:r>
            <a:r>
              <a:rPr lang="en-US" dirty="0" smtClean="0"/>
              <a:t> the fact that the screening</a:t>
            </a:r>
            <a:r>
              <a:rPr lang="en-US" baseline="0" dirty="0" smtClean="0"/>
              <a:t> instruments for ELA and math are very similar despite the fact that the revisions made in each subject vary slightly.  As you look at the screening instruments for each you will notice similar structure and format.  The instruments are designed to be used in the same manner in order to evaluate materials using the same process.</a:t>
            </a:r>
          </a:p>
          <a:p>
            <a:pPr marL="171450" indent="-171450">
              <a:buFont typeface="Arial" panose="020B0604020202020204" pitchFamily="34" charset="0"/>
              <a:buChar char="•"/>
            </a:pPr>
            <a:r>
              <a:rPr lang="en-US" baseline="0" dirty="0" smtClean="0"/>
              <a:t>Allow time for participants to read instrument  (4</a:t>
            </a:r>
            <a:r>
              <a:rPr lang="en-US" b="0" dirty="0" smtClean="0"/>
              <a:t> minutes)</a:t>
            </a:r>
          </a:p>
          <a:p>
            <a:pPr marL="171450" indent="-171450">
              <a:buFont typeface="Arial" panose="020B0604020202020204" pitchFamily="34" charset="0"/>
              <a:buChar char="•"/>
            </a:pPr>
            <a:r>
              <a:rPr lang="en-US" b="0" dirty="0" smtClean="0"/>
              <a:t>Ask 2-3 tables to share out. Make sure to bring</a:t>
            </a:r>
            <a:r>
              <a:rPr lang="en-US" b="0" baseline="0" dirty="0" smtClean="0"/>
              <a:t> them back to the guiding questions. </a:t>
            </a:r>
            <a:endParaRPr lang="en-US" b="0"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2095809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Our training today is designed to build off of the first day of training that happened in January. We’ve based the training around 4 key pillars of a well-balanced system of instruction: standards, assessment, instructional materials, and professional learning. </a:t>
            </a:r>
          </a:p>
          <a:p>
            <a:pPr marL="171450" indent="-171450">
              <a:buFontTx/>
              <a:buChar char="-"/>
            </a:pPr>
            <a:r>
              <a:rPr lang="en-US" baseline="0" dirty="0" smtClean="0"/>
              <a:t>The first day in January focused heavily on the standards, with brief introductions to materials and assessment. We won’t really dig into the standards themselves any further than we did in day one, because our goal was to equip you as leaders with enough knowledge and tools to support your educators in taking that deeper dive. We also wanted to focus more with you on how to ensure the components of your system are supporting deep understanding and mastery of the standards.</a:t>
            </a:r>
          </a:p>
          <a:p>
            <a:pPr marL="171450" indent="-171450">
              <a:buFontTx/>
              <a:buChar char="-"/>
            </a:pPr>
            <a:r>
              <a:rPr lang="en-US" baseline="0" dirty="0" smtClean="0"/>
              <a:t>So, today we plan to take a deeper dive into how standards should inform assessment and materials, and provide you with some tools to evaluate the extent to which your assessment and instructional materials align with and support deep understanding of the standards. </a:t>
            </a:r>
          </a:p>
          <a:p>
            <a:pPr marL="171450" indent="-171450">
              <a:buFontTx/>
              <a:buChar char="-"/>
            </a:pPr>
            <a:r>
              <a:rPr lang="en-US" baseline="0" dirty="0" smtClean="0"/>
              <a:t>Finally, we’ll dig into professional learning tomorrow when we look at the state’s standards for professional learning and provide time for your team to begin planning the professional learning you’d like educators in your system to experience. </a:t>
            </a:r>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1494083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92150"/>
            <a:ext cx="4616450" cy="346392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Section</a:t>
            </a:r>
            <a:r>
              <a:rPr lang="en-US" baseline="0" dirty="0" smtClean="0"/>
              <a:t> II is optional when using the instrument for recurring evaluations of existing materials.</a:t>
            </a:r>
          </a:p>
          <a:p>
            <a:pPr marL="171450" indent="-171450">
              <a:buFont typeface="Arial" panose="020B0604020202020204" pitchFamily="34" charset="0"/>
              <a:buChar char="•"/>
            </a:pPr>
            <a:r>
              <a:rPr lang="en-US" baseline="0" dirty="0" smtClean="0"/>
              <a:t>This section most optimally used when considering materials for new adoptions or BASAL adoptions</a:t>
            </a:r>
            <a:endParaRPr lang="en-US"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After instructional materials have been reviewed and have passed Section I of the screening instrument, then they can be evaluated according to the Additional Criteria in Section II. These 4 criteria are Key Areas of Focus, Student Engagement and Instructional Supports, Monitoring Student Progress, and Teacher Support Materials.</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Again,</a:t>
            </a:r>
            <a:r>
              <a:rPr lang="en-US" sz="1200" kern="1200" baseline="0" dirty="0" smtClean="0">
                <a:solidFill>
                  <a:schemeClr val="tx1"/>
                </a:solidFill>
                <a:effectLst/>
                <a:latin typeface="+mn-lt"/>
                <a:ea typeface="+mn-ea"/>
                <a:cs typeface="+mn-cs"/>
              </a:rPr>
              <a:t> Section 2 is identical for the screening instruments in both ELA and math in terms of both format and criteria assessed.</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smtClean="0">
                <a:solidFill>
                  <a:schemeClr val="tx1"/>
                </a:solidFill>
                <a:effectLst/>
                <a:latin typeface="+mn-lt"/>
                <a:ea typeface="+mn-ea"/>
                <a:cs typeface="+mn-cs"/>
              </a:rPr>
              <a:t>Provide participants a few minutes to look over Part II of the screening instrument  </a:t>
            </a:r>
            <a:endParaRPr lang="en-US" dirty="0" smtClean="0"/>
          </a:p>
          <a:p>
            <a:endParaRPr lang="en-US" dirty="0"/>
          </a:p>
        </p:txBody>
      </p:sp>
      <p:sp>
        <p:nvSpPr>
          <p:cNvPr id="4" name="Slide Number Placeholder 3"/>
          <p:cNvSpPr>
            <a:spLocks noGrp="1"/>
          </p:cNvSpPr>
          <p:nvPr>
            <p:ph type="sldNum" sz="quarter" idx="10"/>
          </p:nvPr>
        </p:nvSpPr>
        <p:spPr>
          <a:xfrm>
            <a:off x="3936767" y="8772668"/>
            <a:ext cx="3011699" cy="461804"/>
          </a:xfrm>
          <a:prstGeom prst="rect">
            <a:avLst/>
          </a:prstGeom>
        </p:spPr>
        <p:txBody>
          <a:bodyPr/>
          <a:lstStyle/>
          <a:p>
            <a:pPr hangingPunct="0"/>
            <a:fld id="{1DD8BB3D-3357-B54B-B43A-4E8937A96C72}" type="slidenum">
              <a:rPr lang="en-US" sz="1400" kern="0" smtClean="0">
                <a:solidFill>
                  <a:prstClr val="black"/>
                </a:solidFill>
                <a:cs typeface="Open Sans" panose="020B0606030504020204" pitchFamily="34" charset="0"/>
                <a:sym typeface="Arial"/>
              </a:rPr>
              <a:pPr hangingPunct="0"/>
              <a:t>31</a:t>
            </a:fld>
            <a:endParaRPr lang="en-US" sz="1400" kern="0" dirty="0">
              <a:solidFill>
                <a:prstClr val="black"/>
              </a:solidFill>
              <a:cs typeface="Open Sans" panose="020B0606030504020204" pitchFamily="34" charset="0"/>
              <a:sym typeface="Arial"/>
            </a:endParaRPr>
          </a:p>
        </p:txBody>
      </p:sp>
    </p:spTree>
    <p:extLst>
      <p:ext uri="{BB962C8B-B14F-4D97-AF65-F5344CB8AC3E}">
        <p14:creationId xmlns:p14="http://schemas.microsoft.com/office/powerpoint/2010/main" val="1045153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latin typeface="Calibri"/>
                <a:ea typeface="Calibri"/>
                <a:cs typeface="Calibri"/>
                <a:sym typeface="Calibri"/>
              </a:defRPr>
            </a:pPr>
            <a:r>
              <a:rPr lang="en-US" b="1" dirty="0" smtClean="0"/>
              <a:t>Animation: </a:t>
            </a:r>
            <a:r>
              <a:rPr lang="en-US" b="0" dirty="0" smtClean="0"/>
              <a:t>Red circle will appear to show what we’re going to dig into next. </a:t>
            </a:r>
          </a:p>
          <a:p>
            <a:pPr>
              <a:defRPr>
                <a:latin typeface="Calibri"/>
                <a:ea typeface="Calibri"/>
                <a:cs typeface="Calibri"/>
                <a:sym typeface="Calibri"/>
              </a:defRPr>
            </a:pPr>
            <a:endParaRPr lang="en-US" b="0" dirty="0" smtClean="0"/>
          </a:p>
          <a:p>
            <a:pPr>
              <a:defRPr>
                <a:latin typeface="Calibri"/>
                <a:ea typeface="Calibri"/>
                <a:cs typeface="Calibri"/>
                <a:sym typeface="Calibri"/>
              </a:defRPr>
            </a:pPr>
            <a:r>
              <a:rPr lang="en-US" b="1" dirty="0" smtClean="0"/>
              <a:t>Talking Points: </a:t>
            </a:r>
          </a:p>
          <a:p>
            <a:pPr marL="171450" indent="-171450">
              <a:buFont typeface="Arial" panose="020B0604020202020204" pitchFamily="34" charset="0"/>
              <a:buChar char="•"/>
              <a:defRPr>
                <a:latin typeface="Calibri"/>
                <a:ea typeface="Calibri"/>
                <a:cs typeface="Calibri"/>
                <a:sym typeface="Calibri"/>
              </a:defRPr>
            </a:pPr>
            <a:r>
              <a:rPr lang="en-US" b="0" baseline="0" dirty="0" smtClean="0"/>
              <a:t>Let’s look more closely at the instrument and how to use it. </a:t>
            </a:r>
          </a:p>
          <a:p>
            <a:pPr>
              <a:defRPr>
                <a:latin typeface="Calibri"/>
                <a:ea typeface="Calibri"/>
                <a:cs typeface="Calibri"/>
                <a:sym typeface="Calibri"/>
              </a:defRPr>
            </a:pPr>
            <a:endParaRPr lang="en-US" dirty="0"/>
          </a:p>
        </p:txBody>
      </p:sp>
    </p:spTree>
    <p:extLst>
      <p:ext uri="{BB962C8B-B14F-4D97-AF65-F5344CB8AC3E}">
        <p14:creationId xmlns:p14="http://schemas.microsoft.com/office/powerpoint/2010/main" val="3692812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Shape 666"/>
          <p:cNvSpPr>
            <a:spLocks noGrp="1" noRot="1" noChangeAspect="1"/>
          </p:cNvSpPr>
          <p:nvPr>
            <p:ph type="sldImg"/>
          </p:nvPr>
        </p:nvSpPr>
        <p:spPr>
          <a:prstGeom prst="rect">
            <a:avLst/>
          </a:prstGeom>
        </p:spPr>
        <p:txBody>
          <a:bodyPr/>
          <a:lstStyle/>
          <a:p>
            <a:endParaRPr/>
          </a:p>
        </p:txBody>
      </p:sp>
      <p:sp>
        <p:nvSpPr>
          <p:cNvPr id="667" name="Shape 667"/>
          <p:cNvSpPr>
            <a:spLocks noGrp="1"/>
          </p:cNvSpPr>
          <p:nvPr>
            <p:ph type="body" sz="quarter" idx="1"/>
          </p:nvPr>
        </p:nvSpPr>
        <p:spPr>
          <a:prstGeom prst="rect">
            <a:avLst/>
          </a:prstGeom>
        </p:spPr>
        <p:txBody>
          <a:bodyPr/>
          <a:lstStyle/>
          <a:p>
            <a:pPr marL="171450" indent="-171450">
              <a:buFont typeface="Arial" panose="020B0604020202020204" pitchFamily="34" charset="0"/>
              <a:buChar char="•"/>
              <a:defRPr>
                <a:latin typeface="Calibri"/>
                <a:ea typeface="Calibri"/>
                <a:cs typeface="Calibri"/>
                <a:sym typeface="Calibri"/>
              </a:defRPr>
            </a:pPr>
            <a:r>
              <a:rPr lang="en-US" b="0" dirty="0" smtClean="0"/>
              <a:t>The</a:t>
            </a:r>
            <a:r>
              <a:rPr lang="en-US" b="0" baseline="0" dirty="0" smtClean="0"/>
              <a:t> revisions to the 2017-18 standards, while mostly minor, include a few changes that might create some gaps in materials.</a:t>
            </a:r>
          </a:p>
          <a:p>
            <a:pPr marL="171450" indent="-171450">
              <a:buFont typeface="Arial" panose="020B0604020202020204" pitchFamily="34" charset="0"/>
              <a:buChar char="•"/>
              <a:defRPr>
                <a:latin typeface="Calibri"/>
                <a:ea typeface="Calibri"/>
                <a:cs typeface="Calibri"/>
                <a:sym typeface="Calibri"/>
              </a:defRPr>
            </a:pPr>
            <a:r>
              <a:rPr lang="en-US" b="0" baseline="0" dirty="0" smtClean="0"/>
              <a:t>First, in K-2 ELA the i</a:t>
            </a:r>
            <a:r>
              <a:rPr lang="en-US" dirty="0" smtClean="0"/>
              <a:t>ncreased writing expectations</a:t>
            </a:r>
            <a:r>
              <a:rPr lang="en-US" baseline="0" dirty="0" smtClean="0"/>
              <a:t> place a</a:t>
            </a:r>
            <a:r>
              <a:rPr lang="en-US" dirty="0" smtClean="0"/>
              <a:t> greater emphasis on writing in grades K-2. The writing standards support a progression of skills from kindergarten through 12th grade. These skills are founded upon the belief that students must “have words in order to use words.” The writing standards recognize that reading and writing are interconnected processes that begin with the foundation of letter, sound, and word recognition and composition. The writing standards encourage students to practice and build on these foundational skills. The revised standards recognize the importance of students building their writing skills, often with prompting and support, as early as Kindergarten and not waiting until the 3</a:t>
            </a:r>
            <a:r>
              <a:rPr lang="en-US" baseline="30000" dirty="0" smtClean="0"/>
              <a:t>rd</a:t>
            </a:r>
            <a:r>
              <a:rPr lang="en-US" dirty="0" smtClean="0"/>
              <a:t> grade to introduce important aspects of the writing process. This is a place where taking a close look at your materials will be important to ensure that this emphasis</a:t>
            </a:r>
            <a:r>
              <a:rPr lang="en-US" baseline="0" dirty="0" smtClean="0"/>
              <a:t> on writing in the early grades is present. If they have a separate phonic book or spelling program, this could create gaps in integration.</a:t>
            </a:r>
          </a:p>
          <a:p>
            <a:pPr marL="171450" indent="-171450">
              <a:buFont typeface="Arial" panose="020B0604020202020204" pitchFamily="34" charset="0"/>
              <a:buChar char="•"/>
              <a:defRPr>
                <a:latin typeface="Calibri"/>
                <a:ea typeface="Calibri"/>
                <a:cs typeface="Calibri"/>
                <a:sym typeface="Calibri"/>
              </a:defRPr>
            </a:pPr>
            <a:r>
              <a:rPr lang="en-US" baseline="0" dirty="0" smtClean="0"/>
              <a:t>In grades K-5 ELA, the i</a:t>
            </a:r>
            <a:r>
              <a:rPr lang="en-US" dirty="0" smtClean="0"/>
              <a:t>ntegration of foundational skills</a:t>
            </a:r>
            <a:r>
              <a:rPr lang="en-US" baseline="0" dirty="0" smtClean="0"/>
              <a:t> across standards is new.</a:t>
            </a:r>
            <a:r>
              <a:rPr lang="en-US" dirty="0" smtClean="0"/>
              <a:t> Traditionally, foundational skills have been taught in isolation from other standards and perhaps most detrimentally, taught separate and apart from text. The revised standards emphasize integration over isolation. Students have the opportunity to apply and practice skills in relationship to other skills and to text, building their ability to decode and comprehend text as well as to become skilled and proficient readers. This is another place where assessing the extent to which materials support this integration</a:t>
            </a:r>
            <a:r>
              <a:rPr lang="en-US" baseline="0" dirty="0" smtClean="0"/>
              <a:t> will be critical.</a:t>
            </a:r>
            <a:endParaRPr lang="en-US" dirty="0" smtClean="0"/>
          </a:p>
          <a:p>
            <a:pPr indent="228600">
              <a:defRPr>
                <a:latin typeface="Calibri"/>
                <a:ea typeface="Calibri"/>
                <a:cs typeface="Calibri"/>
                <a:sym typeface="Calibri"/>
              </a:defRPr>
            </a:pPr>
            <a:endParaRPr lang="en-US" dirty="0" smtClean="0"/>
          </a:p>
          <a:p>
            <a:pPr indent="228600">
              <a:defRPr>
                <a:latin typeface="Calibri"/>
                <a:ea typeface="Calibri"/>
                <a:cs typeface="Calibri"/>
                <a:sym typeface="Calibri"/>
              </a:defRPr>
            </a:pPr>
            <a:endParaRPr dirty="0"/>
          </a:p>
        </p:txBody>
      </p:sp>
    </p:spTree>
    <p:extLst>
      <p:ext uri="{BB962C8B-B14F-4D97-AF65-F5344CB8AC3E}">
        <p14:creationId xmlns:p14="http://schemas.microsoft.com/office/powerpoint/2010/main" val="30072854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Shape 671"/>
          <p:cNvSpPr>
            <a:spLocks noGrp="1" noRot="1" noChangeAspect="1"/>
          </p:cNvSpPr>
          <p:nvPr>
            <p:ph type="sldImg"/>
          </p:nvPr>
        </p:nvSpPr>
        <p:spPr>
          <a:prstGeom prst="rect">
            <a:avLst/>
          </a:prstGeom>
        </p:spPr>
        <p:txBody>
          <a:bodyPr/>
          <a:lstStyle/>
          <a:p>
            <a:endParaRPr/>
          </a:p>
        </p:txBody>
      </p:sp>
      <p:sp>
        <p:nvSpPr>
          <p:cNvPr id="672" name="Shape 672"/>
          <p:cNvSpPr>
            <a:spLocks noGrp="1"/>
          </p:cNvSpPr>
          <p:nvPr>
            <p:ph type="body" sz="quarter" idx="1"/>
          </p:nvPr>
        </p:nvSpPr>
        <p:spPr>
          <a:prstGeom prst="rect">
            <a:avLst/>
          </a:prstGeom>
        </p:spPr>
        <p:txBody>
          <a:bodyPr/>
          <a:lstStyle/>
          <a:p>
            <a:pPr marL="400050" indent="-171450">
              <a:buSzPct val="100000"/>
              <a:buFont typeface="Arial" panose="020B0604020202020204" pitchFamily="34" charset="0"/>
              <a:buChar char="•"/>
              <a:defRPr>
                <a:latin typeface="Calibri"/>
                <a:ea typeface="Calibri"/>
                <a:cs typeface="Calibri"/>
                <a:sym typeface="Calibri"/>
              </a:defRPr>
            </a:pPr>
            <a:r>
              <a:rPr lang="en-US" dirty="0" smtClean="0"/>
              <a:t>Integration of Standards: “Integrate” means to render something whole. The individual standard strands of Reading, Writing, and Speaking and Listening are built as compact units, but only when all of the standards are fused together do we have a strong foundation. Reading and writing are reciprocal skills, and the role of text and routine writing permeate all standards.</a:t>
            </a:r>
          </a:p>
          <a:p>
            <a:pPr marL="400050" indent="-171450">
              <a:buSzPct val="100000"/>
              <a:buFont typeface="Arial" panose="020B0604020202020204" pitchFamily="34" charset="0"/>
              <a:buChar char="•"/>
              <a:defRPr>
                <a:latin typeface="Calibri"/>
                <a:ea typeface="Calibri"/>
                <a:cs typeface="Calibri"/>
                <a:sym typeface="Calibri"/>
              </a:defRPr>
            </a:pPr>
            <a:r>
              <a:rPr lang="en-US" dirty="0" smtClean="0"/>
              <a:t>Students should read high quality texts, discuss their interpretation and analysis, and write about their learning. When working with the writing and speaking and listening standards, students should engage in reading and research practices as well as focus on the craft and correctness of their language. This reflects our mantra of “Read about it, talk about it, write about it”</a:t>
            </a:r>
          </a:p>
          <a:p>
            <a:pPr marL="400050" indent="-171450">
              <a:buSzPct val="100000"/>
              <a:buFont typeface="Arial" panose="020B0604020202020204" pitchFamily="34" charset="0"/>
              <a:buChar char="•"/>
              <a:defRPr>
                <a:latin typeface="Calibri"/>
                <a:ea typeface="Calibri"/>
                <a:cs typeface="Calibri"/>
                <a:sym typeface="Calibri"/>
              </a:defRPr>
            </a:pPr>
            <a:r>
              <a:rPr lang="en-US" dirty="0" smtClean="0"/>
              <a:t>Distribution of Texts: Elementary students (K-5) interact with an equal division of time in literature and informational text. Secondary students (6-12) focus on literature and literary nonfiction in the English classroom. Because secondary schools departmentalize by content area, the emphasis on reading informational text is divided across the specialized disciplines. Students need to experience a range in text variety, complexity, and length. As teachers wrestle with the percentage of time, they focus not on the formula, but on the intention of using a balance of informational texts to build background knowledge to lead into and/or supplement a more complex anchor text. </a:t>
            </a:r>
          </a:p>
          <a:p>
            <a:pPr marL="400050" indent="-171450">
              <a:buSzPct val="100000"/>
              <a:buFont typeface="Arial" panose="020B0604020202020204" pitchFamily="34" charset="0"/>
              <a:buChar char="•"/>
              <a:defRPr>
                <a:latin typeface="Calibri"/>
                <a:ea typeface="Calibri"/>
                <a:cs typeface="Calibri"/>
                <a:sym typeface="Calibri"/>
              </a:defRPr>
            </a:pPr>
            <a:r>
              <a:rPr lang="en-US" dirty="0" smtClean="0"/>
              <a:t>Overall, the content of the standards for grades 6-12 have remained largely consistent with refinements primarily in clarity and continuity.</a:t>
            </a:r>
          </a:p>
          <a:p>
            <a:pPr marL="400050" indent="-171450">
              <a:buSzPct val="100000"/>
              <a:buFont typeface="Arial" panose="020B0604020202020204" pitchFamily="34" charset="0"/>
              <a:buChar char="•"/>
              <a:defRPr>
                <a:latin typeface="Calibri"/>
                <a:ea typeface="Calibri"/>
                <a:cs typeface="Calibri"/>
                <a:sym typeface="Calibri"/>
              </a:defRPr>
            </a:pPr>
            <a:r>
              <a:rPr lang="en-US" dirty="0" smtClean="0"/>
              <a:t>Districts will want to be sure to examine materials to ensure a reflection of</a:t>
            </a:r>
            <a:r>
              <a:rPr lang="en-US" baseline="0" dirty="0" smtClean="0"/>
              <a:t> the integrated nature of standards as well as the texts being used.</a:t>
            </a:r>
            <a:endParaRPr lang="en-US" dirty="0" smtClean="0"/>
          </a:p>
          <a:p>
            <a:pPr>
              <a:defRPr>
                <a:latin typeface="Calibri"/>
                <a:ea typeface="Calibri"/>
                <a:cs typeface="Calibri"/>
                <a:sym typeface="Calibri"/>
              </a:defRPr>
            </a:pPr>
            <a:endParaRPr lang="en-US" dirty="0" smtClean="0"/>
          </a:p>
          <a:p>
            <a:pPr>
              <a:defRPr>
                <a:latin typeface="Calibri"/>
                <a:ea typeface="Calibri"/>
                <a:cs typeface="Calibri"/>
                <a:sym typeface="Calibri"/>
              </a:defRPr>
            </a:pPr>
            <a:endParaRPr dirty="0"/>
          </a:p>
        </p:txBody>
      </p:sp>
    </p:spTree>
    <p:extLst>
      <p:ext uri="{BB962C8B-B14F-4D97-AF65-F5344CB8AC3E}">
        <p14:creationId xmlns:p14="http://schemas.microsoft.com/office/powerpoint/2010/main" val="42548430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92150"/>
            <a:ext cx="4616450" cy="346392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 Grades K-2 gaps can</a:t>
            </a:r>
            <a:r>
              <a:rPr lang="en-US" baseline="0" dirty="0" smtClean="0"/>
              <a:t> be highlighted in Fluency and Money. </a:t>
            </a:r>
            <a:r>
              <a:rPr lang="en-US" dirty="0" smtClean="0"/>
              <a:t>Fluency is increased as students are required to:</a:t>
            </a:r>
          </a:p>
          <a:p>
            <a:pPr marL="628650" lvl="1" indent="-171450">
              <a:buFont typeface="Arial" panose="020B0604020202020204" pitchFamily="34" charset="0"/>
              <a:buChar char="•"/>
            </a:pPr>
            <a:r>
              <a:rPr lang="en-US" dirty="0" smtClean="0"/>
              <a:t>Now count</a:t>
            </a:r>
            <a:r>
              <a:rPr lang="en-US" baseline="0" dirty="0" smtClean="0"/>
              <a:t> to 100 by fives as well as ones and tens</a:t>
            </a:r>
          </a:p>
          <a:p>
            <a:pPr marL="628650" lvl="1" indent="-171450">
              <a:buFont typeface="Arial" panose="020B0604020202020204" pitchFamily="34" charset="0"/>
              <a:buChar char="•"/>
            </a:pPr>
            <a:r>
              <a:rPr lang="en-US" baseline="0" dirty="0" smtClean="0"/>
              <a:t>Fluently add and subtract within 10 as opposed to 5</a:t>
            </a:r>
            <a:endParaRPr lang="en-US" dirty="0" smtClean="0"/>
          </a:p>
          <a:p>
            <a:r>
              <a:rPr lang="en-US" dirty="0" smtClean="0"/>
              <a:t>Introduction of money</a:t>
            </a:r>
            <a:r>
              <a:rPr lang="en-US" baseline="0" dirty="0" smtClean="0"/>
              <a:t> in K-1 requires that: </a:t>
            </a:r>
          </a:p>
          <a:p>
            <a:pPr marL="628650" lvl="1" indent="-171450">
              <a:buFont typeface="Arial" panose="020B0604020202020204" pitchFamily="34" charset="0"/>
              <a:buChar char="•"/>
            </a:pPr>
            <a:r>
              <a:rPr lang="en-US" baseline="0" dirty="0" smtClean="0"/>
              <a:t>Students learn to identify the penny, nickel, dime, and quarter and know the value of each. </a:t>
            </a:r>
          </a:p>
          <a:p>
            <a:pPr marL="628650" lvl="1" indent="-171450">
              <a:buFont typeface="Arial" panose="020B0604020202020204" pitchFamily="34" charset="0"/>
              <a:buChar char="•"/>
            </a:pPr>
            <a:r>
              <a:rPr lang="en-US" dirty="0" smtClean="0"/>
              <a:t>Students count the value of like coins using the ¢ symbol.</a:t>
            </a:r>
          </a:p>
          <a:p>
            <a:pPr marL="0" indent="0">
              <a:buFont typeface="Arial" panose="020B0604020202020204" pitchFamily="34" charset="0"/>
              <a:buNone/>
            </a:pPr>
            <a:r>
              <a:rPr lang="en-US" dirty="0" smtClean="0"/>
              <a:t>These</a:t>
            </a:r>
            <a:r>
              <a:rPr lang="en-US" baseline="0" dirty="0" smtClean="0"/>
              <a:t> additions lend themselves to the coherence of learning trajectory involving Grade 2 standard of conceptual problems involving money. These revisions lend themselves to potential gaps in materials, so districts will want to look at these grades closely and consider how to use existing materials to supplement these shifts.</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dirty="0" smtClean="0"/>
              <a:t>In Grade</a:t>
            </a:r>
            <a:r>
              <a:rPr lang="en-US" baseline="0" dirty="0" smtClean="0"/>
              <a:t> 5 the shift of measurement and data standard:</a:t>
            </a:r>
          </a:p>
          <a:p>
            <a:pPr marL="171450" indent="-171450">
              <a:buFont typeface="Arial" panose="020B0604020202020204" pitchFamily="34" charset="0"/>
              <a:buChar char="•"/>
            </a:pPr>
            <a:r>
              <a:rPr lang="en-US" baseline="0" dirty="0" smtClean="0"/>
              <a:t>Requires to build on their understanding of measurements to convert from larger units to smaller units within a single system of measurement </a:t>
            </a:r>
          </a:p>
          <a:p>
            <a:pPr marL="171450" indent="-171450">
              <a:buFont typeface="Arial" panose="020B0604020202020204" pitchFamily="34" charset="0"/>
              <a:buChar char="•"/>
            </a:pPr>
            <a:r>
              <a:rPr lang="en-US" baseline="0" dirty="0" smtClean="0"/>
              <a:t>Builds coherence when solving multistep problems involving these conversions </a:t>
            </a:r>
          </a:p>
          <a:p>
            <a:pPr marL="0" indent="0">
              <a:buFont typeface="Arial" panose="020B0604020202020204" pitchFamily="34" charset="0"/>
              <a:buNone/>
            </a:pPr>
            <a:r>
              <a:rPr lang="en-US" baseline="0" dirty="0" smtClean="0"/>
              <a:t>Districts should have materials in the district that address both of these standards, since they are not new, but will need to check for potential gaps and ways to supplement existing materials.</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a:xfrm>
            <a:off x="3936767" y="8772668"/>
            <a:ext cx="3011699" cy="461804"/>
          </a:xfrm>
          <a:prstGeom prst="rect">
            <a:avLst/>
          </a:prstGeom>
        </p:spPr>
        <p:txBody>
          <a:bodyPr/>
          <a:lstStyle/>
          <a:p>
            <a:pPr hangingPunct="0"/>
            <a:fld id="{1DD8BB3D-3357-B54B-B43A-4E8937A96C72}" type="slidenum">
              <a:rPr lang="en-US" sz="1400" kern="0" smtClean="0">
                <a:solidFill>
                  <a:prstClr val="black"/>
                </a:solidFill>
                <a:cs typeface="Open Sans" panose="020B0606030504020204" pitchFamily="34" charset="0"/>
                <a:sym typeface="Arial"/>
              </a:rPr>
              <a:pPr hangingPunct="0"/>
              <a:t>35</a:t>
            </a:fld>
            <a:endParaRPr lang="en-US" sz="1400" kern="0" dirty="0">
              <a:solidFill>
                <a:prstClr val="black"/>
              </a:solidFill>
              <a:cs typeface="Open Sans" panose="020B0606030504020204" pitchFamily="34" charset="0"/>
              <a:sym typeface="Arial"/>
            </a:endParaRPr>
          </a:p>
        </p:txBody>
      </p:sp>
    </p:spTree>
    <p:extLst>
      <p:ext uri="{BB962C8B-B14F-4D97-AF65-F5344CB8AC3E}">
        <p14:creationId xmlns:p14="http://schemas.microsoft.com/office/powerpoint/2010/main" val="16767888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92150"/>
            <a:ext cx="4616450" cy="3463925"/>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smtClean="0"/>
              <a:t>Grades 6-8 standards have revisions in Statistics and Probabilities and Geometry.</a:t>
            </a:r>
          </a:p>
          <a:p>
            <a:pPr marL="0" indent="0">
              <a:buFont typeface="Arial" panose="020B0604020202020204" pitchFamily="34" charset="0"/>
              <a:buNone/>
            </a:pPr>
            <a:r>
              <a:rPr lang="en-US" dirty="0" smtClean="0"/>
              <a:t>In</a:t>
            </a:r>
            <a:r>
              <a:rPr lang="en-US" baseline="0" dirty="0" smtClean="0"/>
              <a:t> the c</a:t>
            </a:r>
            <a:r>
              <a:rPr lang="en-US" dirty="0" smtClean="0"/>
              <a:t>ompound probability standard moved from Grade 7 to Grade 8:</a:t>
            </a:r>
          </a:p>
          <a:p>
            <a:pPr marL="171450" indent="-171450">
              <a:buFont typeface="Arial" panose="020B0604020202020204" pitchFamily="34" charset="0"/>
              <a:buChar char="•"/>
            </a:pPr>
            <a:r>
              <a:rPr lang="en-US" dirty="0" smtClean="0"/>
              <a:t>Students continue work with probability by finding probability of compound events and represent the data using organized lists, tables, and tree diagrams. </a:t>
            </a:r>
          </a:p>
          <a:p>
            <a:pPr marL="0" indent="0">
              <a:buFont typeface="Arial" panose="020B0604020202020204" pitchFamily="34" charset="0"/>
              <a:buNone/>
            </a:pPr>
            <a:r>
              <a:rPr lang="en-US" dirty="0" smtClean="0"/>
              <a:t>In Geometry</a:t>
            </a:r>
          </a:p>
          <a:p>
            <a:pPr marL="171450" indent="-171450">
              <a:buFont typeface="Arial" panose="020B0604020202020204" pitchFamily="34" charset="0"/>
              <a:buChar char="•"/>
            </a:pPr>
            <a:r>
              <a:rPr lang="en-US" dirty="0" smtClean="0"/>
              <a:t>Standard for using the slice of 3D figures to</a:t>
            </a:r>
            <a:r>
              <a:rPr lang="en-US" baseline="0" dirty="0" smtClean="0"/>
              <a:t> describe resulting two dimensional figures is removed from 7</a:t>
            </a:r>
            <a:r>
              <a:rPr lang="en-US" baseline="30000" dirty="0" smtClean="0"/>
              <a:t>th</a:t>
            </a:r>
            <a:r>
              <a:rPr lang="en-US" baseline="0" dirty="0" smtClean="0"/>
              <a:t> grade</a:t>
            </a:r>
          </a:p>
          <a:p>
            <a:pPr marL="171450" indent="-171450">
              <a:buFont typeface="Arial" panose="020B0604020202020204" pitchFamily="34" charset="0"/>
              <a:buChar char="•"/>
            </a:pPr>
            <a:r>
              <a:rPr lang="en-US" dirty="0" smtClean="0"/>
              <a:t>Standards</a:t>
            </a:r>
            <a:r>
              <a:rPr lang="en-US" baseline="0" dirty="0" smtClean="0"/>
              <a:t> for understanding congruency and similarity of two dimensional objects after a series of transformations are removed from 8</a:t>
            </a:r>
            <a:r>
              <a:rPr lang="en-US" baseline="30000" dirty="0" smtClean="0"/>
              <a:t>th</a:t>
            </a:r>
            <a:r>
              <a:rPr lang="en-US" baseline="0" dirty="0" smtClean="0"/>
              <a:t> Grade</a:t>
            </a:r>
          </a:p>
          <a:p>
            <a:pPr marL="171450" indent="-171450">
              <a:buFont typeface="Arial" panose="020B0604020202020204" pitchFamily="34" charset="0"/>
              <a:buChar char="•"/>
            </a:pPr>
            <a:endParaRPr lang="en-US" dirty="0" smtClean="0"/>
          </a:p>
          <a:p>
            <a:pPr marL="0" indent="0">
              <a:buFont typeface="Arial" panose="020B0604020202020204" pitchFamily="34" charset="0"/>
              <a:buNone/>
            </a:pPr>
            <a:r>
              <a:rPr lang="en-US" dirty="0" smtClean="0"/>
              <a:t>For</a:t>
            </a:r>
            <a:r>
              <a:rPr lang="en-US" baseline="0" dirty="0" smtClean="0"/>
              <a:t> Grades 9-12 standards were shifted for coherence</a:t>
            </a:r>
          </a:p>
          <a:p>
            <a:pPr marL="171450" indent="-171450">
              <a:buFont typeface="Arial" panose="020B0604020202020204" pitchFamily="34" charset="0"/>
              <a:buChar char="•"/>
            </a:pPr>
            <a:r>
              <a:rPr lang="en-US" baseline="0" dirty="0" smtClean="0"/>
              <a:t>Additional Math Courses have been previously referred to as “4</a:t>
            </a:r>
            <a:r>
              <a:rPr lang="en-US" baseline="30000" dirty="0" smtClean="0"/>
              <a:t>th</a:t>
            </a:r>
            <a:r>
              <a:rPr lang="en-US" baseline="0" dirty="0" smtClean="0"/>
              <a:t> Year Courses” as many, but not all, students are enrolled  in those courses during their 4</a:t>
            </a:r>
            <a:r>
              <a:rPr lang="en-US" baseline="30000" dirty="0" smtClean="0"/>
              <a:t>th</a:t>
            </a:r>
            <a:r>
              <a:rPr lang="en-US" baseline="0" dirty="0" smtClean="0"/>
              <a:t> year of high school.</a:t>
            </a:r>
          </a:p>
          <a:p>
            <a:pPr marL="171450" indent="-171450">
              <a:buFont typeface="Arial" panose="020B0604020202020204" pitchFamily="34" charset="0"/>
              <a:buChar char="•"/>
            </a:pPr>
            <a:r>
              <a:rPr lang="en-US" baseline="0" dirty="0" smtClean="0"/>
              <a:t>A number of the standards previously in courses now removed (Advanced Algebra  and Trigonometry, Discrete Math and Finite Math) are embedded in standards of the new Applied Mathematics course.  A FAQ on the Applied Mathematics Course can be found on the TDOE webpage titled Textbook Reviews</a:t>
            </a:r>
            <a:endParaRPr lang="en-US"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latin typeface="Calibri"/>
              </a:rPr>
              <a:pPr/>
              <a:t>36</a:t>
            </a:fld>
            <a:endParaRPr lang="en-US">
              <a:solidFill>
                <a:prstClr val="black"/>
              </a:solidFill>
              <a:latin typeface="Calibri"/>
            </a:endParaRPr>
          </a:p>
        </p:txBody>
      </p:sp>
    </p:spTree>
    <p:extLst>
      <p:ext uri="{BB962C8B-B14F-4D97-AF65-F5344CB8AC3E}">
        <p14:creationId xmlns:p14="http://schemas.microsoft.com/office/powerpoint/2010/main" val="735230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latin typeface="Calibri"/>
                <a:ea typeface="Calibri"/>
                <a:cs typeface="Calibri"/>
                <a:sym typeface="Calibri"/>
              </a:defRPr>
            </a:pPr>
            <a:r>
              <a:rPr lang="en-US" b="1" dirty="0" smtClean="0"/>
              <a:t>Animation: </a:t>
            </a:r>
            <a:r>
              <a:rPr lang="en-US" b="0" dirty="0" smtClean="0"/>
              <a:t>Red circle will appear to show what we’re going to dig into next. </a:t>
            </a:r>
          </a:p>
          <a:p>
            <a:pPr>
              <a:defRPr>
                <a:latin typeface="Calibri"/>
                <a:ea typeface="Calibri"/>
                <a:cs typeface="Calibri"/>
                <a:sym typeface="Calibri"/>
              </a:defRPr>
            </a:pPr>
            <a:endParaRPr lang="en-US" b="1" dirty="0" smtClean="0"/>
          </a:p>
          <a:p>
            <a:pPr>
              <a:defRPr>
                <a:latin typeface="Calibri"/>
                <a:ea typeface="Calibri"/>
                <a:cs typeface="Calibri"/>
                <a:sym typeface="Calibri"/>
              </a:defRPr>
            </a:pPr>
            <a:endParaRPr lang="en-US" dirty="0"/>
          </a:p>
        </p:txBody>
      </p:sp>
    </p:spTree>
    <p:extLst>
      <p:ext uri="{BB962C8B-B14F-4D97-AF65-F5344CB8AC3E}">
        <p14:creationId xmlns:p14="http://schemas.microsoft.com/office/powerpoint/2010/main" val="38004293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92150"/>
            <a:ext cx="4616450" cy="346392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Have tables spend 3-4 minutes discussing</a:t>
            </a:r>
            <a:r>
              <a:rPr lang="en-US" baseline="0" dirty="0" smtClean="0"/>
              <a:t> these questions</a:t>
            </a:r>
            <a:r>
              <a:rPr lang="en-US" dirty="0" smtClean="0"/>
              <a:t>. This activity is for the districts to discuss the potential gaps</a:t>
            </a:r>
            <a:r>
              <a:rPr lang="en-US" baseline="0" dirty="0" smtClean="0"/>
              <a:t> we’ve talked about, and to share resources/ideas for supplementing resources with each other</a:t>
            </a:r>
            <a:r>
              <a:rPr lang="en-US" dirty="0" smtClean="0"/>
              <a:t>. </a:t>
            </a:r>
          </a:p>
          <a:p>
            <a:endParaRPr lang="en-US" baseline="0" dirty="0" smtClean="0"/>
          </a:p>
          <a:p>
            <a:r>
              <a:rPr lang="en-US" baseline="0" dirty="0" smtClean="0"/>
              <a:t>Once they finish their table conversation state: “Remember, once you have identified potential supplemental materials to fill gaps, the materials should be reviewed against the areas identified in the screening instrument.” </a:t>
            </a:r>
            <a:endParaRPr lang="en-US" dirty="0" smtClean="0"/>
          </a:p>
          <a:p>
            <a:endParaRPr lang="en-US" dirty="0"/>
          </a:p>
        </p:txBody>
      </p:sp>
      <p:sp>
        <p:nvSpPr>
          <p:cNvPr id="4" name="Slide Number Placeholder 3"/>
          <p:cNvSpPr>
            <a:spLocks noGrp="1"/>
          </p:cNvSpPr>
          <p:nvPr>
            <p:ph type="sldNum" idx="10"/>
          </p:nvPr>
        </p:nvSpPr>
        <p:spPr>
          <a:xfrm>
            <a:off x="3936767" y="8772668"/>
            <a:ext cx="3011699" cy="461804"/>
          </a:xfrm>
          <a:prstGeom prst="rect">
            <a:avLst/>
          </a:prstGeom>
        </p:spPr>
        <p:txBody>
          <a:bodyPr/>
          <a:lstStyle/>
          <a:p>
            <a:pPr algn="r" hangingPunct="0">
              <a:buSzPct val="25000"/>
            </a:pPr>
            <a:fld id="{00000000-1234-1234-1234-123412341234}" type="slidenum">
              <a:rPr lang="en-US" sz="1200" kern="0" smtClean="0">
                <a:solidFill>
                  <a:srgbClr val="000000"/>
                </a:solidFill>
                <a:ea typeface="Calibri"/>
                <a:cs typeface="Calibri"/>
                <a:sym typeface="Calibri"/>
              </a:rPr>
              <a:pPr algn="r" hangingPunct="0">
                <a:buSzPct val="25000"/>
              </a:pPr>
              <a:t>38</a:t>
            </a:fld>
            <a:endParaRPr lang="en-US" sz="1200" kern="0">
              <a:solidFill>
                <a:srgbClr val="000000"/>
              </a:solidFill>
              <a:ea typeface="Calibri"/>
              <a:cs typeface="Calibri"/>
              <a:sym typeface="Calibri"/>
            </a:endParaRPr>
          </a:p>
        </p:txBody>
      </p:sp>
    </p:spTree>
    <p:extLst>
      <p:ext uri="{BB962C8B-B14F-4D97-AF65-F5344CB8AC3E}">
        <p14:creationId xmlns:p14="http://schemas.microsoft.com/office/powerpoint/2010/main" val="34820530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92150"/>
            <a:ext cx="4616450" cy="346392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Read slide to highlight key takeaways from this section</a:t>
            </a:r>
            <a:endParaRPr lang="en-US" b="0" dirty="0" smtClean="0"/>
          </a:p>
          <a:p>
            <a:endParaRPr lang="en-US" dirty="0"/>
          </a:p>
        </p:txBody>
      </p:sp>
      <p:sp>
        <p:nvSpPr>
          <p:cNvPr id="4" name="Slide Number Placeholder 3"/>
          <p:cNvSpPr>
            <a:spLocks noGrp="1"/>
          </p:cNvSpPr>
          <p:nvPr>
            <p:ph type="sldNum" idx="10"/>
          </p:nvPr>
        </p:nvSpPr>
        <p:spPr>
          <a:xfrm>
            <a:off x="3936767" y="8772668"/>
            <a:ext cx="3011699" cy="461804"/>
          </a:xfrm>
          <a:prstGeom prst="rect">
            <a:avLst/>
          </a:prstGeom>
        </p:spPr>
        <p:txBody>
          <a:bodyPr/>
          <a:lstStyle/>
          <a:p>
            <a:pPr algn="r" hangingPunct="0">
              <a:buSzPct val="25000"/>
            </a:pPr>
            <a:fld id="{00000000-1234-1234-1234-123412341234}" type="slidenum">
              <a:rPr lang="en-US" sz="1200" kern="0" smtClean="0">
                <a:solidFill>
                  <a:srgbClr val="000000"/>
                </a:solidFill>
                <a:ea typeface="Calibri"/>
                <a:cs typeface="Calibri"/>
                <a:sym typeface="Calibri"/>
              </a:rPr>
              <a:pPr algn="r" hangingPunct="0">
                <a:buSzPct val="25000"/>
              </a:pPr>
              <a:t>39</a:t>
            </a:fld>
            <a:endParaRPr lang="en-US" sz="1200" kern="0">
              <a:solidFill>
                <a:srgbClr val="000000"/>
              </a:solidFill>
              <a:ea typeface="Calibri"/>
              <a:cs typeface="Calibri"/>
              <a:sym typeface="Calibri"/>
            </a:endParaRPr>
          </a:p>
        </p:txBody>
      </p:sp>
    </p:spTree>
    <p:extLst>
      <p:ext uri="{BB962C8B-B14F-4D97-AF65-F5344CB8AC3E}">
        <p14:creationId xmlns:p14="http://schemas.microsoft.com/office/powerpoint/2010/main" val="3855929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935980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latin typeface="PermianSlabSerifTypeface" panose="02000000000000000000" pitchFamily="50" charset="0"/>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3361200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we begin to talk about assessment, we will share state wide data from end of course assessments</a:t>
            </a:r>
            <a:r>
              <a:rPr lang="en-US" baseline="0" dirty="0" smtClean="0"/>
              <a:t> from the 2015-2016 school year. We are sharing with you areas of strength and areas for growth across the state. Consider this a model for how you could share district wide data with your stakeholders.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41</a:t>
            </a:fld>
            <a:endParaRPr lang="en-US"/>
          </a:p>
        </p:txBody>
      </p:sp>
    </p:spTree>
    <p:extLst>
      <p:ext uri="{BB962C8B-B14F-4D97-AF65-F5344CB8AC3E}">
        <p14:creationId xmlns:p14="http://schemas.microsoft.com/office/powerpoint/2010/main" val="39519266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Give</a:t>
            </a:r>
            <a:r>
              <a:rPr lang="en-US" baseline="0" dirty="0" smtClean="0"/>
              <a:t> participants a minute to read this quote.</a:t>
            </a:r>
          </a:p>
          <a:p>
            <a:pPr marL="171450" indent="-171450">
              <a:buFont typeface="Arial" panose="020B0604020202020204" pitchFamily="34" charset="0"/>
              <a:buChar char="•"/>
            </a:pPr>
            <a:r>
              <a:rPr lang="en-US" baseline="0" dirty="0" smtClean="0"/>
              <a:t>Remind the participants that an assessment inventory is a part of beginning to think about how well assessments align to standards. It is critical to first look at the assessments offered and determine their role and purpose to ensure that assessments are purposeful and that the information provided from them is useful. </a:t>
            </a:r>
          </a:p>
          <a:p>
            <a:pPr marL="171450" indent="-171450">
              <a:buFont typeface="Arial" panose="020B0604020202020204" pitchFamily="34" charset="0"/>
              <a:buChar char="•"/>
            </a:pPr>
            <a:r>
              <a:rPr lang="en-US" baseline="0" dirty="0" smtClean="0"/>
              <a:t>There are state workshops on assessment inventories; contact your CORE office if you are interested in getting assistance on this. </a:t>
            </a:r>
            <a:endParaRPr lang="en-US" dirty="0"/>
          </a:p>
        </p:txBody>
      </p:sp>
      <p:sp>
        <p:nvSpPr>
          <p:cNvPr id="4" name="Slide Number Placeholder 3"/>
          <p:cNvSpPr>
            <a:spLocks noGrp="1"/>
          </p:cNvSpPr>
          <p:nvPr>
            <p:ph type="sldNum" sz="quarter" idx="10"/>
          </p:nvPr>
        </p:nvSpPr>
        <p:spPr/>
        <p:txBody>
          <a:bodyPr/>
          <a:lstStyle/>
          <a:p>
            <a:fld id="{214AFE35-84CB-47F9-8A5B-88CC4A3C73FF}"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625344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sna</a:t>
            </a:r>
            <a:r>
              <a:rPr lang="en-US" baseline="0" dirty="0" smtClean="0"/>
              <a:t>p shot of the assessment inventory available for district use. Again, CORE offices can send that to you if you are interested in using it.</a:t>
            </a:r>
            <a:endParaRPr lang="en-US" dirty="0" smtClean="0"/>
          </a:p>
        </p:txBody>
      </p:sp>
      <p:sp>
        <p:nvSpPr>
          <p:cNvPr id="4" name="Slide Number Placeholder 3"/>
          <p:cNvSpPr>
            <a:spLocks noGrp="1"/>
          </p:cNvSpPr>
          <p:nvPr>
            <p:ph type="sldNum" sz="quarter" idx="10"/>
          </p:nvPr>
        </p:nvSpPr>
        <p:spPr/>
        <p:txBody>
          <a:bodyPr/>
          <a:lstStyle/>
          <a:p>
            <a:fld id="{214AFE35-84CB-47F9-8A5B-88CC4A3C73FF}" type="slidenum">
              <a:rPr lang="en-US" smtClean="0"/>
              <a:t>43</a:t>
            </a:fld>
            <a:endParaRPr lang="en-US"/>
          </a:p>
        </p:txBody>
      </p:sp>
    </p:spTree>
    <p:extLst>
      <p:ext uri="{BB962C8B-B14F-4D97-AF65-F5344CB8AC3E}">
        <p14:creationId xmlns:p14="http://schemas.microsoft.com/office/powerpoint/2010/main" val="34703538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There are lots of things</a:t>
            </a:r>
            <a:r>
              <a:rPr lang="en-US" baseline="0" dirty="0" smtClean="0"/>
              <a:t> we must consider when thinking about the assessments we offer. These are just a few. These decisions can’t be taken lightly or made without great thought and research. Have participants scan questions.</a:t>
            </a:r>
          </a:p>
          <a:p>
            <a:pPr marL="171450" indent="-171450">
              <a:buFont typeface="Arial" panose="020B0604020202020204" pitchFamily="34" charset="0"/>
              <a:buChar char="•"/>
            </a:pPr>
            <a:r>
              <a:rPr lang="en-US" baseline="0" dirty="0" smtClean="0"/>
              <a:t>When we refer to ‘users’ we are referring to students, teachers, administrators, districts leaders, parents, etc. The “user” may be different depending on the assessment.</a:t>
            </a:r>
          </a:p>
          <a:p>
            <a:pPr marL="171450" indent="-171450">
              <a:buFont typeface="Arial" panose="020B0604020202020204" pitchFamily="34" charset="0"/>
              <a:buChar char="•"/>
            </a:pPr>
            <a:r>
              <a:rPr lang="en-US" baseline="0" dirty="0" smtClean="0"/>
              <a:t>Going forward it will be of utmost importance to make sure that the assessments in your district are aligned to the revised standards.</a:t>
            </a:r>
          </a:p>
          <a:p>
            <a:endParaRPr lang="en-US" dirty="0"/>
          </a:p>
        </p:txBody>
      </p:sp>
      <p:sp>
        <p:nvSpPr>
          <p:cNvPr id="4" name="Slide Number Placeholder 3"/>
          <p:cNvSpPr>
            <a:spLocks noGrp="1"/>
          </p:cNvSpPr>
          <p:nvPr>
            <p:ph type="sldNum" sz="quarter" idx="10"/>
          </p:nvPr>
        </p:nvSpPr>
        <p:spPr/>
        <p:txBody>
          <a:bodyPr/>
          <a:lstStyle/>
          <a:p>
            <a:fld id="{214AFE35-84CB-47F9-8A5B-88CC4A3C73FF}"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38777972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Animation:</a:t>
            </a:r>
            <a:r>
              <a:rPr lang="en-US" b="1" baseline="0" dirty="0" smtClean="0"/>
              <a:t> </a:t>
            </a:r>
            <a:r>
              <a:rPr lang="en-US" b="0" baseline="0" dirty="0" smtClean="0"/>
              <a:t>Red circles appear around “effective personnel” and “aligned assessments” to show where we will dig into next.</a:t>
            </a:r>
            <a:endParaRPr lang="en-US" b="1" dirty="0" smtClean="0"/>
          </a:p>
          <a:p>
            <a:endParaRPr lang="en-US" dirty="0" smtClean="0"/>
          </a:p>
          <a:p>
            <a:r>
              <a:rPr lang="en-US" b="1" dirty="0" smtClean="0"/>
              <a:t>Talking Points: </a:t>
            </a:r>
          </a:p>
          <a:p>
            <a:pPr marL="171450" indent="-171450">
              <a:buFont typeface="Arial" panose="020B0604020202020204" pitchFamily="34" charset="0"/>
              <a:buChar char="•"/>
            </a:pPr>
            <a:r>
              <a:rPr lang="is-IS" dirty="0" smtClean="0">
                <a:latin typeface="Open Sans" panose="020B0606030504020204" pitchFamily="34" charset="0"/>
                <a:ea typeface="Open Sans" panose="020B0606030504020204" pitchFamily="34" charset="0"/>
                <a:cs typeface="Open Sans" panose="020B0606030504020204" pitchFamily="34" charset="0"/>
              </a:rPr>
              <a:t>In this session we will have</a:t>
            </a:r>
            <a:r>
              <a:rPr lang="is-IS" baseline="0" dirty="0" smtClean="0">
                <a:latin typeface="Open Sans" panose="020B0606030504020204" pitchFamily="34" charset="0"/>
                <a:ea typeface="Open Sans" panose="020B0606030504020204" pitchFamily="34" charset="0"/>
                <a:cs typeface="Open Sans" panose="020B0606030504020204" pitchFamily="34" charset="0"/>
              </a:rPr>
              <a:t> a small focus on effective personnel and a significant focus on aligned assessments.</a:t>
            </a:r>
          </a:p>
          <a:p>
            <a:pPr marL="171450" indent="-171450">
              <a:buFont typeface="Arial" panose="020B0604020202020204" pitchFamily="34" charset="0"/>
              <a:buChar char="•"/>
            </a:pPr>
            <a:endParaRPr lang="is-I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3792550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smtClean="0"/>
              <a:t>This</a:t>
            </a:r>
            <a:r>
              <a:rPr lang="en-US" b="0" baseline="0" dirty="0" smtClean="0"/>
              <a:t> is another representation of the pillars that shows how they all connect with and integrate with one another. Standards and assessments can’t live in isolation but rather have to be part of a well-aligned eco-system.</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47</a:t>
            </a:fld>
            <a:endParaRPr lang="en-US"/>
          </a:p>
        </p:txBody>
      </p:sp>
    </p:spTree>
    <p:extLst>
      <p:ext uri="{BB962C8B-B14F-4D97-AF65-F5344CB8AC3E}">
        <p14:creationId xmlns:p14="http://schemas.microsoft.com/office/powerpoint/2010/main" val="23298706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 much the same way, each individual assessment cannot live in isolation either…It is a part of a cycle</a:t>
            </a:r>
            <a:r>
              <a:rPr lang="en-US" baseline="0" dirty="0" smtClean="0"/>
              <a:t>.  Assessment is not an event, it is a process.</a:t>
            </a:r>
          </a:p>
          <a:p>
            <a:pPr marL="171450" indent="-171450">
              <a:buFont typeface="Arial" panose="020B0604020202020204" pitchFamily="34" charset="0"/>
              <a:buChar char="•"/>
            </a:pPr>
            <a:r>
              <a:rPr lang="en-US" baseline="0" dirty="0" smtClean="0"/>
              <a:t>Assessments are based on what has been taught, they are analyzed for performance, there is an action as a result, and then teachers adjust instruction and continue teaching.</a:t>
            </a:r>
            <a:endParaRPr lang="en-US" baseline="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48</a:t>
            </a:fld>
            <a:endParaRPr lang="en-US"/>
          </a:p>
        </p:txBody>
      </p:sp>
    </p:spTree>
    <p:extLst>
      <p:ext uri="{BB962C8B-B14F-4D97-AF65-F5344CB8AC3E}">
        <p14:creationId xmlns:p14="http://schemas.microsoft.com/office/powerpoint/2010/main" val="42217757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smtClean="0"/>
              <a:t>Have</a:t>
            </a:r>
            <a:r>
              <a:rPr lang="en-US" b="0" baseline="0" dirty="0" smtClean="0"/>
              <a:t> participants read the quote on the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Ultimately</a:t>
            </a:r>
            <a:r>
              <a:rPr lang="en-US" baseline="0" dirty="0" smtClean="0"/>
              <a:t> </a:t>
            </a:r>
            <a:r>
              <a:rPr lang="en-US" dirty="0" smtClean="0"/>
              <a:t>research</a:t>
            </a:r>
            <a:r>
              <a:rPr lang="en-US" baseline="0" dirty="0" smtClean="0"/>
              <a:t> has shown that with </a:t>
            </a:r>
            <a:r>
              <a:rPr lang="en-US" dirty="0" smtClean="0"/>
              <a:t>consistent application,</a:t>
            </a:r>
            <a:r>
              <a:rPr lang="en-US" baseline="0" dirty="0" smtClean="0"/>
              <a:t> the cycle works.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49</a:t>
            </a:fld>
            <a:endParaRPr lang="en-US"/>
          </a:p>
        </p:txBody>
      </p:sp>
    </p:spTree>
    <p:extLst>
      <p:ext uri="{BB962C8B-B14F-4D97-AF65-F5344CB8AC3E}">
        <p14:creationId xmlns:p14="http://schemas.microsoft.com/office/powerpoint/2010/main" val="41960805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Materials: </a:t>
            </a:r>
            <a:r>
              <a:rPr lang="en-US" b="0" baseline="0" dirty="0" smtClean="0"/>
              <a:t>Chart paper</a:t>
            </a:r>
          </a:p>
          <a:p>
            <a:endParaRPr lang="en-US" b="1" baseline="0" dirty="0" smtClean="0"/>
          </a:p>
          <a:p>
            <a:r>
              <a:rPr lang="en-US" b="1" baseline="0" dirty="0" smtClean="0"/>
              <a:t>Talking Points:</a:t>
            </a:r>
            <a:endParaRPr lang="en-US" b="1" dirty="0" smtClean="0"/>
          </a:p>
          <a:p>
            <a:pPr marL="171450" indent="-171450">
              <a:buFont typeface="Arial" panose="020B0604020202020204" pitchFamily="34" charset="0"/>
              <a:buChar char="•"/>
            </a:pPr>
            <a:r>
              <a:rPr lang="en-US" dirty="0" smtClean="0"/>
              <a:t>There are many</a:t>
            </a:r>
            <a:r>
              <a:rPr lang="en-US" baseline="0" dirty="0" smtClean="0"/>
              <a:t> places that disconnects can happen within the aforementioned cycles.  </a:t>
            </a:r>
            <a:r>
              <a:rPr lang="en-US" dirty="0" smtClean="0"/>
              <a:t>All of that said, there is often a disconnect between the</a:t>
            </a:r>
            <a:r>
              <a:rPr lang="en-US" baseline="0" dirty="0" smtClean="0"/>
              <a:t> varying assessments given at the local level and student performance on state level assessments.  Why?</a:t>
            </a:r>
          </a:p>
          <a:p>
            <a:pPr marL="171450" indent="-171450">
              <a:buFont typeface="Arial" panose="020B0604020202020204" pitchFamily="34" charset="0"/>
              <a:buChar char="•"/>
            </a:pPr>
            <a:r>
              <a:rPr lang="en-US" baseline="0" dirty="0" smtClean="0"/>
              <a:t>Give the group 3 minutes to jot down their ideas and then 5 to discuss at their tables.</a:t>
            </a:r>
          </a:p>
          <a:p>
            <a:pPr marL="171450" indent="-171450">
              <a:buFont typeface="Arial" panose="020B0604020202020204" pitchFamily="34" charset="0"/>
              <a:buChar char="•"/>
            </a:pPr>
            <a:r>
              <a:rPr lang="en-US" baseline="0" dirty="0" smtClean="0"/>
              <a:t>Take 5 minutes for groups to chart their ideas on chart paper. </a:t>
            </a:r>
          </a:p>
          <a:p>
            <a:pPr marL="171450" indent="-171450">
              <a:buFont typeface="Arial" panose="020B0604020202020204" pitchFamily="34" charset="0"/>
              <a:buChar char="•"/>
            </a:pPr>
            <a:r>
              <a:rPr lang="en-US" baseline="0" dirty="0" smtClean="0"/>
              <a:t>When they share out turn to the next slide so you can make connections back to the assessment cycle and point out the different places in the cycle the ideas shared by participants fit in.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50</a:t>
            </a:fld>
            <a:endParaRPr lang="en-US"/>
          </a:p>
        </p:txBody>
      </p:sp>
    </p:spTree>
    <p:extLst>
      <p:ext uri="{BB962C8B-B14F-4D97-AF65-F5344CB8AC3E}">
        <p14:creationId xmlns:p14="http://schemas.microsoft.com/office/powerpoint/2010/main" val="33741200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smtClean="0"/>
              <a:t>Have groups share out their ideas and try to identify (either you can ask them to</a:t>
            </a:r>
            <a:r>
              <a:rPr lang="en-US" b="0" baseline="0" dirty="0" smtClean="0"/>
              <a:t> do this or you can)  which parts of the cycle they fall in. </a:t>
            </a:r>
            <a:r>
              <a:rPr lang="en-US" b="0" dirty="0" smtClean="0"/>
              <a:t>Ultimately</a:t>
            </a:r>
            <a:r>
              <a:rPr lang="en-US" dirty="0" smtClean="0"/>
              <a:t>, the disconnects that the group has mentioned can fall in any one</a:t>
            </a:r>
            <a:r>
              <a:rPr lang="en-US" baseline="0" dirty="0" smtClean="0"/>
              <a:t> of the stages in the cycle of assessment.  Use what the group has shared out and categorize them.</a:t>
            </a:r>
          </a:p>
          <a:p>
            <a:pPr marL="171450" indent="-171450">
              <a:buFont typeface="Arial" panose="020B0604020202020204" pitchFamily="34" charset="0"/>
              <a:buChar char="•"/>
            </a:pPr>
            <a:r>
              <a:rPr lang="en-US" baseline="0" dirty="0" smtClean="0"/>
              <a:t>Here are some examples that may come up or that you can add/emphasize if needed:</a:t>
            </a:r>
          </a:p>
          <a:p>
            <a:pPr marL="628650" lvl="1" indent="-171450">
              <a:buFont typeface="Arial" panose="020B0604020202020204" pitchFamily="34" charset="0"/>
              <a:buChar char="•"/>
            </a:pPr>
            <a:r>
              <a:rPr lang="en-US" baseline="0" dirty="0" smtClean="0"/>
              <a:t>Teach:  Teachers are not teaching the standards, instructional materials are not aligned</a:t>
            </a:r>
          </a:p>
          <a:p>
            <a:pPr marL="628650" lvl="1" indent="-171450">
              <a:buFont typeface="Arial" panose="020B0604020202020204" pitchFamily="34" charset="0"/>
              <a:buChar char="•"/>
            </a:pPr>
            <a:r>
              <a:rPr lang="en-US" baseline="0" dirty="0" smtClean="0"/>
              <a:t>Assess:  Questions on local assessments are not rigorous enough, local assessments are not aligned to the standards,</a:t>
            </a:r>
          </a:p>
          <a:p>
            <a:pPr marL="628650" lvl="1" indent="-171450">
              <a:buFont typeface="Arial" panose="020B0604020202020204" pitchFamily="34" charset="0"/>
              <a:buChar char="•"/>
            </a:pPr>
            <a:r>
              <a:rPr lang="en-US" baseline="0" dirty="0" smtClean="0"/>
              <a:t>Analyze:  Teachers are not looking at their assessment data</a:t>
            </a:r>
          </a:p>
          <a:p>
            <a:pPr marL="628650" lvl="1" indent="-171450">
              <a:buFont typeface="Arial" panose="020B0604020202020204" pitchFamily="34" charset="0"/>
              <a:buChar char="•"/>
            </a:pPr>
            <a:r>
              <a:rPr lang="en-US" baseline="0" dirty="0" smtClean="0"/>
              <a:t>Action:  Teachers do not adapt instruction based on assessment results</a:t>
            </a:r>
          </a:p>
          <a:p>
            <a:pPr marL="171450" indent="-171450">
              <a:buFont typeface="Arial" panose="020B0604020202020204" pitchFamily="34" charset="0"/>
              <a:buChar char="•"/>
            </a:pPr>
            <a:r>
              <a:rPr lang="en-US" baseline="0" dirty="0" smtClean="0"/>
              <a:t>Let’s take a closer look at how each of these can play a part in the disconnect between local and state assessments.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51</a:t>
            </a:fld>
            <a:endParaRPr lang="en-US"/>
          </a:p>
        </p:txBody>
      </p:sp>
    </p:spTree>
    <p:extLst>
      <p:ext uri="{BB962C8B-B14F-4D97-AF65-F5344CB8AC3E}">
        <p14:creationId xmlns:p14="http://schemas.microsoft.com/office/powerpoint/2010/main" val="2105345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latin typeface="PermianSlabSerifTypeface" panose="02000000000000000000" pitchFamily="50" charset="0"/>
              </a:rPr>
              <a:t>First, as we said, we want to spend</a:t>
            </a:r>
            <a:r>
              <a:rPr lang="en-US" baseline="0" dirty="0" smtClean="0">
                <a:latin typeface="PermianSlabSerifTypeface" panose="02000000000000000000" pitchFamily="50" charset="0"/>
              </a:rPr>
              <a:t> some time talking about how to ensure your assessments and instructional materials are well-aligned to the standards. We will equip you with some tools and resources to accomplish this and give you a chance to practice.</a:t>
            </a:r>
          </a:p>
          <a:p>
            <a:pPr marL="171450" indent="-171450">
              <a:buFontTx/>
              <a:buChar char="-"/>
            </a:pPr>
            <a:r>
              <a:rPr lang="en-US" baseline="0" dirty="0" smtClean="0">
                <a:latin typeface="PermianSlabSerifTypeface" panose="02000000000000000000" pitchFamily="50" charset="0"/>
              </a:rPr>
              <a:t>Second, we want to provide you with time to continue using the “Diagnosing and Designing your System” documents we worked with during the first day of training. With the knowledge you gain today, we want you to be able to go back to these documents and begin to prioritize your greatest needs. You’ll then use these priorities tomorrow to begin building out your training and support plan for educators. </a:t>
            </a:r>
            <a:endParaRPr lang="en-US" dirty="0" smtClean="0">
              <a:latin typeface="PermianSlabSerifTypeface" panose="02000000000000000000" pitchFamily="50" charset="0"/>
            </a:endParaRPr>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6325727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As we discussed in depth in our first</a:t>
            </a:r>
            <a:r>
              <a:rPr lang="en-US" baseline="0" dirty="0" smtClean="0"/>
              <a:t> day of </a:t>
            </a:r>
            <a:r>
              <a:rPr lang="en-US" dirty="0" smtClean="0"/>
              <a:t>training in January, in order to have effective personnel, there are a</a:t>
            </a:r>
            <a:r>
              <a:rPr lang="en-US" baseline="0" dirty="0" smtClean="0"/>
              <a:t> number of factors to take into consideration with respect to the revised standards.  If teaching is not aligned to both the content and depth of the standards in alignment with the instructional shifts, there will be a disconnect in student performance.</a:t>
            </a:r>
          </a:p>
          <a:p>
            <a:pPr marL="171450" indent="-171450">
              <a:buFont typeface="Arial" panose="020B0604020202020204" pitchFamily="34" charset="0"/>
              <a:buChar char="•"/>
            </a:pPr>
            <a:r>
              <a:rPr lang="en-US" baseline="0" dirty="0" smtClean="0"/>
              <a:t>We spent a lot of time on this in day one.</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53</a:t>
            </a:fld>
            <a:endParaRPr lang="en-US"/>
          </a:p>
        </p:txBody>
      </p:sp>
    </p:spTree>
    <p:extLst>
      <p:ext uri="{BB962C8B-B14F-4D97-AF65-F5344CB8AC3E}">
        <p14:creationId xmlns:p14="http://schemas.microsoft.com/office/powerpoint/2010/main" val="29759339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When thinking about the actual “assess” portion of the cycle, it is important to consider several things. </a:t>
            </a:r>
          </a:p>
          <a:p>
            <a:pPr marL="171450" indent="-171450">
              <a:buFont typeface="Arial" panose="020B0604020202020204" pitchFamily="34" charset="0"/>
              <a:buChar char="•"/>
            </a:pPr>
            <a:r>
              <a:rPr lang="en-US" b="0" baseline="0" dirty="0" smtClean="0"/>
              <a:t>Read bullets on slide</a:t>
            </a:r>
          </a:p>
          <a:p>
            <a:pPr marL="171450" indent="-171450">
              <a:buFont typeface="Arial" panose="020B0604020202020204" pitchFamily="34" charset="0"/>
              <a:buChar char="•"/>
            </a:pPr>
            <a:r>
              <a:rPr lang="en-US" b="0" baseline="0" dirty="0" smtClean="0"/>
              <a:t>We’ll talk about each of these in more detail, starting with the “intent” of the assessment</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55</a:t>
            </a:fld>
            <a:endParaRPr lang="en-US"/>
          </a:p>
        </p:txBody>
      </p:sp>
    </p:spTree>
    <p:extLst>
      <p:ext uri="{BB962C8B-B14F-4D97-AF65-F5344CB8AC3E}">
        <p14:creationId xmlns:p14="http://schemas.microsoft.com/office/powerpoint/2010/main" val="40392989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The first bullet on the other page was about the “intent” of the assessment. </a:t>
            </a:r>
          </a:p>
          <a:p>
            <a:pPr marL="171450" indent="-171450">
              <a:buFont typeface="Arial" panose="020B0604020202020204" pitchFamily="34" charset="0"/>
              <a:buChar char="•"/>
            </a:pPr>
            <a:r>
              <a:rPr lang="en-US" b="0" baseline="0" dirty="0" smtClean="0"/>
              <a:t>Read this quote as you think about what the intent of an assessment might be. </a:t>
            </a:r>
          </a:p>
          <a:p>
            <a:pPr marL="171450" indent="-171450">
              <a:buFont typeface="Arial" panose="020B0604020202020204" pitchFamily="34" charset="0"/>
              <a:buChar char="•"/>
            </a:pPr>
            <a:r>
              <a:rPr lang="en-US" b="0" baseline="0" dirty="0" smtClean="0"/>
              <a:t>Ask participants to talk at their tables about what stood out to them from this quote</a:t>
            </a:r>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t>56</a:t>
            </a:fld>
            <a:endParaRPr lang="en-US"/>
          </a:p>
        </p:txBody>
      </p:sp>
    </p:spTree>
    <p:extLst>
      <p:ext uri="{BB962C8B-B14F-4D97-AF65-F5344CB8AC3E}">
        <p14:creationId xmlns:p14="http://schemas.microsoft.com/office/powerpoint/2010/main" val="28409738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Animation: </a:t>
            </a:r>
            <a:r>
              <a:rPr lang="en-US" b="0" baseline="0" dirty="0" smtClean="0"/>
              <a:t>Bullets will appear under “formative” with one click and “summative” with a second click. </a:t>
            </a:r>
          </a:p>
          <a:p>
            <a:endParaRPr lang="en-US" b="0" baseline="0" dirty="0" smtClean="0"/>
          </a:p>
          <a:p>
            <a:r>
              <a:rPr lang="en-US" b="1" baseline="0" dirty="0" smtClean="0"/>
              <a:t>Talking Points:</a:t>
            </a:r>
          </a:p>
          <a:p>
            <a:pPr marL="171450" indent="-171450">
              <a:buFont typeface="Arial" panose="020B0604020202020204" pitchFamily="34" charset="0"/>
              <a:buChar char="•"/>
            </a:pPr>
            <a:r>
              <a:rPr lang="en-US" b="0" baseline="0" dirty="0" smtClean="0"/>
              <a:t>As you know, the only thing that determines whether an assessment is formative or summative is how the results are used. </a:t>
            </a:r>
          </a:p>
          <a:p>
            <a:pPr marL="0" indent="0">
              <a:buFont typeface="Arial" panose="020B0604020202020204" pitchFamily="34" charset="0"/>
              <a:buNone/>
            </a:pPr>
            <a:endParaRPr lang="en-US" b="0" baseline="0" dirty="0" smtClean="0"/>
          </a:p>
          <a:p>
            <a:r>
              <a:rPr lang="en-US" baseline="0" dirty="0" smtClean="0"/>
              <a:t>Click once:  </a:t>
            </a:r>
          </a:p>
          <a:p>
            <a:pPr rtl="0" eaLnBrk="1" fontAlgn="t" latinLnBrk="0" hangingPunct="1"/>
            <a:r>
              <a:rPr lang="en-US" sz="1200" b="1" i="0" u="none" strike="noStrike" kern="1200" dirty="0" smtClean="0">
                <a:solidFill>
                  <a:schemeClr val="tx1"/>
                </a:solidFill>
                <a:effectLst/>
                <a:latin typeface="+mn-lt"/>
                <a:ea typeface="+mn-ea"/>
                <a:cs typeface="+mn-cs"/>
              </a:rPr>
              <a:t>Formative assessments</a:t>
            </a:r>
            <a:r>
              <a:rPr lang="en-US" sz="1200" b="1" i="0" u="none" strike="noStrike" kern="1200" baseline="0" dirty="0" smtClean="0">
                <a:solidFill>
                  <a:schemeClr val="tx1"/>
                </a:solidFill>
                <a:effectLst/>
                <a:latin typeface="+mn-lt"/>
                <a:ea typeface="+mn-ea"/>
                <a:cs typeface="+mn-cs"/>
              </a:rPr>
              <a:t> occur</a:t>
            </a:r>
            <a:endParaRPr lang="en-US" sz="1200" b="0" i="0" u="none" strike="noStrike" kern="1200" dirty="0" smtClean="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smtClean="0">
                <a:solidFill>
                  <a:schemeClr val="tx1"/>
                </a:solidFill>
                <a:effectLst/>
                <a:latin typeface="+mn-lt"/>
                <a:ea typeface="+mn-ea"/>
                <a:cs typeface="+mn-cs"/>
              </a:rPr>
              <a:t>During the instructional process</a:t>
            </a:r>
          </a:p>
          <a:p>
            <a:pPr marL="171450" indent="-171450" rtl="0" eaLnBrk="1" fontAlgn="t" latinLnBrk="0" hangingPunct="1">
              <a:buFont typeface="Arial" panose="020B0604020202020204" pitchFamily="34" charset="0"/>
              <a:buChar char="•"/>
            </a:pPr>
            <a:r>
              <a:rPr lang="en-US" sz="1200" b="0" i="0" u="none" strike="noStrike" kern="1200" dirty="0" smtClean="0">
                <a:solidFill>
                  <a:schemeClr val="tx1"/>
                </a:solidFill>
                <a:effectLst/>
                <a:latin typeface="+mn-lt"/>
                <a:ea typeface="+mn-ea"/>
                <a:cs typeface="+mn-cs"/>
              </a:rPr>
              <a:t>Teachers use</a:t>
            </a:r>
            <a:r>
              <a:rPr lang="en-US" sz="1200" b="0" i="0" u="none" strike="noStrike" kern="1200" baseline="0" dirty="0" smtClean="0">
                <a:solidFill>
                  <a:schemeClr val="tx1"/>
                </a:solidFill>
                <a:effectLst/>
                <a:latin typeface="+mn-lt"/>
                <a:ea typeface="+mn-ea"/>
                <a:cs typeface="+mn-cs"/>
              </a:rPr>
              <a:t> to make decisions</a:t>
            </a:r>
            <a:endParaRPr lang="en-US" sz="1200" b="0" i="0" u="none" strike="noStrike" kern="1200" dirty="0" smtClean="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baseline="0" dirty="0" smtClean="0">
                <a:solidFill>
                  <a:schemeClr val="tx1"/>
                </a:solidFill>
                <a:effectLst/>
                <a:latin typeface="+mn-lt"/>
                <a:ea typeface="+mn-ea"/>
                <a:cs typeface="+mn-cs"/>
              </a:rPr>
              <a:t>Students use to make decisions</a:t>
            </a:r>
            <a:endParaRPr lang="en-US" sz="1200" b="0" i="0" u="none" strike="noStrike" kern="1200" dirty="0" smtClean="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baseline="0" dirty="0" smtClean="0">
                <a:solidFill>
                  <a:schemeClr val="tx1"/>
                </a:solidFill>
                <a:effectLst/>
                <a:latin typeface="+mn-lt"/>
                <a:ea typeface="+mn-ea"/>
                <a:cs typeface="+mn-cs"/>
              </a:rPr>
              <a:t>Ongoing process</a:t>
            </a:r>
            <a:endParaRPr lang="en-US" sz="1200" b="0" i="0" u="none" strike="noStrike" kern="1200" dirty="0" smtClean="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baseline="0" dirty="0" smtClean="0">
                <a:solidFill>
                  <a:schemeClr val="tx1"/>
                </a:solidFill>
                <a:effectLst/>
                <a:latin typeface="+mn-lt"/>
                <a:ea typeface="+mn-ea"/>
                <a:cs typeface="+mn-cs"/>
              </a:rPr>
              <a:t>Assessment for Learning</a:t>
            </a:r>
          </a:p>
          <a:p>
            <a:pPr marL="0" indent="0" rtl="0" eaLnBrk="1" fontAlgn="t" latinLnBrk="0" hangingPunct="1">
              <a:buFont typeface="Arial" panose="020B0604020202020204" pitchFamily="34" charset="0"/>
              <a:buNone/>
            </a:pPr>
            <a:endParaRPr lang="en-US" sz="1200" b="0" i="0" u="none" strike="noStrike" kern="1200" baseline="0" dirty="0" smtClean="0">
              <a:solidFill>
                <a:schemeClr val="tx1"/>
              </a:solidFill>
              <a:effectLst/>
              <a:latin typeface="+mn-lt"/>
              <a:ea typeface="+mn-ea"/>
              <a:cs typeface="+mn-cs"/>
            </a:endParaRPr>
          </a:p>
          <a:p>
            <a:pPr marL="0" indent="0" rtl="0" eaLnBrk="1" fontAlgn="t" latinLnBrk="0" hangingPunct="1">
              <a:buFont typeface="Arial" panose="020B0604020202020204" pitchFamily="34" charset="0"/>
              <a:buNone/>
            </a:pPr>
            <a:r>
              <a:rPr lang="en-US" sz="1200" b="0" i="0" u="none" strike="noStrike" kern="1200" baseline="0" dirty="0" smtClean="0">
                <a:solidFill>
                  <a:schemeClr val="tx1"/>
                </a:solidFill>
                <a:effectLst/>
                <a:latin typeface="+mn-lt"/>
                <a:ea typeface="+mn-ea"/>
                <a:cs typeface="+mn-cs"/>
              </a:rPr>
              <a:t>Click again</a:t>
            </a:r>
          </a:p>
          <a:p>
            <a:pPr marL="0" indent="0" rtl="0" eaLnBrk="1" fontAlgn="t" latinLnBrk="0" hangingPunct="1">
              <a:buFont typeface="Arial" panose="020B0604020202020204" pitchFamily="34" charset="0"/>
              <a:buNone/>
            </a:pPr>
            <a:r>
              <a:rPr lang="en-US" sz="1200" b="1" i="0" u="none" strike="noStrike" kern="1200" baseline="0" dirty="0" smtClean="0">
                <a:solidFill>
                  <a:schemeClr val="tx1"/>
                </a:solidFill>
                <a:effectLst/>
                <a:latin typeface="+mn-lt"/>
                <a:ea typeface="+mn-ea"/>
                <a:cs typeface="+mn-cs"/>
              </a:rPr>
              <a:t>Summative assessments occur</a:t>
            </a:r>
            <a:endParaRPr lang="en-US" sz="1200" b="1" i="0" u="none" strike="noStrike" kern="1200" dirty="0" smtClean="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smtClean="0">
                <a:solidFill>
                  <a:schemeClr val="tx1"/>
                </a:solidFill>
                <a:effectLst/>
                <a:latin typeface="+mn-lt"/>
                <a:ea typeface="+mn-ea"/>
                <a:cs typeface="+mn-cs"/>
              </a:rPr>
              <a:t>At the conclusion of an instructional process</a:t>
            </a:r>
          </a:p>
          <a:p>
            <a:pPr marL="171450" indent="-171450" rtl="0" eaLnBrk="1" fontAlgn="t" latinLnBrk="0" hangingPunct="1">
              <a:buFont typeface="Arial" panose="020B0604020202020204" pitchFamily="34" charset="0"/>
              <a:buChar char="•"/>
            </a:pPr>
            <a:r>
              <a:rPr lang="en-US" sz="1200" b="0" i="0" u="none" strike="noStrike" kern="1200" dirty="0" smtClean="0">
                <a:solidFill>
                  <a:schemeClr val="tx1"/>
                </a:solidFill>
                <a:effectLst/>
                <a:latin typeface="+mn-lt"/>
                <a:ea typeface="+mn-ea"/>
                <a:cs typeface="+mn-cs"/>
              </a:rPr>
              <a:t>Used to make a judgement of some sort</a:t>
            </a:r>
          </a:p>
          <a:p>
            <a:pPr marL="171450" indent="-171450" rtl="0" eaLnBrk="1" fontAlgn="t" latinLnBrk="0" hangingPunct="1">
              <a:buFont typeface="Arial" panose="020B0604020202020204" pitchFamily="34" charset="0"/>
              <a:buChar char="•"/>
            </a:pPr>
            <a:r>
              <a:rPr lang="en-US" sz="1200" b="0" i="0" u="none" strike="noStrike" kern="1200" dirty="0" smtClean="0">
                <a:solidFill>
                  <a:schemeClr val="tx1"/>
                </a:solidFill>
                <a:effectLst/>
                <a:latin typeface="+mn-lt"/>
                <a:ea typeface="+mn-ea"/>
                <a:cs typeface="+mn-cs"/>
              </a:rPr>
              <a:t>Used to evaluate program effectiveness (AYP)</a:t>
            </a:r>
          </a:p>
          <a:p>
            <a:pPr marL="171450" indent="-171450" rtl="0" eaLnBrk="1" fontAlgn="t" latinLnBrk="0" hangingPunct="1">
              <a:buFont typeface="Arial" panose="020B0604020202020204" pitchFamily="34" charset="0"/>
              <a:buChar char="•"/>
            </a:pPr>
            <a:r>
              <a:rPr lang="en-US" sz="1200" b="0" i="0" u="none" strike="noStrike" kern="1200" dirty="0" smtClean="0">
                <a:solidFill>
                  <a:schemeClr val="tx1"/>
                </a:solidFill>
                <a:effectLst/>
                <a:latin typeface="+mn-lt"/>
                <a:ea typeface="+mn-ea"/>
                <a:cs typeface="+mn-cs"/>
              </a:rPr>
              <a:t>Assessment of Learning</a:t>
            </a:r>
          </a:p>
          <a:p>
            <a:endParaRPr lang="en-US" dirty="0" smtClean="0"/>
          </a:p>
          <a:p>
            <a:r>
              <a:rPr lang="en-US" dirty="0" smtClean="0"/>
              <a:t>Ultimately</a:t>
            </a:r>
            <a:r>
              <a:rPr lang="en-US" baseline="0" dirty="0" smtClean="0"/>
              <a:t> for an assessment program to be effective, both have to be in place and be connected.  Formative must provide the right information for instruction to be adjusted so that students can master content in a way that allows them to be successful on the summative assessment.</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57</a:t>
            </a:fld>
            <a:endParaRPr lang="en-US"/>
          </a:p>
        </p:txBody>
      </p:sp>
    </p:spTree>
    <p:extLst>
      <p:ext uri="{BB962C8B-B14F-4D97-AF65-F5344CB8AC3E}">
        <p14:creationId xmlns:p14="http://schemas.microsoft.com/office/powerpoint/2010/main" val="40549120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Let’s look at the content and structure of the assessment now.</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58</a:t>
            </a:fld>
            <a:endParaRPr lang="en-US"/>
          </a:p>
        </p:txBody>
      </p:sp>
    </p:spTree>
    <p:extLst>
      <p:ext uri="{BB962C8B-B14F-4D97-AF65-F5344CB8AC3E}">
        <p14:creationId xmlns:p14="http://schemas.microsoft.com/office/powerpoint/2010/main" val="17830009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Talk through slide. Emphasize that this is hard to do. Teachers need training in how to do this well. Ask districts to consider whether their teachers have adequate training to evaluate or write effective items.</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59</a:t>
            </a:fld>
            <a:endParaRPr lang="en-US"/>
          </a:p>
        </p:txBody>
      </p:sp>
    </p:spTree>
    <p:extLst>
      <p:ext uri="{BB962C8B-B14F-4D97-AF65-F5344CB8AC3E}">
        <p14:creationId xmlns:p14="http://schemas.microsoft.com/office/powerpoint/2010/main" val="3899220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Materials: </a:t>
            </a:r>
            <a:r>
              <a:rPr lang="en-US" b="0" baseline="0" dirty="0" smtClean="0"/>
              <a:t>Sample assessment items. 1 for ELA and 1 for math (with an answer key for each). Districts can either choose which one they want to work on or you can assign </a:t>
            </a:r>
            <a:r>
              <a:rPr lang="en-US" b="0" baseline="0" dirty="0" err="1" smtClean="0"/>
              <a:t>them.Districts</a:t>
            </a:r>
            <a:r>
              <a:rPr lang="en-US" b="0" baseline="0" dirty="0" smtClean="0"/>
              <a:t> will also need to be able to pull up the standards for this activity to assess the item against the standard.</a:t>
            </a:r>
          </a:p>
          <a:p>
            <a:endParaRPr lang="en-US" b="0" baseline="0" dirty="0" smtClean="0"/>
          </a:p>
          <a:p>
            <a:r>
              <a:rPr lang="en-US" b="1" baseline="0" dirty="0" smtClean="0"/>
              <a:t>Talking Points:</a:t>
            </a:r>
            <a:endParaRPr lang="en-US" b="0" baseline="0" dirty="0" smtClean="0"/>
          </a:p>
          <a:p>
            <a:pPr marL="171450" indent="-171450">
              <a:buFont typeface="Arial" panose="020B0604020202020204" pitchFamily="34" charset="0"/>
              <a:buChar char="•"/>
            </a:pPr>
            <a:r>
              <a:rPr lang="en-US" b="0" baseline="0" dirty="0" smtClean="0"/>
              <a:t>Each district will look at either a sample of math items, or an ELA passage with accompanying items. </a:t>
            </a:r>
          </a:p>
          <a:p>
            <a:pPr marL="171450" indent="-171450">
              <a:buFont typeface="Arial" panose="020B0604020202020204" pitchFamily="34" charset="0"/>
              <a:buChar char="•"/>
            </a:pPr>
            <a:r>
              <a:rPr lang="en-US" b="0" baseline="0" dirty="0" smtClean="0"/>
              <a:t>They should look up and read the standard being assessed, and discuss the extent of alignment for each item.</a:t>
            </a:r>
          </a:p>
          <a:p>
            <a:pPr marL="171450" indent="-171450">
              <a:buFont typeface="Arial" panose="020B0604020202020204" pitchFamily="34" charset="0"/>
              <a:buChar char="•"/>
            </a:pPr>
            <a:r>
              <a:rPr lang="en-US" b="0" baseline="0" dirty="0" smtClean="0"/>
              <a:t>Districts should record which of the categories above each item would fall into. If it needs revision, they should try to identify how they would revise it. </a:t>
            </a:r>
          </a:p>
          <a:p>
            <a:pPr marL="171450" indent="-171450">
              <a:buFont typeface="Arial" panose="020B0604020202020204" pitchFamily="34" charset="0"/>
              <a:buChar char="•"/>
            </a:pPr>
            <a:r>
              <a:rPr lang="en-US" b="0" baseline="0" dirty="0" smtClean="0"/>
              <a:t>Give participants 15-20 minutes to discuss (can adjust timing as needed as you gauge the audience)</a:t>
            </a:r>
          </a:p>
          <a:p>
            <a:pPr marL="171450" indent="-171450">
              <a:buFont typeface="Arial" panose="020B0604020202020204" pitchFamily="34" charset="0"/>
              <a:buChar char="•"/>
            </a:pPr>
            <a:r>
              <a:rPr lang="en-US" b="0" baseline="0" dirty="0" smtClean="0"/>
              <a:t>Then give districts 10-15 minutes to partner with another district who had a different set of items and share their findings. </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60</a:t>
            </a:fld>
            <a:endParaRPr lang="en-US"/>
          </a:p>
        </p:txBody>
      </p:sp>
    </p:spTree>
    <p:extLst>
      <p:ext uri="{BB962C8B-B14F-4D97-AF65-F5344CB8AC3E}">
        <p14:creationId xmlns:p14="http://schemas.microsoft.com/office/powerpoint/2010/main" val="41834950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Use the answer key to call out some examples that align with these flaws. Point out that these are common flaws in ELA items.</a:t>
            </a:r>
          </a:p>
          <a:p>
            <a:pPr marL="171450" indent="-171450">
              <a:buFont typeface="Arial" panose="020B0604020202020204" pitchFamily="34" charset="0"/>
              <a:buChar char="•"/>
            </a:pPr>
            <a:r>
              <a:rPr lang="en-US" b="0" baseline="0" dirty="0" smtClean="0"/>
              <a:t>If desired, can ask participants to share any specific examples where they observed these flaws. </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61</a:t>
            </a:fld>
            <a:endParaRPr lang="en-US"/>
          </a:p>
        </p:txBody>
      </p:sp>
    </p:spTree>
    <p:extLst>
      <p:ext uri="{BB962C8B-B14F-4D97-AF65-F5344CB8AC3E}">
        <p14:creationId xmlns:p14="http://schemas.microsoft.com/office/powerpoint/2010/main" val="25678616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Use the answer key to call out some examples that align with these flaws. Point out that these are common flaws in math items.</a:t>
            </a:r>
          </a:p>
          <a:p>
            <a:pPr marL="171450" indent="-171450">
              <a:buFont typeface="Arial" panose="020B0604020202020204" pitchFamily="34" charset="0"/>
              <a:buChar char="•"/>
            </a:pPr>
            <a:r>
              <a:rPr lang="en-US" b="0" baseline="0" dirty="0" smtClean="0"/>
              <a:t>If desired, can ask participants to share any specific examples where they observed these flaws. </a:t>
            </a:r>
          </a:p>
          <a:p>
            <a:pPr marL="171450" indent="-171450">
              <a:buFont typeface="Arial" panose="020B0604020202020204" pitchFamily="34" charset="0"/>
              <a:buChar char="•"/>
            </a:pPr>
            <a:r>
              <a:rPr lang="en-US" b="0" baseline="0" dirty="0" smtClean="0"/>
              <a:t>On last bullet: note that if it is a “multiple select” item, there has to be at least two right answers, and all answers will never be true either. Otherwise, it would be a “multiple choice.” Also note that selecting the right item in math is critical because we want to make sure we’re actually measuring what we are trying to measure and we don’t end up with a question where kids can get the right answer without actually doing the math.</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62</a:t>
            </a:fld>
            <a:endParaRPr lang="en-US"/>
          </a:p>
        </p:txBody>
      </p:sp>
    </p:spTree>
    <p:extLst>
      <p:ext uri="{BB962C8B-B14F-4D97-AF65-F5344CB8AC3E}">
        <p14:creationId xmlns:p14="http://schemas.microsoft.com/office/powerpoint/2010/main" val="265432872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552656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171450" indent="-171450">
              <a:buFont typeface="Arial" panose="020B0604020202020204" pitchFamily="34" charset="0"/>
              <a:buChar char="•"/>
            </a:pPr>
            <a:r>
              <a:rPr lang="en-US" dirty="0" smtClean="0"/>
              <a:t>This slide was in day one training as well, but we thought it was important here to re-ground us in why we are structuring this training they way we have. </a:t>
            </a:r>
          </a:p>
          <a:p>
            <a:pPr marL="171450" indent="-171450">
              <a:buFont typeface="Arial" panose="020B0604020202020204" pitchFamily="34" charset="0"/>
              <a:buChar char="•"/>
            </a:pPr>
            <a:r>
              <a:rPr lang="en-US" dirty="0" smtClean="0"/>
              <a:t>As the leaders in your districts</a:t>
            </a:r>
            <a:r>
              <a:rPr lang="en-US" baseline="0" dirty="0" smtClean="0"/>
              <a:t> (read quote)</a:t>
            </a:r>
          </a:p>
          <a:p>
            <a:pPr marL="171450" indent="-171450">
              <a:buFont typeface="Arial" panose="020B0604020202020204" pitchFamily="34" charset="0"/>
              <a:buChar char="•"/>
            </a:pPr>
            <a:r>
              <a:rPr lang="en-US" baseline="0" dirty="0" smtClean="0"/>
              <a:t>We have designed the training for you all around this idea and have therefore created a training that will equip you with the knowledge you need to lead the implementation of the revised standards in your district and ensure that you systems and structures are all well-aligned in supporting you vision and goals in this regard.</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t>6</a:t>
            </a:fld>
            <a:endParaRPr lang="en-US"/>
          </a:p>
        </p:txBody>
      </p:sp>
    </p:spTree>
    <p:extLst>
      <p:ext uri="{BB962C8B-B14F-4D97-AF65-F5344CB8AC3E}">
        <p14:creationId xmlns:p14="http://schemas.microsoft.com/office/powerpoint/2010/main" val="144963486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smtClean="0"/>
              <a:t>This is just a reminder to reorient people to</a:t>
            </a:r>
            <a:r>
              <a:rPr lang="en-US" b="0" baseline="0" dirty="0" smtClean="0"/>
              <a:t> where we were before lunch. We were talking through this cycle and had talked briefly about the “teach” phase, and are in the middle of talking about the “assess phase.”</a:t>
            </a:r>
          </a:p>
          <a:p>
            <a:pPr marL="171450" indent="-171450">
              <a:buFont typeface="Arial" panose="020B0604020202020204" pitchFamily="34" charset="0"/>
              <a:buChar char="•"/>
            </a:pPr>
            <a:r>
              <a:rPr lang="en-US" b="0" baseline="0" dirty="0" smtClean="0"/>
              <a:t>We were talking about what makes a good assessment item and are going to dig into that more now and give you some more practice with this.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5927027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Talk through slide</a:t>
            </a:r>
          </a:p>
          <a:p>
            <a:pPr marL="171450" indent="-171450">
              <a:buFont typeface="Arial" panose="020B0604020202020204" pitchFamily="34" charset="0"/>
              <a:buChar char="•"/>
            </a:pPr>
            <a:r>
              <a:rPr lang="en-US" b="0" baseline="0" dirty="0" smtClean="0"/>
              <a:t>We’re going to have you practice in a few minutes writing an item. Before we do that, let’s talk about a few basics of item writing.</a:t>
            </a:r>
          </a:p>
          <a:p>
            <a:pPr marL="171450" indent="-171450">
              <a:buFont typeface="Arial" panose="020B0604020202020204" pitchFamily="34" charset="0"/>
              <a:buChar char="•"/>
            </a:pPr>
            <a:r>
              <a:rPr lang="en-US" b="0" baseline="0" dirty="0" smtClean="0"/>
              <a:t>Bias and sensitivity – note that bias and sensitivity could be anything that derails a student from completing the question. For example, we wouldn’t include an item that talks about a family member dying in case a student had that happen recently. We also want to be sure we aren’t including reference to things students may not be familiar with.</a:t>
            </a:r>
            <a:endParaRPr lang="en-US" b="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66</a:t>
            </a:fld>
            <a:endParaRPr lang="en-US"/>
          </a:p>
        </p:txBody>
      </p:sp>
    </p:spTree>
    <p:extLst>
      <p:ext uri="{BB962C8B-B14F-4D97-AF65-F5344CB8AC3E}">
        <p14:creationId xmlns:p14="http://schemas.microsoft.com/office/powerpoint/2010/main" val="38797961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We wanted to share some terminology that is often used when talking about assessment items</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67</a:t>
            </a:fld>
            <a:endParaRPr lang="en-US"/>
          </a:p>
        </p:txBody>
      </p:sp>
    </p:spTree>
    <p:extLst>
      <p:ext uri="{BB962C8B-B14F-4D97-AF65-F5344CB8AC3E}">
        <p14:creationId xmlns:p14="http://schemas.microsoft.com/office/powerpoint/2010/main" val="6456512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Talk through this first step in writing an item – analyze the standard. What is it asking students to do? How would they demonstrate that?</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68</a:t>
            </a:fld>
            <a:endParaRPr lang="en-US"/>
          </a:p>
        </p:txBody>
      </p:sp>
    </p:spTree>
    <p:extLst>
      <p:ext uri="{BB962C8B-B14F-4D97-AF65-F5344CB8AC3E}">
        <p14:creationId xmlns:p14="http://schemas.microsoft.com/office/powerpoint/2010/main" val="23380114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Once you have analyzed the standard and know what it is asking students to do, consider these other general tips for effective items.</a:t>
            </a:r>
          </a:p>
          <a:p>
            <a:pPr marL="171450" indent="-171450">
              <a:buFont typeface="Arial" panose="020B0604020202020204" pitchFamily="34" charset="0"/>
              <a:buChar char="•"/>
            </a:pPr>
            <a:r>
              <a:rPr lang="en-US" b="0" baseline="0" dirty="0" smtClean="0"/>
              <a:t>Read through bullets on slide.</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69</a:t>
            </a:fld>
            <a:endParaRPr lang="en-US"/>
          </a:p>
        </p:txBody>
      </p:sp>
    </p:spTree>
    <p:extLst>
      <p:ext uri="{BB962C8B-B14F-4D97-AF65-F5344CB8AC3E}">
        <p14:creationId xmlns:p14="http://schemas.microsoft.com/office/powerpoint/2010/main" val="25258511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Explain the intent of this activity – why are we having them do this and what should they do with it?</a:t>
            </a:r>
          </a:p>
          <a:p>
            <a:pPr marL="628650" lvl="1" indent="-171450">
              <a:buFont typeface="Arial" panose="020B0604020202020204" pitchFamily="34" charset="0"/>
              <a:buChar char="•"/>
            </a:pPr>
            <a:r>
              <a:rPr lang="en-US" b="0" baseline="0" dirty="0" smtClean="0"/>
              <a:t>Teachers will be doing some of this in teacher training, want them to learn how to do this when they’re writing classroom assessment items</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70</a:t>
            </a:fld>
            <a:endParaRPr lang="en-US"/>
          </a:p>
        </p:txBody>
      </p:sp>
    </p:spTree>
    <p:extLst>
      <p:ext uri="{BB962C8B-B14F-4D97-AF65-F5344CB8AC3E}">
        <p14:creationId xmlns:p14="http://schemas.microsoft.com/office/powerpoint/2010/main" val="36232140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Materials: </a:t>
            </a:r>
            <a:r>
              <a:rPr lang="en-US" b="0" baseline="0" dirty="0" smtClean="0"/>
              <a:t>Print out of slide 71 &amp; 72 so people don’t have to memorize directions. One ELA passage. Sheet with 5 math standards </a:t>
            </a:r>
            <a:endParaRPr lang="en-US" b="1" baseline="0" dirty="0" smtClean="0"/>
          </a:p>
          <a:p>
            <a:endParaRPr lang="en-US" b="0" baseline="0" dirty="0" smtClean="0"/>
          </a:p>
          <a:p>
            <a:r>
              <a:rPr lang="en-US" b="1" baseline="0" dirty="0" smtClean="0"/>
              <a:t>Talking Points: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smtClean="0"/>
              <a:t>Explain that participants can select either ELA and math, and work in district teams.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smtClean="0"/>
              <a:t>Using the item writer documents for ELA and math, assign each district either ELA or math (or let them choose). They should use the passage from the “item review” activity, and the passage from this item writing passage. That will give them the two passages they need to write what is requested in #3.</a:t>
            </a:r>
          </a:p>
          <a:p>
            <a:pPr marL="171450" indent="-171450">
              <a:buFont typeface="Arial" panose="020B0604020202020204" pitchFamily="34" charset="0"/>
              <a:buChar char="•"/>
            </a:pPr>
            <a:r>
              <a:rPr lang="en-US" b="0" baseline="0" dirty="0" smtClean="0"/>
              <a:t>Read Slide</a:t>
            </a:r>
          </a:p>
          <a:p>
            <a:pPr marL="171450" indent="-171450">
              <a:buFont typeface="Arial" panose="020B0604020202020204" pitchFamily="34" charset="0"/>
              <a:buChar char="•"/>
            </a:pPr>
            <a:r>
              <a:rPr lang="en-US" b="0" baseline="0" dirty="0" smtClean="0"/>
              <a:t>Instructions for the math activity are on the next slide</a:t>
            </a:r>
          </a:p>
          <a:p>
            <a:pPr marL="171450" indent="-171450">
              <a:buFont typeface="Arial" panose="020B0604020202020204" pitchFamily="34" charset="0"/>
              <a:buChar char="•"/>
            </a:pPr>
            <a:r>
              <a:rPr lang="en-US" b="0" baseline="0" dirty="0" smtClean="0"/>
              <a:t>Also note that this is probably going to be HARD for districts. Let them know it’s expected that they will experience struggle, and that’s ok. These don’t have to be perfect items but we’re trying to get you some exposure to this to help deepen your understanding of the standards and to give you a lens into this process as you think about your own assessments. It will also help you see the struggle your teachers will experience when they attempt to do this in their classrooms. We are building some empathy! Please reflect on what was HARD about this process.</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71</a:t>
            </a:fld>
            <a:endParaRPr lang="en-US"/>
          </a:p>
        </p:txBody>
      </p:sp>
    </p:spTree>
    <p:extLst>
      <p:ext uri="{BB962C8B-B14F-4D97-AF65-F5344CB8AC3E}">
        <p14:creationId xmlns:p14="http://schemas.microsoft.com/office/powerpoint/2010/main" val="33694479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*Note: if you want to have them pick two math standards, that’s fine. You can decide how many you think they can do in the time allotted. Use your judgment.</a:t>
            </a:r>
          </a:p>
          <a:p>
            <a:pPr marL="171450" indent="-171450">
              <a:buFont typeface="Arial" panose="020B0604020202020204" pitchFamily="34" charset="0"/>
              <a:buChar char="•"/>
            </a:pPr>
            <a:r>
              <a:rPr lang="en-US" b="0" baseline="0" dirty="0" smtClean="0"/>
              <a:t>Follow the instructions above to have them write an item for each of the standards.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72</a:t>
            </a:fld>
            <a:endParaRPr lang="en-US"/>
          </a:p>
        </p:txBody>
      </p:sp>
    </p:spTree>
    <p:extLst>
      <p:ext uri="{BB962C8B-B14F-4D97-AF65-F5344CB8AC3E}">
        <p14:creationId xmlns:p14="http://schemas.microsoft.com/office/powerpoint/2010/main" val="35483472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Once participants have reached a stopping point with writing items, have them come back to these basic tips and ask them to spend about 5 minutes reviewing their items to see if they have captured these elements in their assessment items.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73</a:t>
            </a:fld>
            <a:endParaRPr lang="en-US"/>
          </a:p>
        </p:txBody>
      </p:sp>
    </p:spTree>
    <p:extLst>
      <p:ext uri="{BB962C8B-B14F-4D97-AF65-F5344CB8AC3E}">
        <p14:creationId xmlns:p14="http://schemas.microsoft.com/office/powerpoint/2010/main" val="39371494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The “analyze” part of the cycle is critical and assessment really serves no purpose without the analyze and act steps.</a:t>
            </a:r>
          </a:p>
          <a:p>
            <a:pPr marL="171450" indent="-171450">
              <a:buFont typeface="Arial" panose="020B0604020202020204" pitchFamily="34" charset="0"/>
              <a:buChar char="•"/>
            </a:pPr>
            <a:r>
              <a:rPr lang="en-US" b="0" baseline="0" dirty="0" smtClean="0"/>
              <a:t>These guiding questions serve as a starting point for thinking about both how you use assessment results in your district (or if you use them), and what you can learn from the results.</a:t>
            </a:r>
          </a:p>
          <a:p>
            <a:pPr marL="171450" indent="-171450">
              <a:buFont typeface="Arial" panose="020B0604020202020204" pitchFamily="34" charset="0"/>
              <a:buChar char="•"/>
            </a:pPr>
            <a:r>
              <a:rPr lang="en-US" b="0" baseline="0" dirty="0" smtClean="0"/>
              <a:t>The state assessment results are from </a:t>
            </a:r>
            <a:r>
              <a:rPr lang="en-US" b="0" baseline="0" dirty="0" err="1" smtClean="0"/>
              <a:t>TNReady</a:t>
            </a:r>
            <a:r>
              <a:rPr lang="en-US" b="0" baseline="0" dirty="0" smtClean="0"/>
              <a:t> 2015-16, High school English and Math only.  Note that, due to testing issues, we don’t have grades 3-8 data for 2015-16.  However, even for districts that don’t have high schools, the following example slides will be useful for demonstrating ways to analyze data and come to actionable conclusions.  You could do this type of analysis with most grade levels/subjects, so please stick with us even if the high school data isn’t as relevant to you.</a:t>
            </a:r>
          </a:p>
          <a:p>
            <a:pPr marL="171450" indent="-171450">
              <a:buFont typeface="Arial" panose="020B0604020202020204" pitchFamily="34" charset="0"/>
              <a:buChar char="•"/>
            </a:pPr>
            <a:r>
              <a:rPr lang="en-US" b="0" baseline="0" dirty="0" smtClean="0"/>
              <a:t>The standards transition is really codified in the aligned assessment that reflects the rigor and depth of the standards.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76</a:t>
            </a:fld>
            <a:endParaRPr lang="en-US"/>
          </a:p>
        </p:txBody>
      </p:sp>
    </p:spTree>
    <p:extLst>
      <p:ext uri="{BB962C8B-B14F-4D97-AF65-F5344CB8AC3E}">
        <p14:creationId xmlns:p14="http://schemas.microsoft.com/office/powerpoint/2010/main" val="2468738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Shape 486"/>
          <p:cNvSpPr>
            <a:spLocks noGrp="1" noRot="1" noChangeAspect="1"/>
          </p:cNvSpPr>
          <p:nvPr>
            <p:ph type="sldImg"/>
          </p:nvPr>
        </p:nvSpPr>
        <p:spPr>
          <a:prstGeom prst="rect">
            <a:avLst/>
          </a:prstGeom>
        </p:spPr>
        <p:txBody>
          <a:bodyPr/>
          <a:lstStyle/>
          <a:p>
            <a:endParaRPr/>
          </a:p>
        </p:txBody>
      </p:sp>
      <p:sp>
        <p:nvSpPr>
          <p:cNvPr id="487" name="Shape 487"/>
          <p:cNvSpPr>
            <a:spLocks noGrp="1"/>
          </p:cNvSpPr>
          <p:nvPr>
            <p:ph type="body" sz="quarter" idx="1"/>
          </p:nvPr>
        </p:nvSpPr>
        <p:spPr>
          <a:prstGeom prst="rect">
            <a:avLst/>
          </a:prstGeom>
        </p:spPr>
        <p:txBody>
          <a:bodyPr/>
          <a:lstStyle/>
          <a:p>
            <a:pPr marL="0" marR="0" indent="0" algn="l" defTabSz="914400" rtl="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r>
              <a:rPr lang="en-US" dirty="0" smtClean="0"/>
              <a:t>While we said</a:t>
            </a:r>
            <a:r>
              <a:rPr lang="en-US" baseline="0" dirty="0" smtClean="0"/>
              <a:t> we won’t spend too much time with standards today, we did want to take just a few minutes to review at a high-level some of the learning we had in day one back in January.</a:t>
            </a:r>
            <a:endParaRPr lang="en-US" dirty="0" smtClean="0"/>
          </a:p>
          <a:p>
            <a:pPr>
              <a:defRPr>
                <a:latin typeface="Calibri"/>
                <a:ea typeface="Calibri"/>
                <a:cs typeface="Calibri"/>
                <a:sym typeface="Calibri"/>
              </a:defRPr>
            </a:pPr>
            <a:endParaRPr dirty="0"/>
          </a:p>
        </p:txBody>
      </p:sp>
    </p:spTree>
    <p:extLst>
      <p:ext uri="{BB962C8B-B14F-4D97-AF65-F5344CB8AC3E}">
        <p14:creationId xmlns:p14="http://schemas.microsoft.com/office/powerpoint/2010/main" val="1797734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sets up the next several that run through the data noted in the sub-bullets.</a:t>
            </a:r>
            <a:r>
              <a:rPr lang="en-US" baseline="0" dirty="0" smtClean="0"/>
              <a:t>  This process is to give an example of how to aggregate several sources of data to draw useful, salient conclusions and use them to pinpoint areas that need additional support.</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77</a:t>
            </a:fld>
            <a:endParaRPr lang="en-US"/>
          </a:p>
        </p:txBody>
      </p:sp>
    </p:spTree>
    <p:extLst>
      <p:ext uri="{BB962C8B-B14F-4D97-AF65-F5344CB8AC3E}">
        <p14:creationId xmlns:p14="http://schemas.microsoft.com/office/powerpoint/2010/main" val="4653816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and the</a:t>
            </a:r>
            <a:r>
              <a:rPr lang="en-US" baseline="0" dirty="0" smtClean="0"/>
              <a:t> next two indicate whether students met the expectations of each subscore (for example, Reading: Literature).  Within each subscore, you can see the percentage of students who met the expectations broken down by whether those students were ultimately below, approaching, on track, or at mastery.  So, to read the first section on Reading: Literature, you’d say that 76.7% of students who were ultimately on-track met the expectations for the subscore.  Only 24.7% of students who were approaching were able to meet expectations on this subscore.  While the students who were at mastery overall met expectations basically across the board, there is more variation among other students.</a:t>
            </a:r>
          </a:p>
          <a:p>
            <a:endParaRPr lang="en-US" baseline="0" dirty="0" smtClean="0"/>
          </a:p>
          <a:p>
            <a:r>
              <a:rPr lang="en-US" baseline="0" dirty="0" smtClean="0"/>
              <a:t>After this slide and the next two, there are summary slides that highlight key points, so don’t feel like you have to go through these in great depth.</a:t>
            </a:r>
            <a:endParaRPr lang="en-US" dirty="0" smtClean="0"/>
          </a:p>
          <a:p>
            <a:endParaRPr lang="en-US" dirty="0" smtClean="0"/>
          </a:p>
          <a:p>
            <a:r>
              <a:rPr lang="en-US" dirty="0" smtClean="0"/>
              <a:t>Larger</a:t>
            </a:r>
            <a:r>
              <a:rPr lang="en-US" baseline="0" dirty="0" smtClean="0"/>
              <a:t> gaps between performance levels means that On Track students were definitely stronger in these categories. These skills can be considered “gateways” to proficiency.  They seemed to make the difference between those students who were on track and those falling at lower performance levels.  </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6641515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Same as previous slide but for</a:t>
            </a:r>
            <a:r>
              <a:rPr lang="en-US" baseline="0" dirty="0" smtClean="0"/>
              <a:t> English II.  Are there different patterns here?</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40147337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Same as previous slides but for English III.</a:t>
            </a:r>
            <a:r>
              <a:rPr lang="en-US" baseline="0" dirty="0" smtClean="0"/>
              <a:t>  Again, are there patterns or differences between English III data and English I/II?</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80</a:t>
            </a:fld>
            <a:endParaRPr lang="en-US">
              <a:solidFill>
                <a:prstClr val="black"/>
              </a:solidFill>
            </a:endParaRPr>
          </a:p>
        </p:txBody>
      </p:sp>
    </p:spTree>
    <p:extLst>
      <p:ext uri="{BB962C8B-B14F-4D97-AF65-F5344CB8AC3E}">
        <p14:creationId xmlns:p14="http://schemas.microsoft.com/office/powerpoint/2010/main" val="32741386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Based</a:t>
            </a:r>
            <a:r>
              <a:rPr lang="en-US" b="0" i="0" baseline="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 on the previous three slides, we can identify the strongest and weakest areas of each grade level.  </a:t>
            </a:r>
            <a:r>
              <a:rPr lang="en-US" b="1" i="0" baseline="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The key takeaway here is that students had the same areas of success and struggle across all levels of high school English. </a:t>
            </a:r>
            <a:r>
              <a:rPr lang="en-US" b="0" i="0" baseline="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The way to read this is: 53% of all English I students met or exceeded the average on-track student in the area of writing: language and style.</a:t>
            </a:r>
            <a:endParaRPr lang="en-US" b="0" i="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a:p>
            <a:endParaRPr lang="en-US" b="1" i="1"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a:p>
            <a:r>
              <a:rPr lang="en-US" b="1" i="1"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Expectations</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 level determined by student performance </a:t>
            </a:r>
            <a:r>
              <a:rPr lang="en-US" b="1"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compared to the average on track student</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 </a:t>
            </a:r>
            <a:r>
              <a:rPr lang="en-US" u="sng"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When met/exceeded percentages are higher</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 </a:t>
            </a:r>
            <a:r>
              <a:rPr lang="en-US" b="1" i="1"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more students </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overall were </a:t>
            </a:r>
            <a:r>
              <a:rPr lang="en-US" b="1" i="1"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performing as well as the average on track student </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with </a:t>
            </a:r>
            <a:r>
              <a:rPr lang="en-US" b="1" i="1"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smaller gaps </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between students across performance levels. </a:t>
            </a:r>
            <a:r>
              <a:rPr lang="en-US" u="sng"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When percentages are lower</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 </a:t>
            </a:r>
            <a:r>
              <a:rPr lang="en-US" b="1" i="1"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fewer students </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were </a:t>
            </a:r>
            <a:r>
              <a:rPr lang="en-US" b="1" i="1"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performing as well as the average on track student </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with </a:t>
            </a:r>
            <a:r>
              <a:rPr lang="en-US" b="1" i="1"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larger gaps </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between performance levels.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81</a:t>
            </a:fld>
            <a:endParaRPr lang="en-US"/>
          </a:p>
        </p:txBody>
      </p:sp>
    </p:spTree>
    <p:extLst>
      <p:ext uri="{BB962C8B-B14F-4D97-AF65-F5344CB8AC3E}">
        <p14:creationId xmlns:p14="http://schemas.microsoft.com/office/powerpoint/2010/main" val="29026261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takeaways are based on the data we just looked at.  What about this information surprises you – or doesn’t?  If you have looked at your district data in this way, did you see similar or different results?  What decisions can this data help inform (for example – if your district also had the lowest percent meeting expectations in Informational Text, what might you do differently with your ELA professional development, or instructional materials, or benchmark assessments)?  What other information would you want to consider before making decisions?  Alternately, what might you celebrate with your students and teachers and seek to build on?</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82</a:t>
            </a:fld>
            <a:endParaRPr lang="en-US"/>
          </a:p>
        </p:txBody>
      </p:sp>
    </p:spTree>
    <p:extLst>
      <p:ext uri="{BB962C8B-B14F-4D97-AF65-F5344CB8AC3E}">
        <p14:creationId xmlns:p14="http://schemas.microsoft.com/office/powerpoint/2010/main" val="25036891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These</a:t>
            </a:r>
            <a:r>
              <a:rPr lang="en-US" baseline="0" dirty="0" smtClean="0"/>
              <a:t> takeaways are based on </a:t>
            </a:r>
            <a:r>
              <a:rPr lang="en-US" b="1" baseline="0" dirty="0" smtClean="0"/>
              <a:t>additional</a:t>
            </a:r>
            <a:r>
              <a:rPr lang="en-US" baseline="0" dirty="0" smtClean="0"/>
              <a:t> data analysis that looked at the percent of possible points students earned in each subscore category.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83</a:t>
            </a:fld>
            <a:endParaRPr lang="en-US"/>
          </a:p>
        </p:txBody>
      </p:sp>
    </p:spTree>
    <p:extLst>
      <p:ext uri="{BB962C8B-B14F-4D97-AF65-F5344CB8AC3E}">
        <p14:creationId xmlns:p14="http://schemas.microsoft.com/office/powerpoint/2010/main" val="295977002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this point in your district data analysis, you might dig</a:t>
            </a:r>
            <a:r>
              <a:rPr lang="en-US" baseline="0" dirty="0" smtClean="0"/>
              <a:t> in deeper to identify the standards that students most commonly had trouble with at each grade level and content area.  Note that you could do this for any grade/subject area!  If we know this data at a district or school level, we can design PD or instructional materials that specifically target these common areas of weakness.  If each teacher knows this data about his/her own students, he/she can seek out support, aligned resources, etc.  </a:t>
            </a:r>
            <a:r>
              <a:rPr lang="en-US" b="1" baseline="0" dirty="0" smtClean="0"/>
              <a:t>Every school and district can do this through the Pearson Access Reports called Standards Analysis Reports.</a:t>
            </a:r>
            <a:endParaRPr lang="en-US" dirty="0" smtClean="0"/>
          </a:p>
          <a:p>
            <a:endParaRPr lang="en-US" dirty="0" smtClean="0"/>
          </a:p>
          <a:p>
            <a:r>
              <a:rPr lang="en-US" dirty="0" smtClean="0"/>
              <a:t>As we can see, the</a:t>
            </a:r>
            <a:r>
              <a:rPr lang="en-US" baseline="0" dirty="0" smtClean="0"/>
              <a:t> weakest standards for reading are related to citing evidence to support analysis of the text.  To look at potential root causes of this issue, districts can use students’ perceptions of what activities they do related to citing evidence in their text analysis.  On </a:t>
            </a:r>
            <a:r>
              <a:rPr lang="en-US" baseline="0" dirty="0" err="1" smtClean="0"/>
              <a:t>TNReady</a:t>
            </a:r>
            <a:r>
              <a:rPr lang="en-US" baseline="0" dirty="0" smtClean="0"/>
              <a:t>, students are asked a short series of survey questions.  Their responses provide additional context/reflection on classroom practices regarding use and citing of text-based evidence.  </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395776671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First, we can look at student perception data broadly.  This is both to give you an idea of the types of questions asked and how you might look</a:t>
            </a:r>
            <a:r>
              <a:rPr lang="en-US" sz="1200" kern="1200" baseline="0" dirty="0" smtClean="0">
                <a:solidFill>
                  <a:schemeClr val="tx1"/>
                </a:solidFill>
                <a:effectLst/>
                <a:latin typeface="+mn-lt"/>
                <a:ea typeface="+mn-ea"/>
                <a:cs typeface="+mn-cs"/>
              </a:rPr>
              <a:t> at them to see if there are important differences between how your higher- and lower-level students perceive the instruction they have received and how they approached the assessment.  </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The second bullet in particular suggests an accessible strategy for any ELA teacher: communicate with students that planning before writing a </a:t>
            </a:r>
            <a:r>
              <a:rPr lang="en-US" sz="1200" kern="1200" baseline="0" dirty="0" err="1" smtClean="0">
                <a:solidFill>
                  <a:schemeClr val="tx1"/>
                </a:solidFill>
                <a:effectLst/>
                <a:latin typeface="+mn-lt"/>
                <a:ea typeface="+mn-ea"/>
                <a:cs typeface="+mn-cs"/>
              </a:rPr>
              <a:t>TNReady</a:t>
            </a:r>
            <a:r>
              <a:rPr lang="en-US" sz="1200" kern="1200" baseline="0" dirty="0" smtClean="0">
                <a:solidFill>
                  <a:schemeClr val="tx1"/>
                </a:solidFill>
                <a:effectLst/>
                <a:latin typeface="+mn-lt"/>
                <a:ea typeface="+mn-ea"/>
                <a:cs typeface="+mn-cs"/>
              </a:rPr>
              <a:t> essay can be extremely beneficial, and practice having students make outlines or plans for essays in a timed situation – so we’re tying together our analysis and our actions.</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Districts can access their own student survey data thru the CDF (comprehensive data file).</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85</a:t>
            </a:fld>
            <a:endParaRPr lang="en-US">
              <a:solidFill>
                <a:prstClr val="black"/>
              </a:solidFill>
            </a:endParaRPr>
          </a:p>
        </p:txBody>
      </p:sp>
    </p:spTree>
    <p:extLst>
      <p:ext uri="{BB962C8B-B14F-4D97-AF65-F5344CB8AC3E}">
        <p14:creationId xmlns:p14="http://schemas.microsoft.com/office/powerpoint/2010/main" val="8723113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can see that, across the board, students who have reached the Mastery level report different experiences in the classroom than students who are</a:t>
            </a:r>
            <a:r>
              <a:rPr lang="en-US" baseline="0" dirty="0" smtClean="0"/>
              <a:t> at the Below level.  What could be some of the causes of this discrepancy?  If you found similar patterns of data in your district, what might be your response?</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36570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Animation:</a:t>
            </a:r>
            <a:r>
              <a:rPr lang="en-US" b="1" baseline="0" dirty="0" smtClean="0"/>
              <a:t> </a:t>
            </a:r>
            <a:r>
              <a:rPr lang="en-US" b="0" baseline="0" dirty="0" smtClean="0"/>
              <a:t>Text appears on screen with animation in this order: TN Academic Standards, Effective Personnel, Aligned Materials for strong instruction, Aligned Assessments, College- and Career-Ready Student. Finally, a red oval appears around the standards foundation to show the pillar that this section of the training will focus on.</a:t>
            </a:r>
            <a:endParaRPr lang="en-US" b="1" dirty="0" smtClean="0"/>
          </a:p>
          <a:p>
            <a:endParaRPr lang="en-US" dirty="0" smtClean="0"/>
          </a:p>
          <a:p>
            <a:r>
              <a:rPr lang="en-US" b="1" dirty="0" smtClean="0"/>
              <a:t>Talking Points: </a:t>
            </a:r>
          </a:p>
          <a:p>
            <a:pPr marL="171450" indent="-171450">
              <a:buFont typeface="Arial" panose="020B0604020202020204" pitchFamily="34" charset="0"/>
              <a:buChar char="•"/>
            </a:pPr>
            <a:r>
              <a:rPr lang="is-IS" dirty="0" smtClean="0">
                <a:latin typeface="Open Sans" panose="020B0606030504020204" pitchFamily="34" charset="0"/>
                <a:ea typeface="Open Sans" panose="020B0606030504020204" pitchFamily="34" charset="0"/>
                <a:cs typeface="Open Sans" panose="020B0606030504020204" pitchFamily="34" charset="0"/>
              </a:rPr>
              <a:t>As I mentioned when we talked</a:t>
            </a:r>
            <a:r>
              <a:rPr lang="is-IS" baseline="0" dirty="0" smtClean="0">
                <a:latin typeface="Open Sans" panose="020B0606030504020204" pitchFamily="34" charset="0"/>
                <a:ea typeface="Open Sans" panose="020B0606030504020204" pitchFamily="34" charset="0"/>
                <a:cs typeface="Open Sans" panose="020B0606030504020204" pitchFamily="34" charset="0"/>
              </a:rPr>
              <a:t> through the agenda, we have designed the training around these pillars of success. Let‘s revisit those here as a refresher and for anyone who may have missed day one.</a:t>
            </a:r>
          </a:p>
          <a:p>
            <a:pPr marL="171450" indent="-171450">
              <a:buFont typeface="Arial" panose="020B0604020202020204" pitchFamily="34" charset="0"/>
              <a:buChar char="•"/>
            </a:pPr>
            <a:r>
              <a:rPr lang="is-IS" baseline="0" dirty="0" smtClean="0">
                <a:latin typeface="Open Sans" panose="020B0606030504020204" pitchFamily="34" charset="0"/>
                <a:ea typeface="Open Sans" panose="020B0606030504020204" pitchFamily="34" charset="0"/>
                <a:cs typeface="Open Sans" panose="020B0606030504020204" pitchFamily="34" charset="0"/>
              </a:rPr>
              <a:t>(Click the slide) Ultimately, everything that impacts student learning should have a strong foundation in the TN academic standards.  </a:t>
            </a:r>
          </a:p>
          <a:p>
            <a:pPr marL="171450" indent="-171450">
              <a:buFont typeface="Arial" panose="020B0604020202020204" pitchFamily="34" charset="0"/>
              <a:buChar char="•"/>
            </a:pPr>
            <a:r>
              <a:rPr lang="is-IS" baseline="0" dirty="0" smtClean="0">
                <a:latin typeface="Open Sans" panose="020B0606030504020204" pitchFamily="34" charset="0"/>
                <a:ea typeface="Open Sans" panose="020B0606030504020204" pitchFamily="34" charset="0"/>
                <a:cs typeface="Open Sans" panose="020B0606030504020204" pitchFamily="34" charset="0"/>
              </a:rPr>
              <a:t>(Click) Holistically, the district needs effective personnel well versed in the nuances of the standards who are provided with strong professioal development, (click slide) instructional materials that are aligned to those standards to give them the tools necessary to provide effective Tier I instruction (click slide), and finally aligned assessments to help diagnose students‘ success and students‘ gaps in understanding.  </a:t>
            </a:r>
          </a:p>
          <a:p>
            <a:pPr marL="171450" indent="-171450">
              <a:buFont typeface="Arial" panose="020B0604020202020204" pitchFamily="34" charset="0"/>
              <a:buChar char="•"/>
            </a:pPr>
            <a:r>
              <a:rPr lang="is-IS" baseline="0" dirty="0" smtClean="0">
                <a:latin typeface="Open Sans" panose="020B0606030504020204" pitchFamily="34" charset="0"/>
                <a:ea typeface="Open Sans" panose="020B0606030504020204" pitchFamily="34" charset="0"/>
                <a:cs typeface="Open Sans" panose="020B0606030504020204" pitchFamily="34" charset="0"/>
              </a:rPr>
              <a:t>With these 3 pillars built upon a strong foundation in the TN Academic standards, we will prepare students to be college and career ready.</a:t>
            </a:r>
          </a:p>
          <a:p>
            <a:pPr marL="171450" indent="-171450">
              <a:buFont typeface="Arial" panose="020B0604020202020204" pitchFamily="34" charset="0"/>
              <a:buChar char="•"/>
            </a:pPr>
            <a:r>
              <a:rPr lang="is-IS" baseline="0" dirty="0" smtClean="0">
                <a:latin typeface="Open Sans" panose="020B0606030504020204" pitchFamily="34" charset="0"/>
                <a:ea typeface="Open Sans" panose="020B0606030504020204" pitchFamily="34" charset="0"/>
                <a:cs typeface="Open Sans" panose="020B0606030504020204" pitchFamily="34" charset="0"/>
              </a:rPr>
              <a:t>For the next few minutes we‘ll focus on the standards that build the foundation for these pillars.</a:t>
            </a:r>
          </a:p>
          <a:p>
            <a:pPr marL="171450" indent="-171450">
              <a:buFont typeface="Arial" panose="020B0604020202020204" pitchFamily="34" charset="0"/>
              <a:buChar char="•"/>
            </a:pPr>
            <a:endParaRPr lang="is-IS" dirty="0"/>
          </a:p>
        </p:txBody>
      </p:sp>
      <p:sp>
        <p:nvSpPr>
          <p:cNvPr id="4" name="Slide Number Placeholder 3"/>
          <p:cNvSpPr>
            <a:spLocks noGrp="1"/>
          </p:cNvSpPr>
          <p:nvPr>
            <p:ph type="sldNum" sz="quarter" idx="10"/>
          </p:nvPr>
        </p:nvSpPr>
        <p:spPr/>
        <p:txBody>
          <a:bodyPr/>
          <a:lstStyle/>
          <a:p>
            <a:fld id="{EF3C1CD0-D833-4B0D-BF33-74A8E63C0BDA}" type="slidenum">
              <a:rPr lang="en-US" smtClean="0"/>
              <a:t>8</a:t>
            </a:fld>
            <a:endParaRPr lang="en-US"/>
          </a:p>
        </p:txBody>
      </p:sp>
    </p:spTree>
    <p:extLst>
      <p:ext uri="{BB962C8B-B14F-4D97-AF65-F5344CB8AC3E}">
        <p14:creationId xmlns:p14="http://schemas.microsoft.com/office/powerpoint/2010/main" val="99167433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Finally,</a:t>
            </a:r>
            <a:r>
              <a:rPr lang="en-US" baseline="0" dirty="0" smtClean="0"/>
              <a:t> in terms of student perceptions on informational text, we can see areas for growth in content areas other than ELA.  How might students read non-fiction texts (other than a textbook) in other classes (e.g., primary sources in social studies, lab reports in science)?  To what extent do you think students are exposed to non-fiction texts outside of English class in schools in your district?</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84075849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Based on the previous slides</a:t>
            </a:r>
            <a:r>
              <a:rPr lang="en-US" baseline="0" dirty="0" smtClean="0"/>
              <a:t> of student perception data, we can see the following conclusions that align with the areas of weakness we saw on the assessment.  Note that we’re not using either data source (test scores or student perceptions) in isolation; rather, it’s a process of identifying issues in the assessment data and turning to student data to see if we can glean additional relevant information that informs our direction.  Also note that, based on these needs, you might provide PD for your English teachers and/or supply them with different/better instructional materials with informational texts that align to the standards.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88</a:t>
            </a:fld>
            <a:endParaRPr lang="en-US"/>
          </a:p>
        </p:txBody>
      </p:sp>
    </p:spTree>
    <p:extLst>
      <p:ext uri="{BB962C8B-B14F-4D97-AF65-F5344CB8AC3E}">
        <p14:creationId xmlns:p14="http://schemas.microsoft.com/office/powerpoint/2010/main" val="23182019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Time permitting, allow</a:t>
            </a:r>
            <a:r>
              <a:rPr lang="en-US" baseline="0" dirty="0" smtClean="0"/>
              <a:t> one or two districts to share out some of their thoughts – either something they were already doing, a new idea they got, or something they want to look at further with their own data.</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89</a:t>
            </a:fld>
            <a:endParaRPr lang="en-US"/>
          </a:p>
        </p:txBody>
      </p:sp>
    </p:spTree>
    <p:extLst>
      <p:ext uri="{BB962C8B-B14F-4D97-AF65-F5344CB8AC3E}">
        <p14:creationId xmlns:p14="http://schemas.microsoft.com/office/powerpoint/2010/main" val="171263037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90</a:t>
            </a:fld>
            <a:endParaRPr lang="en-US"/>
          </a:p>
        </p:txBody>
      </p:sp>
    </p:spTree>
    <p:extLst>
      <p:ext uri="{BB962C8B-B14F-4D97-AF65-F5344CB8AC3E}">
        <p14:creationId xmlns:p14="http://schemas.microsoft.com/office/powerpoint/2010/main" val="286369900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and the</a:t>
            </a:r>
            <a:r>
              <a:rPr lang="en-US" baseline="0" dirty="0" smtClean="0"/>
              <a:t> next two indicate whether students met the expectations of each subscore (for example, Structure and Operations).  Within each subscore, you can see the percentage of students who met the expectations broken down by whether those students were ultimately below, approaching, on track, or at mastery.  So, to read the first section on Structure and Operations, you’d say that 82.1% of Algebra I students who were ultimately on-track met the expectations for the subscore.  Only 29% of Algebra I students who were approaching were able to meet expectations on this subscore.  While the students who were at mastery overall met expectations basically across the board, there is more variation among other students.  There is a LOT going on in this slide to show the comparison between the math pathways.</a:t>
            </a:r>
          </a:p>
          <a:p>
            <a:endParaRPr lang="en-US" baseline="0" dirty="0" smtClean="0"/>
          </a:p>
          <a:p>
            <a:r>
              <a:rPr lang="en-US" baseline="0" dirty="0" smtClean="0"/>
              <a:t>After this slide and the next two, there are summary slides that highlight key points, so don’t feel like you have to go through these in great depth.</a:t>
            </a:r>
            <a:endParaRPr lang="en-US" dirty="0" smtClean="0"/>
          </a:p>
          <a:p>
            <a:endParaRPr lang="en-US" dirty="0" smtClean="0"/>
          </a:p>
          <a:p>
            <a:r>
              <a:rPr lang="en-US" dirty="0" smtClean="0"/>
              <a:t>Larger</a:t>
            </a:r>
            <a:r>
              <a:rPr lang="en-US" baseline="0" dirty="0" smtClean="0"/>
              <a:t> gaps between performance levels means that On Track students were definitely stronger in these categories. These skills can be considered “gateways” to proficiency.  They seemed to make the difference between those students who were on track and those falling at lower performance levels.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91</a:t>
            </a:fld>
            <a:endParaRPr lang="en-US">
              <a:solidFill>
                <a:prstClr val="black"/>
              </a:solidFill>
            </a:endParaRPr>
          </a:p>
        </p:txBody>
      </p:sp>
    </p:spTree>
    <p:extLst>
      <p:ext uri="{BB962C8B-B14F-4D97-AF65-F5344CB8AC3E}">
        <p14:creationId xmlns:p14="http://schemas.microsoft.com/office/powerpoint/2010/main" val="28705078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Same as previous</a:t>
            </a:r>
            <a:r>
              <a:rPr lang="en-US" baseline="0" dirty="0" smtClean="0"/>
              <a:t> slide but for Geometry/Integrated Math II.</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92</a:t>
            </a:fld>
            <a:endParaRPr lang="en-US">
              <a:solidFill>
                <a:prstClr val="black"/>
              </a:solidFill>
            </a:endParaRPr>
          </a:p>
        </p:txBody>
      </p:sp>
    </p:spTree>
    <p:extLst>
      <p:ext uri="{BB962C8B-B14F-4D97-AF65-F5344CB8AC3E}">
        <p14:creationId xmlns:p14="http://schemas.microsoft.com/office/powerpoint/2010/main" val="179393083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Same as previous</a:t>
            </a:r>
            <a:r>
              <a:rPr lang="en-US" baseline="0" dirty="0" smtClean="0"/>
              <a:t> slide but for Algebra II/Integrated Math III.</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93</a:t>
            </a:fld>
            <a:endParaRPr lang="en-US">
              <a:solidFill>
                <a:prstClr val="black"/>
              </a:solidFill>
            </a:endParaRPr>
          </a:p>
        </p:txBody>
      </p:sp>
    </p:spTree>
    <p:extLst>
      <p:ext uri="{BB962C8B-B14F-4D97-AF65-F5344CB8AC3E}">
        <p14:creationId xmlns:p14="http://schemas.microsoft.com/office/powerpoint/2010/main" val="193111204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Based</a:t>
            </a:r>
            <a:r>
              <a:rPr lang="en-US" b="0" i="0" baseline="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 on the previous three slides, we can identify the strongest and weakest areas of each course.</a:t>
            </a:r>
            <a:endParaRPr lang="en-US" b="1" i="1" dirty="0" smtClean="0">
              <a:solidFill>
                <a:schemeClr val="accent1"/>
              </a:solidFill>
              <a:latin typeface="Open Sans" panose="020B0606030504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i="1" dirty="0" smtClean="0">
              <a:solidFill>
                <a:schemeClr val="accent1"/>
              </a:solidFill>
              <a:latin typeface="Open Sans" panose="020B0606030504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solidFill>
                  <a:schemeClr val="accent1"/>
                </a:solidFill>
                <a:latin typeface="Open Sans" panose="020B0606030504020204" pitchFamily="34" charset="0"/>
              </a:rPr>
              <a:t>Expectations</a:t>
            </a:r>
            <a:r>
              <a:rPr lang="en-US" dirty="0" smtClean="0">
                <a:solidFill>
                  <a:schemeClr val="accent1"/>
                </a:solidFill>
                <a:latin typeface="Open Sans" panose="020B0606030504020204" pitchFamily="34" charset="0"/>
              </a:rPr>
              <a:t> level determined by student performance </a:t>
            </a:r>
            <a:r>
              <a:rPr lang="en-US" b="1" dirty="0" smtClean="0">
                <a:solidFill>
                  <a:schemeClr val="accent1"/>
                </a:solidFill>
                <a:latin typeface="Open Sans" panose="020B0606030504020204" pitchFamily="34" charset="0"/>
              </a:rPr>
              <a:t>compared to the average on track student</a:t>
            </a:r>
            <a:r>
              <a:rPr lang="en-US" dirty="0" smtClean="0">
                <a:solidFill>
                  <a:schemeClr val="accent1"/>
                </a:solidFill>
                <a:latin typeface="Open Sans" panose="020B0606030504020204" pitchFamily="34" charset="0"/>
              </a:rPr>
              <a:t>. </a:t>
            </a:r>
            <a:r>
              <a:rPr lang="en-US" u="sng" dirty="0" smtClean="0">
                <a:solidFill>
                  <a:schemeClr val="accent1"/>
                </a:solidFill>
                <a:latin typeface="Open Sans" panose="020B0606030504020204" pitchFamily="34" charset="0"/>
              </a:rPr>
              <a:t>When met/exceeded percentages are higher</a:t>
            </a:r>
            <a:r>
              <a:rPr lang="en-US" dirty="0" smtClean="0">
                <a:solidFill>
                  <a:schemeClr val="accent1"/>
                </a:solidFill>
                <a:latin typeface="Open Sans" panose="020B0606030504020204" pitchFamily="34" charset="0"/>
              </a:rPr>
              <a:t>, </a:t>
            </a:r>
            <a:r>
              <a:rPr lang="en-US" b="1" i="1" dirty="0" smtClean="0">
                <a:solidFill>
                  <a:schemeClr val="accent1"/>
                </a:solidFill>
                <a:latin typeface="Open Sans" panose="020B0606030504020204" pitchFamily="34" charset="0"/>
              </a:rPr>
              <a:t>more students </a:t>
            </a:r>
            <a:r>
              <a:rPr lang="en-US" dirty="0" smtClean="0">
                <a:solidFill>
                  <a:schemeClr val="accent1"/>
                </a:solidFill>
                <a:latin typeface="Open Sans" panose="020B0606030504020204" pitchFamily="34" charset="0"/>
              </a:rPr>
              <a:t>overall were </a:t>
            </a:r>
            <a:r>
              <a:rPr lang="en-US" b="1" i="1" dirty="0" smtClean="0">
                <a:solidFill>
                  <a:schemeClr val="accent1"/>
                </a:solidFill>
                <a:latin typeface="Open Sans" panose="020B0606030504020204" pitchFamily="34" charset="0"/>
              </a:rPr>
              <a:t>performing as well as the average on track student </a:t>
            </a:r>
            <a:r>
              <a:rPr lang="en-US" dirty="0" smtClean="0">
                <a:solidFill>
                  <a:schemeClr val="accent1"/>
                </a:solidFill>
                <a:latin typeface="Open Sans" panose="020B0606030504020204" pitchFamily="34" charset="0"/>
              </a:rPr>
              <a:t>with </a:t>
            </a:r>
            <a:r>
              <a:rPr lang="en-US" b="1" i="1" dirty="0" smtClean="0">
                <a:solidFill>
                  <a:schemeClr val="accent1"/>
                </a:solidFill>
                <a:latin typeface="Open Sans" panose="020B0606030504020204" pitchFamily="34" charset="0"/>
              </a:rPr>
              <a:t>smaller gaps </a:t>
            </a:r>
            <a:r>
              <a:rPr lang="en-US" dirty="0" smtClean="0">
                <a:solidFill>
                  <a:schemeClr val="accent1"/>
                </a:solidFill>
                <a:latin typeface="Open Sans" panose="020B0606030504020204" pitchFamily="34" charset="0"/>
              </a:rPr>
              <a:t>between students across performance levels. </a:t>
            </a:r>
            <a:r>
              <a:rPr lang="en-US" u="sng" dirty="0" smtClean="0">
                <a:solidFill>
                  <a:schemeClr val="accent1"/>
                </a:solidFill>
                <a:latin typeface="Open Sans" panose="020B0606030504020204" pitchFamily="34" charset="0"/>
              </a:rPr>
              <a:t>When percentages are lower</a:t>
            </a:r>
            <a:r>
              <a:rPr lang="en-US" dirty="0" smtClean="0">
                <a:solidFill>
                  <a:schemeClr val="accent1"/>
                </a:solidFill>
                <a:latin typeface="Open Sans" panose="020B0606030504020204" pitchFamily="34" charset="0"/>
              </a:rPr>
              <a:t>, </a:t>
            </a:r>
            <a:r>
              <a:rPr lang="en-US" b="1" i="1" dirty="0" smtClean="0">
                <a:solidFill>
                  <a:schemeClr val="accent1"/>
                </a:solidFill>
                <a:latin typeface="Open Sans" panose="020B0606030504020204" pitchFamily="34" charset="0"/>
              </a:rPr>
              <a:t>fewer students </a:t>
            </a:r>
            <a:r>
              <a:rPr lang="en-US" dirty="0" smtClean="0">
                <a:solidFill>
                  <a:schemeClr val="accent1"/>
                </a:solidFill>
                <a:latin typeface="Open Sans" panose="020B0606030504020204" pitchFamily="34" charset="0"/>
              </a:rPr>
              <a:t>were </a:t>
            </a:r>
            <a:r>
              <a:rPr lang="en-US" b="1" i="1" dirty="0" smtClean="0">
                <a:solidFill>
                  <a:schemeClr val="accent1"/>
                </a:solidFill>
                <a:latin typeface="Open Sans" panose="020B0606030504020204" pitchFamily="34" charset="0"/>
              </a:rPr>
              <a:t>performing as well as the average on track student </a:t>
            </a:r>
            <a:r>
              <a:rPr lang="en-US" dirty="0" smtClean="0">
                <a:solidFill>
                  <a:schemeClr val="accent1"/>
                </a:solidFill>
                <a:latin typeface="Open Sans" panose="020B0606030504020204" pitchFamily="34" charset="0"/>
              </a:rPr>
              <a:t>with </a:t>
            </a:r>
            <a:r>
              <a:rPr lang="en-US" b="1" i="1" dirty="0" smtClean="0">
                <a:solidFill>
                  <a:schemeClr val="accent1"/>
                </a:solidFill>
                <a:latin typeface="Open Sans" panose="020B0606030504020204" pitchFamily="34" charset="0"/>
              </a:rPr>
              <a:t>larger gaps </a:t>
            </a:r>
            <a:r>
              <a:rPr lang="en-US" dirty="0" smtClean="0">
                <a:solidFill>
                  <a:schemeClr val="accent1"/>
                </a:solidFill>
                <a:latin typeface="Open Sans" panose="020B0606030504020204" pitchFamily="34" charset="0"/>
              </a:rPr>
              <a:t>between performance levels.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94</a:t>
            </a:fld>
            <a:endParaRPr lang="en-US"/>
          </a:p>
        </p:txBody>
      </p:sp>
    </p:spTree>
    <p:extLst>
      <p:ext uri="{BB962C8B-B14F-4D97-AF65-F5344CB8AC3E}">
        <p14:creationId xmlns:p14="http://schemas.microsoft.com/office/powerpoint/2010/main" val="408208910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takeaways.  You</a:t>
            </a:r>
            <a:r>
              <a:rPr lang="en-US" baseline="0" dirty="0" smtClean="0"/>
              <a:t> can use the same questions from the English takeaway slide (below) to spur discussion, or ask districts if they noticed anything in the data they want to call out.</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These</a:t>
            </a:r>
            <a:r>
              <a:rPr lang="en-US" baseline="0" dirty="0" smtClean="0"/>
              <a:t> takeaways are based on the data we just looked at.  What about this information surprises you – or doesn’t?  If you have looked at your district data in this way, did you see similar or different results?  What decisions can this data help inform (for example – if your district also had the lowest percent meeting expectations in Functions, what might you do differently with your math professional development, or instructional materials, or benchmark assessments)?  What other information would you want to consider before making decisions?  Alternately, what might you celebrate with your students and teachers and seek to build on?</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413604251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we’ve looked at data by subscore, we can identify specific standards where students struggled.</a:t>
            </a:r>
            <a:r>
              <a:rPr lang="en-US" baseline="0" dirty="0" smtClean="0"/>
              <a:t>  We’ll just look at Algebra I and II today, but you could do this via the </a:t>
            </a:r>
            <a:r>
              <a:rPr lang="en-US" b="1" baseline="0" dirty="0" smtClean="0"/>
              <a:t>Pearson Access Report </a:t>
            </a:r>
            <a:r>
              <a:rPr lang="en-US" b="0" baseline="0" dirty="0" smtClean="0"/>
              <a:t>for any subject and grade for you district.  </a:t>
            </a:r>
            <a:endParaRPr lang="en-US" dirty="0" smtClean="0"/>
          </a:p>
          <a:p>
            <a:r>
              <a:rPr lang="en-US" dirty="0" smtClean="0"/>
              <a:t>The</a:t>
            </a:r>
            <a:r>
              <a:rPr lang="en-US" baseline="0" dirty="0" smtClean="0"/>
              <a:t> weakest standards for math are related to functions and graphing. As noted, many of the items were included on part I of the math assessments. Some graphing questions were included in the calculator prohibited sections and may have required students to create graphs as a constructed response - without multiple choice options.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96</a:t>
            </a:fld>
            <a:endParaRPr lang="en-US">
              <a:solidFill>
                <a:prstClr val="black"/>
              </a:solidFill>
            </a:endParaRPr>
          </a:p>
        </p:txBody>
      </p:sp>
    </p:spTree>
    <p:extLst>
      <p:ext uri="{BB962C8B-B14F-4D97-AF65-F5344CB8AC3E}">
        <p14:creationId xmlns:p14="http://schemas.microsoft.com/office/powerpoint/2010/main" val="546236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92150"/>
            <a:ext cx="4616450" cy="3463925"/>
          </a:xfrm>
        </p:spPr>
      </p:sp>
      <p:sp>
        <p:nvSpPr>
          <p:cNvPr id="3" name="Notes Placeholder 2"/>
          <p:cNvSpPr>
            <a:spLocks noGrp="1"/>
          </p:cNvSpPr>
          <p:nvPr>
            <p:ph type="body" idx="1"/>
            <p:custDataLst>
              <p:tags r:id="rId1"/>
            </p:custDataLst>
          </p:nvPr>
        </p:nvSpPr>
        <p:spPr/>
        <p:txBody>
          <a:bodyPr/>
          <a:lstStyle/>
          <a:p>
            <a:pPr marL="171450" lvl="0" indent="-171450">
              <a:buFont typeface="Arial" panose="020B0604020202020204" pitchFamily="34" charset="0"/>
              <a:buChar char="•"/>
            </a:pPr>
            <a:r>
              <a:rPr lang="en-US" b="0" dirty="0" smtClean="0"/>
              <a:t>This</a:t>
            </a:r>
            <a:r>
              <a:rPr lang="en-US" b="0" baseline="0" dirty="0" smtClean="0"/>
              <a:t> slide highlights some of the key points to takeaway about the revised standards (talk through each one)</a:t>
            </a:r>
          </a:p>
          <a:p>
            <a:pPr marL="171450" lvl="0" indent="-171450">
              <a:buFont typeface="Arial" panose="020B0604020202020204" pitchFamily="34" charset="0"/>
              <a:buChar char="•"/>
            </a:pPr>
            <a:r>
              <a:rPr lang="en-US" b="0" baseline="0" dirty="0" smtClean="0"/>
              <a:t>Bullet 1 emphasizes that the shifts haven’t changed – listed below for reference </a:t>
            </a:r>
          </a:p>
          <a:p>
            <a:pPr marL="171450" lvl="0" indent="-171450">
              <a:buFont typeface="Arial" panose="020B0604020202020204" pitchFamily="34" charset="0"/>
              <a:buChar char="•"/>
            </a:pPr>
            <a:r>
              <a:rPr lang="en-US" b="0" baseline="0" dirty="0" smtClean="0"/>
              <a:t>Bullet 2 emphasizes that the new standards have a stronger foundation in the early grades in both math (increased fluency) and ELA (foundational literacy) to support the progression of rigor</a:t>
            </a:r>
          </a:p>
          <a:p>
            <a:pPr lvl="1"/>
            <a:endParaRPr lang="en-US" b="0" baseline="0" dirty="0" smtClean="0"/>
          </a:p>
          <a:p>
            <a:pPr lvl="1"/>
            <a:r>
              <a:rPr lang="en-US" b="1" dirty="0" smtClean="0"/>
              <a:t>E</a:t>
            </a:r>
            <a:r>
              <a:rPr lang="en-US" sz="1800" b="1" dirty="0" smtClean="0"/>
              <a:t>LA Instructional Shifts</a:t>
            </a:r>
          </a:p>
          <a:p>
            <a:pPr lvl="1">
              <a:buFont typeface="Arial" panose="020B0604020202020204" pitchFamily="34" charset="0"/>
              <a:buChar char="•"/>
            </a:pPr>
            <a:r>
              <a:rPr lang="en-US" sz="1800" dirty="0" smtClean="0"/>
              <a:t>Building knowledge through content-rich nonfiction</a:t>
            </a:r>
          </a:p>
          <a:p>
            <a:pPr lvl="1">
              <a:buFont typeface="Arial" panose="020B0604020202020204" pitchFamily="34" charset="0"/>
              <a:buChar char="•"/>
            </a:pPr>
            <a:r>
              <a:rPr lang="en-US" sz="1800" dirty="0" smtClean="0"/>
              <a:t>Reading, writing, and speaking grounded in evidence from text, both literary and informational.  </a:t>
            </a:r>
          </a:p>
          <a:p>
            <a:pPr lvl="1">
              <a:buFont typeface="Arial" panose="020B0604020202020204" pitchFamily="34" charset="0"/>
              <a:buChar char="•"/>
            </a:pPr>
            <a:r>
              <a:rPr lang="en-US" sz="1800" dirty="0" smtClean="0"/>
              <a:t>Regular practice with complex text and its academic language </a:t>
            </a:r>
          </a:p>
          <a:p>
            <a:pPr lvl="2"/>
            <a:endParaRPr lang="en-US" dirty="0" smtClean="0"/>
          </a:p>
          <a:p>
            <a:pPr lvl="1"/>
            <a:r>
              <a:rPr lang="en-US" sz="1800" b="1" dirty="0" smtClean="0"/>
              <a:t>Math Instructional Shifts</a:t>
            </a:r>
          </a:p>
          <a:p>
            <a:pPr marL="628650" lvl="1" indent="-171450">
              <a:buFont typeface="Arial" panose="020B0604020202020204" pitchFamily="34" charset="0"/>
              <a:buChar char="•"/>
            </a:pPr>
            <a:r>
              <a:rPr lang="en-US" dirty="0" smtClean="0"/>
              <a:t>Focus strongly where the Standards focus</a:t>
            </a:r>
          </a:p>
          <a:p>
            <a:pPr marL="628650" lvl="1" indent="-171450">
              <a:buFont typeface="Arial" panose="020B0604020202020204" pitchFamily="34" charset="0"/>
              <a:buChar char="•"/>
            </a:pPr>
            <a:r>
              <a:rPr lang="en-US" dirty="0" smtClean="0"/>
              <a:t>Coherence: think across grades, and link to major topics within grades</a:t>
            </a:r>
          </a:p>
          <a:p>
            <a:pPr marL="628650" lvl="1" indent="-171450">
              <a:buFont typeface="Arial" panose="020B0604020202020204" pitchFamily="34" charset="0"/>
              <a:buChar char="•"/>
            </a:pPr>
            <a:r>
              <a:rPr lang="en-US" dirty="0" smtClean="0"/>
              <a:t>Rigor in major topics pursue: conceptual understanding, </a:t>
            </a:r>
            <a:r>
              <a:rPr lang="en-US" sz="1800" dirty="0" smtClean="0"/>
              <a:t>procedural skill and fluency, application</a:t>
            </a:r>
            <a:r>
              <a:rPr lang="en-US" dirty="0" smtClean="0"/>
              <a:t>  </a:t>
            </a:r>
            <a:r>
              <a:rPr lang="en-US" sz="1800" dirty="0" smtClean="0"/>
              <a:t>with equal intensity.</a:t>
            </a:r>
          </a:p>
        </p:txBody>
      </p:sp>
      <p:sp>
        <p:nvSpPr>
          <p:cNvPr id="4" name="Slide Number Placeholder 3"/>
          <p:cNvSpPr>
            <a:spLocks noGrp="1"/>
          </p:cNvSpPr>
          <p:nvPr>
            <p:ph type="sldNum" sz="quarter" idx="10"/>
          </p:nvPr>
        </p:nvSpPr>
        <p:spPr>
          <a:xfrm>
            <a:off x="3936767" y="8772668"/>
            <a:ext cx="3011699" cy="461804"/>
          </a:xfrm>
          <a:prstGeom prst="rect">
            <a:avLst/>
          </a:prstGeom>
        </p:spPr>
        <p:txBody>
          <a:bodyPr/>
          <a:lstStyle/>
          <a:p>
            <a:pPr hangingPunct="0"/>
            <a:fld id="{37C1DC42-0EFE-F44A-B4A1-FC9BCD34847F}" type="slidenum">
              <a:rPr lang="en-US" sz="1400" kern="0" smtClean="0">
                <a:solidFill>
                  <a:prstClr val="black"/>
                </a:solidFill>
                <a:cs typeface="Open Sans" panose="020B0606030504020204" pitchFamily="34" charset="0"/>
                <a:sym typeface="Arial"/>
              </a:rPr>
              <a:pPr hangingPunct="0"/>
              <a:t>9</a:t>
            </a:fld>
            <a:endParaRPr lang="en-US" sz="1400" kern="0" dirty="0">
              <a:solidFill>
                <a:prstClr val="black"/>
              </a:solidFill>
              <a:cs typeface="Open Sans" panose="020B0606030504020204" pitchFamily="34" charset="0"/>
              <a:sym typeface="Arial"/>
            </a:endParaRPr>
          </a:p>
        </p:txBody>
      </p:sp>
    </p:spTree>
    <p:extLst>
      <p:ext uri="{BB962C8B-B14F-4D97-AF65-F5344CB8AC3E}">
        <p14:creationId xmlns:p14="http://schemas.microsoft.com/office/powerpoint/2010/main" val="44912292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0" dirty="0" smtClean="0">
                <a:effectLst/>
                <a:latin typeface="Calibri" panose="020F0502020204030204" pitchFamily="34" charset="0"/>
                <a:ea typeface="Calibri" panose="020F0502020204030204" pitchFamily="34" charset="0"/>
                <a:cs typeface="Open Sans" panose="020B0606030504020204" pitchFamily="34" charset="0"/>
              </a:rPr>
              <a:t>Task predicts performance. There is as evidence</a:t>
            </a:r>
            <a:r>
              <a:rPr lang="en-US" sz="1200" b="0" baseline="0" dirty="0" smtClean="0">
                <a:effectLst/>
                <a:latin typeface="Calibri" panose="020F0502020204030204" pitchFamily="34" charset="0"/>
                <a:ea typeface="Calibri" panose="020F0502020204030204" pitchFamily="34" charset="0"/>
                <a:cs typeface="Open Sans" panose="020B0606030504020204" pitchFamily="34" charset="0"/>
              </a:rPr>
              <a:t> that classroom assignments lack the rigor and depth of expectations of the standards, as reflected in </a:t>
            </a:r>
            <a:r>
              <a:rPr lang="en-US" sz="1200" b="0" baseline="0" dirty="0" err="1" smtClean="0">
                <a:effectLst/>
                <a:latin typeface="Calibri" panose="020F0502020204030204" pitchFamily="34" charset="0"/>
                <a:ea typeface="Calibri" panose="020F0502020204030204" pitchFamily="34" charset="0"/>
                <a:cs typeface="Open Sans" panose="020B0606030504020204" pitchFamily="34" charset="0"/>
              </a:rPr>
              <a:t>TNReady</a:t>
            </a:r>
            <a:r>
              <a:rPr lang="en-US" sz="1200" b="0" baseline="0" dirty="0" smtClean="0">
                <a:effectLst/>
                <a:latin typeface="Calibri" panose="020F0502020204030204" pitchFamily="34" charset="0"/>
                <a:ea typeface="Calibri" panose="020F0502020204030204" pitchFamily="34" charset="0"/>
                <a:cs typeface="Open Sans" panose="020B0606030504020204" pitchFamily="34" charset="0"/>
              </a:rPr>
              <a:t>.  </a:t>
            </a:r>
            <a:r>
              <a:rPr lang="en-US" sz="1200" dirty="0" smtClean="0"/>
              <a:t>Students across all achievement levels reported that part I math was more difficult than their classroom assessments</a:t>
            </a:r>
            <a:r>
              <a:rPr lang="en-US" sz="1200" baseline="0" dirty="0" smtClean="0"/>
              <a:t> – districts may want to evaluate their common assessments for rigor.</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97</a:t>
            </a:fld>
            <a:endParaRPr lang="en-US">
              <a:solidFill>
                <a:prstClr val="black"/>
              </a:solidFill>
            </a:endParaRPr>
          </a:p>
        </p:txBody>
      </p:sp>
    </p:spTree>
    <p:extLst>
      <p:ext uri="{BB962C8B-B14F-4D97-AF65-F5344CB8AC3E}">
        <p14:creationId xmlns:p14="http://schemas.microsoft.com/office/powerpoint/2010/main" val="388307693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Wrap</a:t>
            </a:r>
            <a:r>
              <a:rPr lang="en-US" baseline="0" dirty="0" smtClean="0"/>
              <a:t> up our look at 2015-16 assessment data.  Remind participants that this was a demonstration of how to analyze data in a variety of ways from multiple sources to pinpoint areas that need improvement and what specifically might help those areas.  They can and should pursue similar analytical processes for their own district data.  Mention any specific supports you provide in your CORE region.</a:t>
            </a:r>
          </a:p>
          <a:p>
            <a:endParaRPr lang="en-US" baseline="0" dirty="0" smtClean="0"/>
          </a:p>
          <a:p>
            <a:r>
              <a:rPr lang="en-US" baseline="0" dirty="0" smtClean="0"/>
              <a:t>Throughout this analysis, we’ve been thinking about actions we might take as result of the data we’ve reviewed.  Now, we’ll conclude with a brief focus on the “Action” component of our cycle.</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98</a:t>
            </a:fld>
            <a:endParaRPr lang="en-US"/>
          </a:p>
        </p:txBody>
      </p:sp>
    </p:spTree>
    <p:extLst>
      <p:ext uri="{BB962C8B-B14F-4D97-AF65-F5344CB8AC3E}">
        <p14:creationId xmlns:p14="http://schemas.microsoft.com/office/powerpoint/2010/main" val="316958611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Again, the “Action” part of the cycle is just as critical as the “analyze” part. Unless you are looking at and making changes as a result of assessment results, there is no point in giving it.</a:t>
            </a:r>
          </a:p>
          <a:p>
            <a:pPr marL="171450" indent="-171450">
              <a:buFont typeface="Arial" panose="020B0604020202020204" pitchFamily="34" charset="0"/>
              <a:buChar char="•"/>
            </a:pPr>
            <a:r>
              <a:rPr lang="en-US" b="0" baseline="0" dirty="0" smtClean="0"/>
              <a:t>Here are some guiding questions to help you think about some of the actions you should be taking based on assessment results.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99</a:t>
            </a:fld>
            <a:endParaRPr lang="en-US"/>
          </a:p>
        </p:txBody>
      </p:sp>
    </p:spTree>
    <p:extLst>
      <p:ext uri="{BB962C8B-B14F-4D97-AF65-F5344CB8AC3E}">
        <p14:creationId xmlns:p14="http://schemas.microsoft.com/office/powerpoint/2010/main" val="337927145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100</a:t>
            </a:fld>
            <a:endParaRPr lang="en-US"/>
          </a:p>
        </p:txBody>
      </p:sp>
    </p:spTree>
    <p:extLst>
      <p:ext uri="{BB962C8B-B14F-4D97-AF65-F5344CB8AC3E}">
        <p14:creationId xmlns:p14="http://schemas.microsoft.com/office/powerpoint/2010/main" val="102751372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Animation:</a:t>
            </a:r>
            <a:r>
              <a:rPr lang="en-US" b="1" baseline="0" dirty="0" smtClean="0"/>
              <a:t> </a:t>
            </a:r>
            <a:r>
              <a:rPr lang="en-US" b="0" baseline="0" dirty="0" smtClean="0"/>
              <a:t>Red circles appear around “effective personnel” and “aligned assessments” to show where we will dig into next.</a:t>
            </a:r>
            <a:endParaRPr lang="en-US" b="1" dirty="0" smtClean="0"/>
          </a:p>
          <a:p>
            <a:endParaRPr lang="en-US" dirty="0" smtClean="0"/>
          </a:p>
          <a:p>
            <a:r>
              <a:rPr lang="en-US" b="1" dirty="0" smtClean="0"/>
              <a:t>Talking Points: </a:t>
            </a:r>
          </a:p>
          <a:p>
            <a:pPr marL="171450" indent="-171450">
              <a:buFont typeface="Arial" panose="020B0604020202020204" pitchFamily="34" charset="0"/>
              <a:buChar char="•"/>
            </a:pPr>
            <a:r>
              <a:rPr lang="is-IS" dirty="0" smtClean="0">
                <a:latin typeface="Open Sans" panose="020B0606030504020204" pitchFamily="34" charset="0"/>
                <a:ea typeface="Open Sans" panose="020B0606030504020204" pitchFamily="34" charset="0"/>
                <a:cs typeface="Open Sans" panose="020B0606030504020204" pitchFamily="34" charset="0"/>
              </a:rPr>
              <a:t>Recap what we‘ve done today and how it connects to the pillars.</a:t>
            </a:r>
          </a:p>
          <a:p>
            <a:pPr marL="171450" indent="-171450">
              <a:buFont typeface="Arial" panose="020B0604020202020204" pitchFamily="34" charset="0"/>
              <a:buChar char="•"/>
            </a:pPr>
            <a:r>
              <a:rPr lang="is-IS" dirty="0" smtClean="0">
                <a:latin typeface="Open Sans" panose="020B0606030504020204" pitchFamily="34" charset="0"/>
                <a:ea typeface="Open Sans" panose="020B0606030504020204" pitchFamily="34" charset="0"/>
                <a:cs typeface="Open Sans" panose="020B0606030504020204" pitchFamily="34" charset="0"/>
              </a:rPr>
              <a:t>In closing out our assessment section, we‘ve talked</a:t>
            </a:r>
            <a:r>
              <a:rPr lang="is-IS" baseline="0" dirty="0" smtClean="0">
                <a:latin typeface="Open Sans" panose="020B0606030504020204" pitchFamily="34" charset="0"/>
                <a:ea typeface="Open Sans" panose="020B0606030504020204" pitchFamily="34" charset="0"/>
                <a:cs typeface="Open Sans" panose="020B0606030504020204" pitchFamily="34" charset="0"/>
              </a:rPr>
              <a:t> about the assessment cycle – teach, assess, analyze, act and the need to equip educators with the knowledge and skill need to both execute this cycle effectively, and evaluate the quality of the assessments they are using to ensure alignment to the content and rigor of the standards, and to ensure quality items that will reflect students‘ true depth of knowledge. And we‘ve talked about aligning materials for effective instruction.</a:t>
            </a:r>
          </a:p>
          <a:p>
            <a:pPr marL="171450" indent="-171450">
              <a:buFont typeface="Arial" panose="020B0604020202020204" pitchFamily="34" charset="0"/>
              <a:buChar char="•"/>
            </a:pPr>
            <a:endParaRPr lang="is-I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132377947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Now</a:t>
            </a:r>
            <a:r>
              <a:rPr lang="en-US" baseline="0" dirty="0" smtClean="0"/>
              <a:t> that we’ve spent some significant time thinking about how we can best ensure our instructional materials and assessments are aligned with the standards, let’s come back to the “Diagnosing &amp; Designing Your System” documents we introduced in the first day of training in January. </a:t>
            </a:r>
          </a:p>
          <a:p>
            <a:pPr marL="171450" indent="-171450">
              <a:buFont typeface="Arial" panose="020B0604020202020204" pitchFamily="34" charset="0"/>
              <a:buChar char="•"/>
            </a:pPr>
            <a:r>
              <a:rPr lang="en-US" baseline="0" dirty="0" smtClean="0"/>
              <a:t>Given what we’ve just talked about in terms of steps you should take to align your systems, let’s take some additional time to reflect on where each of you are towards this end in your own districts. </a:t>
            </a:r>
          </a:p>
          <a:p>
            <a:pPr marL="171450" indent="-171450">
              <a:buFont typeface="Arial" panose="020B0604020202020204" pitchFamily="34" charset="0"/>
              <a:buChar char="•"/>
            </a:pPr>
            <a:r>
              <a:rPr lang="en-US" baseline="0" dirty="0" smtClean="0"/>
              <a:t>Our goals is to prioritize which of the pillars need the most, and the most urgent, attention in your system to help you figure out where to start your professional learning and what you might want to do throughout the year to continue this work and learning.</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102</a:t>
            </a:fld>
            <a:endParaRPr lang="en-US"/>
          </a:p>
        </p:txBody>
      </p:sp>
    </p:spTree>
    <p:extLst>
      <p:ext uri="{BB962C8B-B14F-4D97-AF65-F5344CB8AC3E}">
        <p14:creationId xmlns:p14="http://schemas.microsoft.com/office/powerpoint/2010/main" val="24230886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But, that is not an easy task to create a strong set of pillars that are all aligned and in support of one another.  There are many puzzle pieces at play within each of your school systems that make up those pillars…Trained personnel, planning, instructional practices, to name a few.  Only you can identify the pieces of your puzzle that impact it…</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103</a:t>
            </a:fld>
            <a:endParaRPr lang="en-US">
              <a:solidFill>
                <a:prstClr val="black"/>
              </a:solidFill>
            </a:endParaRPr>
          </a:p>
        </p:txBody>
      </p:sp>
    </p:spTree>
    <p:extLst>
      <p:ext uri="{BB962C8B-B14F-4D97-AF65-F5344CB8AC3E}">
        <p14:creationId xmlns:p14="http://schemas.microsoft.com/office/powerpoint/2010/main" val="198301742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And figure out how to put them together in the right way. </a:t>
            </a:r>
          </a:p>
          <a:p>
            <a:r>
              <a:rPr lang="en-US" b="0" baseline="0" dirty="0" smtClean="0"/>
              <a:t>- This inter-connectedness will provide strong support so that your district is prepared for the revised standards rollout in the 2017-18 academic school year.</a:t>
            </a:r>
          </a:p>
          <a:p>
            <a:endParaRPr lang="en-US" b="1" baseline="0" dirty="0" smtClean="0"/>
          </a:p>
          <a:p>
            <a:pPr defTabSz="462458">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104</a:t>
            </a:fld>
            <a:endParaRPr lang="en-US">
              <a:solidFill>
                <a:prstClr val="black"/>
              </a:solidFill>
            </a:endParaRPr>
          </a:p>
        </p:txBody>
      </p:sp>
    </p:spTree>
    <p:extLst>
      <p:ext uri="{BB962C8B-B14F-4D97-AF65-F5344CB8AC3E}">
        <p14:creationId xmlns:p14="http://schemas.microsoft.com/office/powerpoint/2010/main" val="178058550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422" indent="-173422" defTabSz="462458">
              <a:buFont typeface="Arial" charset="0"/>
              <a:buChar char="•"/>
              <a:defRPr/>
            </a:pPr>
            <a:r>
              <a:rPr lang="en-US" dirty="0" smtClean="0"/>
              <a:t>To help you put the puzzle</a:t>
            </a:r>
            <a:r>
              <a:rPr lang="en-US" baseline="0" dirty="0" smtClean="0"/>
              <a:t> pieces together, we have created two documents to help you both diagnose and design your current system to ensure a well-aligned system in support of the academic standards. You began working with these in January and we’ll continue that conversation today and take it a step further to begin to prioritize areas of focus within your district.</a:t>
            </a:r>
            <a:endParaRPr lang="en-US" dirty="0" smtClean="0"/>
          </a:p>
          <a:p>
            <a:pPr marL="173422" indent="-173422" defTabSz="462458">
              <a:buFont typeface="Arial" charset="0"/>
              <a:buChar char="•"/>
              <a:defRPr/>
            </a:pPr>
            <a:r>
              <a:rPr lang="en-US" dirty="0" smtClean="0"/>
              <a:t>As a reminder, the </a:t>
            </a:r>
            <a:r>
              <a:rPr lang="en-US" baseline="0" dirty="0" smtClean="0"/>
              <a:t>first step is to </a:t>
            </a:r>
            <a:r>
              <a:rPr lang="en-US" b="0" baseline="0" dirty="0" smtClean="0"/>
              <a:t>diagnose</a:t>
            </a:r>
            <a:r>
              <a:rPr lang="en-US" baseline="0" dirty="0" smtClean="0"/>
              <a:t> current realities and identify evidence of effective and equally non-effective district practices</a:t>
            </a:r>
          </a:p>
          <a:p>
            <a:pPr marL="173422" indent="-173422" defTabSz="462458">
              <a:buFont typeface="Arial" charset="0"/>
              <a:buChar char="•"/>
              <a:defRPr/>
            </a:pPr>
            <a:r>
              <a:rPr lang="en-US" baseline="0" dirty="0" smtClean="0"/>
              <a:t>The second step is to follow that up by </a:t>
            </a:r>
            <a:r>
              <a:rPr lang="en-US" b="0" baseline="0" dirty="0" smtClean="0"/>
              <a:t>designing</a:t>
            </a:r>
            <a:r>
              <a:rPr lang="en-US" baseline="0" dirty="0" smtClean="0"/>
              <a:t> a plan to address your diagnosis, developing actions to target specific district practices: supporting what is effective and strengthening those that are in need of refinement. </a:t>
            </a:r>
          </a:p>
          <a:p>
            <a:pPr marL="173422" indent="-173422" defTabSz="462458">
              <a:buFont typeface="Arial" charset="0"/>
              <a:buChar char="•"/>
              <a:defRPr/>
            </a:pPr>
            <a:r>
              <a:rPr lang="en-US" baseline="0" dirty="0" smtClean="0"/>
              <a:t>It is important to remember that this is a recursive process. We must continuously be diagnosing and designing as our systems and structures encounter change.</a:t>
            </a:r>
          </a:p>
          <a:p>
            <a:pPr marL="173422" indent="-173422" defTabSz="462458">
              <a:buFont typeface="Arial" charset="0"/>
              <a:buChar char="•"/>
              <a:defRPr/>
            </a:pPr>
            <a:endParaRPr lang="en-US" dirty="0" smtClean="0"/>
          </a:p>
          <a:p>
            <a:pPr marL="173422" indent="-173422" defTabSz="462458">
              <a:buFont typeface="Arial" charset="0"/>
              <a:buChar char="•"/>
              <a:defRPr/>
            </a:pP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105</a:t>
            </a:fld>
            <a:endParaRPr lang="en-US">
              <a:solidFill>
                <a:prstClr val="black"/>
              </a:solidFill>
            </a:endParaRPr>
          </a:p>
        </p:txBody>
      </p:sp>
    </p:spTree>
    <p:extLst>
      <p:ext uri="{BB962C8B-B14F-4D97-AF65-F5344CB8AC3E}">
        <p14:creationId xmlns:p14="http://schemas.microsoft.com/office/powerpoint/2010/main" val="388600654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0" baseline="0" dirty="0" smtClean="0"/>
              <a:t>Part I &amp; II of the DDYS documents</a:t>
            </a:r>
          </a:p>
          <a:p>
            <a:pPr marL="171450" indent="-171450">
              <a:buFontTx/>
              <a:buChar char="-"/>
            </a:pPr>
            <a:r>
              <a:rPr lang="en-US" b="0" baseline="0" dirty="0" smtClean="0"/>
              <a:t>Outline of Part I of DDYS (print on color paper for easy reference) – one-pager</a:t>
            </a:r>
          </a:p>
          <a:p>
            <a:pPr marL="171450" indent="-171450">
              <a:buFontTx/>
              <a:buChar char="-"/>
            </a:pPr>
            <a:r>
              <a:rPr lang="en-US" b="0" baseline="0" dirty="0" smtClean="0"/>
              <a:t>Green, yellow, orange highlighters (one set per district)</a:t>
            </a:r>
          </a:p>
          <a:p>
            <a:pPr marL="171450" indent="-171450">
              <a:buFontTx/>
              <a:buChar char="-"/>
            </a:pPr>
            <a:r>
              <a:rPr lang="en-US" b="0" baseline="0" dirty="0" smtClean="0"/>
              <a:t>Green, orange post-its (one pad of each color per district)</a:t>
            </a:r>
          </a:p>
          <a:p>
            <a:pPr marL="171450" indent="-171450">
              <a:buFontTx/>
              <a:buChar char="-"/>
            </a:pPr>
            <a:r>
              <a:rPr lang="en-US" b="0" baseline="0" dirty="0" smtClean="0"/>
              <a:t>Chart Paper (one labeled “On Track” in green marker, and one labeled “Needs Attention” in orange marker) for people to stick post-its on</a:t>
            </a:r>
          </a:p>
          <a:p>
            <a:pPr marL="171450" indent="-171450">
              <a:buFontTx/>
              <a:buChar char="-"/>
            </a:pPr>
            <a:endParaRPr lang="en-US" b="0" baseline="0" dirty="0" smtClean="0"/>
          </a:p>
          <a:p>
            <a:pPr marL="0" indent="0">
              <a:buFontTx/>
              <a:buNone/>
            </a:pPr>
            <a:r>
              <a:rPr lang="en-US" b="1" baseline="0" dirty="0" smtClean="0"/>
              <a:t>Talking Points:</a:t>
            </a:r>
          </a:p>
          <a:p>
            <a:pPr marL="171450" indent="-171450">
              <a:buFontTx/>
              <a:buChar char="-"/>
            </a:pPr>
            <a:r>
              <a:rPr lang="en-US" b="0" baseline="0" dirty="0" smtClean="0"/>
              <a:t>What we’d like to do is first, give you a little more reflection time on the DDYS documents if you need it. As a reminder, you can start with Part I or go deeper with Part II if you feel like you’ve already got strong plans in place on Part I. You can use this time to continue your reflections, revisit them and make adjustments as needed, or catch up new team members who may not have attended in January.</a:t>
            </a:r>
          </a:p>
          <a:p>
            <a:pPr marL="171450" indent="-171450">
              <a:buFontTx/>
              <a:buChar char="-"/>
            </a:pPr>
            <a:r>
              <a:rPr lang="en-US" b="0" baseline="0" dirty="0" smtClean="0"/>
              <a:t>Second, we’d like to help you zoom out of these documents a bit and start prioritizing at a high-level the pieces of your pillar that need the most attention. This will help inform how you set up training in your district, and what you need to focus on the most, and then will inform how you continue to build out ongoing support throughout the year. These might be things you want to ensure you have a focus on in your district plan that was just submitted. Remember, you can make revisions to those at any point. </a:t>
            </a:r>
          </a:p>
          <a:p>
            <a:pPr marL="171450" indent="-171450">
              <a:buFontTx/>
              <a:buChar char="-"/>
            </a:pPr>
            <a:r>
              <a:rPr lang="en-US" b="0" baseline="0" dirty="0" smtClean="0"/>
              <a:t>To do that, we’d like you to use the three highlighters on your table to highlight the outline we’ve provided of Part I of the DDYS document (reference color paper here). </a:t>
            </a:r>
          </a:p>
          <a:p>
            <a:pPr marL="628650" lvl="1" indent="-171450">
              <a:buFontTx/>
              <a:buChar char="-"/>
            </a:pPr>
            <a:r>
              <a:rPr lang="en-US" b="0" baseline="0" dirty="0" smtClean="0"/>
              <a:t>You’ll highlight in “green” anything where you have a solid plan in place already and/or have already begun executing. These should be items that you do not need to place a lot of attention on moving forward, or where you just need to implement your plan. </a:t>
            </a:r>
          </a:p>
          <a:p>
            <a:pPr marL="628650" lvl="1" indent="-171450">
              <a:buFontTx/>
              <a:buChar char="-"/>
            </a:pPr>
            <a:r>
              <a:rPr lang="en-US" b="0" baseline="0" dirty="0" smtClean="0"/>
              <a:t>You’ll highlight in “yellow” anything where you’ve done some preliminary thinking or planning, but perhaps you need to begin the work still or maybe you have some minor concerns or challenges that need to be addressed in order to make progress</a:t>
            </a:r>
          </a:p>
          <a:p>
            <a:pPr marL="628650" lvl="1" indent="-171450">
              <a:buFontTx/>
              <a:buChar char="-"/>
            </a:pPr>
            <a:r>
              <a:rPr lang="en-US" b="0" baseline="0" dirty="0" smtClean="0"/>
              <a:t>Finally, you’ll use the orange highlighter to highlight things where you haven’t even started thinking about it yet and don’t really have any plans in place.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smtClean="0">
                <a:solidFill>
                  <a:schemeClr val="tx1"/>
                </a:solidFill>
                <a:effectLst/>
                <a:latin typeface="+mn-lt"/>
                <a:ea typeface="+mn-ea"/>
                <a:cs typeface="+mn-cs"/>
              </a:rPr>
              <a:t>Once you have color coded each pillar, put a ”+” next to items you need to focus on this summer (before school starts), and a “o” next to things you will provide ongoing professional development on (or work on as a district team) throughout the school year.</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Once you’ve done that record the things you highlighted “green” on a green post-it and the things you highlighted orange on an orange post-it. Include your district name on the post-it and place them on the appropriate chart paper (labeled “On track” (green) or “Needs Attention” (orange)).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This serves two purposes: 1) it will help us know where each of you are focused so we can support you appropriately, and 2) help you know what other districts are focusing on what you’re focusing on so you can potentially make connections with one another or so you can tap into the expertise of the ones who already have plans in place in the areas where you’re just starting out.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Once you’ve done this, take a look around and do a quick gallery walk to see what others are focusing on and where they already have solid plans in </a:t>
            </a:r>
            <a:r>
              <a:rPr kumimoji="0" lang="en-US" sz="1200" b="0" i="0" u="none" strike="noStrike" kern="1200" cap="none" spc="0" normalizeH="0" baseline="0" noProof="0" smtClean="0">
                <a:ln>
                  <a:noFill/>
                </a:ln>
                <a:solidFill>
                  <a:prstClr val="black"/>
                </a:solidFill>
                <a:effectLst/>
                <a:uLnTx/>
                <a:uFillTx/>
                <a:latin typeface="+mn-lt"/>
                <a:ea typeface="+mn-ea"/>
                <a:cs typeface="+mn-cs"/>
              </a:rPr>
              <a:t>place.</a:t>
            </a:r>
            <a:endParaRPr lang="en-US" b="0" baseline="0" dirty="0" smtClean="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106</a:t>
            </a:fld>
            <a:endParaRPr lang="en-US">
              <a:solidFill>
                <a:prstClr val="black"/>
              </a:solidFill>
            </a:endParaRPr>
          </a:p>
        </p:txBody>
      </p:sp>
    </p:spTree>
    <p:extLst>
      <p:ext uri="{BB962C8B-B14F-4D97-AF65-F5344CB8AC3E}">
        <p14:creationId xmlns:p14="http://schemas.microsoft.com/office/powerpoint/2010/main" val="22986464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ctrTitle" hasCustomPrompt="1"/>
          </p:nvPr>
        </p:nvSpPr>
        <p:spPr>
          <a:xfrm>
            <a:off x="684597" y="3810000"/>
            <a:ext cx="7772400" cy="1470025"/>
          </a:xfrm>
        </p:spPr>
        <p:txBody>
          <a:bodyPr>
            <a:normAutofit/>
          </a:bodyPr>
          <a:lstStyle>
            <a:lvl1pPr algn="ctr">
              <a:defRPr sz="4000"/>
            </a:lvl1pPr>
          </a:lstStyle>
          <a:p>
            <a:r>
              <a:rPr lang="en-US" dirty="0" smtClean="0"/>
              <a:t>Insert Presentation Title</a:t>
            </a:r>
            <a:endParaRPr lang="en-US" dirty="0"/>
          </a:p>
        </p:txBody>
      </p:sp>
      <p:sp>
        <p:nvSpPr>
          <p:cNvPr id="3" name="Subtitle 2"/>
          <p:cNvSpPr>
            <a:spLocks noGrp="1"/>
          </p:cNvSpPr>
          <p:nvPr>
            <p:ph type="subTitle" idx="1" hasCustomPrompt="1"/>
          </p:nvPr>
        </p:nvSpPr>
        <p:spPr>
          <a:xfrm>
            <a:off x="1371600" y="5334000"/>
            <a:ext cx="6400800" cy="685800"/>
          </a:xfrm>
        </p:spPr>
        <p:txBody>
          <a:bodyPr>
            <a:noAutofit/>
          </a:bodyPr>
          <a:lstStyle>
            <a:lvl1pPr marL="0" indent="0" algn="ctr">
              <a:buNone/>
              <a:defRPr sz="3000" baseline="0">
                <a:solidFill>
                  <a:schemeClr val="bg1"/>
                </a:solidFill>
                <a:latin typeface="PermianSlabSerifTypeface" pitchFamily="50"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If applicable, insert sub-title</a:t>
            </a:r>
            <a:endParaRPr lang="en-US" dirty="0"/>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p:cNvSpPr>
            <a:spLocks noGrp="1"/>
          </p:cNvSpPr>
          <p:nvPr>
            <p:ph type="body" sz="quarter" idx="10" hasCustomPrompt="1"/>
          </p:nvPr>
        </p:nvSpPr>
        <p:spPr>
          <a:xfrm>
            <a:off x="2056799" y="6400800"/>
            <a:ext cx="5030403" cy="381000"/>
          </a:xfrm>
        </p:spPr>
        <p:txBody>
          <a:bodyPr>
            <a:normAutofit/>
          </a:bodyPr>
          <a:lstStyle>
            <a:lvl1pPr marL="0" marR="0" indent="0" algn="ctr"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lang="en-US" sz="1400" smtClean="0">
                <a:solidFill>
                  <a:schemeClr val="tx2"/>
                </a:solidFill>
              </a:defRPr>
            </a:lvl1pPr>
            <a:lvl5pPr marL="1828800" indent="0">
              <a:buNone/>
              <a:defRPr/>
            </a:lvl5pPr>
          </a:lstStyle>
          <a:p>
            <a:pPr marL="0" marR="0" lvl="0" indent="0" algn="l"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a:pPr>
            <a:r>
              <a:rPr lang="en-US" sz="1400" dirty="0" smtClean="0">
                <a:solidFill>
                  <a:schemeClr val="tx2"/>
                </a:solidFill>
                <a:latin typeface="+mn-lt"/>
              </a:rPr>
              <a:t>Presenter Name | Job Title | Team/Office/Division | Date</a:t>
            </a:r>
          </a:p>
        </p:txBody>
      </p:sp>
    </p:spTree>
    <p:extLst>
      <p:ext uri="{BB962C8B-B14F-4D97-AF65-F5344CB8AC3E}">
        <p14:creationId xmlns:p14="http://schemas.microsoft.com/office/powerpoint/2010/main" val="1510830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2" name="Title 1"/>
          <p:cNvSpPr>
            <a:spLocks noGrp="1"/>
          </p:cNvSpPr>
          <p:nvPr>
            <p:ph type="ctrTitle" hasCustomPrompt="1"/>
          </p:nvPr>
        </p:nvSpPr>
        <p:spPr>
          <a:xfrm>
            <a:off x="684597" y="3810002"/>
            <a:ext cx="7772400" cy="1470025"/>
          </a:xfrm>
        </p:spPr>
        <p:txBody>
          <a:bodyPr>
            <a:normAutofit/>
          </a:bodyPr>
          <a:lstStyle>
            <a:lvl1pPr algn="ctr">
              <a:defRPr sz="3000"/>
            </a:lvl1pPr>
          </a:lstStyle>
          <a:p>
            <a:r>
              <a:rPr lang="en-US" dirty="0" smtClean="0"/>
              <a:t>Insert Presentation Title</a:t>
            </a:r>
            <a:endParaRPr lang="en-US" dirty="0"/>
          </a:p>
        </p:txBody>
      </p:sp>
      <p:sp>
        <p:nvSpPr>
          <p:cNvPr id="3" name="Subtitle 2"/>
          <p:cNvSpPr>
            <a:spLocks noGrp="1"/>
          </p:cNvSpPr>
          <p:nvPr>
            <p:ph type="subTitle" idx="1" hasCustomPrompt="1"/>
          </p:nvPr>
        </p:nvSpPr>
        <p:spPr>
          <a:xfrm>
            <a:off x="1371600" y="5334000"/>
            <a:ext cx="6400800" cy="685800"/>
          </a:xfrm>
        </p:spPr>
        <p:txBody>
          <a:bodyPr>
            <a:noAutofit/>
          </a:bodyPr>
          <a:lstStyle>
            <a:lvl1pPr marL="0" indent="0" algn="ctr">
              <a:buNone/>
              <a:defRPr sz="2250" baseline="0">
                <a:solidFill>
                  <a:schemeClr val="bg1"/>
                </a:solidFill>
                <a:latin typeface="PermianSlabSerifTypeface" pitchFamily="50"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If applicable, insert sub-title</a:t>
            </a:r>
            <a:endParaRPr lang="en-US" dirty="0"/>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61"/>
            <a:ext cx="5181600" cy="2049941"/>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p:cNvSpPr>
            <a:spLocks noGrp="1"/>
          </p:cNvSpPr>
          <p:nvPr>
            <p:ph type="body" sz="quarter" idx="10" hasCustomPrompt="1"/>
          </p:nvPr>
        </p:nvSpPr>
        <p:spPr>
          <a:xfrm>
            <a:off x="2056799" y="6400800"/>
            <a:ext cx="5030403" cy="381000"/>
          </a:xfrm>
        </p:spPr>
        <p:txBody>
          <a:bodyPr>
            <a:normAutofit/>
          </a:bodyPr>
          <a:lstStyle>
            <a:lvl1pPr marL="0" marR="0" indent="0" algn="ctr" defTabSz="6858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lang="en-US" sz="1050" smtClean="0">
                <a:solidFill>
                  <a:schemeClr val="tx2"/>
                </a:solidFill>
              </a:defRPr>
            </a:lvl1pPr>
            <a:lvl5pPr marL="1371600" indent="0">
              <a:buNone/>
              <a:defRPr/>
            </a:lvl5pPr>
          </a:lstStyle>
          <a:p>
            <a:pPr marL="0" marR="0" lvl="0" indent="0" algn="l" defTabSz="6858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a:pPr>
            <a:r>
              <a:rPr lang="en-US" sz="1050" dirty="0" smtClean="0">
                <a:solidFill>
                  <a:schemeClr val="tx2"/>
                </a:solidFill>
                <a:latin typeface="+mn-lt"/>
              </a:rPr>
              <a:t>Presenter Name | Job Title | Team/Office/Division | Date</a:t>
            </a:r>
          </a:p>
        </p:txBody>
      </p:sp>
    </p:spTree>
    <p:extLst>
      <p:ext uri="{BB962C8B-B14F-4D97-AF65-F5344CB8AC3E}">
        <p14:creationId xmlns:p14="http://schemas.microsoft.com/office/powerpoint/2010/main" val="407320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defRPr>
            </a:lvl1pPr>
            <a:lvl2pPr>
              <a:defRPr baseline="0">
                <a:solidFill>
                  <a:schemeClr val="accent1"/>
                </a:solidFill>
              </a:defRPr>
            </a:lvl2pPr>
            <a:lvl3pPr>
              <a:defRPr baseline="0">
                <a:solidFill>
                  <a:schemeClr val="accent1"/>
                </a:solidFill>
              </a:defRPr>
            </a:lvl3pPr>
            <a:lvl4pPr>
              <a:defRPr baseline="0">
                <a:solidFill>
                  <a:schemeClr val="accent1"/>
                </a:solidFill>
              </a:defRPr>
            </a:lvl4pPr>
            <a:lvl5pPr>
              <a:defRPr baseline="0">
                <a:solidFill>
                  <a:schemeClr val="accent1"/>
                </a:solidFill>
              </a:defRPr>
            </a:lvl5pPr>
          </a:lstStyle>
          <a:p>
            <a:pPr lvl="0"/>
            <a:r>
              <a:rPr lang="en-US" dirty="0" smtClean="0"/>
              <a:t>Level 1 bullet points (default is 24-point font)</a:t>
            </a:r>
          </a:p>
          <a:p>
            <a:pPr lvl="1"/>
            <a:r>
              <a:rPr lang="en-US" dirty="0" smtClean="0"/>
              <a:t>Level 2 bullet points (default is 22-point font)</a:t>
            </a:r>
          </a:p>
          <a:p>
            <a:pPr lvl="2"/>
            <a:r>
              <a:rPr lang="en-US" dirty="0" smtClean="0"/>
              <a:t>Level 3 bullet points (default is 20-point font)</a:t>
            </a:r>
          </a:p>
          <a:p>
            <a:pPr lvl="3"/>
            <a:r>
              <a:rPr lang="en-US" dirty="0" smtClean="0"/>
              <a:t>Level 4 bullet points (default is 18-point font)</a:t>
            </a:r>
          </a:p>
          <a:p>
            <a:pPr lvl="4"/>
            <a:r>
              <a:rPr lang="en-US" dirty="0" smtClean="0"/>
              <a:t>Level 5 bullet points (default is 16-point font)</a:t>
            </a:r>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2" name="Title 1"/>
          <p:cNvSpPr>
            <a:spLocks noGrp="1"/>
          </p:cNvSpPr>
          <p:nvPr>
            <p:ph type="title" hasCustomPrompt="1"/>
          </p:nvPr>
        </p:nvSpPr>
        <p:spPr>
          <a:xfrm>
            <a:off x="304800" y="228600"/>
            <a:ext cx="8305800" cy="914400"/>
          </a:xfrm>
        </p:spPr>
        <p:txBody>
          <a:bodyPr/>
          <a:lstStyle>
            <a:lvl1pPr>
              <a:defRPr baseline="0"/>
            </a:lvl1pPr>
          </a:lstStyle>
          <a:p>
            <a:r>
              <a:rPr lang="en-US" dirty="0" smtClean="0"/>
              <a:t>Insert Slide Heading </a:t>
            </a:r>
            <a:endParaRPr lang="en-US" dirty="0"/>
          </a:p>
        </p:txBody>
      </p:sp>
      <p:sp>
        <p:nvSpPr>
          <p:cNvPr id="8" name="Rectangle 7"/>
          <p:cNvSpPr/>
          <p:nvPr userDrawn="1"/>
        </p:nvSpPr>
        <p:spPr>
          <a:xfrm>
            <a:off x="0" y="5999377"/>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1" y="6108906"/>
            <a:ext cx="1616967" cy="639563"/>
          </a:xfrm>
          <a:prstGeom prst="rect">
            <a:avLst/>
          </a:prstGeom>
        </p:spPr>
      </p:pic>
      <p:sp>
        <p:nvSpPr>
          <p:cNvPr id="6" name="Slide Number Placeholder 5"/>
          <p:cNvSpPr>
            <a:spLocks noGrp="1"/>
          </p:cNvSpPr>
          <p:nvPr>
            <p:ph type="sldNum" sz="quarter" idx="12"/>
          </p:nvPr>
        </p:nvSpPr>
        <p:spPr>
          <a:xfrm>
            <a:off x="8229600" y="6356352"/>
            <a:ext cx="457200" cy="365125"/>
          </a:xfrm>
          <a:prstGeom prst="rect">
            <a:avLst/>
          </a:prstGeom>
        </p:spPr>
        <p:txBody>
          <a:bodyPr/>
          <a:lstStyle>
            <a:lvl1pPr algn="r">
              <a:defRPr sz="105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26104153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0" y="1295400"/>
            <a:ext cx="4114800" cy="4525963"/>
          </a:xfrm>
        </p:spPr>
        <p:txBody>
          <a:bodyPr/>
          <a:lstStyle>
            <a:lvl1pPr>
              <a:defRPr sz="1650" baseline="0">
                <a:solidFill>
                  <a:schemeClr val="accent1"/>
                </a:solidFill>
              </a:defRPr>
            </a:lvl1pPr>
            <a:lvl2pPr>
              <a:defRPr sz="1500">
                <a:solidFill>
                  <a:schemeClr val="accent1"/>
                </a:solidFill>
              </a:defRPr>
            </a:lvl2pPr>
            <a:lvl3pPr>
              <a:defRPr sz="1350">
                <a:solidFill>
                  <a:schemeClr val="accent1"/>
                </a:solidFill>
              </a:defRPr>
            </a:lvl3pPr>
            <a:lvl4pPr>
              <a:defRPr sz="1200">
                <a:solidFill>
                  <a:schemeClr val="accent1"/>
                </a:solidFill>
              </a:defRPr>
            </a:lvl4pPr>
            <a:lvl5pPr>
              <a:defRPr sz="1200"/>
            </a:lvl5pPr>
            <a:lvl6pPr>
              <a:defRPr sz="1350"/>
            </a:lvl6pPr>
            <a:lvl7pPr>
              <a:defRPr sz="1350"/>
            </a:lvl7pPr>
            <a:lvl8pPr>
              <a:defRPr sz="1350"/>
            </a:lvl8pPr>
            <a:lvl9pPr>
              <a:defRPr sz="135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2" name="Title 1"/>
          <p:cNvSpPr>
            <a:spLocks noGrp="1"/>
          </p:cNvSpPr>
          <p:nvPr>
            <p:ph type="title" hasCustomPrompt="1"/>
          </p:nvPr>
        </p:nvSpPr>
        <p:spPr/>
        <p:txBody>
          <a:bodyPr/>
          <a:lstStyle>
            <a:lvl1pPr>
              <a:defRPr/>
            </a:lvl1pPr>
          </a:lstStyle>
          <a:p>
            <a:r>
              <a:rPr lang="en-US" dirty="0" smtClean="0"/>
              <a:t>Insert Slide Heading</a:t>
            </a:r>
            <a:endParaRPr lang="en-US" dirty="0"/>
          </a:p>
        </p:txBody>
      </p:sp>
      <p:sp>
        <p:nvSpPr>
          <p:cNvPr id="10" name="Content Placeholder 2"/>
          <p:cNvSpPr>
            <a:spLocks noGrp="1"/>
          </p:cNvSpPr>
          <p:nvPr>
            <p:ph sz="half" idx="13" hasCustomPrompt="1"/>
          </p:nvPr>
        </p:nvSpPr>
        <p:spPr>
          <a:xfrm>
            <a:off x="4572000" y="1295400"/>
            <a:ext cx="4114800" cy="4525963"/>
          </a:xfrm>
        </p:spPr>
        <p:txBody>
          <a:bodyPr/>
          <a:lstStyle>
            <a:lvl1pPr>
              <a:defRPr sz="1650">
                <a:solidFill>
                  <a:schemeClr val="accent1"/>
                </a:solidFill>
              </a:defRPr>
            </a:lvl1pPr>
            <a:lvl2pPr>
              <a:defRPr sz="1500">
                <a:solidFill>
                  <a:schemeClr val="accent1"/>
                </a:solidFill>
              </a:defRPr>
            </a:lvl2pPr>
            <a:lvl3pPr>
              <a:defRPr sz="1350">
                <a:solidFill>
                  <a:schemeClr val="accent1"/>
                </a:solidFill>
              </a:defRPr>
            </a:lvl3pPr>
            <a:lvl4pPr>
              <a:defRPr sz="1200">
                <a:solidFill>
                  <a:schemeClr val="accent1"/>
                </a:solidFill>
              </a:defRPr>
            </a:lvl4pPr>
            <a:lvl5pPr>
              <a:defRPr sz="1200"/>
            </a:lvl5pPr>
            <a:lvl6pPr>
              <a:defRPr sz="1350"/>
            </a:lvl6pPr>
            <a:lvl7pPr>
              <a:defRPr sz="1350"/>
            </a:lvl7pPr>
            <a:lvl8pPr>
              <a:defRPr sz="1350"/>
            </a:lvl8pPr>
            <a:lvl9pPr>
              <a:defRPr sz="135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11" name="Rectangle 10"/>
          <p:cNvSpPr/>
          <p:nvPr userDrawn="1"/>
        </p:nvSpPr>
        <p:spPr>
          <a:xfrm>
            <a:off x="0" y="5999377"/>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1" y="6108906"/>
            <a:ext cx="1616967" cy="639563"/>
          </a:xfrm>
          <a:prstGeom prst="rect">
            <a:avLst/>
          </a:prstGeom>
        </p:spPr>
      </p:pic>
      <p:sp>
        <p:nvSpPr>
          <p:cNvPr id="13" name="Slide Number Placeholder 5"/>
          <p:cNvSpPr>
            <a:spLocks noGrp="1"/>
          </p:cNvSpPr>
          <p:nvPr>
            <p:ph type="sldNum" sz="quarter" idx="12"/>
          </p:nvPr>
        </p:nvSpPr>
        <p:spPr>
          <a:xfrm>
            <a:off x="8229600" y="6356352"/>
            <a:ext cx="457200" cy="365125"/>
          </a:xfrm>
          <a:prstGeom prst="rect">
            <a:avLst/>
          </a:prstGeom>
        </p:spPr>
        <p:txBody>
          <a:bodyPr/>
          <a:lstStyle>
            <a:lvl1pPr algn="r">
              <a:defRPr sz="105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56917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6"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2625" baseline="0"/>
            </a:lvl1pPr>
          </a:lstStyle>
          <a:p>
            <a:r>
              <a:rPr lang="en-US" dirty="0" smtClean="0"/>
              <a:t>Insert Section Heading</a:t>
            </a:r>
            <a:endParaRPr lang="en-US" dirty="0"/>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1" y="3810000"/>
            <a:ext cx="238222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610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7"/>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1" y="6108906"/>
            <a:ext cx="1616967" cy="639563"/>
          </a:xfrm>
          <a:prstGeom prst="rect">
            <a:avLst/>
          </a:prstGeom>
        </p:spPr>
      </p:pic>
      <p:sp>
        <p:nvSpPr>
          <p:cNvPr id="7" name="Slide Number Placeholder 5"/>
          <p:cNvSpPr>
            <a:spLocks noGrp="1"/>
          </p:cNvSpPr>
          <p:nvPr>
            <p:ph type="sldNum" sz="quarter" idx="12"/>
          </p:nvPr>
        </p:nvSpPr>
        <p:spPr>
          <a:xfrm>
            <a:off x="8229600" y="6356352"/>
            <a:ext cx="457200" cy="365125"/>
          </a:xfrm>
          <a:prstGeom prst="rect">
            <a:avLst/>
          </a:prstGeom>
        </p:spPr>
        <p:txBody>
          <a:bodyPr/>
          <a:lstStyle>
            <a:lvl1pPr algn="r">
              <a:defRPr sz="105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31079310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2"/>
            <a:ext cx="457200" cy="365125"/>
          </a:xfrm>
          <a:prstGeom prst="rect">
            <a:avLst/>
          </a:prstGeom>
        </p:spPr>
        <p:txBody>
          <a:bodyPr/>
          <a:lstStyle>
            <a:lvl1pPr algn="r">
              <a:defRPr sz="105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9" name="Title 1"/>
          <p:cNvSpPr>
            <a:spLocks noGrp="1"/>
          </p:cNvSpPr>
          <p:nvPr>
            <p:ph type="title" hasCustomPrompt="1"/>
          </p:nvPr>
        </p:nvSpPr>
        <p:spPr>
          <a:xfrm>
            <a:off x="381000" y="228600"/>
            <a:ext cx="8305800" cy="914400"/>
          </a:xfrm>
        </p:spPr>
        <p:txBody>
          <a:bodyPr/>
          <a:lstStyle>
            <a:lvl1pPr>
              <a:defRPr/>
            </a:lvl1pPr>
          </a:lstStyle>
          <a:p>
            <a:r>
              <a:rPr lang="en-US" dirty="0" smtClean="0"/>
              <a:t>Insert Slide Heading</a:t>
            </a:r>
            <a:endParaRPr lang="en-US" dirty="0"/>
          </a:p>
        </p:txBody>
      </p:sp>
    </p:spTree>
    <p:extLst>
      <p:ext uri="{BB962C8B-B14F-4D97-AF65-F5344CB8AC3E}">
        <p14:creationId xmlns:p14="http://schemas.microsoft.com/office/powerpoint/2010/main" val="3320458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12" name="Title 1"/>
          <p:cNvSpPr txBox="1">
            <a:spLocks/>
          </p:cNvSpPr>
          <p:nvPr userDrawn="1"/>
        </p:nvSpPr>
        <p:spPr>
          <a:xfrm>
            <a:off x="608397" y="3898902"/>
            <a:ext cx="7924800" cy="1803399"/>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250" b="1" dirty="0" smtClean="0">
                <a:solidFill>
                  <a:srgbClr val="FFFFFF"/>
                </a:solidFill>
                <a:cs typeface="PermianSlabSerifTypeface"/>
              </a:rPr>
              <a:t>Presenter Name</a:t>
            </a:r>
            <a:br>
              <a:rPr lang="en-US" sz="2250" b="1" dirty="0" smtClean="0">
                <a:solidFill>
                  <a:srgbClr val="FFFFFF"/>
                </a:solidFill>
                <a:cs typeface="PermianSlabSerifTypeface"/>
              </a:rPr>
            </a:br>
            <a:r>
              <a:rPr lang="en-US" sz="2250" b="1" dirty="0" smtClean="0">
                <a:solidFill>
                  <a:srgbClr val="FFFFFF"/>
                </a:solidFill>
                <a:cs typeface="PermianSlabSerifTypeface"/>
              </a:rPr>
              <a:t>Title</a:t>
            </a:r>
            <a:br>
              <a:rPr lang="en-US" sz="2250" b="1" dirty="0" smtClean="0">
                <a:solidFill>
                  <a:srgbClr val="FFFFFF"/>
                </a:solidFill>
                <a:cs typeface="PermianSlabSerifTypeface"/>
              </a:rPr>
            </a:br>
            <a:r>
              <a:rPr lang="en-US" sz="2250" b="1" dirty="0" smtClean="0">
                <a:solidFill>
                  <a:srgbClr val="FFFFFF"/>
                </a:solidFill>
                <a:cs typeface="PermianSlabSerifTypeface"/>
              </a:rPr>
              <a:t>Team/Office/Division</a:t>
            </a:r>
          </a:p>
          <a:p>
            <a:r>
              <a:rPr lang="en-US" sz="2250" b="1" dirty="0" smtClean="0">
                <a:solidFill>
                  <a:srgbClr val="FFFFFF"/>
                </a:solidFill>
                <a:cs typeface="PermianSlabSerifTypeface"/>
              </a:rPr>
              <a:t>Email Address</a:t>
            </a:r>
          </a:p>
          <a:p>
            <a:r>
              <a:rPr lang="en-US" sz="2250" b="1" dirty="0" smtClean="0">
                <a:solidFill>
                  <a:srgbClr val="FFFFFF"/>
                </a:solidFill>
                <a:cs typeface="PermianSlabSerifTypeface"/>
              </a:rPr>
              <a:t>Phone Number</a:t>
            </a:r>
            <a:endParaRPr lang="en-US" sz="2250" b="1" dirty="0">
              <a:solidFill>
                <a:srgbClr val="FFFFFF"/>
              </a:solidFill>
              <a:cs typeface="PermianSlabSerifTypeface"/>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61"/>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77202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12" name="Title 1"/>
          <p:cNvSpPr txBox="1">
            <a:spLocks/>
          </p:cNvSpPr>
          <p:nvPr userDrawn="1"/>
        </p:nvSpPr>
        <p:spPr>
          <a:xfrm>
            <a:off x="608397" y="3898902"/>
            <a:ext cx="7924800" cy="1803399"/>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950" b="1" i="1" dirty="0" smtClean="0">
                <a:solidFill>
                  <a:srgbClr val="FFFFFF"/>
                </a:solidFill>
                <a:effectLst>
                  <a:outerShdw blurRad="38100" dist="38100" dir="2700000" algn="tl">
                    <a:srgbClr val="000000">
                      <a:alpha val="43137"/>
                    </a:srgbClr>
                  </a:outerShdw>
                </a:effectLst>
                <a:cs typeface="PermianSlabSerifTypeface"/>
              </a:rPr>
              <a:t>Districts and schools in Tennessee will exemplify excellence and equity such that all students are equipped with the knowledge and skills to successfully embark on their chosen path in life.</a:t>
            </a:r>
            <a:endParaRPr lang="en-US" sz="1950" b="1" i="1" dirty="0">
              <a:solidFill>
                <a:srgbClr val="FFFFFF"/>
              </a:solidFill>
              <a:effectLst>
                <a:outerShdw blurRad="38100" dist="38100" dir="2700000" algn="tl">
                  <a:srgbClr val="000000">
                    <a:alpha val="43137"/>
                  </a:srgbClr>
                </a:outerShdw>
              </a:effectLst>
              <a:cs typeface="PermianSlabSerifTypeface"/>
            </a:endParaRPr>
          </a:p>
        </p:txBody>
      </p:sp>
      <p:sp>
        <p:nvSpPr>
          <p:cNvPr id="13" name="Text Placeholder 2"/>
          <p:cNvSpPr txBox="1">
            <a:spLocks/>
          </p:cNvSpPr>
          <p:nvPr userDrawn="1"/>
        </p:nvSpPr>
        <p:spPr>
          <a:xfrm>
            <a:off x="0" y="6172202"/>
            <a:ext cx="9144000" cy="482601"/>
          </a:xfrm>
          <a:prstGeom prst="rect">
            <a:avLst/>
          </a:prstGeom>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b="1" dirty="0" smtClean="0">
                <a:solidFill>
                  <a:srgbClr val="1B365D"/>
                </a:solidFill>
                <a:cs typeface="Open Sans"/>
              </a:rPr>
              <a:t>Excellence | Optimism | Judgment | Courage | Teamwork</a:t>
            </a:r>
            <a:endParaRPr lang="en-US" sz="1800" b="1" dirty="0">
              <a:solidFill>
                <a:srgbClr val="1B365D"/>
              </a:solidFill>
              <a:cs typeface="Open Sans"/>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61"/>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5576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Body">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Title 1"/>
          <p:cNvSpPr>
            <a:spLocks noGrp="1"/>
          </p:cNvSpPr>
          <p:nvPr>
            <p:ph type="title"/>
          </p:nvPr>
        </p:nvSpPr>
        <p:spPr>
          <a:xfrm>
            <a:off x="152400" y="177803"/>
            <a:ext cx="8839200" cy="825500"/>
          </a:xfrm>
        </p:spPr>
        <p:txBody>
          <a:bodyPr>
            <a:noAutofit/>
          </a:bodyPr>
          <a:lstStyle>
            <a:lvl1pPr algn="l">
              <a:defRPr sz="2400" b="1">
                <a:solidFill>
                  <a:schemeClr val="bg1"/>
                </a:solidFill>
                <a:effectLst>
                  <a:outerShdw blurRad="38100" dist="38100" dir="2700000" algn="tl">
                    <a:srgbClr val="000000">
                      <a:alpha val="43137"/>
                    </a:srgbClr>
                  </a:outerShdw>
                </a:effectLst>
                <a:latin typeface="PermianSlabSerifTypeface" panose="02000000000000000000" pitchFamily="50" charset="0"/>
              </a:defRPr>
            </a:lvl1pPr>
          </a:lstStyle>
          <a:p>
            <a:r>
              <a:rPr lang="en-US" dirty="0"/>
              <a:t>Click to edit Master title style</a:t>
            </a:r>
          </a:p>
        </p:txBody>
      </p:sp>
      <p:sp>
        <p:nvSpPr>
          <p:cNvPr id="3" name="Content Placeholder 2"/>
          <p:cNvSpPr>
            <a:spLocks noGrp="1"/>
          </p:cNvSpPr>
          <p:nvPr>
            <p:ph idx="1"/>
          </p:nvPr>
        </p:nvSpPr>
        <p:spPr>
          <a:xfrm>
            <a:off x="228600" y="1193804"/>
            <a:ext cx="8763000" cy="4958462"/>
          </a:xfrm>
        </p:spPr>
        <p:txBody>
          <a:bodyPr>
            <a:normAutofit/>
          </a:bodyPr>
          <a:lstStyle>
            <a:lvl1pPr>
              <a:buClr>
                <a:schemeClr val="bg2"/>
              </a:buClr>
              <a:defRPr sz="1800">
                <a:latin typeface="Open Sans" panose="020B0606030504020204" pitchFamily="34" charset="0"/>
                <a:ea typeface="Open Sans" panose="020B0606030504020204" pitchFamily="34" charset="0"/>
                <a:cs typeface="Open Sans" panose="020B0606030504020204" pitchFamily="34" charset="0"/>
              </a:defRPr>
            </a:lvl1pPr>
            <a:lvl2pPr>
              <a:buClr>
                <a:schemeClr val="bg2"/>
              </a:buClr>
              <a:defRPr sz="1500">
                <a:latin typeface="Open Sans" panose="020B0606030504020204" pitchFamily="34" charset="0"/>
                <a:ea typeface="Open Sans" panose="020B0606030504020204" pitchFamily="34" charset="0"/>
                <a:cs typeface="Open Sans" panose="020B0606030504020204" pitchFamily="34" charset="0"/>
              </a:defRPr>
            </a:lvl2pPr>
            <a:lvl3pPr>
              <a:buClr>
                <a:schemeClr val="bg2"/>
              </a:buClr>
              <a:defRPr sz="1350">
                <a:latin typeface="Open Sans" panose="020B0606030504020204" pitchFamily="34" charset="0"/>
                <a:ea typeface="Open Sans" panose="020B0606030504020204" pitchFamily="34" charset="0"/>
                <a:cs typeface="Open Sans" panose="020B0606030504020204" pitchFamily="34" charset="0"/>
              </a:defRPr>
            </a:lvl3pPr>
            <a:lvl4pPr>
              <a:buClr>
                <a:schemeClr val="bg2"/>
              </a:buClr>
              <a:defRPr sz="1200">
                <a:latin typeface="Open Sans" panose="020B0606030504020204" pitchFamily="34" charset="0"/>
                <a:ea typeface="Open Sans" panose="020B0606030504020204" pitchFamily="34" charset="0"/>
                <a:cs typeface="Open Sans" panose="020B0606030504020204" pitchFamily="34" charset="0"/>
              </a:defRPr>
            </a:lvl4pPr>
            <a:lvl5pPr>
              <a:buClr>
                <a:schemeClr val="bg2"/>
              </a:buClr>
              <a:defRPr sz="120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0" y="6152268"/>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12" name="Footer Placeholder 4"/>
          <p:cNvSpPr>
            <a:spLocks noGrp="1"/>
          </p:cNvSpPr>
          <p:nvPr>
            <p:ph type="ftr" sz="quarter" idx="11"/>
          </p:nvPr>
        </p:nvSpPr>
        <p:spPr>
          <a:xfrm>
            <a:off x="3124200" y="6375402"/>
            <a:ext cx="2895600" cy="365125"/>
          </a:xfrm>
          <a:prstGeom prst="rect">
            <a:avLst/>
          </a:prstGeom>
        </p:spPr>
        <p:txBody>
          <a:bodyPr anchor="b"/>
          <a:lstStyle>
            <a:lvl1pPr>
              <a:defRPr sz="75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solidFill>
                <a:srgbClr val="1B365D"/>
              </a:solidFill>
            </a:endParaRPr>
          </a:p>
        </p:txBody>
      </p:sp>
      <p:sp>
        <p:nvSpPr>
          <p:cNvPr id="13" name="Slide Number Placeholder 5"/>
          <p:cNvSpPr>
            <a:spLocks noGrp="1"/>
          </p:cNvSpPr>
          <p:nvPr>
            <p:ph type="sldNum" sz="quarter" idx="12"/>
          </p:nvPr>
        </p:nvSpPr>
        <p:spPr>
          <a:xfrm>
            <a:off x="6858000" y="6375402"/>
            <a:ext cx="2133600" cy="365125"/>
          </a:xfrm>
          <a:prstGeom prst="rect">
            <a:avLst/>
          </a:prstGeom>
        </p:spPr>
        <p:txBody>
          <a:bodyPr anchor="b"/>
          <a:lstStyle>
            <a:lvl1pPr>
              <a:defRPr sz="75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fld id="{5C76A076-0EB6-4ACF-BC93-AE169B35ECF5}" type="slidenum">
              <a:rPr lang="en-US" smtClean="0">
                <a:solidFill>
                  <a:srgbClr val="1B365D"/>
                </a:solidFill>
              </a:rPr>
              <a:pPr/>
              <a:t>‹#›</a:t>
            </a:fld>
            <a:endParaRPr lang="en-US" dirty="0">
              <a:solidFill>
                <a:srgbClr val="1B365D"/>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15121389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ub-Title">
    <p:spTree>
      <p:nvGrpSpPr>
        <p:cNvPr id="1" name="Shape 14"/>
        <p:cNvGrpSpPr/>
        <p:nvPr/>
      </p:nvGrpSpPr>
      <p:grpSpPr>
        <a:xfrm>
          <a:off x="0" y="0"/>
          <a:ext cx="0" cy="0"/>
          <a:chOff x="0" y="0"/>
          <a:chExt cx="0" cy="0"/>
        </a:xfrm>
      </p:grpSpPr>
      <p:sp>
        <p:nvSpPr>
          <p:cNvPr id="15" name="Shape 15"/>
          <p:cNvSpPr/>
          <p:nvPr/>
        </p:nvSpPr>
        <p:spPr>
          <a:xfrm>
            <a:off x="2590800" y="3874769"/>
            <a:ext cx="6553200" cy="2240280"/>
          </a:xfrm>
          <a:prstGeom prst="rect">
            <a:avLst/>
          </a:prstGeom>
          <a:solidFill>
            <a:schemeClr val="dk2"/>
          </a:solidFill>
          <a:ln>
            <a:noFill/>
          </a:ln>
        </p:spPr>
        <p:txBody>
          <a:bodyPr lIns="91425" tIns="45700" rIns="91425" bIns="45700" anchor="ctr" anchorCtr="0">
            <a:noAutofit/>
          </a:bodyPr>
          <a:lstStyle/>
          <a:p>
            <a:pPr algn="ctr"/>
            <a:endParaRPr sz="1350" kern="0">
              <a:solidFill>
                <a:srgbClr val="FFFFFF"/>
              </a:solidFill>
              <a:latin typeface="Calibri"/>
              <a:ea typeface="Calibri"/>
              <a:cs typeface="Calibri"/>
              <a:sym typeface="Calibri"/>
            </a:endParaRPr>
          </a:p>
        </p:txBody>
      </p:sp>
      <p:sp>
        <p:nvSpPr>
          <p:cNvPr id="16" name="Shape 16"/>
          <p:cNvSpPr txBox="1">
            <a:spLocks noGrp="1"/>
          </p:cNvSpPr>
          <p:nvPr>
            <p:ph type="ctrTitle"/>
          </p:nvPr>
        </p:nvSpPr>
        <p:spPr>
          <a:xfrm>
            <a:off x="2667000" y="3962400"/>
            <a:ext cx="6324600" cy="2057400"/>
          </a:xfrm>
          <a:prstGeom prst="rect">
            <a:avLst/>
          </a:prstGeom>
          <a:noFill/>
          <a:ln>
            <a:noFill/>
          </a:ln>
        </p:spPr>
        <p:txBody>
          <a:bodyPr lIns="91425" tIns="91425" rIns="91425" bIns="91425" anchor="ctr" anchorCtr="0"/>
          <a:lstStyle>
            <a:lvl1pPr marL="0" marR="0" lvl="0" indent="0" algn="r" rtl="0">
              <a:spcBef>
                <a:spcPts val="0"/>
              </a:spcBef>
              <a:buClr>
                <a:schemeClr val="lt1"/>
              </a:buClr>
              <a:buFont typeface="Arial"/>
              <a:buNone/>
              <a:defRPr sz="4400" b="1" i="0" u="none" strike="noStrike" cap="none">
                <a:solidFill>
                  <a:schemeClr val="lt1"/>
                </a:solidFill>
                <a:latin typeface="Open Sans" panose="020B0606030504020204" pitchFamily="34" charset="0"/>
                <a:ea typeface="Open Sans" panose="020B0606030504020204" pitchFamily="34" charset="0"/>
                <a:cs typeface="Open Sans" panose="020B0606030504020204" pitchFamily="34" charset="0"/>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pic>
        <p:nvPicPr>
          <p:cNvPr id="17" name="Shape 17"/>
          <p:cNvPicPr preferRelativeResize="0"/>
          <p:nvPr/>
        </p:nvPicPr>
        <p:blipFill rotWithShape="1">
          <a:blip r:embed="rId2">
            <a:alphaModFix/>
          </a:blip>
          <a:srcRect l="15509" t="13397" r="9548" b="13397"/>
          <a:stretch/>
        </p:blipFill>
        <p:spPr>
          <a:xfrm>
            <a:off x="152400" y="3766735"/>
            <a:ext cx="2514599" cy="2456348"/>
          </a:xfrm>
          <a:prstGeom prst="rect">
            <a:avLst/>
          </a:prstGeom>
          <a:noFill/>
          <a:ln>
            <a:noFill/>
          </a:ln>
        </p:spPr>
      </p:pic>
    </p:spTree>
    <p:extLst>
      <p:ext uri="{BB962C8B-B14F-4D97-AF65-F5344CB8AC3E}">
        <p14:creationId xmlns:p14="http://schemas.microsoft.com/office/powerpoint/2010/main" val="87308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defRPr>
            </a:lvl1pPr>
            <a:lvl2pPr>
              <a:defRPr baseline="0">
                <a:solidFill>
                  <a:schemeClr val="accent1"/>
                </a:solidFill>
              </a:defRPr>
            </a:lvl2pPr>
            <a:lvl3pPr>
              <a:defRPr baseline="0">
                <a:solidFill>
                  <a:schemeClr val="accent1"/>
                </a:solidFill>
              </a:defRPr>
            </a:lvl3pPr>
            <a:lvl4pPr>
              <a:defRPr baseline="0">
                <a:solidFill>
                  <a:schemeClr val="accent1"/>
                </a:solidFill>
              </a:defRPr>
            </a:lvl4pPr>
            <a:lvl5pPr>
              <a:defRPr baseline="0">
                <a:solidFill>
                  <a:schemeClr val="accent1"/>
                </a:solidFill>
              </a:defRPr>
            </a:lvl5pPr>
          </a:lstStyle>
          <a:p>
            <a:pPr lvl="0"/>
            <a:r>
              <a:rPr lang="en-US" dirty="0" smtClean="0"/>
              <a:t>Level 1 bullet points (default is 24-point font)</a:t>
            </a:r>
          </a:p>
          <a:p>
            <a:pPr lvl="1"/>
            <a:r>
              <a:rPr lang="en-US" dirty="0" smtClean="0"/>
              <a:t>Level 2 bullet points (default is 22-point font)</a:t>
            </a:r>
          </a:p>
          <a:p>
            <a:pPr lvl="2"/>
            <a:r>
              <a:rPr lang="en-US" dirty="0" smtClean="0"/>
              <a:t>Level 3 bullet points (default is 20-point font)</a:t>
            </a:r>
          </a:p>
          <a:p>
            <a:pPr lvl="3"/>
            <a:r>
              <a:rPr lang="en-US" dirty="0" smtClean="0"/>
              <a:t>Level 4 bullet points (default is 18-point font)</a:t>
            </a:r>
          </a:p>
          <a:p>
            <a:pPr lvl="4"/>
            <a:r>
              <a:rPr lang="en-US" dirty="0" smtClean="0"/>
              <a:t>Level 5 bullet points (default is 16-point font)</a:t>
            </a:r>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hasCustomPrompt="1"/>
          </p:nvPr>
        </p:nvSpPr>
        <p:spPr>
          <a:xfrm>
            <a:off x="304800" y="228600"/>
            <a:ext cx="8305800" cy="914400"/>
          </a:xfrm>
        </p:spPr>
        <p:txBody>
          <a:bodyPr/>
          <a:lstStyle>
            <a:lvl1pPr>
              <a:defRPr baseline="0"/>
            </a:lvl1pPr>
          </a:lstStyle>
          <a:p>
            <a:r>
              <a:rPr lang="en-US" dirty="0" smtClean="0"/>
              <a:t>Insert Slide Heading </a:t>
            </a:r>
            <a:endParaRPr lang="en-US" dirty="0"/>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38449324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Body - Red">
    <p:spTree>
      <p:nvGrpSpPr>
        <p:cNvPr id="1" name="Shape 18"/>
        <p:cNvGrpSpPr/>
        <p:nvPr/>
      </p:nvGrpSpPr>
      <p:grpSpPr>
        <a:xfrm>
          <a:off x="0" y="0"/>
          <a:ext cx="0" cy="0"/>
          <a:chOff x="0" y="0"/>
          <a:chExt cx="0" cy="0"/>
        </a:xfrm>
      </p:grpSpPr>
      <p:sp>
        <p:nvSpPr>
          <p:cNvPr id="19" name="Shape 19"/>
          <p:cNvSpPr/>
          <p:nvPr/>
        </p:nvSpPr>
        <p:spPr>
          <a:xfrm>
            <a:off x="0" y="177801"/>
            <a:ext cx="9144000" cy="812799"/>
          </a:xfrm>
          <a:prstGeom prst="rect">
            <a:avLst/>
          </a:prstGeom>
          <a:solidFill>
            <a:schemeClr val="dk2"/>
          </a:solidFill>
          <a:ln>
            <a:noFill/>
          </a:ln>
        </p:spPr>
        <p:txBody>
          <a:bodyPr lIns="91425" tIns="45700" rIns="91425" bIns="45700" anchor="ctr" anchorCtr="0">
            <a:noAutofit/>
          </a:bodyPr>
          <a:lstStyle/>
          <a:p>
            <a:pPr algn="ctr"/>
            <a:endParaRPr kern="0">
              <a:solidFill>
                <a:srgbClr val="FFFFFF"/>
              </a:solidFill>
              <a:latin typeface="Calibri"/>
              <a:ea typeface="Calibri"/>
              <a:cs typeface="Calibri"/>
              <a:sym typeface="Calibri"/>
            </a:endParaRPr>
          </a:p>
        </p:txBody>
      </p:sp>
      <p:sp>
        <p:nvSpPr>
          <p:cNvPr id="20" name="Shape 20"/>
          <p:cNvSpPr txBox="1">
            <a:spLocks noGrp="1"/>
          </p:cNvSpPr>
          <p:nvPr>
            <p:ph type="title"/>
          </p:nvPr>
        </p:nvSpPr>
        <p:spPr>
          <a:xfrm>
            <a:off x="152400" y="177803"/>
            <a:ext cx="8839199" cy="825499"/>
          </a:xfrm>
          <a:prstGeom prst="rect">
            <a:avLst/>
          </a:prstGeom>
          <a:noFill/>
          <a:ln>
            <a:noFill/>
          </a:ln>
        </p:spPr>
        <p:txBody>
          <a:bodyPr lIns="91425" tIns="91425" rIns="91425" bIns="91425" anchor="ctr" anchorCtr="0"/>
          <a:lstStyle>
            <a:lvl1pPr marL="0" marR="0" lvl="0" indent="0" algn="l" rtl="0">
              <a:spcBef>
                <a:spcPts val="0"/>
              </a:spcBef>
              <a:buClr>
                <a:schemeClr val="lt1"/>
              </a:buClr>
              <a:buFont typeface="Arial"/>
              <a:buNone/>
              <a:defRPr sz="3200" b="1" i="0" u="none" strike="noStrike" cap="none">
                <a:solidFill>
                  <a:schemeClr val="lt1"/>
                </a:solidFill>
                <a:latin typeface="Open Sans" panose="020B0606030504020204" pitchFamily="34" charset="0"/>
                <a:ea typeface="Open Sans" panose="020B0606030504020204" pitchFamily="34" charset="0"/>
                <a:cs typeface="Open Sans" panose="020B0606030504020204" pitchFamily="34" charset="0"/>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1" name="Shape 21"/>
          <p:cNvSpPr txBox="1">
            <a:spLocks noGrp="1"/>
          </p:cNvSpPr>
          <p:nvPr>
            <p:ph type="body" idx="1"/>
          </p:nvPr>
        </p:nvSpPr>
        <p:spPr>
          <a:xfrm>
            <a:off x="228600" y="1193800"/>
            <a:ext cx="8763000" cy="4958464"/>
          </a:xfrm>
          <a:prstGeom prst="rect">
            <a:avLst/>
          </a:prstGeom>
          <a:noFill/>
          <a:ln>
            <a:noFill/>
          </a:ln>
        </p:spPr>
        <p:txBody>
          <a:bodyPr lIns="91425" tIns="91425" rIns="91425" bIns="91425" anchor="t" anchorCtr="0"/>
          <a:lstStyle>
            <a:lvl1pPr marL="342900" marR="0" lvl="0" indent="-190500" algn="l" rtl="0">
              <a:spcBef>
                <a:spcPts val="480"/>
              </a:spcBef>
              <a:buClr>
                <a:srgbClr val="FF0F00"/>
              </a:buClr>
              <a:buSzPct val="100000"/>
              <a:buFont typeface="Arial"/>
              <a:buChar char="•"/>
              <a:defRPr sz="2400" b="0" i="0" u="none" strike="noStrike" cap="none">
                <a:solidFill>
                  <a:schemeClr val="dk1"/>
                </a:solidFill>
                <a:latin typeface="Open Sans"/>
                <a:ea typeface="Open Sans"/>
                <a:cs typeface="Open Sans"/>
                <a:sym typeface="Open Sans"/>
              </a:defRPr>
            </a:lvl1pPr>
            <a:lvl2pPr marL="742950" marR="0" lvl="1" indent="-158750" algn="l" rtl="0">
              <a:spcBef>
                <a:spcPts val="400"/>
              </a:spcBef>
              <a:buClr>
                <a:srgbClr val="FF0F00"/>
              </a:buClr>
              <a:buSzPct val="100000"/>
              <a:buFont typeface="Arial"/>
              <a:buChar char="–"/>
              <a:defRPr sz="2000" b="0" i="0" u="none" strike="noStrike" cap="none">
                <a:solidFill>
                  <a:schemeClr val="dk1"/>
                </a:solidFill>
                <a:latin typeface="Open Sans"/>
                <a:ea typeface="Open Sans"/>
                <a:cs typeface="Open Sans"/>
                <a:sym typeface="Open Sans"/>
              </a:defRPr>
            </a:lvl2pPr>
            <a:lvl3pPr marL="1143000" marR="0" lvl="2" indent="-114300" algn="l" rtl="0">
              <a:spcBef>
                <a:spcPts val="360"/>
              </a:spcBef>
              <a:buClr>
                <a:srgbClr val="FF0F00"/>
              </a:buClr>
              <a:buSzPct val="100000"/>
              <a:buFont typeface="Arial"/>
              <a:buChar char="•"/>
              <a:defRPr sz="1800" b="0" i="0" u="none" strike="noStrike" cap="none">
                <a:solidFill>
                  <a:schemeClr val="dk1"/>
                </a:solidFill>
                <a:latin typeface="Open Sans"/>
                <a:ea typeface="Open Sans"/>
                <a:cs typeface="Open Sans"/>
                <a:sym typeface="Open Sans"/>
              </a:defRPr>
            </a:lvl3pPr>
            <a:lvl4pPr marL="1600200" marR="0" lvl="3" indent="-127000" algn="l" rtl="0">
              <a:spcBef>
                <a:spcPts val="320"/>
              </a:spcBef>
              <a:buClr>
                <a:srgbClr val="FF0F00"/>
              </a:buClr>
              <a:buSzPct val="100000"/>
              <a:buFont typeface="Arial"/>
              <a:buChar char="–"/>
              <a:defRPr sz="1600" b="0" i="0" u="none" strike="noStrike" cap="none">
                <a:solidFill>
                  <a:schemeClr val="dk1"/>
                </a:solidFill>
                <a:latin typeface="Open Sans"/>
                <a:ea typeface="Open Sans"/>
                <a:cs typeface="Open Sans"/>
                <a:sym typeface="Open Sans"/>
              </a:defRPr>
            </a:lvl4pPr>
            <a:lvl5pPr marL="2057400" marR="0" lvl="4" indent="-127000" algn="l" rtl="0">
              <a:spcBef>
                <a:spcPts val="320"/>
              </a:spcBef>
              <a:buClr>
                <a:srgbClr val="FF0F00"/>
              </a:buClr>
              <a:buSzPct val="100000"/>
              <a:buFont typeface="Arial"/>
              <a:buChar char="»"/>
              <a:defRPr sz="1600" b="0" i="0" u="none" strike="noStrike" cap="none">
                <a:solidFill>
                  <a:schemeClr val="dk1"/>
                </a:solidFill>
                <a:latin typeface="Open Sans"/>
                <a:ea typeface="Open Sans"/>
                <a:cs typeface="Open Sans"/>
                <a:sym typeface="Open San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2" name="Shape 22"/>
          <p:cNvSpPr/>
          <p:nvPr/>
        </p:nvSpPr>
        <p:spPr>
          <a:xfrm>
            <a:off x="0" y="990601"/>
            <a:ext cx="9144000" cy="88900"/>
          </a:xfrm>
          <a:prstGeom prst="rect">
            <a:avLst/>
          </a:prstGeom>
          <a:solidFill>
            <a:srgbClr val="FF0F00"/>
          </a:solidFill>
          <a:ln>
            <a:noFill/>
          </a:ln>
        </p:spPr>
        <p:txBody>
          <a:bodyPr lIns="91425" tIns="45700" rIns="91425" bIns="45700" anchor="ctr" anchorCtr="0">
            <a:noAutofit/>
          </a:bodyPr>
          <a:lstStyle/>
          <a:p>
            <a:pPr algn="ctr"/>
            <a:endParaRPr kern="0">
              <a:solidFill>
                <a:srgbClr val="FFFFFF"/>
              </a:solidFill>
              <a:latin typeface="Calibri"/>
              <a:ea typeface="Calibri"/>
              <a:cs typeface="Calibri"/>
              <a:sym typeface="Calibri"/>
            </a:endParaRPr>
          </a:p>
        </p:txBody>
      </p:sp>
      <p:sp>
        <p:nvSpPr>
          <p:cNvPr id="23" name="Shape 23"/>
          <p:cNvSpPr/>
          <p:nvPr/>
        </p:nvSpPr>
        <p:spPr>
          <a:xfrm>
            <a:off x="0" y="6152266"/>
            <a:ext cx="9144000" cy="705733"/>
          </a:xfrm>
          <a:prstGeom prst="rect">
            <a:avLst/>
          </a:prstGeom>
          <a:solidFill>
            <a:srgbClr val="E0E0E0"/>
          </a:solidFill>
          <a:ln>
            <a:noFill/>
          </a:ln>
        </p:spPr>
        <p:txBody>
          <a:bodyPr lIns="91425" tIns="45700" rIns="91425" bIns="45700" anchor="ctr" anchorCtr="0">
            <a:noAutofit/>
          </a:bodyPr>
          <a:lstStyle/>
          <a:p>
            <a:pPr algn="ctr"/>
            <a:endParaRPr kern="0">
              <a:solidFill>
                <a:srgbClr val="FFFFFF"/>
              </a:solidFill>
              <a:latin typeface="Calibri"/>
              <a:ea typeface="Calibri"/>
              <a:cs typeface="Calibri"/>
              <a:sym typeface="Calibri"/>
            </a:endParaRPr>
          </a:p>
        </p:txBody>
      </p:sp>
      <p:sp>
        <p:nvSpPr>
          <p:cNvPr id="24" name="Shape 24"/>
          <p:cNvSpPr txBox="1">
            <a:spLocks noGrp="1"/>
          </p:cNvSpPr>
          <p:nvPr>
            <p:ph type="ftr" idx="11"/>
          </p:nvPr>
        </p:nvSpPr>
        <p:spPr>
          <a:xfrm>
            <a:off x="3124200" y="6375400"/>
            <a:ext cx="2895600" cy="365125"/>
          </a:xfrm>
          <a:prstGeom prst="rect">
            <a:avLst/>
          </a:prstGeom>
          <a:noFill/>
          <a:ln>
            <a:noFill/>
          </a:ln>
        </p:spPr>
        <p:txBody>
          <a:bodyPr lIns="91425" tIns="91425" rIns="91425" bIns="91425" anchor="b" anchorCtr="0"/>
          <a:lstStyle>
            <a:lvl1pPr marL="0" marR="0" lvl="0" indent="0" algn="ctr" rtl="0">
              <a:spcBef>
                <a:spcPts val="0"/>
              </a:spcBef>
              <a:buNone/>
              <a:defRPr sz="1000" b="0" i="1" u="none" strike="noStrike" cap="none">
                <a:solidFill>
                  <a:schemeClr val="dk2"/>
                </a:solidFill>
                <a:latin typeface="Open Sans"/>
                <a:ea typeface="Open Sans"/>
                <a:cs typeface="Open Sans"/>
                <a:sym typeface="Open Sans"/>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solidFill>
                <a:srgbClr val="1B365D"/>
              </a:solidFill>
            </a:endParaRPr>
          </a:p>
        </p:txBody>
      </p:sp>
      <p:sp>
        <p:nvSpPr>
          <p:cNvPr id="25" name="Shape 25"/>
          <p:cNvSpPr txBox="1">
            <a:spLocks noGrp="1"/>
          </p:cNvSpPr>
          <p:nvPr>
            <p:ph type="sldNum" idx="12"/>
          </p:nvPr>
        </p:nvSpPr>
        <p:spPr>
          <a:xfrm>
            <a:off x="6858000" y="6375400"/>
            <a:ext cx="2133599" cy="365125"/>
          </a:xfrm>
          <a:prstGeom prst="rect">
            <a:avLst/>
          </a:prstGeom>
          <a:noFill/>
          <a:ln>
            <a:noFill/>
          </a:ln>
        </p:spPr>
        <p:txBody>
          <a:bodyPr lIns="91425" tIns="45700" rIns="91425" bIns="45700" anchor="b" anchorCtr="0">
            <a:noAutofit/>
          </a:bodyPr>
          <a:lstStyle/>
          <a:p>
            <a:pPr algn="r">
              <a:buSzPct val="25000"/>
            </a:pPr>
            <a:fld id="{00000000-1234-1234-1234-123412341234}" type="slidenum">
              <a:rPr lang="en-US" sz="1000" i="1">
                <a:solidFill>
                  <a:srgbClr val="1B365D"/>
                </a:solidFill>
                <a:latin typeface="Open Sans"/>
                <a:ea typeface="Open Sans"/>
                <a:cs typeface="Open Sans"/>
                <a:sym typeface="Open Sans"/>
              </a:rPr>
              <a:pPr algn="r">
                <a:buSzPct val="25000"/>
              </a:pPr>
              <a:t>‹#›</a:t>
            </a:fld>
            <a:endParaRPr lang="en-US" sz="1000" i="1">
              <a:solidFill>
                <a:srgbClr val="1B365D"/>
              </a:solidFill>
              <a:latin typeface="Open Sans"/>
              <a:ea typeface="Open Sans"/>
              <a:cs typeface="Open Sans"/>
              <a:sym typeface="Open Sans"/>
            </a:endParaRPr>
          </a:p>
        </p:txBody>
      </p:sp>
      <p:pic>
        <p:nvPicPr>
          <p:cNvPr id="26" name="Shape 26"/>
          <p:cNvPicPr preferRelativeResize="0"/>
          <p:nvPr/>
        </p:nvPicPr>
        <p:blipFill rotWithShape="1">
          <a:blip r:embed="rId2">
            <a:alphaModFix/>
          </a:blip>
          <a:srcRect/>
          <a:stretch/>
        </p:blipFill>
        <p:spPr>
          <a:xfrm>
            <a:off x="47625" y="6139371"/>
            <a:ext cx="1341119" cy="731519"/>
          </a:xfrm>
          <a:prstGeom prst="rect">
            <a:avLst/>
          </a:prstGeom>
          <a:noFill/>
          <a:ln>
            <a:noFill/>
          </a:ln>
        </p:spPr>
      </p:pic>
    </p:spTree>
    <p:extLst>
      <p:ext uri="{BB962C8B-B14F-4D97-AF65-F5344CB8AC3E}">
        <p14:creationId xmlns:p14="http://schemas.microsoft.com/office/powerpoint/2010/main" val="16062288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dt" idx="10"/>
          </p:nvPr>
        </p:nvSpPr>
        <p:spPr>
          <a:xfrm>
            <a:off x="628650" y="6356351"/>
            <a:ext cx="2057400" cy="365125"/>
          </a:xfrm>
          <a:prstGeom prst="rect">
            <a:avLst/>
          </a:prstGeom>
          <a:noFill/>
          <a:ln>
            <a:noFill/>
          </a:ln>
        </p:spPr>
        <p:txBody>
          <a:bodyPr lIns="91425" tIns="91425" rIns="91425" bIns="91425" anchor="t" anchorCtr="0"/>
          <a:lstStyle>
            <a:lvl1pPr marL="0" marR="0" lvl="0" indent="0" algn="l" rtl="0">
              <a:spcBef>
                <a:spcPts val="0"/>
              </a:spcBef>
              <a:buNone/>
              <a:defRPr sz="1800">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kern="0">
              <a:solidFill>
                <a:srgbClr val="000000"/>
              </a:solidFill>
            </a:endParaRPr>
          </a:p>
        </p:txBody>
      </p:sp>
      <p:sp>
        <p:nvSpPr>
          <p:cNvPr id="43" name="Shape 43"/>
          <p:cNvSpPr txBox="1">
            <a:spLocks noGrp="1"/>
          </p:cNvSpPr>
          <p:nvPr>
            <p:ph type="ftr" idx="11"/>
          </p:nvPr>
        </p:nvSpPr>
        <p:spPr>
          <a:xfrm>
            <a:off x="3124200" y="6416675"/>
            <a:ext cx="2895600" cy="365125"/>
          </a:xfrm>
          <a:prstGeom prst="rect">
            <a:avLst/>
          </a:prstGeom>
          <a:noFill/>
          <a:ln>
            <a:noFill/>
          </a:ln>
        </p:spPr>
        <p:txBody>
          <a:bodyPr lIns="91425" tIns="91425" rIns="91425" bIns="91425" anchor="b" anchorCtr="0"/>
          <a:lstStyle>
            <a:lvl1pPr marL="0" marR="0" lvl="0" indent="0" algn="ctr" rtl="0">
              <a:spcBef>
                <a:spcPts val="0"/>
              </a:spcBef>
              <a:buNone/>
              <a:defRPr sz="1000" i="1">
                <a:solidFill>
                  <a:schemeClr val="accent5"/>
                </a:solidFill>
                <a:latin typeface="Open Sans"/>
                <a:ea typeface="Open Sans"/>
                <a:cs typeface="Open Sans"/>
                <a:sym typeface="Open Sans"/>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solidFill>
                <a:srgbClr val="666666"/>
              </a:solidFill>
            </a:endParaRPr>
          </a:p>
        </p:txBody>
      </p:sp>
      <p:sp>
        <p:nvSpPr>
          <p:cNvPr id="44" name="Shape 44"/>
          <p:cNvSpPr txBox="1">
            <a:spLocks noGrp="1"/>
          </p:cNvSpPr>
          <p:nvPr>
            <p:ph type="sldNum" idx="12"/>
          </p:nvPr>
        </p:nvSpPr>
        <p:spPr>
          <a:xfrm>
            <a:off x="6858000" y="6410326"/>
            <a:ext cx="2133599" cy="365125"/>
          </a:xfrm>
          <a:prstGeom prst="rect">
            <a:avLst/>
          </a:prstGeom>
          <a:noFill/>
          <a:ln>
            <a:noFill/>
          </a:ln>
        </p:spPr>
        <p:txBody>
          <a:bodyPr lIns="91425" tIns="45700" rIns="91425" bIns="45700" anchor="b" anchorCtr="0">
            <a:noAutofit/>
          </a:bodyPr>
          <a:lstStyle/>
          <a:p>
            <a:pPr algn="r">
              <a:buSzPct val="25000"/>
            </a:pPr>
            <a:fld id="{00000000-1234-1234-1234-123412341234}" type="slidenum">
              <a:rPr lang="en-US" sz="1000" i="1">
                <a:solidFill>
                  <a:srgbClr val="666666"/>
                </a:solidFill>
                <a:latin typeface="Open Sans"/>
                <a:ea typeface="Open Sans"/>
                <a:cs typeface="Open Sans"/>
                <a:sym typeface="Open Sans"/>
              </a:rPr>
              <a:pPr algn="r">
                <a:buSzPct val="25000"/>
              </a:pPr>
              <a:t>‹#›</a:t>
            </a:fld>
            <a:endParaRPr lang="en-US" sz="1000" i="1">
              <a:solidFill>
                <a:srgbClr val="666666"/>
              </a:solidFill>
              <a:latin typeface="Open Sans"/>
              <a:ea typeface="Open Sans"/>
              <a:cs typeface="Open Sans"/>
              <a:sym typeface="Open Sans"/>
            </a:endParaRPr>
          </a:p>
        </p:txBody>
      </p:sp>
    </p:spTree>
    <p:extLst>
      <p:ext uri="{BB962C8B-B14F-4D97-AF65-F5344CB8AC3E}">
        <p14:creationId xmlns:p14="http://schemas.microsoft.com/office/powerpoint/2010/main" val="13090031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5"/>
        <p:cNvGrpSpPr/>
        <p:nvPr/>
      </p:nvGrpSpPr>
      <p:grpSpPr>
        <a:xfrm>
          <a:off x="0" y="0"/>
          <a:ext cx="0" cy="0"/>
          <a:chOff x="0" y="0"/>
          <a:chExt cx="0" cy="0"/>
        </a:xfrm>
      </p:grpSpPr>
      <p:sp>
        <p:nvSpPr>
          <p:cNvPr id="46" name="Shape 46"/>
          <p:cNvSpPr txBox="1">
            <a:spLocks noGrp="1"/>
          </p:cNvSpPr>
          <p:nvPr>
            <p:ph type="ftr" idx="11"/>
          </p:nvPr>
        </p:nvSpPr>
        <p:spPr>
          <a:xfrm>
            <a:off x="3124200" y="6416675"/>
            <a:ext cx="2895600" cy="365125"/>
          </a:xfrm>
          <a:prstGeom prst="rect">
            <a:avLst/>
          </a:prstGeom>
          <a:noFill/>
          <a:ln>
            <a:noFill/>
          </a:ln>
        </p:spPr>
        <p:txBody>
          <a:bodyPr lIns="91425" tIns="91425" rIns="91425" bIns="91425" anchor="b" anchorCtr="0"/>
          <a:lstStyle>
            <a:lvl1pPr marL="0" marR="0" lvl="0" indent="0" algn="ctr" rtl="0">
              <a:spcBef>
                <a:spcPts val="0"/>
              </a:spcBef>
              <a:buNone/>
              <a:defRPr sz="1000" i="1">
                <a:solidFill>
                  <a:schemeClr val="accent5"/>
                </a:solidFill>
                <a:latin typeface="Open Sans"/>
                <a:ea typeface="Open Sans"/>
                <a:cs typeface="Open Sans"/>
                <a:sym typeface="Open Sans"/>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solidFill>
                <a:srgbClr val="666666"/>
              </a:solidFill>
            </a:endParaRPr>
          </a:p>
        </p:txBody>
      </p:sp>
      <p:sp>
        <p:nvSpPr>
          <p:cNvPr id="47" name="Shape 47"/>
          <p:cNvSpPr txBox="1">
            <a:spLocks noGrp="1"/>
          </p:cNvSpPr>
          <p:nvPr>
            <p:ph type="sldNum" idx="12"/>
          </p:nvPr>
        </p:nvSpPr>
        <p:spPr>
          <a:xfrm>
            <a:off x="6858000" y="6410326"/>
            <a:ext cx="2133599" cy="365125"/>
          </a:xfrm>
          <a:prstGeom prst="rect">
            <a:avLst/>
          </a:prstGeom>
          <a:noFill/>
          <a:ln>
            <a:noFill/>
          </a:ln>
        </p:spPr>
        <p:txBody>
          <a:bodyPr lIns="91425" tIns="45700" rIns="91425" bIns="45700" anchor="b" anchorCtr="0">
            <a:noAutofit/>
          </a:bodyPr>
          <a:lstStyle/>
          <a:p>
            <a:pPr algn="r">
              <a:buSzPct val="25000"/>
            </a:pPr>
            <a:fld id="{00000000-1234-1234-1234-123412341234}" type="slidenum">
              <a:rPr lang="en-US" sz="1000" i="1">
                <a:solidFill>
                  <a:srgbClr val="666666"/>
                </a:solidFill>
                <a:latin typeface="Open Sans"/>
                <a:ea typeface="Open Sans"/>
                <a:cs typeface="Open Sans"/>
                <a:sym typeface="Open Sans"/>
              </a:rPr>
              <a:pPr algn="r">
                <a:buSzPct val="25000"/>
              </a:pPr>
              <a:t>‹#›</a:t>
            </a:fld>
            <a:endParaRPr lang="en-US" sz="1000" i="1">
              <a:solidFill>
                <a:srgbClr val="666666"/>
              </a:solidFill>
              <a:latin typeface="Open Sans"/>
              <a:ea typeface="Open Sans"/>
              <a:cs typeface="Open Sans"/>
              <a:sym typeface="Open Sans"/>
            </a:endParaRPr>
          </a:p>
        </p:txBody>
      </p:sp>
    </p:spTree>
    <p:extLst>
      <p:ext uri="{BB962C8B-B14F-4D97-AF65-F5344CB8AC3E}">
        <p14:creationId xmlns:p14="http://schemas.microsoft.com/office/powerpoint/2010/main" val="19020495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Sub-Title">
    <p:spTree>
      <p:nvGrpSpPr>
        <p:cNvPr id="1" name=""/>
        <p:cNvGrpSpPr/>
        <p:nvPr/>
      </p:nvGrpSpPr>
      <p:grpSpPr>
        <a:xfrm>
          <a:off x="0" y="0"/>
          <a:ext cx="0" cy="0"/>
          <a:chOff x="0" y="0"/>
          <a:chExt cx="0" cy="0"/>
        </a:xfrm>
      </p:grpSpPr>
      <p:sp>
        <p:nvSpPr>
          <p:cNvPr id="11" name="Shape 11"/>
          <p:cNvSpPr/>
          <p:nvPr/>
        </p:nvSpPr>
        <p:spPr>
          <a:xfrm>
            <a:off x="2590800" y="3874768"/>
            <a:ext cx="6553200" cy="2240281"/>
          </a:xfrm>
          <a:prstGeom prst="rect">
            <a:avLst/>
          </a:prstGeom>
          <a:solidFill>
            <a:srgbClr val="1B365D"/>
          </a:solidFill>
          <a:ln w="12700">
            <a:miter lim="400000"/>
          </a:ln>
        </p:spPr>
        <p:txBody>
          <a:bodyPr lIns="45719" rIns="45719" anchor="ctr"/>
          <a:lstStyle/>
          <a:p>
            <a:pPr algn="ctr" hangingPunct="0">
              <a:defRPr sz="1300">
                <a:solidFill>
                  <a:srgbClr val="FFFFFF"/>
                </a:solidFill>
                <a:latin typeface="Calibri"/>
                <a:ea typeface="Calibri"/>
                <a:cs typeface="Calibri"/>
                <a:sym typeface="Calibri"/>
              </a:defRPr>
            </a:pPr>
            <a:endParaRPr sz="1300" kern="0">
              <a:solidFill>
                <a:srgbClr val="FFFFFF"/>
              </a:solidFill>
              <a:latin typeface="Calibri"/>
              <a:ea typeface="Calibri"/>
              <a:cs typeface="Calibri"/>
              <a:sym typeface="Calibri"/>
            </a:endParaRPr>
          </a:p>
        </p:txBody>
      </p:sp>
      <p:sp>
        <p:nvSpPr>
          <p:cNvPr id="12" name="Shape 12"/>
          <p:cNvSpPr>
            <a:spLocks noGrp="1"/>
          </p:cNvSpPr>
          <p:nvPr>
            <p:ph type="title"/>
          </p:nvPr>
        </p:nvSpPr>
        <p:spPr>
          <a:xfrm>
            <a:off x="2667000" y="3962400"/>
            <a:ext cx="6324600" cy="2057400"/>
          </a:xfrm>
          <a:prstGeom prst="rect">
            <a:avLst/>
          </a:prstGeom>
        </p:spPr>
        <p:txBody>
          <a:bodyPr/>
          <a:lstStyle>
            <a:lvl1pPr algn="r">
              <a:defRPr b="1">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r>
              <a:rPr dirty="0"/>
              <a:t>Click to add title</a:t>
            </a:r>
          </a:p>
        </p:txBody>
      </p:sp>
      <p:pic>
        <p:nvPicPr>
          <p:cNvPr id="13" name="image1.png"/>
          <p:cNvPicPr>
            <a:picLocks noChangeAspect="1"/>
          </p:cNvPicPr>
          <p:nvPr/>
        </p:nvPicPr>
        <p:blipFill>
          <a:blip r:embed="rId2">
            <a:extLst/>
          </a:blip>
          <a:srcRect l="15509" t="13397" r="9547" b="13397"/>
          <a:stretch>
            <a:fillRect/>
          </a:stretch>
        </p:blipFill>
        <p:spPr>
          <a:xfrm>
            <a:off x="152400" y="3766734"/>
            <a:ext cx="2514599" cy="2456349"/>
          </a:xfrm>
          <a:prstGeom prst="rect">
            <a:avLst/>
          </a:prstGeom>
          <a:ln w="12700">
            <a:miter lim="400000"/>
          </a:ln>
        </p:spPr>
      </p:pic>
      <p:sp>
        <p:nvSpPr>
          <p:cNvPr id="14" name="Shape 14"/>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613204869"/>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34" name="Shape 34"/>
          <p:cNvSpPr>
            <a:spLocks noGrp="1"/>
          </p:cNvSpPr>
          <p:nvPr>
            <p:ph type="title"/>
          </p:nvPr>
        </p:nvSpPr>
        <p:spPr>
          <a:prstGeom prst="rect">
            <a:avLst/>
          </a:prstGeom>
        </p:spPr>
        <p:txBody>
          <a:bodyPr/>
          <a:lstStyle/>
          <a:p>
            <a:r>
              <a:t>Click to add title</a:t>
            </a:r>
          </a:p>
        </p:txBody>
      </p:sp>
      <p:sp>
        <p:nvSpPr>
          <p:cNvPr id="35" name="Shape 35"/>
          <p:cNvSpPr>
            <a:spLocks noGrp="1"/>
          </p:cNvSpPr>
          <p:nvPr>
            <p:ph type="sldNum" sz="quarter" idx="2"/>
          </p:nvPr>
        </p:nvSpPr>
        <p:spPr>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1024723103"/>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2" name="Shape 42"/>
          <p:cNvSpPr>
            <a:spLocks noGrp="1"/>
          </p:cNvSpPr>
          <p:nvPr>
            <p:ph type="sldNum" sz="quarter" idx="2"/>
          </p:nvPr>
        </p:nvSpPr>
        <p:spPr>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1696258165"/>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 Standard">
    <p:spTree>
      <p:nvGrpSpPr>
        <p:cNvPr id="1" name=""/>
        <p:cNvGrpSpPr/>
        <p:nvPr/>
      </p:nvGrpSpPr>
      <p:grpSpPr>
        <a:xfrm>
          <a:off x="0" y="0"/>
          <a:ext cx="0" cy="0"/>
          <a:chOff x="0" y="0"/>
          <a:chExt cx="0" cy="0"/>
        </a:xfrm>
      </p:grpSpPr>
      <p:sp>
        <p:nvSpPr>
          <p:cNvPr id="49" name="Shape 49"/>
          <p:cNvSpPr/>
          <p:nvPr/>
        </p:nvSpPr>
        <p:spPr>
          <a:xfrm>
            <a:off x="0" y="3886200"/>
            <a:ext cx="9144000" cy="25146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0" name="Shape 50"/>
          <p:cNvSpPr>
            <a:spLocks noGrp="1"/>
          </p:cNvSpPr>
          <p:nvPr>
            <p:ph type="title"/>
          </p:nvPr>
        </p:nvSpPr>
        <p:spPr>
          <a:xfrm>
            <a:off x="152400" y="4038603"/>
            <a:ext cx="8839200" cy="1422400"/>
          </a:xfrm>
          <a:prstGeom prst="rect">
            <a:avLst/>
          </a:prstGeom>
        </p:spPr>
        <p:txBody>
          <a:bodyPr lIns="45719" tIns="45719" rIns="45719" bIns="45719"/>
          <a:lstStyle>
            <a:lvl1pPr>
              <a:defRPr sz="40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Writing Practices in Tennessee</a:t>
            </a:r>
          </a:p>
        </p:txBody>
      </p:sp>
      <p:sp>
        <p:nvSpPr>
          <p:cNvPr id="51" name="Shape 51"/>
          <p:cNvSpPr>
            <a:spLocks noGrp="1"/>
          </p:cNvSpPr>
          <p:nvPr>
            <p:ph type="body" sz="quarter" idx="1"/>
          </p:nvPr>
        </p:nvSpPr>
        <p:spPr>
          <a:xfrm>
            <a:off x="152400" y="5461001"/>
            <a:ext cx="8839200" cy="812801"/>
          </a:xfrm>
          <a:prstGeom prst="rect">
            <a:avLst/>
          </a:prstGeom>
          <a:extLst>
            <a:ext uri="{C572A759-6A51-4108-AA02-DFA0A04FC94B}">
              <ma14:wrappingTextBoxFlag xmlns="" xmlns:ma14="http://schemas.microsoft.com/office/mac/drawingml/2011/main" val="1"/>
            </a:ext>
          </a:extLst>
        </p:spPr>
        <p:txBody>
          <a:bodyPr lIns="45719" tIns="45719" rIns="45719" bIns="45719" anchor="ctr">
            <a:normAutofit/>
          </a:bodyPr>
          <a:lstStyle>
            <a:lvl1pPr marL="0" indent="0" algn="ctr">
              <a:buClrTx/>
              <a:buSzTx/>
              <a:buFontTx/>
              <a:buNone/>
              <a:defRPr sz="2800">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Sub-Title</a:t>
            </a:r>
          </a:p>
        </p:txBody>
      </p:sp>
      <p:sp>
        <p:nvSpPr>
          <p:cNvPr id="52" name="Shape 52"/>
          <p:cNvSpPr>
            <a:spLocks noGrp="1"/>
          </p:cNvSpPr>
          <p:nvPr>
            <p:ph type="body" sz="quarter" idx="13"/>
          </p:nvPr>
        </p:nvSpPr>
        <p:spPr>
          <a:xfrm>
            <a:off x="0" y="6400800"/>
            <a:ext cx="9144000" cy="457200"/>
          </a:xfrm>
          <a:prstGeom prst="rect">
            <a:avLst/>
          </a:prstGeom>
        </p:spPr>
        <p:txBody>
          <a:bodyPr lIns="45719" tIns="45719" rIns="45719" bIns="45719" anchor="ctr">
            <a:normAutofit/>
          </a:bodyPr>
          <a:lstStyle/>
          <a:p>
            <a:pPr marL="0" indent="0" algn="ctr">
              <a:spcBef>
                <a:spcPts val="200"/>
              </a:spcBef>
              <a:buClrTx/>
              <a:buSzTx/>
              <a:buFontTx/>
              <a:buNone/>
              <a:defRPr sz="1100">
                <a:solidFill>
                  <a:schemeClr val="accent5"/>
                </a:solidFill>
                <a:latin typeface="Open Sans"/>
                <a:ea typeface="Open Sans"/>
                <a:cs typeface="Open Sans"/>
                <a:sym typeface="Open Sans"/>
              </a:defRPr>
            </a:pPr>
            <a:endParaRPr/>
          </a:p>
        </p:txBody>
      </p:sp>
      <p:pic>
        <p:nvPicPr>
          <p:cNvPr id="53" name="image3.png"/>
          <p:cNvPicPr>
            <a:picLocks noChangeAspect="1"/>
          </p:cNvPicPr>
          <p:nvPr/>
        </p:nvPicPr>
        <p:blipFill>
          <a:blip r:embed="rId2">
            <a:extLst/>
          </a:blip>
          <a:stretch>
            <a:fillRect/>
          </a:stretch>
        </p:blipFill>
        <p:spPr>
          <a:xfrm>
            <a:off x="420757" y="1428824"/>
            <a:ext cx="9144001" cy="2493819"/>
          </a:xfrm>
          <a:prstGeom prst="rect">
            <a:avLst/>
          </a:prstGeom>
          <a:ln w="12700">
            <a:miter lim="400000"/>
          </a:ln>
        </p:spPr>
      </p:pic>
      <p:sp>
        <p:nvSpPr>
          <p:cNvPr id="54" name="Shape 54"/>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570877416"/>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1_Body - Red">
    <p:spTree>
      <p:nvGrpSpPr>
        <p:cNvPr id="1" name=""/>
        <p:cNvGrpSpPr/>
        <p:nvPr/>
      </p:nvGrpSpPr>
      <p:grpSpPr>
        <a:xfrm>
          <a:off x="0" y="0"/>
          <a:ext cx="0" cy="0"/>
          <a:chOff x="0" y="0"/>
          <a:chExt cx="0" cy="0"/>
        </a:xfrm>
      </p:grpSpPr>
      <p:sp>
        <p:nvSpPr>
          <p:cNvPr id="61" name="Shape 61"/>
          <p:cNvSpPr/>
          <p:nvPr/>
        </p:nvSpPr>
        <p:spPr>
          <a:xfrm>
            <a:off x="0" y="177801"/>
            <a:ext cx="9144000" cy="812801"/>
          </a:xfrm>
          <a:prstGeom prst="rect">
            <a:avLst/>
          </a:prstGeom>
          <a:solidFill>
            <a:srgbClr val="1B365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62" name="Shape 62"/>
          <p:cNvSpPr>
            <a:spLocks noGrp="1"/>
          </p:cNvSpPr>
          <p:nvPr>
            <p:ph type="title"/>
          </p:nvPr>
        </p:nvSpPr>
        <p:spPr>
          <a:xfrm>
            <a:off x="152400" y="177803"/>
            <a:ext cx="8839200" cy="825501"/>
          </a:xfrm>
          <a:prstGeom prst="rect">
            <a:avLst/>
          </a:prstGeom>
        </p:spPr>
        <p:txBody>
          <a:bodyPr lIns="45719" tIns="45719" rIns="45719" bIns="45719"/>
          <a:lstStyle>
            <a:lvl1pPr algn="l">
              <a:defRPr sz="32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Click to edit Master title style</a:t>
            </a:r>
          </a:p>
        </p:txBody>
      </p:sp>
      <p:sp>
        <p:nvSpPr>
          <p:cNvPr id="63" name="Shape 63"/>
          <p:cNvSpPr>
            <a:spLocks noGrp="1"/>
          </p:cNvSpPr>
          <p:nvPr>
            <p:ph type="body" idx="1"/>
          </p:nvPr>
        </p:nvSpPr>
        <p:spPr>
          <a:xfrm>
            <a:off x="228600" y="1193800"/>
            <a:ext cx="8763000" cy="4958466"/>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500"/>
              </a:spcBef>
              <a:buClr>
                <a:srgbClr val="FF0F00"/>
              </a:buClr>
              <a:defRPr sz="2400">
                <a:latin typeface="Open Sans"/>
                <a:ea typeface="Open Sans"/>
                <a:cs typeface="Open Sans"/>
                <a:sym typeface="Open Sans"/>
              </a:defRPr>
            </a:lvl1pPr>
            <a:lvl2pPr marL="800100" indent="-342900">
              <a:spcBef>
                <a:spcPts val="500"/>
              </a:spcBef>
              <a:buClr>
                <a:srgbClr val="FF0F00"/>
              </a:buClr>
              <a:defRPr sz="2400">
                <a:latin typeface="Open Sans"/>
                <a:ea typeface="Open Sans"/>
                <a:cs typeface="Open Sans"/>
                <a:sym typeface="Open Sans"/>
              </a:defRPr>
            </a:lvl2pPr>
            <a:lvl3pPr marL="1219200" indent="-304800">
              <a:spcBef>
                <a:spcPts val="500"/>
              </a:spcBef>
              <a:buClr>
                <a:srgbClr val="FF0F00"/>
              </a:buClr>
              <a:defRPr sz="2400">
                <a:latin typeface="Open Sans"/>
                <a:ea typeface="Open Sans"/>
                <a:cs typeface="Open Sans"/>
                <a:sym typeface="Open Sans"/>
              </a:defRPr>
            </a:lvl3pPr>
            <a:lvl4pPr marL="1714500" indent="-342900">
              <a:spcBef>
                <a:spcPts val="500"/>
              </a:spcBef>
              <a:buClr>
                <a:srgbClr val="FF0F00"/>
              </a:buClr>
              <a:defRPr sz="2400">
                <a:latin typeface="Open Sans"/>
                <a:ea typeface="Open Sans"/>
                <a:cs typeface="Open Sans"/>
                <a:sym typeface="Open Sans"/>
              </a:defRPr>
            </a:lvl4pPr>
            <a:lvl5pPr marL="2171700" indent="-342900">
              <a:spcBef>
                <a:spcPts val="500"/>
              </a:spcBef>
              <a:buClr>
                <a:srgbClr val="FF0F00"/>
              </a:buClr>
              <a:defRPr sz="2400">
                <a:latin typeface="Open Sans"/>
                <a:ea typeface="Open Sans"/>
                <a:cs typeface="Open Sans"/>
                <a:sym typeface="Open Sans"/>
              </a:defRPr>
            </a:lvl5pPr>
          </a:lstStyle>
          <a:p>
            <a:r>
              <a:t>Click to edit Master text styles</a:t>
            </a:r>
          </a:p>
          <a:p>
            <a:pPr lvl="1"/>
            <a:r>
              <a:t>Second level</a:t>
            </a:r>
          </a:p>
          <a:p>
            <a:pPr lvl="2"/>
            <a:r>
              <a:t>Third level</a:t>
            </a:r>
          </a:p>
          <a:p>
            <a:pPr lvl="3"/>
            <a:r>
              <a:t>Fourth level</a:t>
            </a:r>
          </a:p>
          <a:p>
            <a:pPr lvl="4"/>
            <a:r>
              <a:t>Fifth level</a:t>
            </a:r>
          </a:p>
        </p:txBody>
      </p:sp>
      <p:sp>
        <p:nvSpPr>
          <p:cNvPr id="64" name="Shape 64"/>
          <p:cNvSpPr/>
          <p:nvPr/>
        </p:nvSpPr>
        <p:spPr>
          <a:xfrm>
            <a:off x="0" y="990602"/>
            <a:ext cx="9144000" cy="88901"/>
          </a:xfrm>
          <a:prstGeom prst="rect">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65" name="Shape 65"/>
          <p:cNvSpPr/>
          <p:nvPr/>
        </p:nvSpPr>
        <p:spPr>
          <a:xfrm>
            <a:off x="0" y="6152265"/>
            <a:ext cx="9144000" cy="705734"/>
          </a:xfrm>
          <a:prstGeom prst="rect">
            <a:avLst/>
          </a:prstGeom>
          <a:solidFill>
            <a:srgbClr val="E0E0E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pic>
        <p:nvPicPr>
          <p:cNvPr id="66" name="image2.png"/>
          <p:cNvPicPr>
            <a:picLocks noChangeAspect="1"/>
          </p:cNvPicPr>
          <p:nvPr/>
        </p:nvPicPr>
        <p:blipFill>
          <a:blip r:embed="rId2">
            <a:extLst/>
          </a:blip>
          <a:stretch>
            <a:fillRect/>
          </a:stretch>
        </p:blipFill>
        <p:spPr>
          <a:xfrm>
            <a:off x="47625" y="6139372"/>
            <a:ext cx="1341120" cy="731521"/>
          </a:xfrm>
          <a:prstGeom prst="rect">
            <a:avLst/>
          </a:prstGeom>
          <a:ln w="12700">
            <a:miter lim="400000"/>
          </a:ln>
        </p:spPr>
      </p:pic>
      <p:sp>
        <p:nvSpPr>
          <p:cNvPr id="67" name="Shape 67"/>
          <p:cNvSpPr>
            <a:spLocks noGrp="1"/>
          </p:cNvSpPr>
          <p:nvPr>
            <p:ph type="sldNum" sz="quarter" idx="2"/>
          </p:nvPr>
        </p:nvSpPr>
        <p:spPr>
          <a:xfrm>
            <a:off x="8746197" y="6496684"/>
            <a:ext cx="245404" cy="243841"/>
          </a:xfrm>
          <a:prstGeom prst="rect">
            <a:avLst/>
          </a:prstGeom>
        </p:spPr>
        <p:txBody>
          <a:bodyPr lIns="45719" tIns="45719" rIns="45719" bIns="45719"/>
          <a:lstStyle>
            <a:lvl1pPr>
              <a:defRPr>
                <a:solidFill>
                  <a:srgbClr val="1B365D"/>
                </a:solidFill>
              </a:defRPr>
            </a:lvl1pPr>
          </a:lstStyle>
          <a:p>
            <a:fld id="{86CB4B4D-7CA3-9044-876B-883B54F8677D}" type="slidenum">
              <a:rPr/>
              <a:pPr/>
              <a:t>‹#›</a:t>
            </a:fld>
            <a:endParaRPr/>
          </a:p>
        </p:txBody>
      </p:sp>
    </p:spTree>
    <p:extLst>
      <p:ext uri="{BB962C8B-B14F-4D97-AF65-F5344CB8AC3E}">
        <p14:creationId xmlns:p14="http://schemas.microsoft.com/office/powerpoint/2010/main" val="4255146089"/>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1_Title Only">
    <p:spTree>
      <p:nvGrpSpPr>
        <p:cNvPr id="1" name=""/>
        <p:cNvGrpSpPr/>
        <p:nvPr/>
      </p:nvGrpSpPr>
      <p:grpSpPr>
        <a:xfrm>
          <a:off x="0" y="0"/>
          <a:ext cx="0" cy="0"/>
          <a:chOff x="0" y="0"/>
          <a:chExt cx="0" cy="0"/>
        </a:xfrm>
      </p:grpSpPr>
      <p:sp>
        <p:nvSpPr>
          <p:cNvPr id="74" name="Shape 74"/>
          <p:cNvSpPr>
            <a:spLocks noGrp="1"/>
          </p:cNvSpPr>
          <p:nvPr>
            <p:ph type="title"/>
          </p:nvPr>
        </p:nvSpPr>
        <p:spPr>
          <a:xfrm>
            <a:off x="457200" y="274639"/>
            <a:ext cx="8229600" cy="1143001"/>
          </a:xfrm>
          <a:prstGeom prst="rect">
            <a:avLst/>
          </a:prstGeom>
        </p:spPr>
        <p:txBody>
          <a:bodyPr lIns="45719" tIns="45719" rIns="45719" bIns="45719"/>
          <a:lstStyle/>
          <a:p>
            <a:r>
              <a:t>Click to edit Master title style</a:t>
            </a:r>
          </a:p>
        </p:txBody>
      </p:sp>
      <p:sp>
        <p:nvSpPr>
          <p:cNvPr id="75" name="Shape 75"/>
          <p:cNvSpPr>
            <a:spLocks noGrp="1"/>
          </p:cNvSpPr>
          <p:nvPr>
            <p:ph type="sldNum" sz="quarter" idx="2"/>
          </p:nvPr>
        </p:nvSpPr>
        <p:spPr>
          <a:xfrm>
            <a:off x="8746197" y="6531611"/>
            <a:ext cx="245404" cy="243841"/>
          </a:xfrm>
          <a:prstGeom prst="rect">
            <a:avLst/>
          </a:prstGeom>
        </p:spPr>
        <p:txBody>
          <a:bodyPr lIns="45719" tIns="45719" rIns="45719" bIns="45719"/>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1430372756"/>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82" name="Shape 82"/>
          <p:cNvSpPr>
            <a:spLocks noGrp="1"/>
          </p:cNvSpPr>
          <p:nvPr>
            <p:ph type="sldNum" sz="quarter" idx="2"/>
          </p:nvPr>
        </p:nvSpPr>
        <p:spPr>
          <a:xfrm>
            <a:off x="8746197" y="6531611"/>
            <a:ext cx="245404" cy="243841"/>
          </a:xfrm>
          <a:prstGeom prst="rect">
            <a:avLst/>
          </a:prstGeom>
        </p:spPr>
        <p:txBody>
          <a:bodyPr lIns="45719" tIns="45719" rIns="45719" bIns="45719"/>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274037849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0" y="1295400"/>
            <a:ext cx="4114800" cy="4525963"/>
          </a:xfrm>
        </p:spPr>
        <p:txBody>
          <a:bodyPr/>
          <a:lstStyle>
            <a:lvl1pPr>
              <a:defRPr sz="2200" baseline="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hasCustomPrompt="1"/>
          </p:nvPr>
        </p:nvSpPr>
        <p:spPr/>
        <p:txBody>
          <a:bodyPr/>
          <a:lstStyle>
            <a:lvl1pPr>
              <a:defRPr/>
            </a:lvl1pPr>
          </a:lstStyle>
          <a:p>
            <a:r>
              <a:rPr lang="en-US" dirty="0" smtClean="0"/>
              <a:t>Insert Slide Heading</a:t>
            </a:r>
            <a:endParaRPr lang="en-US" dirty="0"/>
          </a:p>
        </p:txBody>
      </p:sp>
      <p:sp>
        <p:nvSpPr>
          <p:cNvPr id="10" name="Content Placeholder 2"/>
          <p:cNvSpPr>
            <a:spLocks noGrp="1"/>
          </p:cNvSpPr>
          <p:nvPr>
            <p:ph sz="half" idx="13" hasCustomPrompt="1"/>
          </p:nvPr>
        </p:nvSpPr>
        <p:spPr>
          <a:xfrm>
            <a:off x="4572000" y="1295400"/>
            <a:ext cx="4114800" cy="4525963"/>
          </a:xfrm>
        </p:spPr>
        <p:txBody>
          <a:bodyPr/>
          <a:lstStyle>
            <a:lvl1pPr>
              <a:defRPr sz="220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11" name="Rectangle 10"/>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13"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26533442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1_Title - Standard">
    <p:spTree>
      <p:nvGrpSpPr>
        <p:cNvPr id="1" name=""/>
        <p:cNvGrpSpPr/>
        <p:nvPr/>
      </p:nvGrpSpPr>
      <p:grpSpPr>
        <a:xfrm>
          <a:off x="0" y="0"/>
          <a:ext cx="0" cy="0"/>
          <a:chOff x="0" y="0"/>
          <a:chExt cx="0" cy="0"/>
        </a:xfrm>
      </p:grpSpPr>
      <p:sp>
        <p:nvSpPr>
          <p:cNvPr id="89" name="Shape 89"/>
          <p:cNvSpPr/>
          <p:nvPr/>
        </p:nvSpPr>
        <p:spPr>
          <a:xfrm>
            <a:off x="0" y="3886200"/>
            <a:ext cx="9144000" cy="25146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90" name="Shape 90"/>
          <p:cNvSpPr>
            <a:spLocks noGrp="1"/>
          </p:cNvSpPr>
          <p:nvPr>
            <p:ph type="title"/>
          </p:nvPr>
        </p:nvSpPr>
        <p:spPr>
          <a:xfrm>
            <a:off x="152400" y="4038603"/>
            <a:ext cx="8839200" cy="1422400"/>
          </a:xfrm>
          <a:prstGeom prst="rect">
            <a:avLst/>
          </a:prstGeom>
        </p:spPr>
        <p:txBody>
          <a:bodyPr lIns="45719" tIns="45719" rIns="45719" bIns="45719"/>
          <a:lstStyle>
            <a:lvl1pPr>
              <a:defRPr sz="40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Writing Practices in Tennessee</a:t>
            </a:r>
          </a:p>
        </p:txBody>
      </p:sp>
      <p:sp>
        <p:nvSpPr>
          <p:cNvPr id="91" name="Shape 91"/>
          <p:cNvSpPr>
            <a:spLocks noGrp="1"/>
          </p:cNvSpPr>
          <p:nvPr>
            <p:ph type="body" sz="quarter" idx="1"/>
          </p:nvPr>
        </p:nvSpPr>
        <p:spPr>
          <a:xfrm>
            <a:off x="152400" y="5461001"/>
            <a:ext cx="8839200" cy="812801"/>
          </a:xfrm>
          <a:prstGeom prst="rect">
            <a:avLst/>
          </a:prstGeom>
          <a:extLst>
            <a:ext uri="{C572A759-6A51-4108-AA02-DFA0A04FC94B}">
              <ma14:wrappingTextBoxFlag xmlns="" xmlns:ma14="http://schemas.microsoft.com/office/mac/drawingml/2011/main" val="1"/>
            </a:ext>
          </a:extLst>
        </p:spPr>
        <p:txBody>
          <a:bodyPr lIns="45719" tIns="45719" rIns="45719" bIns="45719" anchor="ctr">
            <a:normAutofit/>
          </a:bodyPr>
          <a:lstStyle>
            <a:lvl1pPr marL="0" indent="0" algn="ctr">
              <a:buClrTx/>
              <a:buSzTx/>
              <a:buFontTx/>
              <a:buNone/>
              <a:defRPr sz="2800">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Sub-Title</a:t>
            </a:r>
          </a:p>
        </p:txBody>
      </p:sp>
      <p:sp>
        <p:nvSpPr>
          <p:cNvPr id="92" name="Shape 92"/>
          <p:cNvSpPr>
            <a:spLocks noGrp="1"/>
          </p:cNvSpPr>
          <p:nvPr>
            <p:ph type="body" sz="quarter" idx="13"/>
          </p:nvPr>
        </p:nvSpPr>
        <p:spPr>
          <a:xfrm>
            <a:off x="0" y="6400800"/>
            <a:ext cx="9144000" cy="457200"/>
          </a:xfrm>
          <a:prstGeom prst="rect">
            <a:avLst/>
          </a:prstGeom>
        </p:spPr>
        <p:txBody>
          <a:bodyPr lIns="45719" tIns="45719" rIns="45719" bIns="45719" anchor="ctr">
            <a:normAutofit/>
          </a:bodyPr>
          <a:lstStyle/>
          <a:p>
            <a:pPr marL="0" indent="0" algn="ctr">
              <a:spcBef>
                <a:spcPts val="200"/>
              </a:spcBef>
              <a:buClrTx/>
              <a:buSzTx/>
              <a:buFontTx/>
              <a:buNone/>
              <a:defRPr sz="1100">
                <a:solidFill>
                  <a:schemeClr val="accent5"/>
                </a:solidFill>
                <a:latin typeface="Open Sans"/>
                <a:ea typeface="Open Sans"/>
                <a:cs typeface="Open Sans"/>
                <a:sym typeface="Open Sans"/>
              </a:defRPr>
            </a:pPr>
            <a:endParaRPr/>
          </a:p>
        </p:txBody>
      </p:sp>
      <p:pic>
        <p:nvPicPr>
          <p:cNvPr id="93" name="image3.png"/>
          <p:cNvPicPr>
            <a:picLocks noChangeAspect="1"/>
          </p:cNvPicPr>
          <p:nvPr/>
        </p:nvPicPr>
        <p:blipFill>
          <a:blip r:embed="rId2">
            <a:extLst/>
          </a:blip>
          <a:stretch>
            <a:fillRect/>
          </a:stretch>
        </p:blipFill>
        <p:spPr>
          <a:xfrm>
            <a:off x="420757" y="1428824"/>
            <a:ext cx="9144001" cy="2493819"/>
          </a:xfrm>
          <a:prstGeom prst="rect">
            <a:avLst/>
          </a:prstGeom>
          <a:ln w="12700">
            <a:miter lim="400000"/>
          </a:ln>
        </p:spPr>
      </p:pic>
      <p:sp>
        <p:nvSpPr>
          <p:cNvPr id="94" name="Shape 94"/>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361320878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2_Body - Red">
    <p:spTree>
      <p:nvGrpSpPr>
        <p:cNvPr id="1" name=""/>
        <p:cNvGrpSpPr/>
        <p:nvPr/>
      </p:nvGrpSpPr>
      <p:grpSpPr>
        <a:xfrm>
          <a:off x="0" y="0"/>
          <a:ext cx="0" cy="0"/>
          <a:chOff x="0" y="0"/>
          <a:chExt cx="0" cy="0"/>
        </a:xfrm>
      </p:grpSpPr>
      <p:sp>
        <p:nvSpPr>
          <p:cNvPr id="101" name="Shape 101"/>
          <p:cNvSpPr/>
          <p:nvPr/>
        </p:nvSpPr>
        <p:spPr>
          <a:xfrm>
            <a:off x="0" y="177801"/>
            <a:ext cx="9144000" cy="812801"/>
          </a:xfrm>
          <a:prstGeom prst="rect">
            <a:avLst/>
          </a:prstGeom>
          <a:solidFill>
            <a:srgbClr val="1B365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102" name="Shape 102"/>
          <p:cNvSpPr>
            <a:spLocks noGrp="1"/>
          </p:cNvSpPr>
          <p:nvPr>
            <p:ph type="title"/>
          </p:nvPr>
        </p:nvSpPr>
        <p:spPr>
          <a:xfrm>
            <a:off x="152400" y="177803"/>
            <a:ext cx="8839200" cy="825501"/>
          </a:xfrm>
          <a:prstGeom prst="rect">
            <a:avLst/>
          </a:prstGeom>
        </p:spPr>
        <p:txBody>
          <a:bodyPr lIns="45719" tIns="45719" rIns="45719" bIns="45719"/>
          <a:lstStyle>
            <a:lvl1pPr algn="l">
              <a:defRPr sz="32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Click to edit Master title style</a:t>
            </a:r>
          </a:p>
        </p:txBody>
      </p:sp>
      <p:sp>
        <p:nvSpPr>
          <p:cNvPr id="103" name="Shape 103"/>
          <p:cNvSpPr>
            <a:spLocks noGrp="1"/>
          </p:cNvSpPr>
          <p:nvPr>
            <p:ph type="body" idx="1"/>
          </p:nvPr>
        </p:nvSpPr>
        <p:spPr>
          <a:xfrm>
            <a:off x="228600" y="1193800"/>
            <a:ext cx="8763000" cy="4958466"/>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500"/>
              </a:spcBef>
              <a:buClr>
                <a:srgbClr val="FF0F00"/>
              </a:buClr>
              <a:defRPr sz="2400">
                <a:latin typeface="Open Sans"/>
                <a:ea typeface="Open Sans"/>
                <a:cs typeface="Open Sans"/>
                <a:sym typeface="Open Sans"/>
              </a:defRPr>
            </a:lvl1pPr>
            <a:lvl2pPr marL="800100" indent="-342900">
              <a:spcBef>
                <a:spcPts val="500"/>
              </a:spcBef>
              <a:buClr>
                <a:srgbClr val="FF0F00"/>
              </a:buClr>
              <a:defRPr sz="2400">
                <a:latin typeface="Open Sans"/>
                <a:ea typeface="Open Sans"/>
                <a:cs typeface="Open Sans"/>
                <a:sym typeface="Open Sans"/>
              </a:defRPr>
            </a:lvl2pPr>
            <a:lvl3pPr marL="1219200" indent="-304800">
              <a:spcBef>
                <a:spcPts val="500"/>
              </a:spcBef>
              <a:buClr>
                <a:srgbClr val="FF0F00"/>
              </a:buClr>
              <a:defRPr sz="2400">
                <a:latin typeface="Open Sans"/>
                <a:ea typeface="Open Sans"/>
                <a:cs typeface="Open Sans"/>
                <a:sym typeface="Open Sans"/>
              </a:defRPr>
            </a:lvl3pPr>
            <a:lvl4pPr marL="1714500" indent="-342900">
              <a:spcBef>
                <a:spcPts val="500"/>
              </a:spcBef>
              <a:buClr>
                <a:srgbClr val="FF0F00"/>
              </a:buClr>
              <a:defRPr sz="2400">
                <a:latin typeface="Open Sans"/>
                <a:ea typeface="Open Sans"/>
                <a:cs typeface="Open Sans"/>
                <a:sym typeface="Open Sans"/>
              </a:defRPr>
            </a:lvl4pPr>
            <a:lvl5pPr marL="2171700" indent="-342900">
              <a:spcBef>
                <a:spcPts val="500"/>
              </a:spcBef>
              <a:buClr>
                <a:srgbClr val="FF0F00"/>
              </a:buClr>
              <a:defRPr sz="2400">
                <a:latin typeface="Open Sans"/>
                <a:ea typeface="Open Sans"/>
                <a:cs typeface="Open Sans"/>
                <a:sym typeface="Open Sans"/>
              </a:defRPr>
            </a:lvl5pPr>
          </a:lstStyle>
          <a:p>
            <a:r>
              <a:t>Click to edit Master text styles</a:t>
            </a:r>
          </a:p>
          <a:p>
            <a:pPr lvl="1"/>
            <a:r>
              <a:t>Second level</a:t>
            </a:r>
          </a:p>
          <a:p>
            <a:pPr lvl="2"/>
            <a:r>
              <a:t>Third level</a:t>
            </a:r>
          </a:p>
          <a:p>
            <a:pPr lvl="3"/>
            <a:r>
              <a:t>Fourth level</a:t>
            </a:r>
          </a:p>
          <a:p>
            <a:pPr lvl="4"/>
            <a:r>
              <a:t>Fifth level</a:t>
            </a:r>
          </a:p>
        </p:txBody>
      </p:sp>
      <p:sp>
        <p:nvSpPr>
          <p:cNvPr id="104" name="Shape 104"/>
          <p:cNvSpPr/>
          <p:nvPr/>
        </p:nvSpPr>
        <p:spPr>
          <a:xfrm>
            <a:off x="0" y="990602"/>
            <a:ext cx="9144000" cy="88901"/>
          </a:xfrm>
          <a:prstGeom prst="rect">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105" name="Shape 105"/>
          <p:cNvSpPr/>
          <p:nvPr/>
        </p:nvSpPr>
        <p:spPr>
          <a:xfrm>
            <a:off x="0" y="6152265"/>
            <a:ext cx="9144000" cy="705734"/>
          </a:xfrm>
          <a:prstGeom prst="rect">
            <a:avLst/>
          </a:prstGeom>
          <a:solidFill>
            <a:srgbClr val="E0E0E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pic>
        <p:nvPicPr>
          <p:cNvPr id="106" name="image2.png"/>
          <p:cNvPicPr>
            <a:picLocks noChangeAspect="1"/>
          </p:cNvPicPr>
          <p:nvPr/>
        </p:nvPicPr>
        <p:blipFill>
          <a:blip r:embed="rId2">
            <a:extLst/>
          </a:blip>
          <a:stretch>
            <a:fillRect/>
          </a:stretch>
        </p:blipFill>
        <p:spPr>
          <a:xfrm>
            <a:off x="47625" y="6139372"/>
            <a:ext cx="1341120" cy="731521"/>
          </a:xfrm>
          <a:prstGeom prst="rect">
            <a:avLst/>
          </a:prstGeom>
          <a:ln w="12700">
            <a:miter lim="400000"/>
          </a:ln>
        </p:spPr>
      </p:pic>
      <p:sp>
        <p:nvSpPr>
          <p:cNvPr id="107" name="Shape 107"/>
          <p:cNvSpPr>
            <a:spLocks noGrp="1"/>
          </p:cNvSpPr>
          <p:nvPr>
            <p:ph type="sldNum" sz="quarter" idx="2"/>
          </p:nvPr>
        </p:nvSpPr>
        <p:spPr>
          <a:xfrm>
            <a:off x="8746197" y="6496684"/>
            <a:ext cx="245404" cy="243841"/>
          </a:xfrm>
          <a:prstGeom prst="rect">
            <a:avLst/>
          </a:prstGeom>
        </p:spPr>
        <p:txBody>
          <a:bodyPr lIns="45719" tIns="45719" rIns="45719" bIns="45719"/>
          <a:lstStyle>
            <a:lvl1pPr>
              <a:defRPr>
                <a:solidFill>
                  <a:srgbClr val="1B365D"/>
                </a:solidFill>
              </a:defRPr>
            </a:lvl1pPr>
          </a:lstStyle>
          <a:p>
            <a:fld id="{86CB4B4D-7CA3-9044-876B-883B54F8677D}" type="slidenum">
              <a:rPr/>
              <a:pPr/>
              <a:t>‹#›</a:t>
            </a:fld>
            <a:endParaRPr/>
          </a:p>
        </p:txBody>
      </p:sp>
    </p:spTree>
    <p:extLst>
      <p:ext uri="{BB962C8B-B14F-4D97-AF65-F5344CB8AC3E}">
        <p14:creationId xmlns:p14="http://schemas.microsoft.com/office/powerpoint/2010/main" val="3186723309"/>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2_Title Only">
    <p:spTree>
      <p:nvGrpSpPr>
        <p:cNvPr id="1" name=""/>
        <p:cNvGrpSpPr/>
        <p:nvPr/>
      </p:nvGrpSpPr>
      <p:grpSpPr>
        <a:xfrm>
          <a:off x="0" y="0"/>
          <a:ext cx="0" cy="0"/>
          <a:chOff x="0" y="0"/>
          <a:chExt cx="0" cy="0"/>
        </a:xfrm>
      </p:grpSpPr>
      <p:sp>
        <p:nvSpPr>
          <p:cNvPr id="114" name="Shape 114"/>
          <p:cNvSpPr>
            <a:spLocks noGrp="1"/>
          </p:cNvSpPr>
          <p:nvPr>
            <p:ph type="title"/>
          </p:nvPr>
        </p:nvSpPr>
        <p:spPr>
          <a:xfrm>
            <a:off x="457200" y="274639"/>
            <a:ext cx="8229600" cy="1143001"/>
          </a:xfrm>
          <a:prstGeom prst="rect">
            <a:avLst/>
          </a:prstGeom>
        </p:spPr>
        <p:txBody>
          <a:bodyPr lIns="45719" tIns="45719" rIns="45719" bIns="45719"/>
          <a:lstStyle/>
          <a:p>
            <a:r>
              <a:t>Click to edit Master title style</a:t>
            </a:r>
          </a:p>
        </p:txBody>
      </p:sp>
      <p:sp>
        <p:nvSpPr>
          <p:cNvPr id="115" name="Shape 115"/>
          <p:cNvSpPr>
            <a:spLocks noGrp="1"/>
          </p:cNvSpPr>
          <p:nvPr>
            <p:ph type="sldNum" sz="quarter" idx="2"/>
          </p:nvPr>
        </p:nvSpPr>
        <p:spPr>
          <a:xfrm>
            <a:off x="8746197" y="6531611"/>
            <a:ext cx="245404" cy="243841"/>
          </a:xfrm>
          <a:prstGeom prst="rect">
            <a:avLst/>
          </a:prstGeom>
        </p:spPr>
        <p:txBody>
          <a:bodyPr lIns="45719" tIns="45719" rIns="45719" bIns="45719"/>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4142160195"/>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1_Sub-Title">
    <p:spTree>
      <p:nvGrpSpPr>
        <p:cNvPr id="1" name=""/>
        <p:cNvGrpSpPr/>
        <p:nvPr/>
      </p:nvGrpSpPr>
      <p:grpSpPr>
        <a:xfrm>
          <a:off x="0" y="0"/>
          <a:ext cx="0" cy="0"/>
          <a:chOff x="0" y="0"/>
          <a:chExt cx="0" cy="0"/>
        </a:xfrm>
      </p:grpSpPr>
      <p:sp>
        <p:nvSpPr>
          <p:cNvPr id="122" name="Shape 122"/>
          <p:cNvSpPr/>
          <p:nvPr/>
        </p:nvSpPr>
        <p:spPr>
          <a:xfrm>
            <a:off x="2590800" y="3874770"/>
            <a:ext cx="6553200" cy="2240281"/>
          </a:xfrm>
          <a:prstGeom prst="rect">
            <a:avLst/>
          </a:prstGeom>
          <a:solidFill>
            <a:srgbClr val="1B365D"/>
          </a:solidFill>
          <a:ln w="12700">
            <a:miter lim="400000"/>
          </a:ln>
        </p:spPr>
        <p:txBody>
          <a:bodyPr lIns="45719" rIns="45719" anchor="ctr"/>
          <a:lstStyle/>
          <a:p>
            <a:pPr algn="ctr" hangingPunct="0">
              <a:defRPr sz="1300">
                <a:solidFill>
                  <a:srgbClr val="FFFFFF"/>
                </a:solidFill>
                <a:latin typeface="Calibri"/>
                <a:ea typeface="Calibri"/>
                <a:cs typeface="Calibri"/>
                <a:sym typeface="Calibri"/>
              </a:defRPr>
            </a:pPr>
            <a:endParaRPr sz="1300" kern="0">
              <a:solidFill>
                <a:srgbClr val="FFFFFF"/>
              </a:solidFill>
              <a:latin typeface="Calibri"/>
              <a:ea typeface="Calibri"/>
              <a:cs typeface="Calibri"/>
              <a:sym typeface="Calibri"/>
            </a:endParaRPr>
          </a:p>
        </p:txBody>
      </p:sp>
      <p:sp>
        <p:nvSpPr>
          <p:cNvPr id="123" name="Shape 123"/>
          <p:cNvSpPr>
            <a:spLocks noGrp="1"/>
          </p:cNvSpPr>
          <p:nvPr>
            <p:ph type="title"/>
          </p:nvPr>
        </p:nvSpPr>
        <p:spPr>
          <a:xfrm>
            <a:off x="2667000" y="3962400"/>
            <a:ext cx="6324600" cy="2057400"/>
          </a:xfrm>
          <a:prstGeom prst="rect">
            <a:avLst/>
          </a:prstGeom>
        </p:spPr>
        <p:txBody>
          <a:bodyPr lIns="45719" tIns="45719" rIns="45719" bIns="45719"/>
          <a:lstStyle>
            <a:lvl1pPr algn="r">
              <a:defRPr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Click to edit Master title style</a:t>
            </a:r>
          </a:p>
        </p:txBody>
      </p:sp>
      <p:pic>
        <p:nvPicPr>
          <p:cNvPr id="124" name="image1.png"/>
          <p:cNvPicPr>
            <a:picLocks noChangeAspect="1"/>
          </p:cNvPicPr>
          <p:nvPr/>
        </p:nvPicPr>
        <p:blipFill>
          <a:blip r:embed="rId2">
            <a:extLst/>
          </a:blip>
          <a:srcRect l="15509" t="13397" r="9549" b="13397"/>
          <a:stretch>
            <a:fillRect/>
          </a:stretch>
        </p:blipFill>
        <p:spPr>
          <a:xfrm>
            <a:off x="152400" y="3766735"/>
            <a:ext cx="2514600" cy="2456349"/>
          </a:xfrm>
          <a:prstGeom prst="rect">
            <a:avLst/>
          </a:prstGeom>
          <a:ln w="12700">
            <a:miter lim="400000"/>
          </a:ln>
        </p:spPr>
      </p:pic>
      <p:sp>
        <p:nvSpPr>
          <p:cNvPr id="125" name="Shape 125"/>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1959021073"/>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Content Slide ">
    <p:spTree>
      <p:nvGrpSpPr>
        <p:cNvPr id="1" name=""/>
        <p:cNvGrpSpPr/>
        <p:nvPr/>
      </p:nvGrpSpPr>
      <p:grpSpPr>
        <a:xfrm>
          <a:off x="0" y="0"/>
          <a:ext cx="0" cy="0"/>
          <a:chOff x="0" y="0"/>
          <a:chExt cx="0" cy="0"/>
        </a:xfrm>
      </p:grpSpPr>
      <p:sp>
        <p:nvSpPr>
          <p:cNvPr id="132" name="Shape 132"/>
          <p:cNvSpPr>
            <a:spLocks noGrp="1"/>
          </p:cNvSpPr>
          <p:nvPr>
            <p:ph type="body" idx="1"/>
          </p:nvPr>
        </p:nvSpPr>
        <p:spPr>
          <a:xfrm>
            <a:off x="304800" y="1295400"/>
            <a:ext cx="8382000" cy="4525963"/>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700"/>
              </a:spcBef>
              <a:buClrTx/>
              <a:defRPr>
                <a:solidFill>
                  <a:schemeClr val="accent1"/>
                </a:solidFill>
              </a:defRPr>
            </a:lvl1pPr>
            <a:lvl2pPr marL="783771" indent="-326571">
              <a:spcBef>
                <a:spcPts val="700"/>
              </a:spcBef>
              <a:buClrTx/>
              <a:defRPr>
                <a:solidFill>
                  <a:schemeClr val="accent1"/>
                </a:solidFill>
              </a:defRPr>
            </a:lvl2pPr>
            <a:lvl3pPr marL="1219200" indent="-304800">
              <a:spcBef>
                <a:spcPts val="700"/>
              </a:spcBef>
              <a:buClrTx/>
              <a:defRPr>
                <a:solidFill>
                  <a:schemeClr val="accent1"/>
                </a:solidFill>
              </a:defRPr>
            </a:lvl3pPr>
            <a:lvl4pPr marL="1737360" indent="-365760">
              <a:spcBef>
                <a:spcPts val="700"/>
              </a:spcBef>
              <a:buClrTx/>
              <a:defRPr>
                <a:solidFill>
                  <a:schemeClr val="accent1"/>
                </a:solidFill>
              </a:defRPr>
            </a:lvl4pPr>
            <a:lvl5pPr marL="2194560" indent="-365760">
              <a:spcBef>
                <a:spcPts val="700"/>
              </a:spcBef>
              <a:buClrTx/>
              <a:defRPr>
                <a:solidFill>
                  <a:schemeClr val="accent1"/>
                </a:solidFill>
              </a:defRPr>
            </a:lvl5pPr>
          </a:lstStyle>
          <a:p>
            <a:r>
              <a:t>Level 1 bullet points (default is 24-point font)</a:t>
            </a:r>
          </a:p>
          <a:p>
            <a:pPr lvl="1"/>
            <a:r>
              <a:t>Level 2 bullet points (default is 22-point font)</a:t>
            </a:r>
          </a:p>
          <a:p>
            <a:pPr lvl="2"/>
            <a:r>
              <a:t>Level 3 bullet points (default is 20-point font)</a:t>
            </a:r>
          </a:p>
          <a:p>
            <a:pPr lvl="3"/>
            <a:r>
              <a:t>Level 4 bullet points (default is 18-point font)</a:t>
            </a:r>
          </a:p>
          <a:p>
            <a:pPr lvl="4"/>
            <a:r>
              <a:t>Level 5 bullet points (default is 16-point font)</a:t>
            </a:r>
          </a:p>
        </p:txBody>
      </p:sp>
      <p:sp>
        <p:nvSpPr>
          <p:cNvPr id="133" name="Shape 133"/>
          <p:cNvSpPr/>
          <p:nvPr/>
        </p:nvSpPr>
        <p:spPr>
          <a:xfrm>
            <a:off x="0" y="228600"/>
            <a:ext cx="9144000" cy="9144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134" name="Shape 134"/>
          <p:cNvSpPr>
            <a:spLocks noGrp="1"/>
          </p:cNvSpPr>
          <p:nvPr>
            <p:ph type="title"/>
          </p:nvPr>
        </p:nvSpPr>
        <p:spPr>
          <a:xfrm>
            <a:off x="304800" y="228600"/>
            <a:ext cx="8305800" cy="914400"/>
          </a:xfrm>
          <a:prstGeom prst="rect">
            <a:avLst/>
          </a:prstGeom>
        </p:spPr>
        <p:txBody>
          <a:bodyPr lIns="45719" tIns="45719" rIns="45719" bIns="45719"/>
          <a:lstStyle/>
          <a:p>
            <a:r>
              <a:t>Insert Slide Heading </a:t>
            </a:r>
          </a:p>
        </p:txBody>
      </p:sp>
      <p:sp>
        <p:nvSpPr>
          <p:cNvPr id="135" name="Shape 135"/>
          <p:cNvSpPr/>
          <p:nvPr/>
        </p:nvSpPr>
        <p:spPr>
          <a:xfrm>
            <a:off x="0" y="5999374"/>
            <a:ext cx="9144000" cy="858626"/>
          </a:xfrm>
          <a:prstGeom prst="rect">
            <a:avLst/>
          </a:prstGeom>
          <a:solidFill>
            <a:srgbClr val="CDCDC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pic>
        <p:nvPicPr>
          <p:cNvPr id="136" name="image5.png"/>
          <p:cNvPicPr>
            <a:picLocks noChangeAspect="1"/>
          </p:cNvPicPr>
          <p:nvPr/>
        </p:nvPicPr>
        <p:blipFill>
          <a:blip r:embed="rId2">
            <a:extLst/>
          </a:blip>
          <a:stretch>
            <a:fillRect/>
          </a:stretch>
        </p:blipFill>
        <p:spPr>
          <a:xfrm>
            <a:off x="228600" y="6108903"/>
            <a:ext cx="1616967" cy="639564"/>
          </a:xfrm>
          <a:prstGeom prst="rect">
            <a:avLst/>
          </a:prstGeom>
          <a:ln w="12700">
            <a:miter lim="400000"/>
          </a:ln>
        </p:spPr>
      </p:pic>
      <p:sp>
        <p:nvSpPr>
          <p:cNvPr id="137" name="Shape 137"/>
          <p:cNvSpPr>
            <a:spLocks noGrp="1"/>
          </p:cNvSpPr>
          <p:nvPr>
            <p:ph type="sldNum" sz="quarter" idx="2"/>
          </p:nvPr>
        </p:nvSpPr>
        <p:spPr>
          <a:xfrm>
            <a:off x="8384892" y="6414135"/>
            <a:ext cx="301909" cy="307340"/>
          </a:xfrm>
          <a:prstGeom prst="rect">
            <a:avLst/>
          </a:prstGeom>
        </p:spPr>
        <p:txBody>
          <a:bodyPr lIns="45719" tIns="45719" rIns="45719" bIns="45719"/>
          <a:lstStyle>
            <a:lvl1pPr>
              <a:defRPr sz="1400">
                <a:solidFill>
                  <a:srgbClr val="6E7073"/>
                </a:solidFill>
              </a:defRPr>
            </a:lvl1pPr>
          </a:lstStyle>
          <a:p>
            <a:fld id="{86CB4B4D-7CA3-9044-876B-883B54F8677D}" type="slidenum">
              <a:rPr/>
              <a:pPr/>
              <a:t>‹#›</a:t>
            </a:fld>
            <a:endParaRPr/>
          </a:p>
        </p:txBody>
      </p:sp>
    </p:spTree>
    <p:extLst>
      <p:ext uri="{BB962C8B-B14F-4D97-AF65-F5344CB8AC3E}">
        <p14:creationId xmlns:p14="http://schemas.microsoft.com/office/powerpoint/2010/main" val="2334244091"/>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2_Blank">
    <p:spTree>
      <p:nvGrpSpPr>
        <p:cNvPr id="1" name=""/>
        <p:cNvGrpSpPr/>
        <p:nvPr/>
      </p:nvGrpSpPr>
      <p:grpSpPr>
        <a:xfrm>
          <a:off x="0" y="0"/>
          <a:ext cx="0" cy="0"/>
          <a:chOff x="0" y="0"/>
          <a:chExt cx="0" cy="0"/>
        </a:xfrm>
      </p:grpSpPr>
      <p:sp>
        <p:nvSpPr>
          <p:cNvPr id="144" name="Shape 144"/>
          <p:cNvSpPr>
            <a:spLocks noGrp="1"/>
          </p:cNvSpPr>
          <p:nvPr>
            <p:ph type="sldNum" sz="quarter" idx="2"/>
          </p:nvPr>
        </p:nvSpPr>
        <p:spPr>
          <a:xfrm>
            <a:off x="8746197" y="6531611"/>
            <a:ext cx="245404" cy="243841"/>
          </a:xfrm>
          <a:prstGeom prst="rect">
            <a:avLst/>
          </a:prstGeom>
        </p:spPr>
        <p:txBody>
          <a:bodyPr lIns="45719" tIns="45719" rIns="45719" bIns="45719"/>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1019579271"/>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2_Title - Standard">
    <p:spTree>
      <p:nvGrpSpPr>
        <p:cNvPr id="1" name=""/>
        <p:cNvGrpSpPr/>
        <p:nvPr/>
      </p:nvGrpSpPr>
      <p:grpSpPr>
        <a:xfrm>
          <a:off x="0" y="0"/>
          <a:ext cx="0" cy="0"/>
          <a:chOff x="0" y="0"/>
          <a:chExt cx="0" cy="0"/>
        </a:xfrm>
      </p:grpSpPr>
      <p:sp>
        <p:nvSpPr>
          <p:cNvPr id="151" name="Shape 151"/>
          <p:cNvSpPr/>
          <p:nvPr/>
        </p:nvSpPr>
        <p:spPr>
          <a:xfrm>
            <a:off x="0" y="3886200"/>
            <a:ext cx="9144000" cy="25146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152" name="Shape 152"/>
          <p:cNvSpPr>
            <a:spLocks noGrp="1"/>
          </p:cNvSpPr>
          <p:nvPr>
            <p:ph type="title"/>
          </p:nvPr>
        </p:nvSpPr>
        <p:spPr>
          <a:xfrm>
            <a:off x="152400" y="4038603"/>
            <a:ext cx="8839200" cy="1422400"/>
          </a:xfrm>
          <a:prstGeom prst="rect">
            <a:avLst/>
          </a:prstGeom>
        </p:spPr>
        <p:txBody>
          <a:bodyPr lIns="45719" tIns="45719" rIns="45719" bIns="45719"/>
          <a:lstStyle>
            <a:lvl1pPr>
              <a:defRPr sz="40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Writing Practices in Tennessee</a:t>
            </a:r>
          </a:p>
        </p:txBody>
      </p:sp>
      <p:sp>
        <p:nvSpPr>
          <p:cNvPr id="153" name="Shape 153"/>
          <p:cNvSpPr>
            <a:spLocks noGrp="1"/>
          </p:cNvSpPr>
          <p:nvPr>
            <p:ph type="body" sz="quarter" idx="1"/>
          </p:nvPr>
        </p:nvSpPr>
        <p:spPr>
          <a:xfrm>
            <a:off x="152400" y="5461001"/>
            <a:ext cx="8839200" cy="812801"/>
          </a:xfrm>
          <a:prstGeom prst="rect">
            <a:avLst/>
          </a:prstGeom>
          <a:extLst>
            <a:ext uri="{C572A759-6A51-4108-AA02-DFA0A04FC94B}">
              <ma14:wrappingTextBoxFlag xmlns="" xmlns:ma14="http://schemas.microsoft.com/office/mac/drawingml/2011/main" val="1"/>
            </a:ext>
          </a:extLst>
        </p:spPr>
        <p:txBody>
          <a:bodyPr lIns="45719" tIns="45719" rIns="45719" bIns="45719" anchor="ctr">
            <a:normAutofit/>
          </a:bodyPr>
          <a:lstStyle>
            <a:lvl1pPr marL="0" indent="0" algn="ctr">
              <a:buClrTx/>
              <a:buSzTx/>
              <a:buFontTx/>
              <a:buNone/>
              <a:defRPr sz="2800">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Sub-Title</a:t>
            </a:r>
          </a:p>
        </p:txBody>
      </p:sp>
      <p:sp>
        <p:nvSpPr>
          <p:cNvPr id="154" name="Shape 154"/>
          <p:cNvSpPr>
            <a:spLocks noGrp="1"/>
          </p:cNvSpPr>
          <p:nvPr>
            <p:ph type="body" sz="quarter" idx="13"/>
          </p:nvPr>
        </p:nvSpPr>
        <p:spPr>
          <a:xfrm>
            <a:off x="0" y="6400800"/>
            <a:ext cx="9144000" cy="457200"/>
          </a:xfrm>
          <a:prstGeom prst="rect">
            <a:avLst/>
          </a:prstGeom>
        </p:spPr>
        <p:txBody>
          <a:bodyPr lIns="45719" tIns="45719" rIns="45719" bIns="45719" anchor="ctr">
            <a:normAutofit/>
          </a:bodyPr>
          <a:lstStyle/>
          <a:p>
            <a:pPr marL="0" indent="0" algn="ctr">
              <a:spcBef>
                <a:spcPts val="200"/>
              </a:spcBef>
              <a:buClrTx/>
              <a:buSzTx/>
              <a:buFontTx/>
              <a:buNone/>
              <a:defRPr sz="1100">
                <a:solidFill>
                  <a:schemeClr val="accent5"/>
                </a:solidFill>
                <a:latin typeface="Open Sans"/>
                <a:ea typeface="Open Sans"/>
                <a:cs typeface="Open Sans"/>
                <a:sym typeface="Open Sans"/>
              </a:defRPr>
            </a:pPr>
            <a:endParaRPr/>
          </a:p>
        </p:txBody>
      </p:sp>
      <p:pic>
        <p:nvPicPr>
          <p:cNvPr id="155" name="image3.png"/>
          <p:cNvPicPr>
            <a:picLocks noChangeAspect="1"/>
          </p:cNvPicPr>
          <p:nvPr/>
        </p:nvPicPr>
        <p:blipFill>
          <a:blip r:embed="rId2">
            <a:extLst/>
          </a:blip>
          <a:stretch>
            <a:fillRect/>
          </a:stretch>
        </p:blipFill>
        <p:spPr>
          <a:xfrm>
            <a:off x="420757" y="1428824"/>
            <a:ext cx="9144001" cy="2493819"/>
          </a:xfrm>
          <a:prstGeom prst="rect">
            <a:avLst/>
          </a:prstGeom>
          <a:ln w="12700">
            <a:miter lim="400000"/>
          </a:ln>
        </p:spPr>
      </p:pic>
      <p:sp>
        <p:nvSpPr>
          <p:cNvPr id="156" name="Shape 156"/>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2786507219"/>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3_Body - Red">
    <p:spTree>
      <p:nvGrpSpPr>
        <p:cNvPr id="1" name=""/>
        <p:cNvGrpSpPr/>
        <p:nvPr/>
      </p:nvGrpSpPr>
      <p:grpSpPr>
        <a:xfrm>
          <a:off x="0" y="0"/>
          <a:ext cx="0" cy="0"/>
          <a:chOff x="0" y="0"/>
          <a:chExt cx="0" cy="0"/>
        </a:xfrm>
      </p:grpSpPr>
      <p:sp>
        <p:nvSpPr>
          <p:cNvPr id="163" name="Shape 163"/>
          <p:cNvSpPr/>
          <p:nvPr/>
        </p:nvSpPr>
        <p:spPr>
          <a:xfrm>
            <a:off x="0" y="177801"/>
            <a:ext cx="9144000" cy="812801"/>
          </a:xfrm>
          <a:prstGeom prst="rect">
            <a:avLst/>
          </a:prstGeom>
          <a:solidFill>
            <a:srgbClr val="1B365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164" name="Shape 164"/>
          <p:cNvSpPr>
            <a:spLocks noGrp="1"/>
          </p:cNvSpPr>
          <p:nvPr>
            <p:ph type="title"/>
          </p:nvPr>
        </p:nvSpPr>
        <p:spPr>
          <a:xfrm>
            <a:off x="152400" y="177803"/>
            <a:ext cx="8839200" cy="825501"/>
          </a:xfrm>
          <a:prstGeom prst="rect">
            <a:avLst/>
          </a:prstGeom>
        </p:spPr>
        <p:txBody>
          <a:bodyPr lIns="45719" tIns="45719" rIns="45719" bIns="45719"/>
          <a:lstStyle>
            <a:lvl1pPr algn="l">
              <a:defRPr sz="32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Click to edit Master title style</a:t>
            </a:r>
          </a:p>
        </p:txBody>
      </p:sp>
      <p:sp>
        <p:nvSpPr>
          <p:cNvPr id="165" name="Shape 165"/>
          <p:cNvSpPr>
            <a:spLocks noGrp="1"/>
          </p:cNvSpPr>
          <p:nvPr>
            <p:ph type="body" idx="1"/>
          </p:nvPr>
        </p:nvSpPr>
        <p:spPr>
          <a:xfrm>
            <a:off x="228600" y="1193800"/>
            <a:ext cx="8763000" cy="4958466"/>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500"/>
              </a:spcBef>
              <a:buClr>
                <a:srgbClr val="FF0F00"/>
              </a:buClr>
              <a:defRPr sz="2400">
                <a:latin typeface="Open Sans"/>
                <a:ea typeface="Open Sans"/>
                <a:cs typeface="Open Sans"/>
                <a:sym typeface="Open Sans"/>
              </a:defRPr>
            </a:lvl1pPr>
            <a:lvl2pPr marL="800100" indent="-342900">
              <a:spcBef>
                <a:spcPts val="500"/>
              </a:spcBef>
              <a:buClr>
                <a:srgbClr val="FF0F00"/>
              </a:buClr>
              <a:defRPr sz="2400">
                <a:latin typeface="Open Sans"/>
                <a:ea typeface="Open Sans"/>
                <a:cs typeface="Open Sans"/>
                <a:sym typeface="Open Sans"/>
              </a:defRPr>
            </a:lvl2pPr>
            <a:lvl3pPr marL="1219200" indent="-304800">
              <a:spcBef>
                <a:spcPts val="500"/>
              </a:spcBef>
              <a:buClr>
                <a:srgbClr val="FF0F00"/>
              </a:buClr>
              <a:defRPr sz="2400">
                <a:latin typeface="Open Sans"/>
                <a:ea typeface="Open Sans"/>
                <a:cs typeface="Open Sans"/>
                <a:sym typeface="Open Sans"/>
              </a:defRPr>
            </a:lvl3pPr>
            <a:lvl4pPr marL="1714500" indent="-342900">
              <a:spcBef>
                <a:spcPts val="500"/>
              </a:spcBef>
              <a:buClr>
                <a:srgbClr val="FF0F00"/>
              </a:buClr>
              <a:defRPr sz="2400">
                <a:latin typeface="Open Sans"/>
                <a:ea typeface="Open Sans"/>
                <a:cs typeface="Open Sans"/>
                <a:sym typeface="Open Sans"/>
              </a:defRPr>
            </a:lvl4pPr>
            <a:lvl5pPr marL="2171700" indent="-342900">
              <a:spcBef>
                <a:spcPts val="500"/>
              </a:spcBef>
              <a:buClr>
                <a:srgbClr val="FF0F00"/>
              </a:buClr>
              <a:defRPr sz="2400">
                <a:latin typeface="Open Sans"/>
                <a:ea typeface="Open Sans"/>
                <a:cs typeface="Open Sans"/>
                <a:sym typeface="Open Sans"/>
              </a:defRPr>
            </a:lvl5pPr>
          </a:lstStyle>
          <a:p>
            <a:r>
              <a:t>Click to edit Master text styles</a:t>
            </a:r>
          </a:p>
          <a:p>
            <a:pPr lvl="1"/>
            <a:r>
              <a:t>Second level</a:t>
            </a:r>
          </a:p>
          <a:p>
            <a:pPr lvl="2"/>
            <a:r>
              <a:t>Third level</a:t>
            </a:r>
          </a:p>
          <a:p>
            <a:pPr lvl="3"/>
            <a:r>
              <a:t>Fourth level</a:t>
            </a:r>
          </a:p>
          <a:p>
            <a:pPr lvl="4"/>
            <a:r>
              <a:t>Fifth level</a:t>
            </a:r>
          </a:p>
        </p:txBody>
      </p:sp>
      <p:sp>
        <p:nvSpPr>
          <p:cNvPr id="166" name="Shape 166"/>
          <p:cNvSpPr/>
          <p:nvPr/>
        </p:nvSpPr>
        <p:spPr>
          <a:xfrm>
            <a:off x="0" y="990602"/>
            <a:ext cx="9144000" cy="88901"/>
          </a:xfrm>
          <a:prstGeom prst="rect">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167" name="Shape 167"/>
          <p:cNvSpPr/>
          <p:nvPr/>
        </p:nvSpPr>
        <p:spPr>
          <a:xfrm>
            <a:off x="0" y="6152265"/>
            <a:ext cx="9144000" cy="705734"/>
          </a:xfrm>
          <a:prstGeom prst="rect">
            <a:avLst/>
          </a:prstGeom>
          <a:solidFill>
            <a:srgbClr val="E0E0E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pic>
        <p:nvPicPr>
          <p:cNvPr id="168" name="image2.png"/>
          <p:cNvPicPr>
            <a:picLocks noChangeAspect="1"/>
          </p:cNvPicPr>
          <p:nvPr/>
        </p:nvPicPr>
        <p:blipFill>
          <a:blip r:embed="rId2">
            <a:extLst/>
          </a:blip>
          <a:stretch>
            <a:fillRect/>
          </a:stretch>
        </p:blipFill>
        <p:spPr>
          <a:xfrm>
            <a:off x="47625" y="6139372"/>
            <a:ext cx="1341120" cy="731521"/>
          </a:xfrm>
          <a:prstGeom prst="rect">
            <a:avLst/>
          </a:prstGeom>
          <a:ln w="12700">
            <a:miter lim="400000"/>
          </a:ln>
        </p:spPr>
      </p:pic>
      <p:sp>
        <p:nvSpPr>
          <p:cNvPr id="169" name="Shape 169"/>
          <p:cNvSpPr>
            <a:spLocks noGrp="1"/>
          </p:cNvSpPr>
          <p:nvPr>
            <p:ph type="sldNum" sz="quarter" idx="2"/>
          </p:nvPr>
        </p:nvSpPr>
        <p:spPr>
          <a:xfrm>
            <a:off x="8746197" y="6496684"/>
            <a:ext cx="245404" cy="243841"/>
          </a:xfrm>
          <a:prstGeom prst="rect">
            <a:avLst/>
          </a:prstGeom>
        </p:spPr>
        <p:txBody>
          <a:bodyPr lIns="45719" tIns="45719" rIns="45719" bIns="45719"/>
          <a:lstStyle>
            <a:lvl1pPr>
              <a:defRPr>
                <a:solidFill>
                  <a:srgbClr val="1B365D"/>
                </a:solidFill>
              </a:defRPr>
            </a:lvl1pPr>
          </a:lstStyle>
          <a:p>
            <a:fld id="{86CB4B4D-7CA3-9044-876B-883B54F8677D}" type="slidenum">
              <a:rPr/>
              <a:pPr/>
              <a:t>‹#›</a:t>
            </a:fld>
            <a:endParaRPr/>
          </a:p>
        </p:txBody>
      </p:sp>
    </p:spTree>
    <p:extLst>
      <p:ext uri="{BB962C8B-B14F-4D97-AF65-F5344CB8AC3E}">
        <p14:creationId xmlns:p14="http://schemas.microsoft.com/office/powerpoint/2010/main" val="2533049623"/>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3_Title Only">
    <p:spTree>
      <p:nvGrpSpPr>
        <p:cNvPr id="1" name=""/>
        <p:cNvGrpSpPr/>
        <p:nvPr/>
      </p:nvGrpSpPr>
      <p:grpSpPr>
        <a:xfrm>
          <a:off x="0" y="0"/>
          <a:ext cx="0" cy="0"/>
          <a:chOff x="0" y="0"/>
          <a:chExt cx="0" cy="0"/>
        </a:xfrm>
      </p:grpSpPr>
      <p:sp>
        <p:nvSpPr>
          <p:cNvPr id="176" name="Shape 176"/>
          <p:cNvSpPr>
            <a:spLocks noGrp="1"/>
          </p:cNvSpPr>
          <p:nvPr>
            <p:ph type="title"/>
          </p:nvPr>
        </p:nvSpPr>
        <p:spPr>
          <a:xfrm>
            <a:off x="457200" y="274639"/>
            <a:ext cx="8229600" cy="1143001"/>
          </a:xfrm>
          <a:prstGeom prst="rect">
            <a:avLst/>
          </a:prstGeom>
        </p:spPr>
        <p:txBody>
          <a:bodyPr lIns="45719" tIns="45719" rIns="45719" bIns="45719"/>
          <a:lstStyle/>
          <a:p>
            <a:r>
              <a:t>Click to edit Master title style</a:t>
            </a:r>
          </a:p>
        </p:txBody>
      </p:sp>
      <p:sp>
        <p:nvSpPr>
          <p:cNvPr id="177" name="Shape 177"/>
          <p:cNvSpPr>
            <a:spLocks noGrp="1"/>
          </p:cNvSpPr>
          <p:nvPr>
            <p:ph type="sldNum" sz="quarter" idx="2"/>
          </p:nvPr>
        </p:nvSpPr>
        <p:spPr>
          <a:xfrm>
            <a:off x="8746197" y="6531611"/>
            <a:ext cx="245404" cy="243841"/>
          </a:xfrm>
          <a:prstGeom prst="rect">
            <a:avLst/>
          </a:prstGeom>
        </p:spPr>
        <p:txBody>
          <a:bodyPr lIns="45719" tIns="45719" rIns="45719" bIns="45719"/>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359003148"/>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2_Sub-Title">
    <p:spTree>
      <p:nvGrpSpPr>
        <p:cNvPr id="1" name=""/>
        <p:cNvGrpSpPr/>
        <p:nvPr/>
      </p:nvGrpSpPr>
      <p:grpSpPr>
        <a:xfrm>
          <a:off x="0" y="0"/>
          <a:ext cx="0" cy="0"/>
          <a:chOff x="0" y="0"/>
          <a:chExt cx="0" cy="0"/>
        </a:xfrm>
      </p:grpSpPr>
      <p:sp>
        <p:nvSpPr>
          <p:cNvPr id="184" name="Shape 184"/>
          <p:cNvSpPr/>
          <p:nvPr/>
        </p:nvSpPr>
        <p:spPr>
          <a:xfrm>
            <a:off x="2590800" y="3874770"/>
            <a:ext cx="6553200" cy="2240281"/>
          </a:xfrm>
          <a:prstGeom prst="rect">
            <a:avLst/>
          </a:prstGeom>
          <a:solidFill>
            <a:srgbClr val="1B365D"/>
          </a:solidFill>
          <a:ln w="12700">
            <a:miter lim="400000"/>
          </a:ln>
        </p:spPr>
        <p:txBody>
          <a:bodyPr lIns="45719" rIns="45719" anchor="ctr"/>
          <a:lstStyle/>
          <a:p>
            <a:pPr algn="ctr" hangingPunct="0">
              <a:defRPr sz="1300">
                <a:solidFill>
                  <a:srgbClr val="FFFFFF"/>
                </a:solidFill>
                <a:latin typeface="Calibri"/>
                <a:ea typeface="Calibri"/>
                <a:cs typeface="Calibri"/>
                <a:sym typeface="Calibri"/>
              </a:defRPr>
            </a:pPr>
            <a:endParaRPr sz="1300" kern="0">
              <a:solidFill>
                <a:srgbClr val="FFFFFF"/>
              </a:solidFill>
              <a:latin typeface="Calibri"/>
              <a:ea typeface="Calibri"/>
              <a:cs typeface="Calibri"/>
              <a:sym typeface="Calibri"/>
            </a:endParaRPr>
          </a:p>
        </p:txBody>
      </p:sp>
      <p:sp>
        <p:nvSpPr>
          <p:cNvPr id="185" name="Shape 185"/>
          <p:cNvSpPr>
            <a:spLocks noGrp="1"/>
          </p:cNvSpPr>
          <p:nvPr>
            <p:ph type="title"/>
          </p:nvPr>
        </p:nvSpPr>
        <p:spPr>
          <a:xfrm>
            <a:off x="2667000" y="3962400"/>
            <a:ext cx="6324600" cy="2057400"/>
          </a:xfrm>
          <a:prstGeom prst="rect">
            <a:avLst/>
          </a:prstGeom>
        </p:spPr>
        <p:txBody>
          <a:bodyPr lIns="45719" tIns="45719" rIns="45719" bIns="45719"/>
          <a:lstStyle>
            <a:lvl1pPr algn="r">
              <a:defRPr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Click to edit Master title style</a:t>
            </a:r>
          </a:p>
        </p:txBody>
      </p:sp>
      <p:pic>
        <p:nvPicPr>
          <p:cNvPr id="186" name="image1.png"/>
          <p:cNvPicPr>
            <a:picLocks noChangeAspect="1"/>
          </p:cNvPicPr>
          <p:nvPr/>
        </p:nvPicPr>
        <p:blipFill>
          <a:blip r:embed="rId2">
            <a:extLst/>
          </a:blip>
          <a:srcRect l="15509" t="13397" r="9549" b="13397"/>
          <a:stretch>
            <a:fillRect/>
          </a:stretch>
        </p:blipFill>
        <p:spPr>
          <a:xfrm>
            <a:off x="152400" y="3766735"/>
            <a:ext cx="2514600" cy="2456349"/>
          </a:xfrm>
          <a:prstGeom prst="rect">
            <a:avLst/>
          </a:prstGeom>
          <a:ln w="12700">
            <a:miter lim="400000"/>
          </a:ln>
        </p:spPr>
      </p:pic>
      <p:sp>
        <p:nvSpPr>
          <p:cNvPr id="187" name="Shape 187"/>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2641618999"/>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5"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500" baseline="0"/>
            </a:lvl1pPr>
          </a:lstStyle>
          <a:p>
            <a:r>
              <a:rPr lang="en-US" dirty="0" smtClean="0"/>
              <a:t>Insert Section Heading</a:t>
            </a:r>
            <a:endParaRPr lang="en-US" dirty="0"/>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0" y="3810000"/>
            <a:ext cx="238222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151599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3_Blank">
    <p:spTree>
      <p:nvGrpSpPr>
        <p:cNvPr id="1" name=""/>
        <p:cNvGrpSpPr/>
        <p:nvPr/>
      </p:nvGrpSpPr>
      <p:grpSpPr>
        <a:xfrm>
          <a:off x="0" y="0"/>
          <a:ext cx="0" cy="0"/>
          <a:chOff x="0" y="0"/>
          <a:chExt cx="0" cy="0"/>
        </a:xfrm>
      </p:grpSpPr>
      <p:sp>
        <p:nvSpPr>
          <p:cNvPr id="206" name="Shape 206"/>
          <p:cNvSpPr>
            <a:spLocks noGrp="1"/>
          </p:cNvSpPr>
          <p:nvPr>
            <p:ph type="sldNum" sz="quarter" idx="2"/>
          </p:nvPr>
        </p:nvSpPr>
        <p:spPr>
          <a:xfrm>
            <a:off x="8746197" y="6531611"/>
            <a:ext cx="245404" cy="243841"/>
          </a:xfrm>
          <a:prstGeom prst="rect">
            <a:avLst/>
          </a:prstGeom>
        </p:spPr>
        <p:txBody>
          <a:bodyPr lIns="45719" tIns="45719" rIns="45719" bIns="45719"/>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774517680"/>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3_Title - Standard">
    <p:spTree>
      <p:nvGrpSpPr>
        <p:cNvPr id="1" name=""/>
        <p:cNvGrpSpPr/>
        <p:nvPr/>
      </p:nvGrpSpPr>
      <p:grpSpPr>
        <a:xfrm>
          <a:off x="0" y="0"/>
          <a:ext cx="0" cy="0"/>
          <a:chOff x="0" y="0"/>
          <a:chExt cx="0" cy="0"/>
        </a:xfrm>
      </p:grpSpPr>
      <p:sp>
        <p:nvSpPr>
          <p:cNvPr id="213" name="Shape 213"/>
          <p:cNvSpPr/>
          <p:nvPr/>
        </p:nvSpPr>
        <p:spPr>
          <a:xfrm>
            <a:off x="0" y="3886200"/>
            <a:ext cx="9144000" cy="25146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214" name="Shape 214"/>
          <p:cNvSpPr>
            <a:spLocks noGrp="1"/>
          </p:cNvSpPr>
          <p:nvPr>
            <p:ph type="title"/>
          </p:nvPr>
        </p:nvSpPr>
        <p:spPr>
          <a:xfrm>
            <a:off x="152400" y="4038603"/>
            <a:ext cx="8839200" cy="1422400"/>
          </a:xfrm>
          <a:prstGeom prst="rect">
            <a:avLst/>
          </a:prstGeom>
        </p:spPr>
        <p:txBody>
          <a:bodyPr lIns="45719" tIns="45719" rIns="45719" bIns="45719"/>
          <a:lstStyle>
            <a:lvl1pPr>
              <a:defRPr sz="40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Writing Practices in Tennessee</a:t>
            </a:r>
          </a:p>
        </p:txBody>
      </p:sp>
      <p:sp>
        <p:nvSpPr>
          <p:cNvPr id="215" name="Shape 215"/>
          <p:cNvSpPr>
            <a:spLocks noGrp="1"/>
          </p:cNvSpPr>
          <p:nvPr>
            <p:ph type="body" sz="quarter" idx="1"/>
          </p:nvPr>
        </p:nvSpPr>
        <p:spPr>
          <a:xfrm>
            <a:off x="152400" y="5461001"/>
            <a:ext cx="8839200" cy="812801"/>
          </a:xfrm>
          <a:prstGeom prst="rect">
            <a:avLst/>
          </a:prstGeom>
          <a:extLst>
            <a:ext uri="{C572A759-6A51-4108-AA02-DFA0A04FC94B}">
              <ma14:wrappingTextBoxFlag xmlns="" xmlns:ma14="http://schemas.microsoft.com/office/mac/drawingml/2011/main" val="1"/>
            </a:ext>
          </a:extLst>
        </p:spPr>
        <p:txBody>
          <a:bodyPr lIns="45719" tIns="45719" rIns="45719" bIns="45719" anchor="ctr">
            <a:normAutofit/>
          </a:bodyPr>
          <a:lstStyle>
            <a:lvl1pPr marL="0" indent="0" algn="ctr">
              <a:buClrTx/>
              <a:buSzTx/>
              <a:buFontTx/>
              <a:buNone/>
              <a:defRPr sz="2800">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Sub-Title</a:t>
            </a:r>
          </a:p>
        </p:txBody>
      </p:sp>
      <p:sp>
        <p:nvSpPr>
          <p:cNvPr id="216" name="Shape 216"/>
          <p:cNvSpPr>
            <a:spLocks noGrp="1"/>
          </p:cNvSpPr>
          <p:nvPr>
            <p:ph type="body" sz="quarter" idx="13"/>
          </p:nvPr>
        </p:nvSpPr>
        <p:spPr>
          <a:xfrm>
            <a:off x="0" y="6400800"/>
            <a:ext cx="9144000" cy="457200"/>
          </a:xfrm>
          <a:prstGeom prst="rect">
            <a:avLst/>
          </a:prstGeom>
        </p:spPr>
        <p:txBody>
          <a:bodyPr lIns="45719" tIns="45719" rIns="45719" bIns="45719" anchor="ctr">
            <a:normAutofit/>
          </a:bodyPr>
          <a:lstStyle/>
          <a:p>
            <a:pPr marL="0" indent="0" algn="ctr">
              <a:spcBef>
                <a:spcPts val="200"/>
              </a:spcBef>
              <a:buClrTx/>
              <a:buSzTx/>
              <a:buFontTx/>
              <a:buNone/>
              <a:defRPr sz="1100">
                <a:solidFill>
                  <a:schemeClr val="accent5"/>
                </a:solidFill>
                <a:latin typeface="Open Sans"/>
                <a:ea typeface="Open Sans"/>
                <a:cs typeface="Open Sans"/>
                <a:sym typeface="Open Sans"/>
              </a:defRPr>
            </a:pPr>
            <a:endParaRPr/>
          </a:p>
        </p:txBody>
      </p:sp>
      <p:pic>
        <p:nvPicPr>
          <p:cNvPr id="217" name="image3.png"/>
          <p:cNvPicPr>
            <a:picLocks noChangeAspect="1"/>
          </p:cNvPicPr>
          <p:nvPr/>
        </p:nvPicPr>
        <p:blipFill>
          <a:blip r:embed="rId2">
            <a:extLst/>
          </a:blip>
          <a:stretch>
            <a:fillRect/>
          </a:stretch>
        </p:blipFill>
        <p:spPr>
          <a:xfrm>
            <a:off x="420757" y="1428824"/>
            <a:ext cx="9144001" cy="2493819"/>
          </a:xfrm>
          <a:prstGeom prst="rect">
            <a:avLst/>
          </a:prstGeom>
          <a:ln w="12700">
            <a:miter lim="400000"/>
          </a:ln>
        </p:spPr>
      </p:pic>
      <p:sp>
        <p:nvSpPr>
          <p:cNvPr id="218" name="Shape 218"/>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920243803"/>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4_Title Only">
    <p:spTree>
      <p:nvGrpSpPr>
        <p:cNvPr id="1" name=""/>
        <p:cNvGrpSpPr/>
        <p:nvPr/>
      </p:nvGrpSpPr>
      <p:grpSpPr>
        <a:xfrm>
          <a:off x="0" y="0"/>
          <a:ext cx="0" cy="0"/>
          <a:chOff x="0" y="0"/>
          <a:chExt cx="0" cy="0"/>
        </a:xfrm>
      </p:grpSpPr>
      <p:sp>
        <p:nvSpPr>
          <p:cNvPr id="238" name="Shape 238"/>
          <p:cNvSpPr>
            <a:spLocks noGrp="1"/>
          </p:cNvSpPr>
          <p:nvPr>
            <p:ph type="title"/>
          </p:nvPr>
        </p:nvSpPr>
        <p:spPr>
          <a:xfrm>
            <a:off x="457200" y="274639"/>
            <a:ext cx="8229600" cy="1143001"/>
          </a:xfrm>
          <a:prstGeom prst="rect">
            <a:avLst/>
          </a:prstGeom>
        </p:spPr>
        <p:txBody>
          <a:bodyPr lIns="45719" tIns="45719" rIns="45719" bIns="45719"/>
          <a:lstStyle/>
          <a:p>
            <a:r>
              <a:t>Click to edit Master title style</a:t>
            </a:r>
          </a:p>
        </p:txBody>
      </p:sp>
      <p:sp>
        <p:nvSpPr>
          <p:cNvPr id="239" name="Shape 239"/>
          <p:cNvSpPr>
            <a:spLocks noGrp="1"/>
          </p:cNvSpPr>
          <p:nvPr>
            <p:ph type="sldNum" sz="quarter" idx="2"/>
          </p:nvPr>
        </p:nvSpPr>
        <p:spPr>
          <a:xfrm>
            <a:off x="8746197" y="6531611"/>
            <a:ext cx="245404" cy="243841"/>
          </a:xfrm>
          <a:prstGeom prst="rect">
            <a:avLst/>
          </a:prstGeom>
        </p:spPr>
        <p:txBody>
          <a:bodyPr lIns="45719" tIns="45719" rIns="45719" bIns="45719"/>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2131536277"/>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1_Content Slide ">
    <p:spTree>
      <p:nvGrpSpPr>
        <p:cNvPr id="1" name=""/>
        <p:cNvGrpSpPr/>
        <p:nvPr/>
      </p:nvGrpSpPr>
      <p:grpSpPr>
        <a:xfrm>
          <a:off x="0" y="0"/>
          <a:ext cx="0" cy="0"/>
          <a:chOff x="0" y="0"/>
          <a:chExt cx="0" cy="0"/>
        </a:xfrm>
      </p:grpSpPr>
      <p:sp>
        <p:nvSpPr>
          <p:cNvPr id="246" name="Shape 246"/>
          <p:cNvSpPr>
            <a:spLocks noGrp="1"/>
          </p:cNvSpPr>
          <p:nvPr>
            <p:ph type="body" idx="1"/>
          </p:nvPr>
        </p:nvSpPr>
        <p:spPr>
          <a:xfrm>
            <a:off x="304800" y="1295400"/>
            <a:ext cx="8382000" cy="4525963"/>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700"/>
              </a:spcBef>
              <a:buClrTx/>
              <a:defRPr>
                <a:solidFill>
                  <a:schemeClr val="accent1"/>
                </a:solidFill>
              </a:defRPr>
            </a:lvl1pPr>
            <a:lvl2pPr marL="783771" indent="-326571">
              <a:spcBef>
                <a:spcPts val="700"/>
              </a:spcBef>
              <a:buClrTx/>
              <a:defRPr>
                <a:solidFill>
                  <a:schemeClr val="accent1"/>
                </a:solidFill>
              </a:defRPr>
            </a:lvl2pPr>
            <a:lvl3pPr marL="1219200" indent="-304800">
              <a:spcBef>
                <a:spcPts val="700"/>
              </a:spcBef>
              <a:buClrTx/>
              <a:defRPr>
                <a:solidFill>
                  <a:schemeClr val="accent1"/>
                </a:solidFill>
              </a:defRPr>
            </a:lvl3pPr>
            <a:lvl4pPr marL="1737360" indent="-365760">
              <a:spcBef>
                <a:spcPts val="700"/>
              </a:spcBef>
              <a:buClrTx/>
              <a:defRPr>
                <a:solidFill>
                  <a:schemeClr val="accent1"/>
                </a:solidFill>
              </a:defRPr>
            </a:lvl4pPr>
            <a:lvl5pPr marL="2194560" indent="-365760">
              <a:spcBef>
                <a:spcPts val="700"/>
              </a:spcBef>
              <a:buClrTx/>
              <a:defRPr>
                <a:solidFill>
                  <a:schemeClr val="accent1"/>
                </a:solidFill>
              </a:defRPr>
            </a:lvl5pPr>
          </a:lstStyle>
          <a:p>
            <a:r>
              <a:t>Level 1 bullet points (default is 24-point font)</a:t>
            </a:r>
          </a:p>
          <a:p>
            <a:pPr lvl="1"/>
            <a:r>
              <a:t>Level 2 bullet points (default is 22-point font)</a:t>
            </a:r>
          </a:p>
          <a:p>
            <a:pPr lvl="2"/>
            <a:r>
              <a:t>Level 3 bullet points (default is 20-point font)</a:t>
            </a:r>
          </a:p>
          <a:p>
            <a:pPr lvl="3"/>
            <a:r>
              <a:t>Level 4 bullet points (default is 18-point font)</a:t>
            </a:r>
          </a:p>
          <a:p>
            <a:pPr lvl="4"/>
            <a:r>
              <a:t>Level 5 bullet points (default is 16-point font)</a:t>
            </a:r>
          </a:p>
        </p:txBody>
      </p:sp>
      <p:sp>
        <p:nvSpPr>
          <p:cNvPr id="247" name="Shape 247"/>
          <p:cNvSpPr/>
          <p:nvPr/>
        </p:nvSpPr>
        <p:spPr>
          <a:xfrm>
            <a:off x="0" y="228600"/>
            <a:ext cx="9144000" cy="9144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248" name="Shape 248"/>
          <p:cNvSpPr>
            <a:spLocks noGrp="1"/>
          </p:cNvSpPr>
          <p:nvPr>
            <p:ph type="title"/>
          </p:nvPr>
        </p:nvSpPr>
        <p:spPr>
          <a:xfrm>
            <a:off x="304800" y="228600"/>
            <a:ext cx="8305800" cy="914400"/>
          </a:xfrm>
          <a:prstGeom prst="rect">
            <a:avLst/>
          </a:prstGeom>
        </p:spPr>
        <p:txBody>
          <a:bodyPr lIns="45719" tIns="45719" rIns="45719" bIns="45719"/>
          <a:lstStyle/>
          <a:p>
            <a:r>
              <a:t>Insert Slide Heading </a:t>
            </a:r>
          </a:p>
        </p:txBody>
      </p:sp>
      <p:sp>
        <p:nvSpPr>
          <p:cNvPr id="249" name="Shape 249"/>
          <p:cNvSpPr/>
          <p:nvPr/>
        </p:nvSpPr>
        <p:spPr>
          <a:xfrm>
            <a:off x="0" y="5999374"/>
            <a:ext cx="9144000" cy="858626"/>
          </a:xfrm>
          <a:prstGeom prst="rect">
            <a:avLst/>
          </a:prstGeom>
          <a:solidFill>
            <a:srgbClr val="CDCDCD"/>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pic>
        <p:nvPicPr>
          <p:cNvPr id="250" name="image5.png"/>
          <p:cNvPicPr>
            <a:picLocks noChangeAspect="1"/>
          </p:cNvPicPr>
          <p:nvPr/>
        </p:nvPicPr>
        <p:blipFill>
          <a:blip r:embed="rId2">
            <a:extLst/>
          </a:blip>
          <a:stretch>
            <a:fillRect/>
          </a:stretch>
        </p:blipFill>
        <p:spPr>
          <a:xfrm>
            <a:off x="228600" y="6108903"/>
            <a:ext cx="1616967" cy="639564"/>
          </a:xfrm>
          <a:prstGeom prst="rect">
            <a:avLst/>
          </a:prstGeom>
          <a:ln w="12700">
            <a:miter lim="400000"/>
          </a:ln>
        </p:spPr>
      </p:pic>
      <p:sp>
        <p:nvSpPr>
          <p:cNvPr id="251" name="Shape 251"/>
          <p:cNvSpPr>
            <a:spLocks noGrp="1"/>
          </p:cNvSpPr>
          <p:nvPr>
            <p:ph type="sldNum" sz="quarter" idx="2"/>
          </p:nvPr>
        </p:nvSpPr>
        <p:spPr>
          <a:xfrm>
            <a:off x="8384892" y="6414135"/>
            <a:ext cx="301909" cy="307340"/>
          </a:xfrm>
          <a:prstGeom prst="rect">
            <a:avLst/>
          </a:prstGeom>
        </p:spPr>
        <p:txBody>
          <a:bodyPr lIns="45719" tIns="45719" rIns="45719" bIns="45719"/>
          <a:lstStyle>
            <a:lvl1pPr>
              <a:defRPr sz="1400">
                <a:solidFill>
                  <a:srgbClr val="6E7073"/>
                </a:solidFill>
              </a:defRPr>
            </a:lvl1pPr>
          </a:lstStyle>
          <a:p>
            <a:fld id="{86CB4B4D-7CA3-9044-876B-883B54F8677D}" type="slidenum">
              <a:rPr/>
              <a:pPr/>
              <a:t>‹#›</a:t>
            </a:fld>
            <a:endParaRPr/>
          </a:p>
        </p:txBody>
      </p:sp>
    </p:spTree>
    <p:extLst>
      <p:ext uri="{BB962C8B-B14F-4D97-AF65-F5344CB8AC3E}">
        <p14:creationId xmlns:p14="http://schemas.microsoft.com/office/powerpoint/2010/main" val="145631358"/>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4_Blank">
    <p:spTree>
      <p:nvGrpSpPr>
        <p:cNvPr id="1" name=""/>
        <p:cNvGrpSpPr/>
        <p:nvPr/>
      </p:nvGrpSpPr>
      <p:grpSpPr>
        <a:xfrm>
          <a:off x="0" y="0"/>
          <a:ext cx="0" cy="0"/>
          <a:chOff x="0" y="0"/>
          <a:chExt cx="0" cy="0"/>
        </a:xfrm>
      </p:grpSpPr>
      <p:sp>
        <p:nvSpPr>
          <p:cNvPr id="258" name="Shape 258"/>
          <p:cNvSpPr>
            <a:spLocks noGrp="1"/>
          </p:cNvSpPr>
          <p:nvPr>
            <p:ph type="sldNum" sz="quarter" idx="2"/>
          </p:nvPr>
        </p:nvSpPr>
        <p:spPr>
          <a:xfrm>
            <a:off x="8746197" y="6531611"/>
            <a:ext cx="245404" cy="243841"/>
          </a:xfrm>
          <a:prstGeom prst="rect">
            <a:avLst/>
          </a:prstGeom>
        </p:spPr>
        <p:txBody>
          <a:bodyPr lIns="45719" tIns="45719" rIns="45719" bIns="45719"/>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1562461932"/>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Opening Slide">
    <p:spTree>
      <p:nvGrpSpPr>
        <p:cNvPr id="1" name=""/>
        <p:cNvGrpSpPr/>
        <p:nvPr/>
      </p:nvGrpSpPr>
      <p:grpSpPr>
        <a:xfrm>
          <a:off x="0" y="0"/>
          <a:ext cx="0" cy="0"/>
          <a:chOff x="0" y="0"/>
          <a:chExt cx="0" cy="0"/>
        </a:xfrm>
      </p:grpSpPr>
      <p:sp>
        <p:nvSpPr>
          <p:cNvPr id="265" name="Shape 265"/>
          <p:cNvSpPr/>
          <p:nvPr/>
        </p:nvSpPr>
        <p:spPr>
          <a:xfrm>
            <a:off x="-2407" y="3505200"/>
            <a:ext cx="9146408" cy="27432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Open Sans"/>
                <a:ea typeface="Open Sans"/>
                <a:cs typeface="Open Sans"/>
                <a:sym typeface="Open Sans"/>
              </a:defRPr>
            </a:pPr>
            <a:endParaRPr kern="0">
              <a:solidFill>
                <a:srgbClr val="FFFFFF"/>
              </a:solidFill>
              <a:latin typeface="Open Sans"/>
              <a:ea typeface="Open Sans"/>
              <a:cs typeface="Open Sans"/>
              <a:sym typeface="Open Sans"/>
            </a:endParaRPr>
          </a:p>
        </p:txBody>
      </p:sp>
      <p:sp>
        <p:nvSpPr>
          <p:cNvPr id="266" name="Shape 266"/>
          <p:cNvSpPr>
            <a:spLocks noGrp="1"/>
          </p:cNvSpPr>
          <p:nvPr>
            <p:ph type="title"/>
          </p:nvPr>
        </p:nvSpPr>
        <p:spPr>
          <a:xfrm>
            <a:off x="684597" y="3810000"/>
            <a:ext cx="7772401" cy="1470025"/>
          </a:xfrm>
          <a:prstGeom prst="rect">
            <a:avLst/>
          </a:prstGeom>
        </p:spPr>
        <p:txBody>
          <a:bodyPr lIns="45719" tIns="45719" rIns="45719" bIns="45719"/>
          <a:lstStyle>
            <a:lvl1pPr>
              <a:defRPr sz="4000" b="1">
                <a:solidFill>
                  <a:srgbClr val="FFFFFF"/>
                </a:solidFill>
                <a:latin typeface="PermianSlabSerifTypeface"/>
                <a:ea typeface="PermianSlabSerifTypeface"/>
                <a:cs typeface="PermianSlabSerifTypeface"/>
                <a:sym typeface="PermianSlabSerifTypeface"/>
              </a:defRPr>
            </a:lvl1pPr>
          </a:lstStyle>
          <a:p>
            <a:r>
              <a:t>Insert Presentation Title</a:t>
            </a:r>
          </a:p>
        </p:txBody>
      </p:sp>
      <p:sp>
        <p:nvSpPr>
          <p:cNvPr id="267" name="Shape 267"/>
          <p:cNvSpPr>
            <a:spLocks noGrp="1"/>
          </p:cNvSpPr>
          <p:nvPr>
            <p:ph type="body" sz="quarter" idx="1"/>
          </p:nvPr>
        </p:nvSpPr>
        <p:spPr>
          <a:xfrm>
            <a:off x="1371600" y="5334000"/>
            <a:ext cx="6400800" cy="685800"/>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marL="0" indent="0" algn="ctr">
              <a:spcBef>
                <a:spcPts val="700"/>
              </a:spcBef>
              <a:buClrTx/>
              <a:buSzTx/>
              <a:buFontTx/>
              <a:buNone/>
              <a:defRPr sz="3000">
                <a:solidFill>
                  <a:srgbClr val="FFFFFF"/>
                </a:solidFill>
                <a:latin typeface="PermianSlabSerifTypeface"/>
                <a:ea typeface="PermianSlabSerifTypeface"/>
                <a:cs typeface="PermianSlabSerifTypeface"/>
                <a:sym typeface="PermianSlabSerifTypeface"/>
              </a:defRPr>
            </a:lvl1pPr>
          </a:lstStyle>
          <a:p>
            <a:r>
              <a:t>If applicable, insert sub-title</a:t>
            </a:r>
          </a:p>
        </p:txBody>
      </p:sp>
      <p:pic>
        <p:nvPicPr>
          <p:cNvPr id="268" name="image5.png" descr="C:\Users\CA19029\Documents\Brand and Style Rollout\Updated dept logo\TN Dept of Education ColorPMS -«.png"/>
          <p:cNvPicPr>
            <a:picLocks noChangeAspect="1"/>
          </p:cNvPicPr>
          <p:nvPr/>
        </p:nvPicPr>
        <p:blipFill>
          <a:blip r:embed="rId2">
            <a:extLst/>
          </a:blip>
          <a:stretch>
            <a:fillRect/>
          </a:stretch>
        </p:blipFill>
        <p:spPr>
          <a:xfrm>
            <a:off x="1981200" y="998059"/>
            <a:ext cx="5181600" cy="2049941"/>
          </a:xfrm>
          <a:prstGeom prst="rect">
            <a:avLst/>
          </a:prstGeom>
          <a:ln w="12700">
            <a:miter lim="400000"/>
          </a:ln>
        </p:spPr>
      </p:pic>
      <p:sp>
        <p:nvSpPr>
          <p:cNvPr id="269" name="Shape 269"/>
          <p:cNvSpPr>
            <a:spLocks noGrp="1"/>
          </p:cNvSpPr>
          <p:nvPr>
            <p:ph type="body" sz="quarter" idx="13"/>
          </p:nvPr>
        </p:nvSpPr>
        <p:spPr>
          <a:xfrm>
            <a:off x="2056799" y="6400800"/>
            <a:ext cx="5030404" cy="381000"/>
          </a:xfrm>
          <a:prstGeom prst="rect">
            <a:avLst/>
          </a:prstGeom>
        </p:spPr>
        <p:txBody>
          <a:bodyPr lIns="45719" tIns="45719" rIns="45719" bIns="45719">
            <a:normAutofit/>
          </a:bodyPr>
          <a:lstStyle/>
          <a:p>
            <a:pPr marL="0" indent="0">
              <a:spcBef>
                <a:spcPts val="300"/>
              </a:spcBef>
              <a:buClrTx/>
              <a:buSzTx/>
              <a:buFontTx/>
              <a:buNone/>
              <a:defRPr sz="1400">
                <a:solidFill>
                  <a:srgbClr val="6E7073"/>
                </a:solidFill>
                <a:latin typeface="Open Sans"/>
                <a:ea typeface="Open Sans"/>
                <a:cs typeface="Open Sans"/>
                <a:sym typeface="Open Sans"/>
              </a:defRPr>
            </a:pPr>
            <a:endParaRPr/>
          </a:p>
        </p:txBody>
      </p:sp>
      <p:sp>
        <p:nvSpPr>
          <p:cNvPr id="270" name="Shape 270"/>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3982894465"/>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Two Column Content Slide">
    <p:spTree>
      <p:nvGrpSpPr>
        <p:cNvPr id="1" name=""/>
        <p:cNvGrpSpPr/>
        <p:nvPr/>
      </p:nvGrpSpPr>
      <p:grpSpPr>
        <a:xfrm>
          <a:off x="0" y="0"/>
          <a:ext cx="0" cy="0"/>
          <a:chOff x="0" y="0"/>
          <a:chExt cx="0" cy="0"/>
        </a:xfrm>
      </p:grpSpPr>
      <p:sp>
        <p:nvSpPr>
          <p:cNvPr id="290" name="Shape 290"/>
          <p:cNvSpPr>
            <a:spLocks noGrp="1"/>
          </p:cNvSpPr>
          <p:nvPr>
            <p:ph type="body" sz="half" idx="1"/>
          </p:nvPr>
        </p:nvSpPr>
        <p:spPr>
          <a:xfrm>
            <a:off x="381000" y="1341437"/>
            <a:ext cx="4114800" cy="4525963"/>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500"/>
              </a:spcBef>
              <a:buClr>
                <a:srgbClr val="EE3524"/>
              </a:buClr>
              <a:buFont typeface="Wingdings"/>
              <a:buChar char="▪"/>
              <a:defRPr sz="2200">
                <a:latin typeface="Open Sans"/>
                <a:ea typeface="Open Sans"/>
                <a:cs typeface="Open Sans"/>
                <a:sym typeface="Open Sans"/>
              </a:defRPr>
            </a:lvl1pPr>
            <a:lvl2pPr marL="771525" indent="-314325">
              <a:spcBef>
                <a:spcPts val="500"/>
              </a:spcBef>
              <a:buClr>
                <a:srgbClr val="EE3524"/>
              </a:buClr>
              <a:buFont typeface="Wingdings"/>
              <a:defRPr sz="2200">
                <a:latin typeface="Open Sans"/>
                <a:ea typeface="Open Sans"/>
                <a:cs typeface="Open Sans"/>
                <a:sym typeface="Open Sans"/>
              </a:defRPr>
            </a:lvl2pPr>
            <a:lvl3pPr marL="1193800" indent="-279400">
              <a:spcBef>
                <a:spcPts val="500"/>
              </a:spcBef>
              <a:buClr>
                <a:srgbClr val="EE3524"/>
              </a:buClr>
              <a:buFont typeface="Wingdings"/>
              <a:defRPr sz="2200">
                <a:latin typeface="Open Sans"/>
                <a:ea typeface="Open Sans"/>
                <a:cs typeface="Open Sans"/>
                <a:sym typeface="Open Sans"/>
              </a:defRPr>
            </a:lvl3pPr>
            <a:lvl4pPr marL="1685925" indent="-314325">
              <a:spcBef>
                <a:spcPts val="500"/>
              </a:spcBef>
              <a:buClr>
                <a:srgbClr val="EE3524"/>
              </a:buClr>
              <a:buFont typeface="Wingdings"/>
              <a:buChar char="o"/>
              <a:defRPr sz="2200">
                <a:latin typeface="Open Sans"/>
                <a:ea typeface="Open Sans"/>
                <a:cs typeface="Open Sans"/>
                <a:sym typeface="Open Sans"/>
              </a:defRPr>
            </a:lvl4pPr>
          </a:lstStyle>
          <a:p>
            <a:r>
              <a:t>Level 1 bullet points (default is 22-point font for two-column layout)</a:t>
            </a:r>
          </a:p>
          <a:p>
            <a:pPr lvl="1"/>
            <a:r>
              <a:t>Level 2 bullet points (default is 20-point font)</a:t>
            </a:r>
          </a:p>
          <a:p>
            <a:pPr lvl="2"/>
            <a:r>
              <a:t>Level 3 bullet points (default is 18-point font)</a:t>
            </a:r>
          </a:p>
          <a:p>
            <a:pPr lvl="3"/>
            <a:r>
              <a:t>Level 4 bullet points (default is 16-point font)</a:t>
            </a:r>
          </a:p>
        </p:txBody>
      </p:sp>
      <p:sp>
        <p:nvSpPr>
          <p:cNvPr id="291" name="Shape 291"/>
          <p:cNvSpPr/>
          <p:nvPr/>
        </p:nvSpPr>
        <p:spPr>
          <a:xfrm>
            <a:off x="0" y="228600"/>
            <a:ext cx="9144000" cy="9144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Open Sans"/>
                <a:ea typeface="Open Sans"/>
                <a:cs typeface="Open Sans"/>
                <a:sym typeface="Open Sans"/>
              </a:defRPr>
            </a:pPr>
            <a:endParaRPr kern="0">
              <a:solidFill>
                <a:srgbClr val="FFFFFF"/>
              </a:solidFill>
              <a:latin typeface="Open Sans"/>
              <a:ea typeface="Open Sans"/>
              <a:cs typeface="Open Sans"/>
              <a:sym typeface="Open Sans"/>
            </a:endParaRPr>
          </a:p>
        </p:txBody>
      </p:sp>
      <p:sp>
        <p:nvSpPr>
          <p:cNvPr id="292" name="Shape 292"/>
          <p:cNvSpPr>
            <a:spLocks noGrp="1"/>
          </p:cNvSpPr>
          <p:nvPr>
            <p:ph type="title"/>
          </p:nvPr>
        </p:nvSpPr>
        <p:spPr>
          <a:xfrm>
            <a:off x="381000" y="228600"/>
            <a:ext cx="8305800" cy="914400"/>
          </a:xfrm>
          <a:prstGeom prst="rect">
            <a:avLst/>
          </a:prstGeom>
        </p:spPr>
        <p:txBody>
          <a:bodyPr lIns="45719" tIns="45719" rIns="45719" bIns="45719"/>
          <a:lstStyle>
            <a:lvl1pPr algn="l">
              <a:defRPr sz="3200" b="1">
                <a:solidFill>
                  <a:srgbClr val="FFFFFF"/>
                </a:solidFill>
                <a:latin typeface="PermianSlabSerifTypeface"/>
                <a:ea typeface="PermianSlabSerifTypeface"/>
                <a:cs typeface="PermianSlabSerifTypeface"/>
                <a:sym typeface="PermianSlabSerifTypeface"/>
              </a:defRPr>
            </a:lvl1pPr>
          </a:lstStyle>
          <a:p>
            <a:r>
              <a:t>Insert Slide Heading</a:t>
            </a:r>
          </a:p>
        </p:txBody>
      </p:sp>
      <p:sp>
        <p:nvSpPr>
          <p:cNvPr id="293" name="Shape 293"/>
          <p:cNvSpPr/>
          <p:nvPr/>
        </p:nvSpPr>
        <p:spPr>
          <a:xfrm>
            <a:off x="0" y="5999374"/>
            <a:ext cx="9144000" cy="858626"/>
          </a:xfrm>
          <a:prstGeom prst="rect">
            <a:avLst/>
          </a:prstGeom>
          <a:solidFill>
            <a:srgbClr val="CDCDCD"/>
          </a:solidFill>
          <a:ln w="12700">
            <a:miter lim="400000"/>
          </a:ln>
        </p:spPr>
        <p:txBody>
          <a:bodyPr lIns="45719" rIns="45719" anchor="ctr"/>
          <a:lstStyle/>
          <a:p>
            <a:pPr algn="ctr" hangingPunct="0">
              <a:defRPr sz="1800">
                <a:solidFill>
                  <a:srgbClr val="FFFFFF"/>
                </a:solidFill>
                <a:latin typeface="Open Sans"/>
                <a:ea typeface="Open Sans"/>
                <a:cs typeface="Open Sans"/>
                <a:sym typeface="Open Sans"/>
              </a:defRPr>
            </a:pPr>
            <a:endParaRPr kern="0">
              <a:solidFill>
                <a:srgbClr val="FFFFFF"/>
              </a:solidFill>
              <a:latin typeface="Open Sans"/>
              <a:ea typeface="Open Sans"/>
              <a:cs typeface="Open Sans"/>
              <a:sym typeface="Open Sans"/>
            </a:endParaRPr>
          </a:p>
        </p:txBody>
      </p:sp>
      <p:pic>
        <p:nvPicPr>
          <p:cNvPr id="294" name="image5.png"/>
          <p:cNvPicPr>
            <a:picLocks noChangeAspect="1"/>
          </p:cNvPicPr>
          <p:nvPr/>
        </p:nvPicPr>
        <p:blipFill>
          <a:blip r:embed="rId2">
            <a:extLst/>
          </a:blip>
          <a:stretch>
            <a:fillRect/>
          </a:stretch>
        </p:blipFill>
        <p:spPr>
          <a:xfrm>
            <a:off x="228600" y="6108903"/>
            <a:ext cx="1616967" cy="639564"/>
          </a:xfrm>
          <a:prstGeom prst="rect">
            <a:avLst/>
          </a:prstGeom>
          <a:ln w="12700">
            <a:miter lim="400000"/>
          </a:ln>
        </p:spPr>
      </p:pic>
      <p:sp>
        <p:nvSpPr>
          <p:cNvPr id="295" name="Shape 295"/>
          <p:cNvSpPr>
            <a:spLocks noGrp="1"/>
          </p:cNvSpPr>
          <p:nvPr>
            <p:ph type="sldNum" sz="quarter" idx="2"/>
          </p:nvPr>
        </p:nvSpPr>
        <p:spPr>
          <a:xfrm>
            <a:off x="8384892" y="6356350"/>
            <a:ext cx="301909" cy="307340"/>
          </a:xfrm>
          <a:prstGeom prst="rect">
            <a:avLst/>
          </a:prstGeom>
        </p:spPr>
        <p:txBody>
          <a:bodyPr lIns="45719" tIns="45719" rIns="45719" bIns="45719" anchor="t"/>
          <a:lstStyle>
            <a:lvl1pPr>
              <a:defRPr sz="1400" i="0">
                <a:solidFill>
                  <a:srgbClr val="6E7073"/>
                </a:solidFill>
              </a:defRPr>
            </a:lvl1pPr>
          </a:lstStyle>
          <a:p>
            <a:fld id="{86CB4B4D-7CA3-9044-876B-883B54F8677D}" type="slidenum">
              <a:rPr/>
              <a:pPr/>
              <a:t>‹#›</a:t>
            </a:fld>
            <a:endParaRPr/>
          </a:p>
        </p:txBody>
      </p:sp>
      <p:sp>
        <p:nvSpPr>
          <p:cNvPr id="296" name="Shape 296"/>
          <p:cNvSpPr/>
          <p:nvPr/>
        </p:nvSpPr>
        <p:spPr>
          <a:xfrm>
            <a:off x="0" y="1143000"/>
            <a:ext cx="9144000" cy="76200"/>
          </a:xfrm>
          <a:prstGeom prst="rect">
            <a:avLst/>
          </a:prstGeom>
          <a:solidFill>
            <a:srgbClr val="EE3524"/>
          </a:solidFill>
          <a:ln w="12700">
            <a:miter lim="400000"/>
          </a:ln>
        </p:spPr>
        <p:txBody>
          <a:bodyPr lIns="45719" rIns="45719" anchor="ctr"/>
          <a:lstStyle/>
          <a:p>
            <a:pPr algn="ctr" hangingPunct="0">
              <a:defRPr sz="1800">
                <a:solidFill>
                  <a:srgbClr val="FFFFFF"/>
                </a:solidFill>
                <a:latin typeface="Open Sans"/>
                <a:ea typeface="Open Sans"/>
                <a:cs typeface="Open Sans"/>
                <a:sym typeface="Open Sans"/>
              </a:defRPr>
            </a:pPr>
            <a:endParaRPr kern="0">
              <a:solidFill>
                <a:srgbClr val="FFFFFF"/>
              </a:solidFill>
              <a:latin typeface="Open Sans"/>
              <a:ea typeface="Open Sans"/>
              <a:cs typeface="Open Sans"/>
              <a:sym typeface="Open Sans"/>
            </a:endParaRPr>
          </a:p>
        </p:txBody>
      </p:sp>
    </p:spTree>
    <p:extLst>
      <p:ext uri="{BB962C8B-B14F-4D97-AF65-F5344CB8AC3E}">
        <p14:creationId xmlns:p14="http://schemas.microsoft.com/office/powerpoint/2010/main" val="3119619203"/>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Section Transition Slide">
    <p:spTree>
      <p:nvGrpSpPr>
        <p:cNvPr id="1" name=""/>
        <p:cNvGrpSpPr/>
        <p:nvPr/>
      </p:nvGrpSpPr>
      <p:grpSpPr>
        <a:xfrm>
          <a:off x="0" y="0"/>
          <a:ext cx="0" cy="0"/>
          <a:chOff x="0" y="0"/>
          <a:chExt cx="0" cy="0"/>
        </a:xfrm>
      </p:grpSpPr>
      <p:sp>
        <p:nvSpPr>
          <p:cNvPr id="303" name="Shape 303"/>
          <p:cNvSpPr/>
          <p:nvPr/>
        </p:nvSpPr>
        <p:spPr>
          <a:xfrm>
            <a:off x="3191435" y="3810000"/>
            <a:ext cx="5952566" cy="24384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Open Sans"/>
                <a:ea typeface="Open Sans"/>
                <a:cs typeface="Open Sans"/>
                <a:sym typeface="Open Sans"/>
              </a:defRPr>
            </a:pPr>
            <a:endParaRPr kern="0">
              <a:solidFill>
                <a:srgbClr val="FFFFFF"/>
              </a:solidFill>
              <a:latin typeface="Open Sans"/>
              <a:ea typeface="Open Sans"/>
              <a:cs typeface="Open Sans"/>
              <a:sym typeface="Open Sans"/>
            </a:endParaRPr>
          </a:p>
        </p:txBody>
      </p:sp>
      <p:sp>
        <p:nvSpPr>
          <p:cNvPr id="304" name="Shape 304"/>
          <p:cNvSpPr>
            <a:spLocks noGrp="1"/>
          </p:cNvSpPr>
          <p:nvPr>
            <p:ph type="title"/>
          </p:nvPr>
        </p:nvSpPr>
        <p:spPr>
          <a:xfrm>
            <a:off x="3429000" y="4038600"/>
            <a:ext cx="5562600" cy="2019300"/>
          </a:xfrm>
          <a:prstGeom prst="rect">
            <a:avLst/>
          </a:prstGeom>
        </p:spPr>
        <p:txBody>
          <a:bodyPr lIns="45719" tIns="45719" rIns="45719" bIns="45719"/>
          <a:lstStyle>
            <a:lvl1pPr algn="r">
              <a:defRPr sz="3500" b="1">
                <a:solidFill>
                  <a:srgbClr val="FFFFFF"/>
                </a:solidFill>
                <a:latin typeface="PermianSlabSerifTypeface"/>
                <a:ea typeface="PermianSlabSerifTypeface"/>
                <a:cs typeface="PermianSlabSerifTypeface"/>
                <a:sym typeface="PermianSlabSerifTypeface"/>
              </a:defRPr>
            </a:lvl1pPr>
          </a:lstStyle>
          <a:p>
            <a:r>
              <a:t>Insert Section Heading</a:t>
            </a:r>
          </a:p>
        </p:txBody>
      </p:sp>
      <p:pic>
        <p:nvPicPr>
          <p:cNvPr id="305" name="image5.png" descr="C:\Users\CA19029\Documents\Brand and Style Rollout\Updated dept logo\TN Dept of Education ColorPMS -«.png"/>
          <p:cNvPicPr>
            <a:picLocks noChangeAspect="1"/>
          </p:cNvPicPr>
          <p:nvPr/>
        </p:nvPicPr>
        <p:blipFill>
          <a:blip r:embed="rId2">
            <a:extLst/>
          </a:blip>
          <a:srcRect r="61350"/>
          <a:stretch>
            <a:fillRect/>
          </a:stretch>
        </p:blipFill>
        <p:spPr>
          <a:xfrm>
            <a:off x="818180" y="3810000"/>
            <a:ext cx="2382221" cy="2438400"/>
          </a:xfrm>
          <a:prstGeom prst="rect">
            <a:avLst/>
          </a:prstGeom>
          <a:ln w="12700">
            <a:miter lim="400000"/>
          </a:ln>
        </p:spPr>
      </p:pic>
      <p:sp>
        <p:nvSpPr>
          <p:cNvPr id="306" name="Shape 306"/>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3154926194"/>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Blank Slide with Gray Bar">
    <p:spTree>
      <p:nvGrpSpPr>
        <p:cNvPr id="1" name=""/>
        <p:cNvGrpSpPr/>
        <p:nvPr/>
      </p:nvGrpSpPr>
      <p:grpSpPr>
        <a:xfrm>
          <a:off x="0" y="0"/>
          <a:ext cx="0" cy="0"/>
          <a:chOff x="0" y="0"/>
          <a:chExt cx="0" cy="0"/>
        </a:xfrm>
      </p:grpSpPr>
      <p:sp>
        <p:nvSpPr>
          <p:cNvPr id="313" name="Shape 313"/>
          <p:cNvSpPr/>
          <p:nvPr/>
        </p:nvSpPr>
        <p:spPr>
          <a:xfrm>
            <a:off x="0" y="5999374"/>
            <a:ext cx="9144000" cy="858626"/>
          </a:xfrm>
          <a:prstGeom prst="rect">
            <a:avLst/>
          </a:prstGeom>
          <a:solidFill>
            <a:srgbClr val="CDCDCD"/>
          </a:solidFill>
          <a:ln w="12700">
            <a:miter lim="400000"/>
          </a:ln>
        </p:spPr>
        <p:txBody>
          <a:bodyPr lIns="45719" rIns="45719" anchor="ctr"/>
          <a:lstStyle/>
          <a:p>
            <a:pPr algn="ctr" hangingPunct="0">
              <a:defRPr sz="1800">
                <a:solidFill>
                  <a:srgbClr val="FFFFFF"/>
                </a:solidFill>
                <a:latin typeface="Open Sans"/>
                <a:ea typeface="Open Sans"/>
                <a:cs typeface="Open Sans"/>
                <a:sym typeface="Open Sans"/>
              </a:defRPr>
            </a:pPr>
            <a:endParaRPr kern="0">
              <a:solidFill>
                <a:srgbClr val="FFFFFF"/>
              </a:solidFill>
              <a:latin typeface="Open Sans"/>
              <a:ea typeface="Open Sans"/>
              <a:cs typeface="Open Sans"/>
              <a:sym typeface="Open Sans"/>
            </a:endParaRPr>
          </a:p>
        </p:txBody>
      </p:sp>
      <p:pic>
        <p:nvPicPr>
          <p:cNvPr id="314" name="image5.png"/>
          <p:cNvPicPr>
            <a:picLocks noChangeAspect="1"/>
          </p:cNvPicPr>
          <p:nvPr/>
        </p:nvPicPr>
        <p:blipFill>
          <a:blip r:embed="rId2">
            <a:extLst/>
          </a:blip>
          <a:stretch>
            <a:fillRect/>
          </a:stretch>
        </p:blipFill>
        <p:spPr>
          <a:xfrm>
            <a:off x="228600" y="6108903"/>
            <a:ext cx="1616967" cy="639564"/>
          </a:xfrm>
          <a:prstGeom prst="rect">
            <a:avLst/>
          </a:prstGeom>
          <a:ln w="12700">
            <a:miter lim="400000"/>
          </a:ln>
        </p:spPr>
      </p:pic>
      <p:sp>
        <p:nvSpPr>
          <p:cNvPr id="315" name="Shape 315"/>
          <p:cNvSpPr>
            <a:spLocks noGrp="1"/>
          </p:cNvSpPr>
          <p:nvPr>
            <p:ph type="sldNum" sz="quarter" idx="2"/>
          </p:nvPr>
        </p:nvSpPr>
        <p:spPr>
          <a:xfrm>
            <a:off x="8384892" y="6356350"/>
            <a:ext cx="301909" cy="307340"/>
          </a:xfrm>
          <a:prstGeom prst="rect">
            <a:avLst/>
          </a:prstGeom>
        </p:spPr>
        <p:txBody>
          <a:bodyPr lIns="45719" tIns="45719" rIns="45719" bIns="45719" anchor="t"/>
          <a:lstStyle>
            <a:lvl1pPr>
              <a:defRPr sz="1400" i="0">
                <a:solidFill>
                  <a:srgbClr val="6E7073"/>
                </a:solidFill>
              </a:defRPr>
            </a:lvl1pPr>
          </a:lstStyle>
          <a:p>
            <a:fld id="{86CB4B4D-7CA3-9044-876B-883B54F8677D}" type="slidenum">
              <a:rPr/>
              <a:pPr/>
              <a:t>‹#›</a:t>
            </a:fld>
            <a:endParaRPr/>
          </a:p>
        </p:txBody>
      </p:sp>
    </p:spTree>
    <p:extLst>
      <p:ext uri="{BB962C8B-B14F-4D97-AF65-F5344CB8AC3E}">
        <p14:creationId xmlns:p14="http://schemas.microsoft.com/office/powerpoint/2010/main" val="2642558710"/>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Contact Info Slide">
    <p:spTree>
      <p:nvGrpSpPr>
        <p:cNvPr id="1" name=""/>
        <p:cNvGrpSpPr/>
        <p:nvPr/>
      </p:nvGrpSpPr>
      <p:grpSpPr>
        <a:xfrm>
          <a:off x="0" y="0"/>
          <a:ext cx="0" cy="0"/>
          <a:chOff x="0" y="0"/>
          <a:chExt cx="0" cy="0"/>
        </a:xfrm>
      </p:grpSpPr>
      <p:sp>
        <p:nvSpPr>
          <p:cNvPr id="332" name="Shape 332"/>
          <p:cNvSpPr/>
          <p:nvPr/>
        </p:nvSpPr>
        <p:spPr>
          <a:xfrm>
            <a:off x="-2407" y="3429000"/>
            <a:ext cx="9146408" cy="27432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Open Sans"/>
                <a:ea typeface="Open Sans"/>
                <a:cs typeface="Open Sans"/>
                <a:sym typeface="Open Sans"/>
              </a:defRPr>
            </a:pPr>
            <a:endParaRPr kern="0">
              <a:solidFill>
                <a:srgbClr val="FFFFFF"/>
              </a:solidFill>
              <a:latin typeface="Open Sans"/>
              <a:ea typeface="Open Sans"/>
              <a:cs typeface="Open Sans"/>
              <a:sym typeface="Open Sans"/>
            </a:endParaRPr>
          </a:p>
        </p:txBody>
      </p:sp>
      <p:sp>
        <p:nvSpPr>
          <p:cNvPr id="333" name="Shape 333"/>
          <p:cNvSpPr/>
          <p:nvPr/>
        </p:nvSpPr>
        <p:spPr>
          <a:xfrm>
            <a:off x="608397" y="3611879"/>
            <a:ext cx="7924801" cy="23774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p>
            <a:pPr algn="ctr" defTabSz="457200" hangingPunct="0">
              <a:defRPr sz="3000" b="1">
                <a:solidFill>
                  <a:srgbClr val="FFFFFF"/>
                </a:solidFill>
                <a:latin typeface="PermianSlabSerifTypeface"/>
                <a:ea typeface="PermianSlabSerifTypeface"/>
                <a:cs typeface="PermianSlabSerifTypeface"/>
                <a:sym typeface="PermianSlabSerifTypeface"/>
              </a:defRPr>
            </a:pPr>
            <a:r>
              <a:rPr sz="3000" b="1" kern="0">
                <a:solidFill>
                  <a:srgbClr val="FFFFFF"/>
                </a:solidFill>
                <a:latin typeface="PermianSlabSerifTypeface"/>
                <a:ea typeface="PermianSlabSerifTypeface"/>
                <a:cs typeface="PermianSlabSerifTypeface"/>
                <a:sym typeface="PermianSlabSerifTypeface"/>
              </a:rPr>
              <a:t>Presenter Name</a:t>
            </a:r>
            <a:br>
              <a:rPr sz="3000" b="1" kern="0">
                <a:solidFill>
                  <a:srgbClr val="FFFFFF"/>
                </a:solidFill>
                <a:latin typeface="PermianSlabSerifTypeface"/>
                <a:ea typeface="PermianSlabSerifTypeface"/>
                <a:cs typeface="PermianSlabSerifTypeface"/>
                <a:sym typeface="PermianSlabSerifTypeface"/>
              </a:rPr>
            </a:br>
            <a:r>
              <a:rPr sz="3000" b="1" kern="0">
                <a:solidFill>
                  <a:srgbClr val="FFFFFF"/>
                </a:solidFill>
                <a:latin typeface="PermianSlabSerifTypeface"/>
                <a:ea typeface="PermianSlabSerifTypeface"/>
                <a:cs typeface="PermianSlabSerifTypeface"/>
                <a:sym typeface="PermianSlabSerifTypeface"/>
              </a:rPr>
              <a:t>Title</a:t>
            </a:r>
            <a:br>
              <a:rPr sz="3000" b="1" kern="0">
                <a:solidFill>
                  <a:srgbClr val="FFFFFF"/>
                </a:solidFill>
                <a:latin typeface="PermianSlabSerifTypeface"/>
                <a:ea typeface="PermianSlabSerifTypeface"/>
                <a:cs typeface="PermianSlabSerifTypeface"/>
                <a:sym typeface="PermianSlabSerifTypeface"/>
              </a:rPr>
            </a:br>
            <a:r>
              <a:rPr sz="3000" b="1" kern="0">
                <a:solidFill>
                  <a:srgbClr val="FFFFFF"/>
                </a:solidFill>
                <a:latin typeface="PermianSlabSerifTypeface"/>
                <a:ea typeface="PermianSlabSerifTypeface"/>
                <a:cs typeface="PermianSlabSerifTypeface"/>
                <a:sym typeface="PermianSlabSerifTypeface"/>
              </a:rPr>
              <a:t>Team/Office/Division</a:t>
            </a:r>
            <a:endParaRPr sz="4400" b="1" kern="0">
              <a:solidFill>
                <a:srgbClr val="1B365D"/>
              </a:solidFill>
              <a:latin typeface="PermianSlabSerifTypeface"/>
              <a:ea typeface="PermianSlabSerifTypeface"/>
              <a:cs typeface="PermianSlabSerifTypeface"/>
              <a:sym typeface="PermianSlabSerifTypeface"/>
            </a:endParaRPr>
          </a:p>
          <a:p>
            <a:pPr algn="ctr" defTabSz="457200" hangingPunct="0">
              <a:defRPr sz="3000" b="1">
                <a:solidFill>
                  <a:srgbClr val="FFFFFF"/>
                </a:solidFill>
                <a:latin typeface="PermianSlabSerifTypeface"/>
                <a:ea typeface="PermianSlabSerifTypeface"/>
                <a:cs typeface="PermianSlabSerifTypeface"/>
                <a:sym typeface="PermianSlabSerifTypeface"/>
              </a:defRPr>
            </a:pPr>
            <a:r>
              <a:rPr sz="3000" b="1" kern="0">
                <a:solidFill>
                  <a:srgbClr val="FFFFFF"/>
                </a:solidFill>
                <a:latin typeface="PermianSlabSerifTypeface"/>
                <a:ea typeface="PermianSlabSerifTypeface"/>
                <a:cs typeface="PermianSlabSerifTypeface"/>
                <a:sym typeface="PermianSlabSerifTypeface"/>
              </a:rPr>
              <a:t>Email Address</a:t>
            </a:r>
            <a:endParaRPr sz="4400" b="1" kern="0">
              <a:solidFill>
                <a:srgbClr val="1B365D"/>
              </a:solidFill>
              <a:latin typeface="PermianSlabSerifTypeface"/>
              <a:ea typeface="PermianSlabSerifTypeface"/>
              <a:cs typeface="PermianSlabSerifTypeface"/>
              <a:sym typeface="PermianSlabSerifTypeface"/>
            </a:endParaRPr>
          </a:p>
          <a:p>
            <a:pPr algn="ctr" defTabSz="457200" hangingPunct="0">
              <a:defRPr sz="3000" b="1">
                <a:solidFill>
                  <a:srgbClr val="FFFFFF"/>
                </a:solidFill>
                <a:latin typeface="PermianSlabSerifTypeface"/>
                <a:ea typeface="PermianSlabSerifTypeface"/>
                <a:cs typeface="PermianSlabSerifTypeface"/>
                <a:sym typeface="PermianSlabSerifTypeface"/>
              </a:defRPr>
            </a:pPr>
            <a:r>
              <a:rPr sz="3000" b="1" kern="0">
                <a:solidFill>
                  <a:srgbClr val="FFFFFF"/>
                </a:solidFill>
                <a:latin typeface="PermianSlabSerifTypeface"/>
                <a:ea typeface="PermianSlabSerifTypeface"/>
                <a:cs typeface="PermianSlabSerifTypeface"/>
                <a:sym typeface="PermianSlabSerifTypeface"/>
              </a:rPr>
              <a:t>Phone Number</a:t>
            </a:r>
          </a:p>
        </p:txBody>
      </p:sp>
      <p:pic>
        <p:nvPicPr>
          <p:cNvPr id="334" name="image5.png" descr="C:\Users\CA19029\Documents\Brand and Style Rollout\Updated dept logo\TN Dept of Education ColorPMS -«.png"/>
          <p:cNvPicPr>
            <a:picLocks noChangeAspect="1"/>
          </p:cNvPicPr>
          <p:nvPr/>
        </p:nvPicPr>
        <p:blipFill>
          <a:blip r:embed="rId2">
            <a:extLst/>
          </a:blip>
          <a:stretch>
            <a:fillRect/>
          </a:stretch>
        </p:blipFill>
        <p:spPr>
          <a:xfrm>
            <a:off x="1981200" y="998059"/>
            <a:ext cx="5181600" cy="2049941"/>
          </a:xfrm>
          <a:prstGeom prst="rect">
            <a:avLst/>
          </a:prstGeom>
          <a:ln w="12700">
            <a:miter lim="400000"/>
          </a:ln>
        </p:spPr>
      </p:pic>
      <p:sp>
        <p:nvSpPr>
          <p:cNvPr id="335" name="Shape 335"/>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2159035492"/>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417280198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Closing Slide">
    <p:spTree>
      <p:nvGrpSpPr>
        <p:cNvPr id="1" name=""/>
        <p:cNvGrpSpPr/>
        <p:nvPr/>
      </p:nvGrpSpPr>
      <p:grpSpPr>
        <a:xfrm>
          <a:off x="0" y="0"/>
          <a:ext cx="0" cy="0"/>
          <a:chOff x="0" y="0"/>
          <a:chExt cx="0" cy="0"/>
        </a:xfrm>
      </p:grpSpPr>
      <p:sp>
        <p:nvSpPr>
          <p:cNvPr id="342" name="Shape 342"/>
          <p:cNvSpPr/>
          <p:nvPr/>
        </p:nvSpPr>
        <p:spPr>
          <a:xfrm>
            <a:off x="-2407" y="3429000"/>
            <a:ext cx="9146408" cy="2743200"/>
          </a:xfrm>
          <a:prstGeom prst="rect">
            <a:avLst/>
          </a:prstGeom>
          <a:solidFill>
            <a:srgbClr val="1B365D"/>
          </a:solidFill>
          <a:ln w="12700">
            <a:miter lim="400000"/>
          </a:ln>
        </p:spPr>
        <p:txBody>
          <a:bodyPr lIns="45719" rIns="45719" anchor="ctr"/>
          <a:lstStyle/>
          <a:p>
            <a:pPr algn="ctr" hangingPunct="0">
              <a:defRPr sz="1800">
                <a:solidFill>
                  <a:srgbClr val="FFFFFF"/>
                </a:solidFill>
                <a:latin typeface="Open Sans"/>
                <a:ea typeface="Open Sans"/>
                <a:cs typeface="Open Sans"/>
                <a:sym typeface="Open Sans"/>
              </a:defRPr>
            </a:pPr>
            <a:endParaRPr kern="0">
              <a:solidFill>
                <a:srgbClr val="FFFFFF"/>
              </a:solidFill>
              <a:latin typeface="Open Sans"/>
              <a:ea typeface="Open Sans"/>
              <a:cs typeface="Open Sans"/>
              <a:sym typeface="Open Sans"/>
            </a:endParaRPr>
          </a:p>
        </p:txBody>
      </p:sp>
      <p:sp>
        <p:nvSpPr>
          <p:cNvPr id="343" name="Shape 343"/>
          <p:cNvSpPr/>
          <p:nvPr/>
        </p:nvSpPr>
        <p:spPr>
          <a:xfrm>
            <a:off x="608397" y="3967479"/>
            <a:ext cx="7924801" cy="1666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defTabSz="457200">
              <a:defRPr sz="2600" b="1" i="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pPr hangingPunct="0"/>
            <a:r>
              <a:rPr kern="0"/>
              <a:t>Districts and schools in Tennessee will exemplify excellence and equity such that all students are equipped with the knowledge and skills to successfully embark on their chosen path in life.</a:t>
            </a:r>
          </a:p>
        </p:txBody>
      </p:sp>
      <p:sp>
        <p:nvSpPr>
          <p:cNvPr id="344" name="Shape 344"/>
          <p:cNvSpPr/>
          <p:nvPr/>
        </p:nvSpPr>
        <p:spPr>
          <a:xfrm>
            <a:off x="0" y="6183630"/>
            <a:ext cx="9144000" cy="4597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2400" b="1">
                <a:solidFill>
                  <a:srgbClr val="1B365D"/>
                </a:solidFill>
                <a:latin typeface="Open Sans"/>
                <a:ea typeface="Open Sans"/>
                <a:cs typeface="Open Sans"/>
                <a:sym typeface="Open Sans"/>
              </a:defRPr>
            </a:lvl1pPr>
          </a:lstStyle>
          <a:p>
            <a:pPr hangingPunct="0"/>
            <a:r>
              <a:rPr kern="0"/>
              <a:t>Excellence | Optimism | Judgment | Courage | Teamwork</a:t>
            </a:r>
          </a:p>
        </p:txBody>
      </p:sp>
      <p:pic>
        <p:nvPicPr>
          <p:cNvPr id="345" name="image5.png" descr="C:\Users\CA19029\Documents\Brand and Style Rollout\Updated dept logo\TN Dept of Education ColorPMS -«.png"/>
          <p:cNvPicPr>
            <a:picLocks noChangeAspect="1"/>
          </p:cNvPicPr>
          <p:nvPr/>
        </p:nvPicPr>
        <p:blipFill>
          <a:blip r:embed="rId2">
            <a:extLst/>
          </a:blip>
          <a:stretch>
            <a:fillRect/>
          </a:stretch>
        </p:blipFill>
        <p:spPr>
          <a:xfrm>
            <a:off x="1981200" y="998059"/>
            <a:ext cx="5181600" cy="2049941"/>
          </a:xfrm>
          <a:prstGeom prst="rect">
            <a:avLst/>
          </a:prstGeom>
          <a:ln w="12700">
            <a:miter lim="400000"/>
          </a:ln>
        </p:spPr>
      </p:pic>
      <p:sp>
        <p:nvSpPr>
          <p:cNvPr id="346" name="Shape 346"/>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2175698622"/>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Body - TN Mark">
    <p:spTree>
      <p:nvGrpSpPr>
        <p:cNvPr id="1" name=""/>
        <p:cNvGrpSpPr/>
        <p:nvPr/>
      </p:nvGrpSpPr>
      <p:grpSpPr>
        <a:xfrm>
          <a:off x="0" y="0"/>
          <a:ext cx="0" cy="0"/>
          <a:chOff x="0" y="0"/>
          <a:chExt cx="0" cy="0"/>
        </a:xfrm>
      </p:grpSpPr>
      <p:sp>
        <p:nvSpPr>
          <p:cNvPr id="353" name="Shape 353"/>
          <p:cNvSpPr/>
          <p:nvPr/>
        </p:nvSpPr>
        <p:spPr>
          <a:xfrm>
            <a:off x="0" y="177801"/>
            <a:ext cx="9144000" cy="812801"/>
          </a:xfrm>
          <a:prstGeom prst="rect">
            <a:avLst/>
          </a:prstGeom>
          <a:solidFill>
            <a:srgbClr val="6E7073"/>
          </a:solidFill>
          <a:ln w="12700">
            <a:miter lim="400000"/>
          </a:ln>
        </p:spPr>
        <p:txBody>
          <a:bodyPr lIns="45719" rIns="45719" anchor="ctr"/>
          <a:lstStyle/>
          <a:p>
            <a:pPr algn="ctr" hangingPunct="0">
              <a:defRPr sz="1800">
                <a:solidFill>
                  <a:srgbClr val="FFFFFF"/>
                </a:solidFill>
                <a:latin typeface="Open Sans"/>
                <a:ea typeface="Open Sans"/>
                <a:cs typeface="Open Sans"/>
                <a:sym typeface="Open Sans"/>
              </a:defRPr>
            </a:pPr>
            <a:endParaRPr kern="0">
              <a:solidFill>
                <a:srgbClr val="FFFFFF"/>
              </a:solidFill>
              <a:latin typeface="Open Sans"/>
              <a:ea typeface="Open Sans"/>
              <a:cs typeface="Open Sans"/>
              <a:sym typeface="Open Sans"/>
            </a:endParaRPr>
          </a:p>
        </p:txBody>
      </p:sp>
      <p:sp>
        <p:nvSpPr>
          <p:cNvPr id="354" name="Shape 354"/>
          <p:cNvSpPr>
            <a:spLocks noGrp="1"/>
          </p:cNvSpPr>
          <p:nvPr>
            <p:ph type="title"/>
          </p:nvPr>
        </p:nvSpPr>
        <p:spPr>
          <a:xfrm>
            <a:off x="152400" y="177803"/>
            <a:ext cx="8839200" cy="825501"/>
          </a:xfrm>
          <a:prstGeom prst="rect">
            <a:avLst/>
          </a:prstGeom>
        </p:spPr>
        <p:txBody>
          <a:bodyPr lIns="45719" tIns="45719" rIns="45719" bIns="45719"/>
          <a:lstStyle>
            <a:lvl1pPr algn="l">
              <a:defRPr sz="32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Click to edit Master title style</a:t>
            </a:r>
          </a:p>
        </p:txBody>
      </p:sp>
      <p:sp>
        <p:nvSpPr>
          <p:cNvPr id="355" name="Shape 355"/>
          <p:cNvSpPr>
            <a:spLocks noGrp="1"/>
          </p:cNvSpPr>
          <p:nvPr>
            <p:ph type="body" idx="1"/>
          </p:nvPr>
        </p:nvSpPr>
        <p:spPr>
          <a:xfrm>
            <a:off x="152400" y="1143000"/>
            <a:ext cx="8839200" cy="5562600"/>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500"/>
              </a:spcBef>
              <a:buClr>
                <a:srgbClr val="EEEEEE"/>
              </a:buClr>
              <a:buFont typeface="Wingdings"/>
              <a:buChar char="▪"/>
              <a:defRPr sz="2400">
                <a:latin typeface="Open Sans"/>
                <a:ea typeface="Open Sans"/>
                <a:cs typeface="Open Sans"/>
                <a:sym typeface="Open Sans"/>
              </a:defRPr>
            </a:lvl1pPr>
            <a:lvl2pPr marL="800100" indent="-342900">
              <a:spcBef>
                <a:spcPts val="500"/>
              </a:spcBef>
              <a:buClr>
                <a:srgbClr val="EEEEEE"/>
              </a:buClr>
              <a:buFont typeface="Wingdings"/>
              <a:defRPr sz="2400">
                <a:latin typeface="Open Sans"/>
                <a:ea typeface="Open Sans"/>
                <a:cs typeface="Open Sans"/>
                <a:sym typeface="Open Sans"/>
              </a:defRPr>
            </a:lvl2pPr>
            <a:lvl3pPr marL="1219200" indent="-304800">
              <a:spcBef>
                <a:spcPts val="500"/>
              </a:spcBef>
              <a:buClr>
                <a:srgbClr val="EEEEEE"/>
              </a:buClr>
              <a:buFont typeface="Wingdings"/>
              <a:defRPr sz="2400">
                <a:latin typeface="Open Sans"/>
                <a:ea typeface="Open Sans"/>
                <a:cs typeface="Open Sans"/>
                <a:sym typeface="Open Sans"/>
              </a:defRPr>
            </a:lvl3pPr>
            <a:lvl4pPr marL="1714500" indent="-342900">
              <a:spcBef>
                <a:spcPts val="500"/>
              </a:spcBef>
              <a:buClr>
                <a:srgbClr val="EEEEEE"/>
              </a:buClr>
              <a:buFont typeface="Wingdings"/>
              <a:buChar char="o"/>
              <a:defRPr sz="2400">
                <a:latin typeface="Open Sans"/>
                <a:ea typeface="Open Sans"/>
                <a:cs typeface="Open Sans"/>
                <a:sym typeface="Open Sans"/>
              </a:defRPr>
            </a:lvl4pPr>
            <a:lvl5pPr marL="2171700" indent="-342900">
              <a:spcBef>
                <a:spcPts val="500"/>
              </a:spcBef>
              <a:buClr>
                <a:srgbClr val="EEEEEE"/>
              </a:buClr>
              <a:buFont typeface="Wingdings"/>
              <a:defRPr sz="2400">
                <a:latin typeface="Open Sans"/>
                <a:ea typeface="Open Sans"/>
                <a:cs typeface="Open Sans"/>
                <a:sym typeface="Open Sans"/>
              </a:defRPr>
            </a:lvl5pPr>
          </a:lstStyle>
          <a:p>
            <a:r>
              <a:t>Click to edit Master text styles</a:t>
            </a:r>
          </a:p>
          <a:p>
            <a:pPr lvl="1"/>
            <a:r>
              <a:t>Second level</a:t>
            </a:r>
          </a:p>
          <a:p>
            <a:pPr lvl="2"/>
            <a:r>
              <a:t>Third level</a:t>
            </a:r>
          </a:p>
          <a:p>
            <a:pPr lvl="3"/>
            <a:r>
              <a:t>Fourth level</a:t>
            </a:r>
          </a:p>
          <a:p>
            <a:pPr lvl="4"/>
            <a:r>
              <a:t>Fifth level</a:t>
            </a:r>
          </a:p>
        </p:txBody>
      </p:sp>
      <p:pic>
        <p:nvPicPr>
          <p:cNvPr id="356" name="image6.png"/>
          <p:cNvPicPr>
            <a:picLocks noChangeAspect="1"/>
          </p:cNvPicPr>
          <p:nvPr/>
        </p:nvPicPr>
        <p:blipFill>
          <a:blip r:embed="rId2">
            <a:extLst/>
          </a:blip>
          <a:stretch>
            <a:fillRect/>
          </a:stretch>
        </p:blipFill>
        <p:spPr>
          <a:xfrm>
            <a:off x="8305800" y="6019800"/>
            <a:ext cx="866775" cy="866775"/>
          </a:xfrm>
          <a:prstGeom prst="rect">
            <a:avLst/>
          </a:prstGeom>
          <a:ln w="12700">
            <a:miter lim="400000"/>
          </a:ln>
        </p:spPr>
      </p:pic>
      <p:sp>
        <p:nvSpPr>
          <p:cNvPr id="357" name="Shape 357"/>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3898113406"/>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1_Opening Slide">
    <p:spTree>
      <p:nvGrpSpPr>
        <p:cNvPr id="1" name=""/>
        <p:cNvGrpSpPr/>
        <p:nvPr/>
      </p:nvGrpSpPr>
      <p:grpSpPr>
        <a:xfrm>
          <a:off x="0" y="0"/>
          <a:ext cx="0" cy="0"/>
          <a:chOff x="0" y="0"/>
          <a:chExt cx="0" cy="0"/>
        </a:xfrm>
      </p:grpSpPr>
      <p:sp>
        <p:nvSpPr>
          <p:cNvPr id="364" name="Shape 364"/>
          <p:cNvSpPr/>
          <p:nvPr/>
        </p:nvSpPr>
        <p:spPr>
          <a:xfrm>
            <a:off x="-2407" y="3505200"/>
            <a:ext cx="9146408" cy="2743200"/>
          </a:xfrm>
          <a:prstGeom prst="rect">
            <a:avLst/>
          </a:prstGeom>
          <a:solidFill>
            <a:srgbClr val="1B365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365" name="Shape 365"/>
          <p:cNvSpPr>
            <a:spLocks noGrp="1"/>
          </p:cNvSpPr>
          <p:nvPr>
            <p:ph type="title"/>
          </p:nvPr>
        </p:nvSpPr>
        <p:spPr>
          <a:xfrm>
            <a:off x="685800" y="4522787"/>
            <a:ext cx="7772400" cy="708026"/>
          </a:xfrm>
          <a:prstGeom prst="rect">
            <a:avLst/>
          </a:prstGeom>
        </p:spPr>
        <p:txBody>
          <a:bodyPr lIns="45719" tIns="45719" rIns="45719" bIns="45719"/>
          <a:lstStyle>
            <a:lvl1pPr>
              <a:defRPr sz="4000" b="1">
                <a:solidFill>
                  <a:srgbClr val="FFFFFF"/>
                </a:solidFill>
                <a:latin typeface="PermianSlabSerifTypeface" panose="02000000000000000000" pitchFamily="50" charset="0"/>
                <a:ea typeface="PermianSlabSerifTypeface" panose="02000000000000000000" pitchFamily="50" charset="0"/>
                <a:cs typeface="PermianSlabSerifTypeface" panose="02000000000000000000" pitchFamily="50" charset="0"/>
                <a:sym typeface="Georgia"/>
              </a:defRPr>
            </a:lvl1pPr>
          </a:lstStyle>
          <a:p>
            <a:r>
              <a:rPr dirty="0"/>
              <a:t>Insert Presentation Title</a:t>
            </a:r>
          </a:p>
        </p:txBody>
      </p:sp>
      <p:sp>
        <p:nvSpPr>
          <p:cNvPr id="366" name="Shape 366"/>
          <p:cNvSpPr>
            <a:spLocks noGrp="1"/>
          </p:cNvSpPr>
          <p:nvPr>
            <p:ph type="body" sz="quarter" idx="1"/>
          </p:nvPr>
        </p:nvSpPr>
        <p:spPr>
          <a:xfrm>
            <a:off x="685801" y="6390273"/>
            <a:ext cx="7772400" cy="325852"/>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marL="0" indent="0" algn="ctr">
              <a:spcBef>
                <a:spcPts val="300"/>
              </a:spcBef>
              <a:buClrTx/>
              <a:buSzTx/>
              <a:buFontTx/>
              <a:buNone/>
              <a:defRPr sz="1600">
                <a:solidFill>
                  <a:srgbClr val="6E7073"/>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r>
              <a:rPr dirty="0"/>
              <a:t>Presenter Name | Job Title | Team/Office/Division Name | Date</a:t>
            </a:r>
          </a:p>
        </p:txBody>
      </p:sp>
      <p:pic>
        <p:nvPicPr>
          <p:cNvPr id="367" name="image5.png" descr="C:\Users\CA19029\Documents\Brand and Style Rollout\Updated dept logo\TN Dept of Education ColorPMS -«.png"/>
          <p:cNvPicPr>
            <a:picLocks noChangeAspect="1"/>
          </p:cNvPicPr>
          <p:nvPr/>
        </p:nvPicPr>
        <p:blipFill>
          <a:blip r:embed="rId2">
            <a:extLst/>
          </a:blip>
          <a:stretch>
            <a:fillRect/>
          </a:stretch>
        </p:blipFill>
        <p:spPr>
          <a:xfrm>
            <a:off x="1981200" y="998059"/>
            <a:ext cx="5181600" cy="2049941"/>
          </a:xfrm>
          <a:prstGeom prst="rect">
            <a:avLst/>
          </a:prstGeom>
          <a:ln w="12700">
            <a:miter lim="400000"/>
          </a:ln>
        </p:spPr>
      </p:pic>
      <p:sp>
        <p:nvSpPr>
          <p:cNvPr id="368" name="Shape 368"/>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1912796926"/>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2_Content Slide ">
    <p:spTree>
      <p:nvGrpSpPr>
        <p:cNvPr id="1" name=""/>
        <p:cNvGrpSpPr/>
        <p:nvPr/>
      </p:nvGrpSpPr>
      <p:grpSpPr>
        <a:xfrm>
          <a:off x="0" y="0"/>
          <a:ext cx="0" cy="0"/>
          <a:chOff x="0" y="0"/>
          <a:chExt cx="0" cy="0"/>
        </a:xfrm>
      </p:grpSpPr>
      <p:sp>
        <p:nvSpPr>
          <p:cNvPr id="375" name="Shape 375"/>
          <p:cNvSpPr>
            <a:spLocks noGrp="1"/>
          </p:cNvSpPr>
          <p:nvPr>
            <p:ph type="body" idx="1"/>
          </p:nvPr>
        </p:nvSpPr>
        <p:spPr>
          <a:xfrm>
            <a:off x="304800" y="1295400"/>
            <a:ext cx="8382000" cy="4525963"/>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500"/>
              </a:spcBef>
              <a:buClr>
                <a:srgbClr val="EE3524"/>
              </a:buClr>
              <a:buFont typeface="Wingdings"/>
              <a:buChar char="▪"/>
              <a:defRPr sz="2400">
                <a:latin typeface="Open Sans" panose="020B0606030504020204" pitchFamily="34" charset="0"/>
                <a:ea typeface="Open Sans" panose="020B0606030504020204" pitchFamily="34" charset="0"/>
                <a:cs typeface="Open Sans" panose="020B0606030504020204" pitchFamily="34" charset="0"/>
                <a:sym typeface="Arial"/>
              </a:defRPr>
            </a:lvl1pPr>
            <a:lvl2pPr marL="768927" indent="-311727">
              <a:spcBef>
                <a:spcPts val="500"/>
              </a:spcBef>
              <a:buClr>
                <a:srgbClr val="EE3524"/>
              </a:buClr>
              <a:buFont typeface="Wingdings"/>
              <a:defRPr sz="2400">
                <a:latin typeface="Open Sans" panose="020B0606030504020204" pitchFamily="34" charset="0"/>
                <a:ea typeface="Open Sans" panose="020B0606030504020204" pitchFamily="34" charset="0"/>
                <a:cs typeface="Open Sans" panose="020B0606030504020204" pitchFamily="34" charset="0"/>
                <a:sym typeface="Arial"/>
              </a:defRPr>
            </a:lvl2pPr>
            <a:lvl3pPr marL="1188719" indent="-274319">
              <a:spcBef>
                <a:spcPts val="500"/>
              </a:spcBef>
              <a:buClr>
                <a:srgbClr val="EE3524"/>
              </a:buClr>
              <a:buFont typeface="Wingdings"/>
              <a:defRPr sz="2400">
                <a:latin typeface="Open Sans" panose="020B0606030504020204" pitchFamily="34" charset="0"/>
                <a:ea typeface="Open Sans" panose="020B0606030504020204" pitchFamily="34" charset="0"/>
                <a:cs typeface="Open Sans" panose="020B0606030504020204" pitchFamily="34" charset="0"/>
                <a:sym typeface="Arial"/>
              </a:defRPr>
            </a:lvl3pPr>
            <a:lvl4pPr marL="1676400" indent="-304800">
              <a:spcBef>
                <a:spcPts val="500"/>
              </a:spcBef>
              <a:buClr>
                <a:srgbClr val="EE3524"/>
              </a:buClr>
              <a:buFont typeface="Wingdings"/>
              <a:buChar char="o"/>
              <a:defRPr sz="2400">
                <a:latin typeface="Open Sans" panose="020B0606030504020204" pitchFamily="34" charset="0"/>
                <a:ea typeface="Open Sans" panose="020B0606030504020204" pitchFamily="34" charset="0"/>
                <a:cs typeface="Open Sans" panose="020B0606030504020204" pitchFamily="34" charset="0"/>
                <a:sym typeface="Arial"/>
              </a:defRPr>
            </a:lvl4pPr>
            <a:lvl5pPr marL="2171700" indent="-342900">
              <a:spcBef>
                <a:spcPts val="500"/>
              </a:spcBef>
              <a:buClr>
                <a:srgbClr val="EE3524"/>
              </a:buClr>
              <a:buFont typeface="Wingdings"/>
              <a:defRPr sz="2400">
                <a:latin typeface="Open Sans" panose="020B0606030504020204" pitchFamily="34" charset="0"/>
                <a:ea typeface="Open Sans" panose="020B0606030504020204" pitchFamily="34" charset="0"/>
                <a:cs typeface="Open Sans" panose="020B0606030504020204" pitchFamily="34" charset="0"/>
                <a:sym typeface="Arial"/>
              </a:defRPr>
            </a:lvl5pPr>
          </a:lstStyle>
          <a:p>
            <a:r>
              <a:rPr dirty="0"/>
              <a:t>Level 1 bullet points (default is 24-point font)</a:t>
            </a:r>
          </a:p>
          <a:p>
            <a:pPr lvl="1"/>
            <a:r>
              <a:rPr dirty="0"/>
              <a:t>Level 2 bullet points (default is 22-point font)</a:t>
            </a:r>
          </a:p>
          <a:p>
            <a:pPr lvl="2"/>
            <a:r>
              <a:rPr dirty="0"/>
              <a:t>Level 3 bullet points (default is 20-point font)</a:t>
            </a:r>
          </a:p>
          <a:p>
            <a:pPr lvl="3"/>
            <a:r>
              <a:rPr dirty="0"/>
              <a:t>Level 4 bullet points (default is 18-point font)</a:t>
            </a:r>
          </a:p>
          <a:p>
            <a:pPr lvl="4"/>
            <a:r>
              <a:rPr dirty="0"/>
              <a:t>Level 5 bullet points (default is 16-point font)</a:t>
            </a:r>
          </a:p>
        </p:txBody>
      </p:sp>
      <p:sp>
        <p:nvSpPr>
          <p:cNvPr id="376" name="Shape 376"/>
          <p:cNvSpPr/>
          <p:nvPr/>
        </p:nvSpPr>
        <p:spPr>
          <a:xfrm>
            <a:off x="0" y="228600"/>
            <a:ext cx="9144000" cy="914400"/>
          </a:xfrm>
          <a:prstGeom prst="rect">
            <a:avLst/>
          </a:prstGeom>
          <a:solidFill>
            <a:srgbClr val="1B365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377" name="Shape 377"/>
          <p:cNvSpPr>
            <a:spLocks noGrp="1"/>
          </p:cNvSpPr>
          <p:nvPr>
            <p:ph type="title"/>
          </p:nvPr>
        </p:nvSpPr>
        <p:spPr>
          <a:xfrm>
            <a:off x="304800" y="228600"/>
            <a:ext cx="8305800" cy="914400"/>
          </a:xfrm>
          <a:prstGeom prst="rect">
            <a:avLst/>
          </a:prstGeom>
        </p:spPr>
        <p:txBody>
          <a:bodyPr lIns="45719" tIns="45719" rIns="45719" bIns="45719"/>
          <a:lstStyle>
            <a:lvl1pPr algn="l">
              <a:defRPr sz="3200" b="1">
                <a:solidFill>
                  <a:srgbClr val="FFFFFF"/>
                </a:solidFill>
                <a:latin typeface="PermianSlabSerifTypeface" panose="02000000000000000000" pitchFamily="50" charset="0"/>
                <a:ea typeface="PermianSlabSerifTypeface" panose="02000000000000000000" pitchFamily="50" charset="0"/>
                <a:cs typeface="PermianSlabSerifTypeface" panose="02000000000000000000" pitchFamily="50" charset="0"/>
                <a:sym typeface="Georgia"/>
              </a:defRPr>
            </a:lvl1pPr>
          </a:lstStyle>
          <a:p>
            <a:r>
              <a:rPr dirty="0"/>
              <a:t>Insert Slide Heading </a:t>
            </a:r>
          </a:p>
        </p:txBody>
      </p:sp>
      <p:sp>
        <p:nvSpPr>
          <p:cNvPr id="378" name="Shape 378"/>
          <p:cNvSpPr/>
          <p:nvPr/>
        </p:nvSpPr>
        <p:spPr>
          <a:xfrm>
            <a:off x="0" y="5999374"/>
            <a:ext cx="9144000" cy="858626"/>
          </a:xfrm>
          <a:prstGeom prst="rect">
            <a:avLst/>
          </a:prstGeom>
          <a:solidFill>
            <a:srgbClr val="CDCDC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379" name="image5.png"/>
          <p:cNvPicPr>
            <a:picLocks noChangeAspect="1"/>
          </p:cNvPicPr>
          <p:nvPr/>
        </p:nvPicPr>
        <p:blipFill>
          <a:blip r:embed="rId2">
            <a:extLst/>
          </a:blip>
          <a:stretch>
            <a:fillRect/>
          </a:stretch>
        </p:blipFill>
        <p:spPr>
          <a:xfrm>
            <a:off x="228600" y="6108903"/>
            <a:ext cx="1616967" cy="639564"/>
          </a:xfrm>
          <a:prstGeom prst="rect">
            <a:avLst/>
          </a:prstGeom>
          <a:ln w="12700">
            <a:miter lim="400000"/>
          </a:ln>
        </p:spPr>
      </p:pic>
      <p:sp>
        <p:nvSpPr>
          <p:cNvPr id="380" name="Shape 380"/>
          <p:cNvSpPr>
            <a:spLocks noGrp="1"/>
          </p:cNvSpPr>
          <p:nvPr>
            <p:ph type="sldNum" sz="quarter" idx="2"/>
          </p:nvPr>
        </p:nvSpPr>
        <p:spPr>
          <a:xfrm>
            <a:off x="8370050" y="6356350"/>
            <a:ext cx="316751" cy="307775"/>
          </a:xfrm>
          <a:prstGeom prst="rect">
            <a:avLst/>
          </a:prstGeom>
        </p:spPr>
        <p:txBody>
          <a:bodyPr lIns="45719" tIns="45719" rIns="45719" bIns="45719" anchor="t"/>
          <a:lstStyle>
            <a:lvl1pPr>
              <a:defRPr sz="1400" i="0">
                <a:solidFill>
                  <a:srgbClr val="6E7073"/>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1724879016"/>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1_Two Column Content Slide">
    <p:spTree>
      <p:nvGrpSpPr>
        <p:cNvPr id="1" name=""/>
        <p:cNvGrpSpPr/>
        <p:nvPr/>
      </p:nvGrpSpPr>
      <p:grpSpPr>
        <a:xfrm>
          <a:off x="0" y="0"/>
          <a:ext cx="0" cy="0"/>
          <a:chOff x="0" y="0"/>
          <a:chExt cx="0" cy="0"/>
        </a:xfrm>
      </p:grpSpPr>
      <p:sp>
        <p:nvSpPr>
          <p:cNvPr id="387" name="Shape 387"/>
          <p:cNvSpPr>
            <a:spLocks noGrp="1"/>
          </p:cNvSpPr>
          <p:nvPr>
            <p:ph type="body" sz="half" idx="1"/>
          </p:nvPr>
        </p:nvSpPr>
        <p:spPr>
          <a:xfrm>
            <a:off x="304800" y="1295400"/>
            <a:ext cx="4114800" cy="4525963"/>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500"/>
              </a:spcBef>
              <a:buClr>
                <a:srgbClr val="EE3524"/>
              </a:buClr>
              <a:buFont typeface="Wingdings"/>
              <a:buChar char="▪"/>
              <a:defRPr sz="2200">
                <a:latin typeface="Open Sans" panose="020B0606030504020204" pitchFamily="34" charset="0"/>
                <a:ea typeface="Open Sans" panose="020B0606030504020204" pitchFamily="34" charset="0"/>
                <a:cs typeface="Open Sans" panose="020B0606030504020204" pitchFamily="34" charset="0"/>
                <a:sym typeface="Arial"/>
              </a:defRPr>
            </a:lvl1pPr>
            <a:lvl2pPr marL="771525" indent="-314325">
              <a:spcBef>
                <a:spcPts val="500"/>
              </a:spcBef>
              <a:buClr>
                <a:srgbClr val="EE3524"/>
              </a:buClr>
              <a:buFont typeface="Wingdings"/>
              <a:defRPr sz="2200">
                <a:latin typeface="Open Sans" panose="020B0606030504020204" pitchFamily="34" charset="0"/>
                <a:ea typeface="Open Sans" panose="020B0606030504020204" pitchFamily="34" charset="0"/>
                <a:cs typeface="Open Sans" panose="020B0606030504020204" pitchFamily="34" charset="0"/>
                <a:sym typeface="Arial"/>
              </a:defRPr>
            </a:lvl2pPr>
            <a:lvl3pPr marL="1193800" indent="-279400">
              <a:spcBef>
                <a:spcPts val="500"/>
              </a:spcBef>
              <a:buClr>
                <a:srgbClr val="EE3524"/>
              </a:buClr>
              <a:buFont typeface="Wingdings"/>
              <a:defRPr sz="2200">
                <a:latin typeface="Open Sans" panose="020B0606030504020204" pitchFamily="34" charset="0"/>
                <a:ea typeface="Open Sans" panose="020B0606030504020204" pitchFamily="34" charset="0"/>
                <a:cs typeface="Open Sans" panose="020B0606030504020204" pitchFamily="34" charset="0"/>
                <a:sym typeface="Arial"/>
              </a:defRPr>
            </a:lvl3pPr>
            <a:lvl4pPr marL="1685925" indent="-314325">
              <a:spcBef>
                <a:spcPts val="500"/>
              </a:spcBef>
              <a:buClr>
                <a:srgbClr val="EE3524"/>
              </a:buClr>
              <a:buFont typeface="Wingdings"/>
              <a:buChar char="o"/>
              <a:defRPr sz="2200">
                <a:latin typeface="Open Sans" panose="020B0606030504020204" pitchFamily="34" charset="0"/>
                <a:ea typeface="Open Sans" panose="020B0606030504020204" pitchFamily="34" charset="0"/>
                <a:cs typeface="Open Sans" panose="020B0606030504020204" pitchFamily="34" charset="0"/>
                <a:sym typeface="Arial"/>
              </a:defRPr>
            </a:lvl4pPr>
          </a:lstStyle>
          <a:p>
            <a:r>
              <a:rPr dirty="0"/>
              <a:t>Level 1 bullet points (default is 22-point font for two-column layout)</a:t>
            </a:r>
          </a:p>
          <a:p>
            <a:pPr lvl="1"/>
            <a:r>
              <a:rPr dirty="0"/>
              <a:t>Level 2 bullet points (default is 20-point font)</a:t>
            </a:r>
          </a:p>
          <a:p>
            <a:pPr lvl="2"/>
            <a:r>
              <a:rPr dirty="0"/>
              <a:t>Level 3 bullet points (default is 18-point font)</a:t>
            </a:r>
          </a:p>
          <a:p>
            <a:pPr lvl="3"/>
            <a:r>
              <a:rPr dirty="0"/>
              <a:t>Level 4 bullet points (default is 16-point font)</a:t>
            </a:r>
          </a:p>
        </p:txBody>
      </p:sp>
      <p:sp>
        <p:nvSpPr>
          <p:cNvPr id="388" name="Shape 388"/>
          <p:cNvSpPr/>
          <p:nvPr/>
        </p:nvSpPr>
        <p:spPr>
          <a:xfrm>
            <a:off x="0" y="228600"/>
            <a:ext cx="9144000" cy="914400"/>
          </a:xfrm>
          <a:prstGeom prst="rect">
            <a:avLst/>
          </a:prstGeom>
          <a:solidFill>
            <a:srgbClr val="1B365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389" name="Shape 389"/>
          <p:cNvSpPr>
            <a:spLocks noGrp="1"/>
          </p:cNvSpPr>
          <p:nvPr>
            <p:ph type="title"/>
          </p:nvPr>
        </p:nvSpPr>
        <p:spPr>
          <a:xfrm>
            <a:off x="304800" y="228600"/>
            <a:ext cx="8305800" cy="914400"/>
          </a:xfrm>
          <a:prstGeom prst="rect">
            <a:avLst/>
          </a:prstGeom>
        </p:spPr>
        <p:txBody>
          <a:bodyPr lIns="45719" tIns="45719" rIns="45719" bIns="45719"/>
          <a:lstStyle>
            <a:lvl1pPr algn="l">
              <a:defRPr sz="3200" b="1">
                <a:solidFill>
                  <a:srgbClr val="FFFFFF"/>
                </a:solidFill>
                <a:latin typeface="PermianSlabSerifTypeface" panose="02000000000000000000" pitchFamily="50" charset="0"/>
                <a:ea typeface="PermianSlabSerifTypeface" panose="02000000000000000000" pitchFamily="50" charset="0"/>
                <a:cs typeface="PermianSlabSerifTypeface" panose="02000000000000000000" pitchFamily="50" charset="0"/>
                <a:sym typeface="Georgia"/>
              </a:defRPr>
            </a:lvl1pPr>
          </a:lstStyle>
          <a:p>
            <a:r>
              <a:rPr dirty="0"/>
              <a:t>Insert Slide Heading</a:t>
            </a:r>
          </a:p>
        </p:txBody>
      </p:sp>
      <p:sp>
        <p:nvSpPr>
          <p:cNvPr id="390" name="Shape 390"/>
          <p:cNvSpPr/>
          <p:nvPr/>
        </p:nvSpPr>
        <p:spPr>
          <a:xfrm>
            <a:off x="0" y="5999374"/>
            <a:ext cx="9144000" cy="858626"/>
          </a:xfrm>
          <a:prstGeom prst="rect">
            <a:avLst/>
          </a:prstGeom>
          <a:solidFill>
            <a:srgbClr val="CDCDC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391" name="image5.png"/>
          <p:cNvPicPr>
            <a:picLocks noChangeAspect="1"/>
          </p:cNvPicPr>
          <p:nvPr/>
        </p:nvPicPr>
        <p:blipFill>
          <a:blip r:embed="rId2">
            <a:extLst/>
          </a:blip>
          <a:stretch>
            <a:fillRect/>
          </a:stretch>
        </p:blipFill>
        <p:spPr>
          <a:xfrm>
            <a:off x="228600" y="6108903"/>
            <a:ext cx="1616967" cy="639564"/>
          </a:xfrm>
          <a:prstGeom prst="rect">
            <a:avLst/>
          </a:prstGeom>
          <a:ln w="12700">
            <a:miter lim="400000"/>
          </a:ln>
        </p:spPr>
      </p:pic>
      <p:sp>
        <p:nvSpPr>
          <p:cNvPr id="392" name="Shape 392"/>
          <p:cNvSpPr>
            <a:spLocks noGrp="1"/>
          </p:cNvSpPr>
          <p:nvPr>
            <p:ph type="sldNum" sz="quarter" idx="2"/>
          </p:nvPr>
        </p:nvSpPr>
        <p:spPr>
          <a:xfrm>
            <a:off x="8370050" y="6356350"/>
            <a:ext cx="316751" cy="307775"/>
          </a:xfrm>
          <a:prstGeom prst="rect">
            <a:avLst/>
          </a:prstGeom>
        </p:spPr>
        <p:txBody>
          <a:bodyPr lIns="45719" tIns="45719" rIns="45719" bIns="45719" anchor="t"/>
          <a:lstStyle>
            <a:lvl1pPr>
              <a:defRPr sz="1400" i="0">
                <a:solidFill>
                  <a:srgbClr val="6E7073"/>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2717385900"/>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1_Section Transition Slide">
    <p:spTree>
      <p:nvGrpSpPr>
        <p:cNvPr id="1" name=""/>
        <p:cNvGrpSpPr/>
        <p:nvPr/>
      </p:nvGrpSpPr>
      <p:grpSpPr>
        <a:xfrm>
          <a:off x="0" y="0"/>
          <a:ext cx="0" cy="0"/>
          <a:chOff x="0" y="0"/>
          <a:chExt cx="0" cy="0"/>
        </a:xfrm>
      </p:grpSpPr>
      <p:sp>
        <p:nvSpPr>
          <p:cNvPr id="399" name="Shape 399"/>
          <p:cNvSpPr/>
          <p:nvPr/>
        </p:nvSpPr>
        <p:spPr>
          <a:xfrm>
            <a:off x="3191435" y="3810000"/>
            <a:ext cx="5952566" cy="2438400"/>
          </a:xfrm>
          <a:prstGeom prst="rect">
            <a:avLst/>
          </a:prstGeom>
          <a:solidFill>
            <a:srgbClr val="1B365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400" name="Shape 400"/>
          <p:cNvSpPr>
            <a:spLocks noGrp="1"/>
          </p:cNvSpPr>
          <p:nvPr>
            <p:ph type="title"/>
          </p:nvPr>
        </p:nvSpPr>
        <p:spPr>
          <a:xfrm>
            <a:off x="3429000" y="4038600"/>
            <a:ext cx="5562600" cy="2019300"/>
          </a:xfrm>
          <a:prstGeom prst="rect">
            <a:avLst/>
          </a:prstGeom>
        </p:spPr>
        <p:txBody>
          <a:bodyPr lIns="45719" tIns="45719" rIns="45719" bIns="45719"/>
          <a:lstStyle>
            <a:lvl1pPr algn="r">
              <a:defRPr sz="3500" b="1">
                <a:solidFill>
                  <a:srgbClr val="FFFFFF"/>
                </a:solidFill>
                <a:latin typeface="PermianSlabSerifTypeface" panose="02000000000000000000" pitchFamily="50" charset="0"/>
                <a:ea typeface="PermianSlabSerifTypeface" panose="02000000000000000000" pitchFamily="50" charset="0"/>
                <a:cs typeface="PermianSlabSerifTypeface" panose="02000000000000000000" pitchFamily="50" charset="0"/>
                <a:sym typeface="Georgia"/>
              </a:defRPr>
            </a:lvl1pPr>
          </a:lstStyle>
          <a:p>
            <a:r>
              <a:rPr dirty="0"/>
              <a:t>Insert Section Heading</a:t>
            </a:r>
          </a:p>
        </p:txBody>
      </p:sp>
      <p:pic>
        <p:nvPicPr>
          <p:cNvPr id="401" name="image5.png" descr="C:\Users\CA19029\Documents\Brand and Style Rollout\Updated dept logo\TN Dept of Education ColorPMS -«.png"/>
          <p:cNvPicPr>
            <a:picLocks noChangeAspect="1"/>
          </p:cNvPicPr>
          <p:nvPr/>
        </p:nvPicPr>
        <p:blipFill>
          <a:blip r:embed="rId2">
            <a:extLst/>
          </a:blip>
          <a:srcRect r="61350"/>
          <a:stretch>
            <a:fillRect/>
          </a:stretch>
        </p:blipFill>
        <p:spPr>
          <a:xfrm>
            <a:off x="818180" y="3810000"/>
            <a:ext cx="2382221" cy="2438400"/>
          </a:xfrm>
          <a:prstGeom prst="rect">
            <a:avLst/>
          </a:prstGeom>
          <a:ln w="12700">
            <a:miter lim="400000"/>
          </a:ln>
        </p:spPr>
      </p:pic>
      <p:sp>
        <p:nvSpPr>
          <p:cNvPr id="402" name="Shape 402"/>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1493475926"/>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1_Blank Slide with Gray Bar">
    <p:spTree>
      <p:nvGrpSpPr>
        <p:cNvPr id="1" name=""/>
        <p:cNvGrpSpPr/>
        <p:nvPr/>
      </p:nvGrpSpPr>
      <p:grpSpPr>
        <a:xfrm>
          <a:off x="0" y="0"/>
          <a:ext cx="0" cy="0"/>
          <a:chOff x="0" y="0"/>
          <a:chExt cx="0" cy="0"/>
        </a:xfrm>
      </p:grpSpPr>
      <p:sp>
        <p:nvSpPr>
          <p:cNvPr id="409" name="Shape 409"/>
          <p:cNvSpPr/>
          <p:nvPr/>
        </p:nvSpPr>
        <p:spPr>
          <a:xfrm>
            <a:off x="0" y="5999374"/>
            <a:ext cx="9144000" cy="858626"/>
          </a:xfrm>
          <a:prstGeom prst="rect">
            <a:avLst/>
          </a:prstGeom>
          <a:solidFill>
            <a:srgbClr val="CDCDC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410" name="image5.png"/>
          <p:cNvPicPr>
            <a:picLocks noChangeAspect="1"/>
          </p:cNvPicPr>
          <p:nvPr/>
        </p:nvPicPr>
        <p:blipFill>
          <a:blip r:embed="rId2">
            <a:extLst/>
          </a:blip>
          <a:stretch>
            <a:fillRect/>
          </a:stretch>
        </p:blipFill>
        <p:spPr>
          <a:xfrm>
            <a:off x="228600" y="6108903"/>
            <a:ext cx="1616967" cy="639564"/>
          </a:xfrm>
          <a:prstGeom prst="rect">
            <a:avLst/>
          </a:prstGeom>
          <a:ln w="12700">
            <a:miter lim="400000"/>
          </a:ln>
        </p:spPr>
      </p:pic>
      <p:sp>
        <p:nvSpPr>
          <p:cNvPr id="411" name="Shape 411"/>
          <p:cNvSpPr>
            <a:spLocks noGrp="1"/>
          </p:cNvSpPr>
          <p:nvPr>
            <p:ph type="sldNum" sz="quarter" idx="2"/>
          </p:nvPr>
        </p:nvSpPr>
        <p:spPr>
          <a:xfrm>
            <a:off x="8370050" y="6356350"/>
            <a:ext cx="316751" cy="307775"/>
          </a:xfrm>
          <a:prstGeom prst="rect">
            <a:avLst/>
          </a:prstGeom>
        </p:spPr>
        <p:txBody>
          <a:bodyPr lIns="45719" tIns="45719" rIns="45719" bIns="45719" anchor="t"/>
          <a:lstStyle>
            <a:lvl1pPr>
              <a:defRPr sz="1400" i="0">
                <a:solidFill>
                  <a:srgbClr val="6E7073"/>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488356907"/>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Blank Slide">
    <p:spTree>
      <p:nvGrpSpPr>
        <p:cNvPr id="1" name=""/>
        <p:cNvGrpSpPr/>
        <p:nvPr/>
      </p:nvGrpSpPr>
      <p:grpSpPr>
        <a:xfrm>
          <a:off x="0" y="0"/>
          <a:ext cx="0" cy="0"/>
          <a:chOff x="0" y="0"/>
          <a:chExt cx="0" cy="0"/>
        </a:xfrm>
      </p:grpSpPr>
      <p:sp>
        <p:nvSpPr>
          <p:cNvPr id="427" name="Shape 427"/>
          <p:cNvSpPr>
            <a:spLocks noGrp="1"/>
          </p:cNvSpPr>
          <p:nvPr>
            <p:ph type="sldNum" sz="quarter" idx="2"/>
          </p:nvPr>
        </p:nvSpPr>
        <p:spPr>
          <a:xfrm>
            <a:off x="8370050" y="6356350"/>
            <a:ext cx="316751" cy="307775"/>
          </a:xfrm>
          <a:prstGeom prst="rect">
            <a:avLst/>
          </a:prstGeom>
        </p:spPr>
        <p:txBody>
          <a:bodyPr lIns="45719" tIns="45719" rIns="45719" bIns="45719" anchor="t"/>
          <a:lstStyle>
            <a:lvl1pPr>
              <a:defRPr sz="1400" i="0">
                <a:solidFill>
                  <a:srgbClr val="6E7073"/>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2025566015"/>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Contact Information">
    <p:spTree>
      <p:nvGrpSpPr>
        <p:cNvPr id="1" name=""/>
        <p:cNvGrpSpPr/>
        <p:nvPr/>
      </p:nvGrpSpPr>
      <p:grpSpPr>
        <a:xfrm>
          <a:off x="0" y="0"/>
          <a:ext cx="0" cy="0"/>
          <a:chOff x="0" y="0"/>
          <a:chExt cx="0" cy="0"/>
        </a:xfrm>
      </p:grpSpPr>
      <p:sp>
        <p:nvSpPr>
          <p:cNvPr id="434" name="Shape 434"/>
          <p:cNvSpPr>
            <a:spLocks noGrp="1"/>
          </p:cNvSpPr>
          <p:nvPr>
            <p:ph type="body" idx="1"/>
          </p:nvPr>
        </p:nvSpPr>
        <p:spPr>
          <a:xfrm>
            <a:off x="304800" y="1295400"/>
            <a:ext cx="8382000" cy="4525963"/>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500"/>
              </a:spcBef>
              <a:buClr>
                <a:srgbClr val="EE3524"/>
              </a:buClr>
              <a:buFont typeface="Wingdings"/>
              <a:buChar char="▪"/>
              <a:defRPr sz="2400">
                <a:latin typeface="Open Sans" panose="020B0606030504020204" pitchFamily="34" charset="0"/>
                <a:ea typeface="Open Sans" panose="020B0606030504020204" pitchFamily="34" charset="0"/>
                <a:cs typeface="Open Sans" panose="020B0606030504020204" pitchFamily="34" charset="0"/>
                <a:sym typeface="Arial"/>
              </a:defRPr>
            </a:lvl1pPr>
            <a:lvl2pPr marL="768927" indent="-311727">
              <a:spcBef>
                <a:spcPts val="500"/>
              </a:spcBef>
              <a:buClr>
                <a:srgbClr val="EE3524"/>
              </a:buClr>
              <a:buFont typeface="Wingdings"/>
              <a:defRPr sz="2400">
                <a:latin typeface="Open Sans" panose="020B0606030504020204" pitchFamily="34" charset="0"/>
                <a:ea typeface="Open Sans" panose="020B0606030504020204" pitchFamily="34" charset="0"/>
                <a:cs typeface="Open Sans" panose="020B0606030504020204" pitchFamily="34" charset="0"/>
                <a:sym typeface="Arial"/>
              </a:defRPr>
            </a:lvl2pPr>
            <a:lvl3pPr marL="1188719" indent="-274319">
              <a:spcBef>
                <a:spcPts val="500"/>
              </a:spcBef>
              <a:buClr>
                <a:srgbClr val="EE3524"/>
              </a:buClr>
              <a:buFont typeface="Wingdings"/>
              <a:defRPr sz="2400">
                <a:latin typeface="Open Sans" panose="020B0606030504020204" pitchFamily="34" charset="0"/>
                <a:ea typeface="Open Sans" panose="020B0606030504020204" pitchFamily="34" charset="0"/>
                <a:cs typeface="Open Sans" panose="020B0606030504020204" pitchFamily="34" charset="0"/>
                <a:sym typeface="Arial"/>
              </a:defRPr>
            </a:lvl3pPr>
          </a:lstStyle>
          <a:p>
            <a:r>
              <a:rPr dirty="0"/>
              <a:t>Presenter Name, Job Title, Team/Office/Division Name</a:t>
            </a:r>
          </a:p>
          <a:p>
            <a:pPr lvl="1"/>
            <a:r>
              <a:rPr dirty="0"/>
              <a:t>Email Address</a:t>
            </a:r>
          </a:p>
          <a:p>
            <a:pPr lvl="2"/>
            <a:r>
              <a:rPr dirty="0"/>
              <a:t>Phone Number</a:t>
            </a:r>
          </a:p>
        </p:txBody>
      </p:sp>
      <p:sp>
        <p:nvSpPr>
          <p:cNvPr id="435" name="Shape 435"/>
          <p:cNvSpPr/>
          <p:nvPr/>
        </p:nvSpPr>
        <p:spPr>
          <a:xfrm>
            <a:off x="0" y="228600"/>
            <a:ext cx="9144000" cy="914400"/>
          </a:xfrm>
          <a:prstGeom prst="rect">
            <a:avLst/>
          </a:prstGeom>
          <a:solidFill>
            <a:srgbClr val="1B365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436" name="Shape 436"/>
          <p:cNvSpPr/>
          <p:nvPr/>
        </p:nvSpPr>
        <p:spPr>
          <a:xfrm>
            <a:off x="0" y="5999374"/>
            <a:ext cx="9144000" cy="858626"/>
          </a:xfrm>
          <a:prstGeom prst="rect">
            <a:avLst/>
          </a:prstGeom>
          <a:solidFill>
            <a:srgbClr val="CDCDC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437" name="image5.png"/>
          <p:cNvPicPr>
            <a:picLocks noChangeAspect="1"/>
          </p:cNvPicPr>
          <p:nvPr/>
        </p:nvPicPr>
        <p:blipFill>
          <a:blip r:embed="rId2">
            <a:extLst/>
          </a:blip>
          <a:stretch>
            <a:fillRect/>
          </a:stretch>
        </p:blipFill>
        <p:spPr>
          <a:xfrm>
            <a:off x="228600" y="6108903"/>
            <a:ext cx="1616967" cy="639564"/>
          </a:xfrm>
          <a:prstGeom prst="rect">
            <a:avLst/>
          </a:prstGeom>
          <a:ln w="12700">
            <a:miter lim="400000"/>
          </a:ln>
        </p:spPr>
      </p:pic>
      <p:sp>
        <p:nvSpPr>
          <p:cNvPr id="438" name="Shape 438"/>
          <p:cNvSpPr>
            <a:spLocks noGrp="1"/>
          </p:cNvSpPr>
          <p:nvPr>
            <p:ph type="sldNum" sz="quarter" idx="2"/>
          </p:nvPr>
        </p:nvSpPr>
        <p:spPr>
          <a:xfrm>
            <a:off x="8370050" y="6356350"/>
            <a:ext cx="316751" cy="307775"/>
          </a:xfrm>
          <a:prstGeom prst="rect">
            <a:avLst/>
          </a:prstGeom>
        </p:spPr>
        <p:txBody>
          <a:bodyPr lIns="45719" tIns="45719" rIns="45719" bIns="45719" anchor="t"/>
          <a:lstStyle>
            <a:lvl1pPr>
              <a:defRPr sz="1400" i="0">
                <a:solidFill>
                  <a:srgbClr val="6E7073"/>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fld id="{86CB4B4D-7CA3-9044-876B-883B54F8677D}" type="slidenum">
              <a:rPr lang="en-US" smtClean="0"/>
              <a:pPr/>
              <a:t>‹#›</a:t>
            </a:fld>
            <a:endParaRPr lang="en-US" dirty="0"/>
          </a:p>
        </p:txBody>
      </p:sp>
      <p:sp>
        <p:nvSpPr>
          <p:cNvPr id="439" name="Shape 439"/>
          <p:cNvSpPr/>
          <p:nvPr/>
        </p:nvSpPr>
        <p:spPr>
          <a:xfrm>
            <a:off x="304800" y="405825"/>
            <a:ext cx="8382000" cy="58477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3200" b="1">
                <a:solidFill>
                  <a:srgbClr val="FFFFFF"/>
                </a:solidFill>
                <a:latin typeface="Georgia"/>
                <a:ea typeface="Georgia"/>
                <a:cs typeface="Georgia"/>
                <a:sym typeface="Georgia"/>
              </a:defRPr>
            </a:lvl1pPr>
          </a:lstStyle>
          <a:p>
            <a:pPr hangingPunct="0"/>
            <a:r>
              <a:rPr kern="0" dirty="0">
                <a:latin typeface="PermianSlabSerifTypeface" panose="02000000000000000000" pitchFamily="50" charset="0"/>
              </a:rPr>
              <a:t>Contact Information</a:t>
            </a:r>
          </a:p>
        </p:txBody>
      </p:sp>
    </p:spTree>
    <p:extLst>
      <p:ext uri="{BB962C8B-B14F-4D97-AF65-F5344CB8AC3E}">
        <p14:creationId xmlns:p14="http://schemas.microsoft.com/office/powerpoint/2010/main" val="3797102421"/>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1_Closing Slide">
    <p:spTree>
      <p:nvGrpSpPr>
        <p:cNvPr id="1" name=""/>
        <p:cNvGrpSpPr/>
        <p:nvPr/>
      </p:nvGrpSpPr>
      <p:grpSpPr>
        <a:xfrm>
          <a:off x="0" y="0"/>
          <a:ext cx="0" cy="0"/>
          <a:chOff x="0" y="0"/>
          <a:chExt cx="0" cy="0"/>
        </a:xfrm>
      </p:grpSpPr>
      <p:sp>
        <p:nvSpPr>
          <p:cNvPr id="446" name="Shape 446"/>
          <p:cNvSpPr/>
          <p:nvPr/>
        </p:nvSpPr>
        <p:spPr>
          <a:xfrm>
            <a:off x="-2407" y="3429000"/>
            <a:ext cx="9146408" cy="2743200"/>
          </a:xfrm>
          <a:prstGeom prst="rect">
            <a:avLst/>
          </a:prstGeom>
          <a:solidFill>
            <a:srgbClr val="1B365D"/>
          </a:solidFill>
          <a:ln w="12700">
            <a:miter lim="400000"/>
          </a:ln>
        </p:spPr>
        <p:txBody>
          <a:bodyPr lIns="45719" rIns="45719" anchor="ctr"/>
          <a:lstStyle/>
          <a:p>
            <a:pPr algn="ctr" hangingPunct="0">
              <a:defRPr sz="1800">
                <a:solidFill>
                  <a:srgbClr val="FFFFFF"/>
                </a:solidFill>
              </a:defRPr>
            </a:pPr>
            <a:endParaRPr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447" name="Shape 447"/>
          <p:cNvSpPr/>
          <p:nvPr/>
        </p:nvSpPr>
        <p:spPr>
          <a:xfrm>
            <a:off x="608397" y="3954214"/>
            <a:ext cx="7924801" cy="169277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defTabSz="457200">
              <a:defRPr sz="2600" b="1" i="1">
                <a:solidFill>
                  <a:srgbClr val="FFFFFF"/>
                </a:solidFill>
                <a:effectLst>
                  <a:outerShdw blurRad="38100" dist="38100" dir="2700000" rotWithShape="0">
                    <a:srgbClr val="000000">
                      <a:alpha val="43137"/>
                    </a:srgbClr>
                  </a:outerShdw>
                </a:effectLst>
                <a:latin typeface="Georgia"/>
                <a:ea typeface="Georgia"/>
                <a:cs typeface="Georgia"/>
                <a:sym typeface="Georgia"/>
              </a:defRPr>
            </a:lvl1pPr>
          </a:lstStyle>
          <a:p>
            <a:pPr hangingPunct="0"/>
            <a:r>
              <a:rPr kern="0" dirty="0">
                <a:latin typeface="PermianSlabSerifTypeface" panose="02000000000000000000" pitchFamily="50" charset="0"/>
              </a:rPr>
              <a:t>Districts and schools in Tennessee will exemplify excellence and equity such that all students are equipped with the knowledge and skills to successfully embark on their chosen path in life.</a:t>
            </a:r>
          </a:p>
        </p:txBody>
      </p:sp>
      <p:sp>
        <p:nvSpPr>
          <p:cNvPr id="448" name="Shape 448"/>
          <p:cNvSpPr/>
          <p:nvPr/>
        </p:nvSpPr>
        <p:spPr>
          <a:xfrm>
            <a:off x="0" y="6182668"/>
            <a:ext cx="9144000" cy="461665"/>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2400" b="1">
                <a:solidFill>
                  <a:srgbClr val="1B365D"/>
                </a:solidFill>
              </a:defRPr>
            </a:lvl1pPr>
          </a:lstStyle>
          <a:p>
            <a:pPr hangingPunct="0"/>
            <a:r>
              <a:rPr kern="0" dirty="0">
                <a:latin typeface="Open Sans" panose="020B0606030504020204" pitchFamily="34" charset="0"/>
                <a:ea typeface="Open Sans" panose="020B0606030504020204" pitchFamily="34" charset="0"/>
                <a:cs typeface="Open Sans" panose="020B0606030504020204" pitchFamily="34" charset="0"/>
                <a:sym typeface="Arial"/>
              </a:rPr>
              <a:t>Excellence | Optimism | Judgment | Courage | Teamwork</a:t>
            </a:r>
          </a:p>
        </p:txBody>
      </p:sp>
      <p:pic>
        <p:nvPicPr>
          <p:cNvPr id="449" name="image5.png" descr="C:\Users\CA19029\Documents\Brand and Style Rollout\Updated dept logo\TN Dept of Education ColorPMS -«.png"/>
          <p:cNvPicPr>
            <a:picLocks noChangeAspect="1"/>
          </p:cNvPicPr>
          <p:nvPr/>
        </p:nvPicPr>
        <p:blipFill>
          <a:blip r:embed="rId2">
            <a:extLst/>
          </a:blip>
          <a:stretch>
            <a:fillRect/>
          </a:stretch>
        </p:blipFill>
        <p:spPr>
          <a:xfrm>
            <a:off x="1981200" y="998059"/>
            <a:ext cx="5181600" cy="2049941"/>
          </a:xfrm>
          <a:prstGeom prst="rect">
            <a:avLst/>
          </a:prstGeom>
          <a:ln w="12700">
            <a:miter lim="400000"/>
          </a:ln>
        </p:spPr>
      </p:pic>
      <p:sp>
        <p:nvSpPr>
          <p:cNvPr id="450" name="Shape 450"/>
          <p:cNvSpPr>
            <a:spLocks noGrp="1"/>
          </p:cNvSpPr>
          <p:nvPr>
            <p:ph type="sldNum" sz="quarter" idx="2"/>
          </p:nvPr>
        </p:nvSpPr>
        <p:spPr>
          <a:xfrm>
            <a:off x="4419600" y="5988050"/>
            <a:ext cx="2133600" cy="368301"/>
          </a:xfrm>
          <a:prstGeom prst="rect">
            <a:avLst/>
          </a:prstGeom>
        </p:spPr>
        <p:txBody>
          <a:bodyPr/>
          <a:lstStyle/>
          <a:p>
            <a:fld id="{86CB4B4D-7CA3-9044-876B-883B54F8677D}" type="slidenum">
              <a:rPr>
                <a:solidFill>
                  <a:srgbClr val="666666"/>
                </a:solidFill>
              </a:rPr>
              <a:pPr/>
              <a:t>‹#›</a:t>
            </a:fld>
            <a:endParaRPr>
              <a:solidFill>
                <a:srgbClr val="666666"/>
              </a:solidFill>
            </a:endParaRPr>
          </a:p>
        </p:txBody>
      </p:sp>
    </p:spTree>
    <p:extLst>
      <p:ext uri="{BB962C8B-B14F-4D97-AF65-F5344CB8AC3E}">
        <p14:creationId xmlns:p14="http://schemas.microsoft.com/office/powerpoint/2010/main" val="387191155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Title 1"/>
          <p:cNvSpPr>
            <a:spLocks noGrp="1"/>
          </p:cNvSpPr>
          <p:nvPr>
            <p:ph type="title" hasCustomPrompt="1"/>
          </p:nvPr>
        </p:nvSpPr>
        <p:spPr>
          <a:xfrm>
            <a:off x="381000" y="228600"/>
            <a:ext cx="8305800" cy="914400"/>
          </a:xfrm>
        </p:spPr>
        <p:txBody>
          <a:bodyPr/>
          <a:lstStyle>
            <a:lvl1pPr>
              <a:defRPr/>
            </a:lvl1pPr>
          </a:lstStyle>
          <a:p>
            <a:r>
              <a:rPr lang="en-US" dirty="0" smtClean="0"/>
              <a:t>Insert Slide Heading</a:t>
            </a:r>
            <a:endParaRPr lang="en-US" dirty="0"/>
          </a:p>
        </p:txBody>
      </p:sp>
    </p:spTree>
    <p:extLst>
      <p:ext uri="{BB962C8B-B14F-4D97-AF65-F5344CB8AC3E}">
        <p14:creationId xmlns:p14="http://schemas.microsoft.com/office/powerpoint/2010/main" val="40162180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4_Body - Red">
    <p:spTree>
      <p:nvGrpSpPr>
        <p:cNvPr id="1" name=""/>
        <p:cNvGrpSpPr/>
        <p:nvPr/>
      </p:nvGrpSpPr>
      <p:grpSpPr>
        <a:xfrm>
          <a:off x="0" y="0"/>
          <a:ext cx="0" cy="0"/>
          <a:chOff x="0" y="0"/>
          <a:chExt cx="0" cy="0"/>
        </a:xfrm>
      </p:grpSpPr>
      <p:sp>
        <p:nvSpPr>
          <p:cNvPr id="457" name="Shape 457"/>
          <p:cNvSpPr/>
          <p:nvPr/>
        </p:nvSpPr>
        <p:spPr>
          <a:xfrm>
            <a:off x="0" y="177801"/>
            <a:ext cx="9144000" cy="812801"/>
          </a:xfrm>
          <a:prstGeom prst="rect">
            <a:avLst/>
          </a:prstGeom>
          <a:solidFill>
            <a:srgbClr val="6E7073"/>
          </a:solidFill>
          <a:ln w="12700">
            <a:miter lim="400000"/>
          </a:ln>
        </p:spPr>
        <p:txBody>
          <a:bodyPr lIns="45719" rIns="45719" anchor="ctr"/>
          <a:lstStyle/>
          <a:p>
            <a:pPr algn="ctr" hangingPunct="0">
              <a:defRPr sz="1300">
                <a:solidFill>
                  <a:srgbClr val="FFFFFF"/>
                </a:solidFill>
              </a:defRPr>
            </a:pPr>
            <a:endParaRPr sz="1300"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458" name="Shape 458"/>
          <p:cNvSpPr>
            <a:spLocks noGrp="1"/>
          </p:cNvSpPr>
          <p:nvPr>
            <p:ph type="title"/>
          </p:nvPr>
        </p:nvSpPr>
        <p:spPr>
          <a:xfrm>
            <a:off x="152400" y="177803"/>
            <a:ext cx="8839200" cy="825501"/>
          </a:xfrm>
          <a:prstGeom prst="rect">
            <a:avLst/>
          </a:prstGeom>
        </p:spPr>
        <p:txBody>
          <a:bodyPr lIns="45719" tIns="45719" rIns="45719" bIns="45719"/>
          <a:lstStyle>
            <a:lvl1pPr algn="l">
              <a:defRPr sz="24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t>Click to edit Master title style</a:t>
            </a:r>
          </a:p>
        </p:txBody>
      </p:sp>
      <p:sp>
        <p:nvSpPr>
          <p:cNvPr id="459" name="Shape 459"/>
          <p:cNvSpPr>
            <a:spLocks noGrp="1"/>
          </p:cNvSpPr>
          <p:nvPr>
            <p:ph type="body" idx="1"/>
          </p:nvPr>
        </p:nvSpPr>
        <p:spPr>
          <a:xfrm>
            <a:off x="228600" y="1193802"/>
            <a:ext cx="8763000" cy="4958466"/>
          </a:xfrm>
          <a:prstGeom prst="rect">
            <a:avLst/>
          </a:prstGeom>
          <a:extLst>
            <a:ext uri="{C572A759-6A51-4108-AA02-DFA0A04FC94B}">
              <ma14:wrappingTextBoxFlag xmlns="" xmlns:ma14="http://schemas.microsoft.com/office/mac/drawingml/2011/main" val="1"/>
            </a:ext>
          </a:extLst>
        </p:spPr>
        <p:txBody>
          <a:bodyPr lIns="45719" tIns="45719" rIns="45719" bIns="45719">
            <a:normAutofit/>
          </a:bodyPr>
          <a:lstStyle>
            <a:lvl1pPr indent="-342900">
              <a:spcBef>
                <a:spcPts val="400"/>
              </a:spcBef>
              <a:buClr>
                <a:srgbClr val="FF0F00"/>
              </a:buClr>
              <a:buFont typeface="Wingdings"/>
              <a:buChar char="▪"/>
              <a:defRPr sz="1800">
                <a:latin typeface="Open Sans"/>
                <a:ea typeface="Open Sans"/>
                <a:cs typeface="Open Sans"/>
                <a:sym typeface="Open Sans"/>
              </a:defRPr>
            </a:lvl1pPr>
            <a:lvl2pPr marL="800100" indent="-342900">
              <a:spcBef>
                <a:spcPts val="400"/>
              </a:spcBef>
              <a:buClr>
                <a:srgbClr val="FF0F00"/>
              </a:buClr>
              <a:buFont typeface="Wingdings"/>
              <a:defRPr sz="1800">
                <a:latin typeface="Open Sans"/>
                <a:ea typeface="Open Sans"/>
                <a:cs typeface="Open Sans"/>
                <a:sym typeface="Open Sans"/>
              </a:defRPr>
            </a:lvl2pPr>
            <a:lvl3pPr marL="1230923" indent="-316523">
              <a:spcBef>
                <a:spcPts val="400"/>
              </a:spcBef>
              <a:buClr>
                <a:srgbClr val="FF0F00"/>
              </a:buClr>
              <a:buFont typeface="Wingdings"/>
              <a:defRPr sz="1800">
                <a:latin typeface="Open Sans"/>
                <a:ea typeface="Open Sans"/>
                <a:cs typeface="Open Sans"/>
                <a:sym typeface="Open Sans"/>
              </a:defRPr>
            </a:lvl3pPr>
            <a:lvl4pPr marL="1714500" indent="-342900">
              <a:spcBef>
                <a:spcPts val="400"/>
              </a:spcBef>
              <a:buClr>
                <a:srgbClr val="FF0F00"/>
              </a:buClr>
              <a:buFont typeface="Wingdings"/>
              <a:buChar char="o"/>
              <a:defRPr sz="1800">
                <a:latin typeface="Open Sans"/>
                <a:ea typeface="Open Sans"/>
                <a:cs typeface="Open Sans"/>
                <a:sym typeface="Open Sans"/>
              </a:defRPr>
            </a:lvl4pPr>
            <a:lvl5pPr marL="2171700" indent="-342900">
              <a:spcBef>
                <a:spcPts val="400"/>
              </a:spcBef>
              <a:buClr>
                <a:srgbClr val="FF0F00"/>
              </a:buClr>
              <a:buFont typeface="Wingdings"/>
              <a:defRPr sz="1800">
                <a:latin typeface="Open Sans"/>
                <a:ea typeface="Open Sans"/>
                <a:cs typeface="Open Sans"/>
                <a:sym typeface="Open Sans"/>
              </a:defRPr>
            </a:lvl5pPr>
          </a:lstStyle>
          <a:p>
            <a:r>
              <a:t>Click to edit Master text styles</a:t>
            </a:r>
          </a:p>
          <a:p>
            <a:pPr lvl="1"/>
            <a:r>
              <a:t>Second level</a:t>
            </a:r>
          </a:p>
          <a:p>
            <a:pPr lvl="2"/>
            <a:r>
              <a:t>Third level</a:t>
            </a:r>
          </a:p>
          <a:p>
            <a:pPr lvl="3"/>
            <a:r>
              <a:t>Fourth level</a:t>
            </a:r>
          </a:p>
          <a:p>
            <a:pPr lvl="4"/>
            <a:r>
              <a:t>Fifth level</a:t>
            </a:r>
          </a:p>
        </p:txBody>
      </p:sp>
      <p:sp>
        <p:nvSpPr>
          <p:cNvPr id="460" name="Shape 460"/>
          <p:cNvSpPr/>
          <p:nvPr/>
        </p:nvSpPr>
        <p:spPr>
          <a:xfrm>
            <a:off x="0" y="990602"/>
            <a:ext cx="9144000" cy="88901"/>
          </a:xfrm>
          <a:prstGeom prst="rect">
            <a:avLst/>
          </a:prstGeom>
          <a:solidFill>
            <a:srgbClr val="FF0F00"/>
          </a:solidFill>
          <a:ln w="12700">
            <a:miter lim="400000"/>
          </a:ln>
        </p:spPr>
        <p:txBody>
          <a:bodyPr lIns="45719" rIns="45719" anchor="ctr"/>
          <a:lstStyle/>
          <a:p>
            <a:pPr algn="ctr" hangingPunct="0">
              <a:defRPr sz="1300">
                <a:solidFill>
                  <a:srgbClr val="FFFFFF"/>
                </a:solidFill>
              </a:defRPr>
            </a:pPr>
            <a:endParaRPr sz="1300"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461" name="Shape 461"/>
          <p:cNvSpPr/>
          <p:nvPr/>
        </p:nvSpPr>
        <p:spPr>
          <a:xfrm>
            <a:off x="0" y="6152267"/>
            <a:ext cx="9144000" cy="705734"/>
          </a:xfrm>
          <a:prstGeom prst="rect">
            <a:avLst/>
          </a:prstGeom>
          <a:solidFill>
            <a:srgbClr val="FAE4D3"/>
          </a:solidFill>
          <a:ln w="12700">
            <a:miter lim="400000"/>
          </a:ln>
        </p:spPr>
        <p:txBody>
          <a:bodyPr lIns="45719" rIns="45719" anchor="ctr"/>
          <a:lstStyle/>
          <a:p>
            <a:pPr algn="ctr" hangingPunct="0">
              <a:defRPr sz="1300">
                <a:solidFill>
                  <a:srgbClr val="FFFFFF"/>
                </a:solidFill>
              </a:defRPr>
            </a:pPr>
            <a:endParaRPr sz="1300"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462" name="Shape 462"/>
          <p:cNvSpPr>
            <a:spLocks noGrp="1"/>
          </p:cNvSpPr>
          <p:nvPr>
            <p:ph type="sldNum" sz="quarter" idx="2"/>
          </p:nvPr>
        </p:nvSpPr>
        <p:spPr>
          <a:xfrm>
            <a:off x="6858000" y="6547486"/>
            <a:ext cx="203024" cy="193041"/>
          </a:xfrm>
          <a:prstGeom prst="rect">
            <a:avLst/>
          </a:prstGeom>
        </p:spPr>
        <p:txBody>
          <a:bodyPr lIns="45719" tIns="45719" rIns="45719" bIns="45719"/>
          <a:lstStyle>
            <a:lvl1pPr algn="l">
              <a:defRPr sz="700" i="0">
                <a:solidFill>
                  <a:srgbClr val="1B365D"/>
                </a:solidFill>
              </a:defRPr>
            </a:lvl1pPr>
          </a:lstStyle>
          <a:p>
            <a:fld id="{86CB4B4D-7CA3-9044-876B-883B54F8677D}" type="slidenum">
              <a:rPr/>
              <a:pPr/>
              <a:t>‹#›</a:t>
            </a:fld>
            <a:endParaRPr/>
          </a:p>
        </p:txBody>
      </p:sp>
      <p:pic>
        <p:nvPicPr>
          <p:cNvPr id="463" name="image2.png"/>
          <p:cNvPicPr>
            <a:picLocks noChangeAspect="1"/>
          </p:cNvPicPr>
          <p:nvPr/>
        </p:nvPicPr>
        <p:blipFill>
          <a:blip r:embed="rId2">
            <a:extLst/>
          </a:blip>
          <a:stretch>
            <a:fillRect/>
          </a:stretch>
        </p:blipFill>
        <p:spPr>
          <a:xfrm>
            <a:off x="47625" y="6139372"/>
            <a:ext cx="1341120" cy="731521"/>
          </a:xfrm>
          <a:prstGeom prst="rect">
            <a:avLst/>
          </a:prstGeom>
          <a:ln w="12700">
            <a:miter lim="400000"/>
          </a:ln>
        </p:spPr>
      </p:pic>
    </p:spTree>
    <p:extLst>
      <p:ext uri="{BB962C8B-B14F-4D97-AF65-F5344CB8AC3E}">
        <p14:creationId xmlns:p14="http://schemas.microsoft.com/office/powerpoint/2010/main" val="185810636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act Info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dirty="0" smtClean="0">
                <a:solidFill>
                  <a:srgbClr val="FFFFFF"/>
                </a:solidFill>
                <a:cs typeface="PermianSlabSerifTypeface"/>
              </a:rPr>
              <a:t>Presenter Name</a:t>
            </a:r>
            <a:br>
              <a:rPr lang="en-US" sz="3000" b="1" dirty="0" smtClean="0">
                <a:solidFill>
                  <a:srgbClr val="FFFFFF"/>
                </a:solidFill>
                <a:cs typeface="PermianSlabSerifTypeface"/>
              </a:rPr>
            </a:br>
            <a:r>
              <a:rPr lang="en-US" sz="3000" b="1" dirty="0" smtClean="0">
                <a:solidFill>
                  <a:srgbClr val="FFFFFF"/>
                </a:solidFill>
                <a:cs typeface="PermianSlabSerifTypeface"/>
              </a:rPr>
              <a:t>Title</a:t>
            </a:r>
            <a:br>
              <a:rPr lang="en-US" sz="3000" b="1" dirty="0" smtClean="0">
                <a:solidFill>
                  <a:srgbClr val="FFFFFF"/>
                </a:solidFill>
                <a:cs typeface="PermianSlabSerifTypeface"/>
              </a:rPr>
            </a:br>
            <a:r>
              <a:rPr lang="en-US" sz="3000" b="1" dirty="0" smtClean="0">
                <a:solidFill>
                  <a:srgbClr val="FFFFFF"/>
                </a:solidFill>
                <a:cs typeface="PermianSlabSerifTypeface"/>
              </a:rPr>
              <a:t>Team/Office/Division</a:t>
            </a:r>
          </a:p>
          <a:p>
            <a:r>
              <a:rPr lang="en-US" sz="3000" b="1" dirty="0" smtClean="0">
                <a:solidFill>
                  <a:srgbClr val="FFFFFF"/>
                </a:solidFill>
                <a:cs typeface="PermianSlabSerifTypeface"/>
              </a:rPr>
              <a:t>Email Address</a:t>
            </a:r>
          </a:p>
          <a:p>
            <a:r>
              <a:rPr lang="en-US" sz="3000" b="1" dirty="0" smtClean="0">
                <a:solidFill>
                  <a:srgbClr val="FFFFFF"/>
                </a:solidFill>
                <a:cs typeface="PermianSlabSerifTypeface"/>
              </a:rPr>
              <a:t>Phone Number</a:t>
            </a:r>
            <a:endParaRPr lang="en-US" sz="3000" b="1" dirty="0">
              <a:solidFill>
                <a:srgbClr val="FFFFFF"/>
              </a:solidFill>
              <a:cs typeface="PermianSlabSerifTypeface"/>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3004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smtClean="0">
                <a:solidFill>
                  <a:srgbClr val="FFFFFF"/>
                </a:solidFill>
                <a:effectLst>
                  <a:outerShdw blurRad="38100" dist="38100" dir="2700000" algn="tl">
                    <a:srgbClr val="000000">
                      <a:alpha val="43137"/>
                    </a:srgbClr>
                  </a:outerShdw>
                </a:effectLst>
                <a:cs typeface="PermianSlabSerifTypeface"/>
              </a:rPr>
              <a:t>Districts and schools in Tennessee will exemplify excellence and equity such that all students are equipped with the knowledge and skills to successfully embark on their chosen path in life.</a:t>
            </a:r>
            <a:endParaRPr lang="en-US" sz="2600" b="1" i="1" dirty="0">
              <a:solidFill>
                <a:srgbClr val="FFFFFF"/>
              </a:solidFill>
              <a:effectLst>
                <a:outerShdw blurRad="38100" dist="38100" dir="2700000" algn="tl">
                  <a:srgbClr val="000000">
                    <a:alpha val="43137"/>
                  </a:srgbClr>
                </a:outerShdw>
              </a:effectLst>
              <a:cs typeface="PermianSlabSerifTypeface"/>
            </a:endParaRPr>
          </a:p>
        </p:txBody>
      </p:sp>
      <p:sp>
        <p:nvSpPr>
          <p:cNvPr id="13" name="Text Placeholder 2"/>
          <p:cNvSpPr txBox="1">
            <a:spLocks/>
          </p:cNvSpPr>
          <p:nvPr userDrawn="1"/>
        </p:nvSpPr>
        <p:spPr>
          <a:xfrm>
            <a:off x="0" y="6172200"/>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smtClean="0">
                <a:solidFill>
                  <a:srgbClr val="1B365D"/>
                </a:solidFill>
                <a:cs typeface="Open Sans"/>
              </a:rPr>
              <a:t>Excellence | Optimism | Judgment | Courage | Teamwork</a:t>
            </a:r>
            <a:endParaRPr lang="en-US" sz="2400" b="1" dirty="0">
              <a:solidFill>
                <a:srgbClr val="1B365D"/>
              </a:solidFill>
              <a:cs typeface="Open Sans"/>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154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Body">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outerShdw blurRad="38100" dist="38100" dir="2700000" algn="tl">
                    <a:srgbClr val="000000">
                      <a:alpha val="43137"/>
                    </a:srgbClr>
                  </a:outerShdw>
                </a:effectLst>
                <a:latin typeface="PermianSlabSerifTypeface" panose="02000000000000000000" pitchFamily="50" charset="0"/>
              </a:defRPr>
            </a:lvl1pPr>
          </a:lstStyle>
          <a:p>
            <a:r>
              <a:rPr lang="en-US" dirty="0"/>
              <a:t>Click to edit Master title style</a:t>
            </a:r>
          </a:p>
        </p:txBody>
      </p:sp>
      <p:sp>
        <p:nvSpPr>
          <p:cNvPr id="3" name="Content Placeholder 2"/>
          <p:cNvSpPr>
            <a:spLocks noGrp="1"/>
          </p:cNvSpPr>
          <p:nvPr>
            <p:ph idx="1"/>
          </p:nvPr>
        </p:nvSpPr>
        <p:spPr>
          <a:xfrm>
            <a:off x="228600" y="1193804"/>
            <a:ext cx="8763000" cy="4958462"/>
          </a:xfrm>
        </p:spPr>
        <p:txBody>
          <a:bodyPr>
            <a:normAutofit/>
          </a:bodyPr>
          <a:lstStyle>
            <a:lvl1pPr>
              <a:buClr>
                <a:schemeClr val="bg2"/>
              </a:buClr>
              <a:defRPr sz="2400">
                <a:latin typeface="Open Sans" panose="020B0606030504020204" pitchFamily="34" charset="0"/>
                <a:ea typeface="Open Sans" panose="020B0606030504020204" pitchFamily="34" charset="0"/>
                <a:cs typeface="Open Sans" panose="020B0606030504020204" pitchFamily="34" charset="0"/>
              </a:defRPr>
            </a:lvl1pPr>
            <a:lvl2pPr>
              <a:buClr>
                <a:schemeClr val="bg2"/>
              </a:buClr>
              <a:defRPr sz="2000">
                <a:latin typeface="Open Sans" panose="020B0606030504020204" pitchFamily="34" charset="0"/>
                <a:ea typeface="Open Sans" panose="020B0606030504020204" pitchFamily="34" charset="0"/>
                <a:cs typeface="Open Sans" panose="020B0606030504020204" pitchFamily="34" charset="0"/>
              </a:defRPr>
            </a:lvl2pPr>
            <a:lvl3pPr>
              <a:buClr>
                <a:schemeClr val="bg2"/>
              </a:buClr>
              <a:defRPr sz="1800">
                <a:latin typeface="Open Sans" panose="020B0606030504020204" pitchFamily="34" charset="0"/>
                <a:ea typeface="Open Sans" panose="020B0606030504020204" pitchFamily="34" charset="0"/>
                <a:cs typeface="Open Sans" panose="020B0606030504020204" pitchFamily="34" charset="0"/>
              </a:defRPr>
            </a:lvl3pPr>
            <a:lvl4pPr>
              <a:buClr>
                <a:schemeClr val="bg2"/>
              </a:buClr>
              <a:defRPr sz="1600">
                <a:latin typeface="Open Sans" panose="020B0606030504020204" pitchFamily="34" charset="0"/>
                <a:ea typeface="Open Sans" panose="020B0606030504020204" pitchFamily="34" charset="0"/>
                <a:cs typeface="Open Sans" panose="020B0606030504020204" pitchFamily="34" charset="0"/>
              </a:defRPr>
            </a:lvl4pPr>
            <a:lvl5pPr>
              <a:buClr>
                <a:schemeClr val="bg2"/>
              </a:buClr>
              <a:defRPr sz="160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0" y="6152266"/>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Footer Placeholder 4"/>
          <p:cNvSpPr>
            <a:spLocks noGrp="1"/>
          </p:cNvSpPr>
          <p:nvPr>
            <p:ph type="ftr" sz="quarter" idx="11"/>
          </p:nvPr>
        </p:nvSpPr>
        <p:spPr>
          <a:xfrm>
            <a:off x="3124200" y="6375400"/>
            <a:ext cx="2895600" cy="365125"/>
          </a:xfrm>
          <a:prstGeom prst="rect">
            <a:avLst/>
          </a:prstGeom>
        </p:spPr>
        <p:txBody>
          <a:bodyPr anchor="b"/>
          <a:lstStyle>
            <a:lvl1pPr>
              <a:defRPr sz="10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solidFill>
                <a:srgbClr val="1B365D"/>
              </a:solidFill>
            </a:endParaRPr>
          </a:p>
        </p:txBody>
      </p:sp>
      <p:sp>
        <p:nvSpPr>
          <p:cNvPr id="13" name="Slide Number Placeholder 5"/>
          <p:cNvSpPr>
            <a:spLocks noGrp="1"/>
          </p:cNvSpPr>
          <p:nvPr>
            <p:ph type="sldNum" sz="quarter" idx="12"/>
          </p:nvPr>
        </p:nvSpPr>
        <p:spPr>
          <a:xfrm>
            <a:off x="6858000" y="6375400"/>
            <a:ext cx="2133600" cy="365125"/>
          </a:xfrm>
          <a:prstGeom prst="rect">
            <a:avLst/>
          </a:prstGeom>
        </p:spPr>
        <p:txBody>
          <a:bodyPr anchor="b"/>
          <a:lstStyle>
            <a:lvl1pPr>
              <a:defRPr sz="10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fld id="{5C76A076-0EB6-4ACF-BC93-AE169B35ECF5}" type="slidenum">
              <a:rPr lang="en-US" smtClean="0">
                <a:solidFill>
                  <a:srgbClr val="1B365D"/>
                </a:solidFill>
              </a:rPr>
              <a:pPr/>
              <a:t>‹#›</a:t>
            </a:fld>
            <a:endParaRPr lang="en-US" dirty="0">
              <a:solidFill>
                <a:srgbClr val="1B365D"/>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1177713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3.xml"/><Relationship Id="rId4"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9" Type="http://schemas.openxmlformats.org/officeDocument/2006/relationships/theme" Target="../theme/theme4.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29" Type="http://schemas.openxmlformats.org/officeDocument/2006/relationships/slideLayout" Target="../slideLayouts/slideLayout51.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31" Type="http://schemas.openxmlformats.org/officeDocument/2006/relationships/slideLayout" Target="../slideLayouts/slideLayout53.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8" Type="http://schemas.openxmlformats.org/officeDocument/2006/relationships/slideLayout" Target="../slideLayouts/slideLayout30.xml"/><Relationship Id="rId3"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7"/>
            <a:ext cx="8305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18115081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Lst>
  <p:hf hdr="0" ftr="0" dt="0"/>
  <p:txStyles>
    <p:titleStyle>
      <a:lvl1pPr algn="l" defTabSz="914400" rtl="0" eaLnBrk="1" latinLnBrk="0" hangingPunct="1">
        <a:spcBef>
          <a:spcPct val="0"/>
        </a:spcBef>
        <a:buNone/>
        <a:defRPr sz="3200" b="1" kern="1200">
          <a:solidFill>
            <a:schemeClr val="bg1"/>
          </a:solidFill>
          <a:latin typeface="PermianSlabSerifTypeface" pitchFamily="50"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9"/>
            <a:ext cx="8305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3155724025"/>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Lst>
  <p:hf hdr="0" ftr="0" dt="0"/>
  <p:txStyles>
    <p:titleStyle>
      <a:lvl1pPr algn="l" defTabSz="685800" rtl="0" eaLnBrk="1" latinLnBrk="0" hangingPunct="1">
        <a:spcBef>
          <a:spcPct val="0"/>
        </a:spcBef>
        <a:buNone/>
        <a:defRPr sz="2400" b="1" kern="1200">
          <a:solidFill>
            <a:schemeClr val="bg1"/>
          </a:solidFill>
          <a:latin typeface="PermianSlabSerifTypeface" pitchFamily="50" charset="0"/>
          <a:ea typeface="+mj-ea"/>
          <a:cs typeface="+mj-cs"/>
        </a:defRPr>
      </a:lvl1pPr>
    </p:titleStyle>
    <p:bodyStyle>
      <a:lvl1pPr marL="257175" indent="-257175" algn="l" defTabSz="685800" rtl="0" eaLnBrk="1" latinLnBrk="0" hangingPunct="1">
        <a:spcBef>
          <a:spcPct val="20000"/>
        </a:spcBef>
        <a:buClr>
          <a:srgbClr val="EE3524"/>
        </a:buClr>
        <a:buFont typeface="Wingdings" panose="05000000000000000000" pitchFamily="2" charset="2"/>
        <a:buChar char="§"/>
        <a:defRPr sz="18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1pPr>
      <a:lvl2pPr marL="557213" indent="-214313" algn="l" defTabSz="685800" rtl="0" eaLnBrk="1" latinLnBrk="0" hangingPunct="1">
        <a:spcBef>
          <a:spcPct val="20000"/>
        </a:spcBef>
        <a:buClr>
          <a:srgbClr val="EE3524"/>
        </a:buClr>
        <a:buFont typeface="Arial" panose="020B0604020202020204" pitchFamily="34" charset="0"/>
        <a:buChar char="–"/>
        <a:defRPr sz="165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spcBef>
          <a:spcPct val="20000"/>
        </a:spcBef>
        <a:buClr>
          <a:srgbClr val="EE3524"/>
        </a:buClr>
        <a:buFont typeface="Arial" panose="020B0604020202020204" pitchFamily="34" charset="0"/>
        <a:buChar char="•"/>
        <a:defRPr sz="15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spcBef>
          <a:spcPct val="20000"/>
        </a:spcBef>
        <a:buClr>
          <a:srgbClr val="EE3524"/>
        </a:buClr>
        <a:buFont typeface="Courier New" panose="02070309020205020404" pitchFamily="49" charset="0"/>
        <a:buChar char="o"/>
        <a:defRPr sz="135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spcBef>
          <a:spcPct val="20000"/>
        </a:spcBef>
        <a:buClr>
          <a:srgbClr val="EE3524"/>
        </a:buClr>
        <a:buFont typeface="Arial" panose="020B0604020202020204" pitchFamily="34" charset="0"/>
        <a:buChar char="»"/>
        <a:defRPr sz="12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ftr" idx="11"/>
          </p:nvPr>
        </p:nvSpPr>
        <p:spPr>
          <a:xfrm>
            <a:off x="3124200" y="6416675"/>
            <a:ext cx="2895600" cy="365125"/>
          </a:xfrm>
          <a:prstGeom prst="rect">
            <a:avLst/>
          </a:prstGeom>
          <a:noFill/>
          <a:ln>
            <a:noFill/>
          </a:ln>
        </p:spPr>
        <p:txBody>
          <a:bodyPr lIns="91425" tIns="91425" rIns="91425" bIns="91425" anchor="b" anchorCtr="0"/>
          <a:lstStyle>
            <a:lvl1pPr marL="0" marR="0" lvl="0" indent="0" algn="ctr" rtl="0">
              <a:spcBef>
                <a:spcPts val="0"/>
              </a:spcBef>
              <a:buNone/>
              <a:defRPr sz="1000" b="0" i="1" u="none" strike="noStrike" cap="none">
                <a:solidFill>
                  <a:schemeClr val="accent5"/>
                </a:solidFill>
                <a:latin typeface="Open Sans"/>
                <a:ea typeface="Open Sans"/>
                <a:cs typeface="Open Sans"/>
                <a:sym typeface="Open Sans"/>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kern="0">
              <a:solidFill>
                <a:srgbClr val="666666"/>
              </a:solidFill>
            </a:endParaRPr>
          </a:p>
        </p:txBody>
      </p:sp>
      <p:sp>
        <p:nvSpPr>
          <p:cNvPr id="13" name="Shape 13"/>
          <p:cNvSpPr txBox="1">
            <a:spLocks noGrp="1"/>
          </p:cNvSpPr>
          <p:nvPr>
            <p:ph type="sldNum" idx="12"/>
          </p:nvPr>
        </p:nvSpPr>
        <p:spPr>
          <a:xfrm>
            <a:off x="6858000" y="6410326"/>
            <a:ext cx="2133599" cy="365125"/>
          </a:xfrm>
          <a:prstGeom prst="rect">
            <a:avLst/>
          </a:prstGeom>
          <a:noFill/>
          <a:ln>
            <a:noFill/>
          </a:ln>
        </p:spPr>
        <p:txBody>
          <a:bodyPr lIns="91425" tIns="45700" rIns="91425" bIns="45700" anchor="b" anchorCtr="0">
            <a:noAutofit/>
          </a:bodyPr>
          <a:lstStyle/>
          <a:p>
            <a:pPr algn="r">
              <a:buSzPct val="25000"/>
            </a:pPr>
            <a:fld id="{00000000-1234-1234-1234-123412341234}" type="slidenum">
              <a:rPr lang="en-US" sz="1000" i="1" kern="0">
                <a:solidFill>
                  <a:srgbClr val="666666"/>
                </a:solidFill>
                <a:latin typeface="Open Sans"/>
                <a:ea typeface="Open Sans"/>
                <a:cs typeface="Open Sans"/>
                <a:sym typeface="Open Sans"/>
              </a:rPr>
              <a:pPr algn="r">
                <a:buSzPct val="25000"/>
              </a:pPr>
              <a:t>‹#›</a:t>
            </a:fld>
            <a:endParaRPr lang="en-US" sz="1000" i="1" kern="0">
              <a:solidFill>
                <a:srgbClr val="666666"/>
              </a:solidFill>
              <a:latin typeface="Open Sans"/>
              <a:ea typeface="Open Sans"/>
              <a:cs typeface="Open Sans"/>
              <a:sym typeface="Open Sans"/>
            </a:endParaRPr>
          </a:p>
        </p:txBody>
      </p:sp>
    </p:spTree>
    <p:extLst>
      <p:ext uri="{BB962C8B-B14F-4D97-AF65-F5344CB8AC3E}">
        <p14:creationId xmlns:p14="http://schemas.microsoft.com/office/powerpoint/2010/main" val="1556300853"/>
      </p:ext>
    </p:extLst>
  </p:cSld>
  <p:clrMap bg1="lt1" tx1="dk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274638"/>
            <a:ext cx="8229600" cy="1143001"/>
          </a:xfrm>
          <a:prstGeom prst="rect">
            <a:avLst/>
          </a:prstGeom>
          <a:ln w="12700">
            <a:miter lim="400000"/>
          </a:ln>
          <a:extLst>
            <a:ext uri="{C572A759-6A51-4108-AA02-DFA0A04FC94B}">
              <ma14:wrappingTextBoxFlag xmlns="" xmlns:ma14="http://schemas.microsoft.com/office/mac/drawingml/2011/main" val="1"/>
            </a:ext>
          </a:extLst>
        </p:spPr>
        <p:txBody>
          <a:bodyPr lIns="91424" tIns="91424" rIns="91424" bIns="91424" anchor="ctr">
            <a:normAutofit/>
          </a:bodyPr>
          <a:lstStyle/>
          <a:p>
            <a:r>
              <a:t>Click to add title</a:t>
            </a:r>
          </a:p>
        </p:txBody>
      </p:sp>
      <p:sp>
        <p:nvSpPr>
          <p:cNvPr id="3" name="Shape 3"/>
          <p:cNvSpPr>
            <a:spLocks noGrp="1"/>
          </p:cNvSpPr>
          <p:nvPr>
            <p:ph type="body" idx="1"/>
          </p:nvPr>
        </p:nvSpPr>
        <p:spPr>
          <a:xfrm>
            <a:off x="457200" y="1600200"/>
            <a:ext cx="8229600" cy="5257800"/>
          </a:xfrm>
          <a:prstGeom prst="rect">
            <a:avLst/>
          </a:prstGeom>
          <a:ln w="12700">
            <a:miter lim="400000"/>
          </a:ln>
        </p:spPr>
        <p:txBody>
          <a:bodyPr lIns="91424" tIns="91424" rIns="91424" bIns="91424"/>
          <a:lstStyle/>
          <a:p>
            <a:endParaRPr/>
          </a:p>
        </p:txBody>
      </p:sp>
      <p:sp>
        <p:nvSpPr>
          <p:cNvPr id="4" name="Shape 4"/>
          <p:cNvSpPr>
            <a:spLocks noGrp="1"/>
          </p:cNvSpPr>
          <p:nvPr>
            <p:ph type="sldNum" sz="quarter" idx="2"/>
          </p:nvPr>
        </p:nvSpPr>
        <p:spPr>
          <a:xfrm>
            <a:off x="8746236" y="6531651"/>
            <a:ext cx="245364" cy="243801"/>
          </a:xfrm>
          <a:prstGeom prst="rect">
            <a:avLst/>
          </a:prstGeom>
          <a:ln w="12700">
            <a:miter lim="400000"/>
          </a:ln>
        </p:spPr>
        <p:txBody>
          <a:bodyPr wrap="none" lIns="45699" tIns="45699" rIns="45699" bIns="45699" anchor="b">
            <a:spAutoFit/>
          </a:bodyPr>
          <a:lstStyle>
            <a:lvl1pPr algn="r">
              <a:defRPr sz="1000" i="1">
                <a:solidFill>
                  <a:schemeClr val="accent5"/>
                </a:solidFill>
                <a:latin typeface="Open Sans"/>
                <a:ea typeface="Open Sans"/>
                <a:cs typeface="Open Sans"/>
                <a:sym typeface="Open Sans"/>
              </a:defRPr>
            </a:lvl1pPr>
          </a:lstStyle>
          <a:p>
            <a:pPr hangingPunct="0"/>
            <a:fld id="{86CB4B4D-7CA3-9044-876B-883B54F8677D}" type="slidenum">
              <a:rPr kern="0">
                <a:solidFill>
                  <a:srgbClr val="666666"/>
                </a:solidFill>
              </a:rPr>
              <a:pPr hangingPunct="0"/>
              <a:t>‹#›</a:t>
            </a:fld>
            <a:endParaRPr kern="0">
              <a:solidFill>
                <a:srgbClr val="666666"/>
              </a:solidFill>
            </a:endParaRPr>
          </a:p>
        </p:txBody>
      </p:sp>
    </p:spTree>
    <p:extLst>
      <p:ext uri="{BB962C8B-B14F-4D97-AF65-F5344CB8AC3E}">
        <p14:creationId xmlns:p14="http://schemas.microsoft.com/office/powerpoint/2010/main" val="1705995435"/>
      </p:ext>
    </p:extLst>
  </p:cSld>
  <p:clrMap bg1="lt1" tx1="dk1" bg2="lt2" tx2="dk2" accent1="accent1" accent2="accent2" accent3="accent3" accent4="accent4" accent5="accent5" accent6="accent6" hlink="hlink" folHlink="folHlink"/>
  <p:sldLayoutIdLst>
    <p:sldLayoutId id="2147483744"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 id="2147483766" r:id="rId22"/>
    <p:sldLayoutId id="2147483767" r:id="rId23"/>
    <p:sldLayoutId id="2147483768" r:id="rId24"/>
    <p:sldLayoutId id="2147483769" r:id="rId25"/>
    <p:sldLayoutId id="2147483770" r:id="rId26"/>
    <p:sldLayoutId id="2147483771" r:id="rId27"/>
    <p:sldLayoutId id="2147483772" r:id="rId28"/>
    <p:sldLayoutId id="2147483773" r:id="rId29"/>
    <p:sldLayoutId id="2147483774" r:id="rId30"/>
    <p:sldLayoutId id="2147483775" r:id="rId31"/>
    <p:sldLayoutId id="2147483776" r:id="rId32"/>
    <p:sldLayoutId id="2147483777" r:id="rId33"/>
    <p:sldLayoutId id="2147483778" r:id="rId34"/>
    <p:sldLayoutId id="2147483779" r:id="rId35"/>
    <p:sldLayoutId id="2147483780" r:id="rId36"/>
    <p:sldLayoutId id="2147483781" r:id="rId37"/>
    <p:sldLayoutId id="2147483782" r:id="rId38"/>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9pPr>
    </p:titleStyle>
    <p:bodyStyle>
      <a:lvl1pPr marL="342900" marR="0" indent="-139700" algn="l" defTabSz="914400" rtl="0" latinLnBrk="0">
        <a:lnSpc>
          <a:spcPct val="100000"/>
        </a:lnSpc>
        <a:spcBef>
          <a:spcPts val="600"/>
        </a:spcBef>
        <a:spcAft>
          <a:spcPts val="0"/>
        </a:spcAft>
        <a:buClr>
          <a:srgbClr val="000000"/>
        </a:buClr>
        <a:buSzPct val="100000"/>
        <a:buFont typeface="Arial"/>
        <a:buChar char="•"/>
        <a:tabLst/>
        <a:defRPr sz="3200" b="0" i="0" u="none" strike="noStrike" cap="none" spc="0" baseline="0">
          <a:ln>
            <a:noFill/>
          </a:ln>
          <a:solidFill>
            <a:srgbClr val="000000"/>
          </a:solidFill>
          <a:uFillTx/>
          <a:latin typeface="Calibri"/>
          <a:ea typeface="Calibri"/>
          <a:cs typeface="Calibri"/>
          <a:sym typeface="Calibri"/>
        </a:defRPr>
      </a:lvl1pPr>
      <a:lvl2pPr marL="758371" marR="0" indent="-123371" algn="l" defTabSz="914400" rtl="0" latinLnBrk="0">
        <a:lnSpc>
          <a:spcPct val="100000"/>
        </a:lnSpc>
        <a:spcBef>
          <a:spcPts val="600"/>
        </a:spcBef>
        <a:spcAft>
          <a:spcPts val="0"/>
        </a:spcAft>
        <a:buClr>
          <a:srgbClr val="000000"/>
        </a:buClr>
        <a:buSzPct val="100000"/>
        <a:buFont typeface="Arial"/>
        <a:buChar char="–"/>
        <a:tabLst/>
        <a:defRPr sz="3200" b="0" i="0" u="none" strike="noStrike" cap="none" spc="0" baseline="0">
          <a:ln>
            <a:noFill/>
          </a:ln>
          <a:solidFill>
            <a:srgbClr val="000000"/>
          </a:solidFill>
          <a:uFillTx/>
          <a:latin typeface="Calibri"/>
          <a:ea typeface="Calibri"/>
          <a:cs typeface="Calibri"/>
          <a:sym typeface="Calibri"/>
        </a:defRPr>
      </a:lvl2pPr>
      <a:lvl3pPr marL="1168400" marR="0" indent="-101600" algn="l" defTabSz="914400" rtl="0" latinLnBrk="0">
        <a:lnSpc>
          <a:spcPct val="100000"/>
        </a:lnSpc>
        <a:spcBef>
          <a:spcPts val="600"/>
        </a:spcBef>
        <a:spcAft>
          <a:spcPts val="0"/>
        </a:spcAft>
        <a:buClr>
          <a:srgbClr val="000000"/>
        </a:buClr>
        <a:buSzPct val="100000"/>
        <a:buFont typeface="Arial"/>
        <a:buChar char="•"/>
        <a:tabLst/>
        <a:defRPr sz="3200" b="0" i="0" u="none" strike="noStrike" cap="none" spc="0" baseline="0">
          <a:ln>
            <a:noFill/>
          </a:ln>
          <a:solidFill>
            <a:srgbClr val="000000"/>
          </a:solidFill>
          <a:uFillTx/>
          <a:latin typeface="Calibri"/>
          <a:ea typeface="Calibri"/>
          <a:cs typeface="Calibri"/>
          <a:sym typeface="Calibri"/>
        </a:defRPr>
      </a:lvl3pPr>
      <a:lvl4pPr marL="1661160" marR="0" indent="-162560" algn="l" defTabSz="914400" rtl="0" latinLnBrk="0">
        <a:lnSpc>
          <a:spcPct val="100000"/>
        </a:lnSpc>
        <a:spcBef>
          <a:spcPts val="600"/>
        </a:spcBef>
        <a:spcAft>
          <a:spcPts val="0"/>
        </a:spcAft>
        <a:buClr>
          <a:srgbClr val="000000"/>
        </a:buClr>
        <a:buSzPct val="100000"/>
        <a:buFont typeface="Arial"/>
        <a:buChar char="–"/>
        <a:tabLst/>
        <a:defRPr sz="3200" b="0" i="0" u="none" strike="noStrike" cap="none" spc="0" baseline="0">
          <a:ln>
            <a:noFill/>
          </a:ln>
          <a:solidFill>
            <a:srgbClr val="000000"/>
          </a:solidFill>
          <a:uFillTx/>
          <a:latin typeface="Calibri"/>
          <a:ea typeface="Calibri"/>
          <a:cs typeface="Calibri"/>
          <a:sym typeface="Calibri"/>
        </a:defRPr>
      </a:lvl4pPr>
      <a:lvl5pPr marL="2118360" marR="0" indent="-162560" algn="l" defTabSz="914400" rtl="0" latinLnBrk="0">
        <a:lnSpc>
          <a:spcPct val="100000"/>
        </a:lnSpc>
        <a:spcBef>
          <a:spcPts val="600"/>
        </a:spcBef>
        <a:spcAft>
          <a:spcPts val="0"/>
        </a:spcAft>
        <a:buClr>
          <a:srgbClr val="000000"/>
        </a:buClr>
        <a:buSzPct val="100000"/>
        <a:buFont typeface="Arial"/>
        <a:buChar char="»"/>
        <a:tabLst/>
        <a:defRPr sz="3200" b="0" i="0" u="none" strike="noStrike" cap="none" spc="0" baseline="0">
          <a:ln>
            <a:noFill/>
          </a:ln>
          <a:solidFill>
            <a:srgbClr val="000000"/>
          </a:solidFill>
          <a:uFillTx/>
          <a:latin typeface="Calibri"/>
          <a:ea typeface="Calibri"/>
          <a:cs typeface="Calibri"/>
          <a:sym typeface="Calibri"/>
        </a:defRPr>
      </a:lvl5pPr>
      <a:lvl6pPr marL="2575560" marR="0" indent="-162560" algn="l" defTabSz="914400" rtl="0" latinLnBrk="0">
        <a:lnSpc>
          <a:spcPct val="100000"/>
        </a:lnSpc>
        <a:spcBef>
          <a:spcPts val="600"/>
        </a:spcBef>
        <a:spcAft>
          <a:spcPts val="0"/>
        </a:spcAft>
        <a:buClr>
          <a:srgbClr val="000000"/>
        </a:buClr>
        <a:buSzPct val="100000"/>
        <a:buFont typeface="Arial"/>
        <a:buChar char="•"/>
        <a:tabLst/>
        <a:defRPr sz="3200" b="0" i="0" u="none" strike="noStrike" cap="none" spc="0" baseline="0">
          <a:ln>
            <a:noFill/>
          </a:ln>
          <a:solidFill>
            <a:srgbClr val="000000"/>
          </a:solidFill>
          <a:uFillTx/>
          <a:latin typeface="Calibri"/>
          <a:ea typeface="Calibri"/>
          <a:cs typeface="Calibri"/>
          <a:sym typeface="Calibri"/>
        </a:defRPr>
      </a:lvl6pPr>
      <a:lvl7pPr marL="3032760" marR="0" indent="-162560" algn="l" defTabSz="914400" rtl="0" latinLnBrk="0">
        <a:lnSpc>
          <a:spcPct val="100000"/>
        </a:lnSpc>
        <a:spcBef>
          <a:spcPts val="600"/>
        </a:spcBef>
        <a:spcAft>
          <a:spcPts val="0"/>
        </a:spcAft>
        <a:buClr>
          <a:srgbClr val="000000"/>
        </a:buClr>
        <a:buSzPct val="100000"/>
        <a:buFont typeface="Arial"/>
        <a:buChar char="•"/>
        <a:tabLst/>
        <a:defRPr sz="3200" b="0" i="0" u="none" strike="noStrike" cap="none" spc="0" baseline="0">
          <a:ln>
            <a:noFill/>
          </a:ln>
          <a:solidFill>
            <a:srgbClr val="000000"/>
          </a:solidFill>
          <a:uFillTx/>
          <a:latin typeface="Calibri"/>
          <a:ea typeface="Calibri"/>
          <a:cs typeface="Calibri"/>
          <a:sym typeface="Calibri"/>
        </a:defRPr>
      </a:lvl7pPr>
      <a:lvl8pPr marL="3489959" marR="0" indent="-162559" algn="l" defTabSz="914400" rtl="0" latinLnBrk="0">
        <a:lnSpc>
          <a:spcPct val="100000"/>
        </a:lnSpc>
        <a:spcBef>
          <a:spcPts val="600"/>
        </a:spcBef>
        <a:spcAft>
          <a:spcPts val="0"/>
        </a:spcAft>
        <a:buClr>
          <a:srgbClr val="000000"/>
        </a:buClr>
        <a:buSzPct val="100000"/>
        <a:buFont typeface="Arial"/>
        <a:buChar char="•"/>
        <a:tabLst/>
        <a:defRPr sz="3200" b="0" i="0" u="none" strike="noStrike" cap="none" spc="0" baseline="0">
          <a:ln>
            <a:noFill/>
          </a:ln>
          <a:solidFill>
            <a:srgbClr val="000000"/>
          </a:solidFill>
          <a:uFillTx/>
          <a:latin typeface="Calibri"/>
          <a:ea typeface="Calibri"/>
          <a:cs typeface="Calibri"/>
          <a:sym typeface="Calibri"/>
        </a:defRPr>
      </a:lvl8pPr>
      <a:lvl9pPr marL="3947159" marR="0" indent="-162559" algn="l" defTabSz="914400" rtl="0" latinLnBrk="0">
        <a:lnSpc>
          <a:spcPct val="100000"/>
        </a:lnSpc>
        <a:spcBef>
          <a:spcPts val="600"/>
        </a:spcBef>
        <a:spcAft>
          <a:spcPts val="0"/>
        </a:spcAft>
        <a:buClr>
          <a:srgbClr val="000000"/>
        </a:buClr>
        <a:buSzPct val="100000"/>
        <a:buFont typeface="Arial"/>
        <a:buChar char="•"/>
        <a:tabLst/>
        <a:defRPr sz="3200" b="0" i="0" u="none" strike="noStrike" cap="none" spc="0" baseline="0">
          <a:ln>
            <a:noFill/>
          </a:ln>
          <a:solidFill>
            <a:srgbClr val="000000"/>
          </a:solidFill>
          <a:uFillTx/>
          <a:latin typeface="Calibri"/>
          <a:ea typeface="Calibri"/>
          <a:cs typeface="Calibri"/>
          <a:sym typeface="Calibri"/>
        </a:defRPr>
      </a:lvl9pPr>
    </p:bodyStyle>
    <p:otherStyle>
      <a:lvl1pPr marL="0" marR="0" indent="0" algn="r" defTabSz="914400" rtl="0" latinLnBrk="0">
        <a:lnSpc>
          <a:spcPct val="100000"/>
        </a:lnSpc>
        <a:spcBef>
          <a:spcPts val="0"/>
        </a:spcBef>
        <a:spcAft>
          <a:spcPts val="0"/>
        </a:spcAft>
        <a:buClrTx/>
        <a:buSzTx/>
        <a:buFontTx/>
        <a:buNone/>
        <a:tabLst/>
        <a:defRPr sz="1000" b="0" i="1" u="none" strike="noStrike" cap="none" spc="0" baseline="0">
          <a:ln>
            <a:noFill/>
          </a:ln>
          <a:solidFill>
            <a:schemeClr val="tx1"/>
          </a:solidFill>
          <a:uFillTx/>
          <a:latin typeface="+mn-lt"/>
          <a:ea typeface="+mn-ea"/>
          <a:cs typeface="+mn-cs"/>
          <a:sym typeface="Open Sans"/>
        </a:defRPr>
      </a:lvl1pPr>
      <a:lvl2pPr marL="0" marR="0" indent="0" algn="r" defTabSz="914400" rtl="0" latinLnBrk="0">
        <a:lnSpc>
          <a:spcPct val="100000"/>
        </a:lnSpc>
        <a:spcBef>
          <a:spcPts val="0"/>
        </a:spcBef>
        <a:spcAft>
          <a:spcPts val="0"/>
        </a:spcAft>
        <a:buClrTx/>
        <a:buSzTx/>
        <a:buFontTx/>
        <a:buNone/>
        <a:tabLst/>
        <a:defRPr sz="1000" b="0" i="1" u="none" strike="noStrike" cap="none" spc="0" baseline="0">
          <a:ln>
            <a:noFill/>
          </a:ln>
          <a:solidFill>
            <a:schemeClr val="tx1"/>
          </a:solidFill>
          <a:uFillTx/>
          <a:latin typeface="+mn-lt"/>
          <a:ea typeface="+mn-ea"/>
          <a:cs typeface="+mn-cs"/>
          <a:sym typeface="Open Sans"/>
        </a:defRPr>
      </a:lvl2pPr>
      <a:lvl3pPr marL="0" marR="0" indent="0" algn="r" defTabSz="914400" rtl="0" latinLnBrk="0">
        <a:lnSpc>
          <a:spcPct val="100000"/>
        </a:lnSpc>
        <a:spcBef>
          <a:spcPts val="0"/>
        </a:spcBef>
        <a:spcAft>
          <a:spcPts val="0"/>
        </a:spcAft>
        <a:buClrTx/>
        <a:buSzTx/>
        <a:buFontTx/>
        <a:buNone/>
        <a:tabLst/>
        <a:defRPr sz="1000" b="0" i="1" u="none" strike="noStrike" cap="none" spc="0" baseline="0">
          <a:ln>
            <a:noFill/>
          </a:ln>
          <a:solidFill>
            <a:schemeClr val="tx1"/>
          </a:solidFill>
          <a:uFillTx/>
          <a:latin typeface="+mn-lt"/>
          <a:ea typeface="+mn-ea"/>
          <a:cs typeface="+mn-cs"/>
          <a:sym typeface="Open Sans"/>
        </a:defRPr>
      </a:lvl3pPr>
      <a:lvl4pPr marL="0" marR="0" indent="0" algn="r" defTabSz="914400" rtl="0" latinLnBrk="0">
        <a:lnSpc>
          <a:spcPct val="100000"/>
        </a:lnSpc>
        <a:spcBef>
          <a:spcPts val="0"/>
        </a:spcBef>
        <a:spcAft>
          <a:spcPts val="0"/>
        </a:spcAft>
        <a:buClrTx/>
        <a:buSzTx/>
        <a:buFontTx/>
        <a:buNone/>
        <a:tabLst/>
        <a:defRPr sz="1000" b="0" i="1" u="none" strike="noStrike" cap="none" spc="0" baseline="0">
          <a:ln>
            <a:noFill/>
          </a:ln>
          <a:solidFill>
            <a:schemeClr val="tx1"/>
          </a:solidFill>
          <a:uFillTx/>
          <a:latin typeface="+mn-lt"/>
          <a:ea typeface="+mn-ea"/>
          <a:cs typeface="+mn-cs"/>
          <a:sym typeface="Open Sans"/>
        </a:defRPr>
      </a:lvl4pPr>
      <a:lvl5pPr marL="0" marR="0" indent="0" algn="r" defTabSz="914400" rtl="0" latinLnBrk="0">
        <a:lnSpc>
          <a:spcPct val="100000"/>
        </a:lnSpc>
        <a:spcBef>
          <a:spcPts val="0"/>
        </a:spcBef>
        <a:spcAft>
          <a:spcPts val="0"/>
        </a:spcAft>
        <a:buClrTx/>
        <a:buSzTx/>
        <a:buFontTx/>
        <a:buNone/>
        <a:tabLst/>
        <a:defRPr sz="1000" b="0" i="1" u="none" strike="noStrike" cap="none" spc="0" baseline="0">
          <a:ln>
            <a:noFill/>
          </a:ln>
          <a:solidFill>
            <a:schemeClr val="tx1"/>
          </a:solidFill>
          <a:uFillTx/>
          <a:latin typeface="+mn-lt"/>
          <a:ea typeface="+mn-ea"/>
          <a:cs typeface="+mn-cs"/>
          <a:sym typeface="Open Sans"/>
        </a:defRPr>
      </a:lvl5pPr>
      <a:lvl6pPr marL="0" marR="0" indent="0" algn="r" defTabSz="914400" rtl="0" latinLnBrk="0">
        <a:lnSpc>
          <a:spcPct val="100000"/>
        </a:lnSpc>
        <a:spcBef>
          <a:spcPts val="0"/>
        </a:spcBef>
        <a:spcAft>
          <a:spcPts val="0"/>
        </a:spcAft>
        <a:buClrTx/>
        <a:buSzTx/>
        <a:buFontTx/>
        <a:buNone/>
        <a:tabLst/>
        <a:defRPr sz="1000" b="0" i="1" u="none" strike="noStrike" cap="none" spc="0" baseline="0">
          <a:ln>
            <a:noFill/>
          </a:ln>
          <a:solidFill>
            <a:schemeClr val="tx1"/>
          </a:solidFill>
          <a:uFillTx/>
          <a:latin typeface="+mn-lt"/>
          <a:ea typeface="+mn-ea"/>
          <a:cs typeface="+mn-cs"/>
          <a:sym typeface="Open Sans"/>
        </a:defRPr>
      </a:lvl6pPr>
      <a:lvl7pPr marL="0" marR="0" indent="0" algn="r" defTabSz="914400" rtl="0" latinLnBrk="0">
        <a:lnSpc>
          <a:spcPct val="100000"/>
        </a:lnSpc>
        <a:spcBef>
          <a:spcPts val="0"/>
        </a:spcBef>
        <a:spcAft>
          <a:spcPts val="0"/>
        </a:spcAft>
        <a:buClrTx/>
        <a:buSzTx/>
        <a:buFontTx/>
        <a:buNone/>
        <a:tabLst/>
        <a:defRPr sz="1000" b="0" i="1" u="none" strike="noStrike" cap="none" spc="0" baseline="0">
          <a:ln>
            <a:noFill/>
          </a:ln>
          <a:solidFill>
            <a:schemeClr val="tx1"/>
          </a:solidFill>
          <a:uFillTx/>
          <a:latin typeface="+mn-lt"/>
          <a:ea typeface="+mn-ea"/>
          <a:cs typeface="+mn-cs"/>
          <a:sym typeface="Open Sans"/>
        </a:defRPr>
      </a:lvl7pPr>
      <a:lvl8pPr marL="0" marR="0" indent="0" algn="r" defTabSz="914400" rtl="0" latinLnBrk="0">
        <a:lnSpc>
          <a:spcPct val="100000"/>
        </a:lnSpc>
        <a:spcBef>
          <a:spcPts val="0"/>
        </a:spcBef>
        <a:spcAft>
          <a:spcPts val="0"/>
        </a:spcAft>
        <a:buClrTx/>
        <a:buSzTx/>
        <a:buFontTx/>
        <a:buNone/>
        <a:tabLst/>
        <a:defRPr sz="1000" b="0" i="1" u="none" strike="noStrike" cap="none" spc="0" baseline="0">
          <a:ln>
            <a:noFill/>
          </a:ln>
          <a:solidFill>
            <a:schemeClr val="tx1"/>
          </a:solidFill>
          <a:uFillTx/>
          <a:latin typeface="+mn-lt"/>
          <a:ea typeface="+mn-ea"/>
          <a:cs typeface="+mn-cs"/>
          <a:sym typeface="Open Sans"/>
        </a:defRPr>
      </a:lvl8pPr>
      <a:lvl9pPr marL="0" marR="0" indent="0" algn="r" defTabSz="914400" rtl="0" latinLnBrk="0">
        <a:lnSpc>
          <a:spcPct val="100000"/>
        </a:lnSpc>
        <a:spcBef>
          <a:spcPts val="0"/>
        </a:spcBef>
        <a:spcAft>
          <a:spcPts val="0"/>
        </a:spcAft>
        <a:buClrTx/>
        <a:buSzTx/>
        <a:buFontTx/>
        <a:buNone/>
        <a:tabLst/>
        <a:defRPr sz="1000" b="0" i="1" u="none" strike="noStrike" cap="none" spc="0" baseline="0">
          <a:ln>
            <a:noFill/>
          </a:ln>
          <a:solidFill>
            <a:schemeClr val="tx1"/>
          </a:solidFill>
          <a:uFillTx/>
          <a:latin typeface="+mn-lt"/>
          <a:ea typeface="+mn-ea"/>
          <a:cs typeface="+mn-cs"/>
          <a:sym typeface="Open San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hyperlink" Target="http://tn.gov/education/topic/tdoe2-training-revised-ela-and-math-standards-training" TargetMode="External"/><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1.xml"/><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2.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3.xml"/><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4.xml"/><Relationship Id="rId1" Type="http://schemas.openxmlformats.org/officeDocument/2006/relationships/slideLayout" Target="../slideLayouts/slideLayout11.xml"/><Relationship Id="rId5" Type="http://schemas.openxmlformats.org/officeDocument/2006/relationships/image" Target="../media/image17.png"/><Relationship Id="rId4" Type="http://schemas.openxmlformats.org/officeDocument/2006/relationships/chart" Target="../charts/chart2.xml"/></Relationships>
</file>

<file path=ppt/slides/_rels/slide9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5.xml"/><Relationship Id="rId1" Type="http://schemas.openxmlformats.org/officeDocument/2006/relationships/slideLayout" Target="../slideLayouts/slideLayout11.xml"/><Relationship Id="rId5" Type="http://schemas.openxmlformats.org/officeDocument/2006/relationships/chart" Target="../charts/chart4.xml"/><Relationship Id="rId4" Type="http://schemas.openxmlformats.org/officeDocument/2006/relationships/chart" Target="../charts/chart3.xml"/></Relationships>
</file>

<file path=ppt/slides/_rels/slide9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6.xml"/><Relationship Id="rId1" Type="http://schemas.openxmlformats.org/officeDocument/2006/relationships/slideLayout" Target="../slideLayouts/slideLayout11.xml"/><Relationship Id="rId5" Type="http://schemas.openxmlformats.org/officeDocument/2006/relationships/chart" Target="../charts/chart6.xml"/><Relationship Id="rId4" Type="http://schemas.openxmlformats.org/officeDocument/2006/relationships/chart" Target="../charts/char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 y="3962400"/>
            <a:ext cx="8763000" cy="2076450"/>
          </a:xfrm>
        </p:spPr>
        <p:txBody>
          <a:bodyPr>
            <a:normAutofit/>
          </a:bodyPr>
          <a:lstStyle/>
          <a:p>
            <a:r>
              <a:rPr lang="en-US" sz="4000" dirty="0" smtClean="0"/>
              <a:t>District Team Training</a:t>
            </a:r>
            <a:r>
              <a:rPr lang="en-US" dirty="0" smtClean="0"/>
              <a:t/>
            </a:r>
            <a:br>
              <a:rPr lang="en-US" dirty="0" smtClean="0"/>
            </a:br>
            <a:r>
              <a:rPr lang="en-US" dirty="0" smtClean="0"/>
              <a:t>Revised ELA and Math TN Academic Standards</a:t>
            </a:r>
            <a:br>
              <a:rPr lang="en-US" dirty="0" smtClean="0"/>
            </a:br>
            <a:endParaRPr lang="en-US" dirty="0"/>
          </a:p>
        </p:txBody>
      </p:sp>
      <p:sp>
        <p:nvSpPr>
          <p:cNvPr id="4" name="Text Placeholder 3"/>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692219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Shape 505"/>
          <p:cNvSpPr>
            <a:spLocks noGrp="1"/>
          </p:cNvSpPr>
          <p:nvPr>
            <p:ph idx="1"/>
          </p:nvPr>
        </p:nvSpPr>
        <p:spPr>
          <a:prstGeom prst="rect">
            <a:avLst/>
          </a:prstGeom>
        </p:spPr>
        <p:txBody>
          <a:bodyPr>
            <a:normAutofit/>
          </a:bodyPr>
          <a:lstStyle/>
          <a:p>
            <a:pPr marL="0" indent="0">
              <a:lnSpc>
                <a:spcPct val="90000"/>
              </a:lnSpc>
              <a:spcBef>
                <a:spcPts val="0"/>
              </a:spcBef>
              <a:buSzTx/>
              <a:buNone/>
              <a:defRPr b="1"/>
            </a:pPr>
            <a:r>
              <a:rPr sz="2400" dirty="0" smtClean="0">
                <a:latin typeface="Open Sans" panose="020B0606030504020204" pitchFamily="34" charset="0"/>
                <a:ea typeface="Open Sans" panose="020B0606030504020204" pitchFamily="34" charset="0"/>
                <a:cs typeface="Open Sans" panose="020B0606030504020204" pitchFamily="34" charset="0"/>
              </a:rPr>
              <a:t>Grades </a:t>
            </a:r>
            <a:r>
              <a:rPr sz="2400" dirty="0">
                <a:latin typeface="Open Sans" panose="020B0606030504020204" pitchFamily="34" charset="0"/>
                <a:ea typeface="Open Sans" panose="020B0606030504020204" pitchFamily="34" charset="0"/>
                <a:cs typeface="Open Sans" panose="020B0606030504020204" pitchFamily="34" charset="0"/>
              </a:rPr>
              <a:t>K–12</a:t>
            </a:r>
          </a:p>
          <a:p>
            <a:pPr>
              <a:lnSpc>
                <a:spcPct val="90000"/>
              </a:lnSpc>
              <a:spcBef>
                <a:spcPts val="400"/>
              </a:spcBef>
            </a:pPr>
            <a:r>
              <a:rPr sz="2000" dirty="0"/>
              <a:t>Revised for clarity and </a:t>
            </a:r>
            <a:endParaRPr lang="en-US" sz="2000" dirty="0" smtClean="0"/>
          </a:p>
          <a:p>
            <a:pPr marL="0" indent="0">
              <a:lnSpc>
                <a:spcPct val="90000"/>
              </a:lnSpc>
              <a:spcBef>
                <a:spcPts val="400"/>
              </a:spcBef>
              <a:buNone/>
            </a:pPr>
            <a:r>
              <a:rPr lang="en-US" sz="2000" dirty="0" smtClean="0"/>
              <a:t>     </a:t>
            </a:r>
            <a:r>
              <a:rPr sz="2000" dirty="0" smtClean="0"/>
              <a:t>continuity</a:t>
            </a:r>
            <a:endParaRPr sz="2000" dirty="0"/>
          </a:p>
          <a:p>
            <a:pPr>
              <a:lnSpc>
                <a:spcPct val="90000"/>
              </a:lnSpc>
              <a:spcBef>
                <a:spcPts val="400"/>
              </a:spcBef>
            </a:pPr>
            <a:r>
              <a:rPr sz="2000" dirty="0"/>
              <a:t>Vertically </a:t>
            </a:r>
            <a:r>
              <a:rPr sz="2000" dirty="0" smtClean="0"/>
              <a:t>aligned/progression </a:t>
            </a:r>
            <a:endParaRPr lang="en-US" sz="2000" dirty="0"/>
          </a:p>
          <a:p>
            <a:pPr marL="0" indent="0">
              <a:lnSpc>
                <a:spcPct val="90000"/>
              </a:lnSpc>
              <a:spcBef>
                <a:spcPts val="400"/>
              </a:spcBef>
              <a:buNone/>
            </a:pPr>
            <a:r>
              <a:rPr lang="en-US" sz="2000" dirty="0" smtClean="0"/>
              <a:t>     </a:t>
            </a:r>
            <a:r>
              <a:rPr sz="2000" dirty="0" smtClean="0"/>
              <a:t>of </a:t>
            </a:r>
            <a:r>
              <a:rPr sz="2000" dirty="0"/>
              <a:t>skills</a:t>
            </a:r>
          </a:p>
          <a:p>
            <a:pPr>
              <a:lnSpc>
                <a:spcPct val="90000"/>
              </a:lnSpc>
              <a:spcBef>
                <a:spcPts val="400"/>
              </a:spcBef>
            </a:pPr>
            <a:r>
              <a:rPr sz="2000" dirty="0"/>
              <a:t>Connected and grouped </a:t>
            </a:r>
            <a:endParaRPr lang="en-US" sz="2000" dirty="0" smtClean="0"/>
          </a:p>
          <a:p>
            <a:pPr marL="0" indent="0">
              <a:lnSpc>
                <a:spcPct val="90000"/>
              </a:lnSpc>
              <a:spcBef>
                <a:spcPts val="400"/>
              </a:spcBef>
              <a:buNone/>
            </a:pPr>
            <a:r>
              <a:rPr lang="en-US" sz="2000" dirty="0" smtClean="0"/>
              <a:t>     </a:t>
            </a:r>
            <a:r>
              <a:rPr sz="2000" dirty="0" smtClean="0"/>
              <a:t>standards </a:t>
            </a:r>
            <a:r>
              <a:rPr sz="2000" dirty="0"/>
              <a:t>for integrated instruction</a:t>
            </a:r>
          </a:p>
        </p:txBody>
      </p:sp>
      <p:sp>
        <p:nvSpPr>
          <p:cNvPr id="506" name="Shape 506"/>
          <p:cNvSpPr>
            <a:spLocks noGrp="1"/>
          </p:cNvSpPr>
          <p:nvPr>
            <p:ph type="title"/>
          </p:nvPr>
        </p:nvSpPr>
        <p:spPr>
          <a:prstGeom prst="rect">
            <a:avLst/>
          </a:prstGeom>
        </p:spPr>
        <p:txBody>
          <a:bodyPr>
            <a:normAutofit/>
          </a:bodyPr>
          <a:lstStyle>
            <a:lvl1pPr>
              <a:defRPr>
                <a:latin typeface="+mn-lt"/>
                <a:ea typeface="+mn-ea"/>
                <a:cs typeface="+mn-cs"/>
                <a:sym typeface="Arial"/>
              </a:defRPr>
            </a:lvl1pPr>
          </a:lstStyle>
          <a:p>
            <a:r>
              <a:rPr lang="en-US" dirty="0" smtClean="0">
                <a:latin typeface="PermianSlabSerifTypeface" panose="02000000000000000000" pitchFamily="50" charset="0"/>
              </a:rPr>
              <a:t>2017-18 </a:t>
            </a:r>
            <a:r>
              <a:rPr dirty="0" smtClean="0">
                <a:latin typeface="PermianSlabSerifTypeface" panose="02000000000000000000" pitchFamily="50" charset="0"/>
              </a:rPr>
              <a:t>ELA </a:t>
            </a:r>
            <a:r>
              <a:rPr dirty="0">
                <a:latin typeface="PermianSlabSerifTypeface" panose="02000000000000000000" pitchFamily="50" charset="0"/>
              </a:rPr>
              <a:t>Standards Revisions </a:t>
            </a:r>
          </a:p>
        </p:txBody>
      </p:sp>
      <p:sp>
        <p:nvSpPr>
          <p:cNvPr id="507" name="Shape 507"/>
          <p:cNvSpPr/>
          <p:nvPr/>
        </p:nvSpPr>
        <p:spPr>
          <a:xfrm>
            <a:off x="5243851" y="1783370"/>
            <a:ext cx="3667151" cy="3316449"/>
          </a:xfrm>
          <a:prstGeom prst="rect">
            <a:avLst/>
          </a:prstGeom>
          <a:ln w="12700">
            <a:miter lim="400000"/>
          </a:ln>
          <a:extLst>
            <a:ext uri="{C572A759-6A51-4108-AA02-DFA0A04FC94B}">
              <ma14:wrappingTextBoxFlag xmlns="" xmlns:ma14="http://schemas.microsoft.com/office/mac/drawingml/2011/main" val="1"/>
            </a:ext>
          </a:extLst>
        </p:spPr>
        <p:txBody>
          <a:bodyPr lIns="45719" rIns="45719">
            <a:noAutofit/>
          </a:bodyPr>
          <a:lstStyle/>
          <a:p>
            <a:pPr hangingPunct="0">
              <a:defRPr sz="2200" b="1">
                <a:latin typeface="Open Sans"/>
                <a:ea typeface="Open Sans"/>
                <a:cs typeface="Open Sans"/>
                <a:sym typeface="Open Sans"/>
              </a:defRPr>
            </a:pPr>
            <a:r>
              <a:rPr sz="2400" b="1" kern="0" dirty="0">
                <a:solidFill>
                  <a:srgbClr val="000000"/>
                </a:solidFill>
                <a:latin typeface="Open Sans"/>
                <a:ea typeface="Open Sans"/>
                <a:cs typeface="Open Sans"/>
                <a:sym typeface="Open Sans"/>
              </a:rPr>
              <a:t>Grades K–5</a:t>
            </a:r>
          </a:p>
          <a:p>
            <a:pPr marL="342900" indent="-342900" hangingPunct="0">
              <a:spcBef>
                <a:spcPts val="400"/>
              </a:spcBef>
              <a:buClr>
                <a:srgbClr val="EE3524"/>
              </a:buClr>
              <a:buSzPct val="100000"/>
              <a:buFont typeface="Wingdings" panose="05000000000000000000" pitchFamily="2" charset="2"/>
              <a:buChar char="§"/>
              <a:defRPr sz="2200">
                <a:latin typeface="Open Sans"/>
                <a:ea typeface="Open Sans"/>
                <a:cs typeface="Open Sans"/>
                <a:sym typeface="Open Sans"/>
              </a:defRPr>
            </a:pPr>
            <a:r>
              <a:rPr sz="2000" kern="0" dirty="0">
                <a:solidFill>
                  <a:srgbClr val="000000"/>
                </a:solidFill>
                <a:latin typeface="Open Sans"/>
                <a:ea typeface="Open Sans"/>
                <a:cs typeface="Open Sans"/>
                <a:sym typeface="Open Sans"/>
              </a:rPr>
              <a:t>Embedded foundational standards in new foundational literacy strand</a:t>
            </a:r>
          </a:p>
          <a:p>
            <a:pPr marL="342900" indent="-342900" hangingPunct="0">
              <a:spcBef>
                <a:spcPts val="400"/>
              </a:spcBef>
              <a:buClr>
                <a:srgbClr val="EE3524"/>
              </a:buClr>
              <a:buSzPct val="100000"/>
              <a:buFont typeface="Wingdings" panose="05000000000000000000" pitchFamily="2" charset="2"/>
              <a:buChar char="§"/>
              <a:defRPr sz="2200">
                <a:latin typeface="Open Sans"/>
                <a:ea typeface="Open Sans"/>
                <a:cs typeface="Open Sans"/>
                <a:sym typeface="Open Sans"/>
              </a:defRPr>
            </a:pPr>
            <a:r>
              <a:rPr sz="2000" kern="0" dirty="0">
                <a:solidFill>
                  <a:srgbClr val="000000"/>
                </a:solidFill>
                <a:latin typeface="Open Sans"/>
                <a:ea typeface="Open Sans"/>
                <a:cs typeface="Open Sans"/>
                <a:sym typeface="Open Sans"/>
              </a:rPr>
              <a:t>Heightened emphasis on writing</a:t>
            </a:r>
          </a:p>
        </p:txBody>
      </p:sp>
      <p:sp>
        <p:nvSpPr>
          <p:cNvPr id="509" name="Shape 509"/>
          <p:cNvSpPr/>
          <p:nvPr/>
        </p:nvSpPr>
        <p:spPr>
          <a:xfrm>
            <a:off x="4191000" y="1696875"/>
            <a:ext cx="4720002" cy="2681401"/>
          </a:xfrm>
          <a:custGeom>
            <a:avLst/>
            <a:gdLst/>
            <a:ahLst/>
            <a:cxnLst>
              <a:cxn ang="0">
                <a:pos x="wd2" y="hd2"/>
              </a:cxn>
              <a:cxn ang="5400000">
                <a:pos x="wd2" y="hd2"/>
              </a:cxn>
              <a:cxn ang="10800000">
                <a:pos x="wd2" y="hd2"/>
              </a:cxn>
              <a:cxn ang="16200000">
                <a:pos x="wd2" y="hd2"/>
              </a:cxn>
            </a:cxnLst>
            <a:rect l="0" t="0" r="r" b="b"/>
            <a:pathLst>
              <a:path w="21600" h="21600" extrusionOk="0">
                <a:moveTo>
                  <a:pt x="4086" y="0"/>
                </a:moveTo>
                <a:lnTo>
                  <a:pt x="21600" y="0"/>
                </a:lnTo>
                <a:lnTo>
                  <a:pt x="21600" y="21600"/>
                </a:lnTo>
                <a:lnTo>
                  <a:pt x="4086" y="21600"/>
                </a:lnTo>
                <a:lnTo>
                  <a:pt x="4086" y="9000"/>
                </a:lnTo>
                <a:lnTo>
                  <a:pt x="0" y="2145"/>
                </a:lnTo>
                <a:lnTo>
                  <a:pt x="4086" y="3600"/>
                </a:lnTo>
                <a:close/>
              </a:path>
            </a:pathLst>
          </a:custGeom>
          <a:ln w="15875">
            <a:solidFill>
              <a:srgbClr val="000000"/>
            </a:solidFill>
          </a:ln>
        </p:spPr>
        <p:txBody>
          <a:bodyPr lIns="45719" rIns="45719" anchor="ctr"/>
          <a:lstStyle/>
          <a:p>
            <a:pPr algn="ctr" hangingPunct="0">
              <a:defRPr sz="1800">
                <a:solidFill>
                  <a:srgbClr val="FFFFFF"/>
                </a:solidFill>
              </a:defRPr>
            </a:pPr>
            <a:endParaRPr kern="0">
              <a:solidFill>
                <a:srgbClr val="FFFFFF"/>
              </a:solidFill>
              <a:sym typeface="Arial"/>
            </a:endParaRPr>
          </a:p>
        </p:txBody>
      </p:sp>
    </p:spTree>
    <p:extLst>
      <p:ext uri="{BB962C8B-B14F-4D97-AF65-F5344CB8AC3E}">
        <p14:creationId xmlns:p14="http://schemas.microsoft.com/office/powerpoint/2010/main" val="2585298285"/>
      </p:ext>
    </p:extLst>
  </p:cSld>
  <p:clrMapOvr>
    <a:masterClrMapping/>
  </p:clrMapOvr>
  <p:transition spd="slow"/>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“The assessments will produce no formative benefit if teachers administer them, report the results, and then continue with instruction as previously planned.”</a:t>
            </a:r>
          </a:p>
          <a:p>
            <a:pPr marL="0" indent="0">
              <a:buNone/>
            </a:pPr>
            <a:endParaRPr lang="en-US" dirty="0"/>
          </a:p>
          <a:p>
            <a:pPr marL="0" indent="0" algn="r">
              <a:buNone/>
            </a:pPr>
            <a:r>
              <a:rPr lang="en-US" dirty="0" smtClean="0"/>
              <a:t>-Stephen and Jan </a:t>
            </a:r>
            <a:r>
              <a:rPr lang="en-US" dirty="0" err="1" smtClean="0"/>
              <a:t>Chappuis</a:t>
            </a:r>
            <a:r>
              <a:rPr lang="en-US" dirty="0" smtClean="0"/>
              <a:t>, 2012</a:t>
            </a:r>
            <a:endParaRPr lang="en-US" dirty="0"/>
          </a:p>
        </p:txBody>
      </p:sp>
      <p:sp>
        <p:nvSpPr>
          <p:cNvPr id="3" name="Title 2"/>
          <p:cNvSpPr>
            <a:spLocks noGrp="1"/>
          </p:cNvSpPr>
          <p:nvPr>
            <p:ph type="title"/>
          </p:nvPr>
        </p:nvSpPr>
        <p:spPr/>
        <p:txBody>
          <a:bodyPr>
            <a:normAutofit/>
          </a:bodyPr>
          <a:lstStyle/>
          <a:p>
            <a:r>
              <a:rPr lang="en-US" sz="3000" dirty="0" smtClean="0"/>
              <a:t>Think about it…</a:t>
            </a:r>
            <a:endParaRPr lang="en-US" sz="3000" dirty="0"/>
          </a:p>
        </p:txBody>
      </p:sp>
    </p:spTree>
    <p:extLst>
      <p:ext uri="{BB962C8B-B14F-4D97-AF65-F5344CB8AC3E}">
        <p14:creationId xmlns:p14="http://schemas.microsoft.com/office/powerpoint/2010/main" val="251406382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000" dirty="0" smtClean="0"/>
              <a:t>Pillars of Success</a:t>
            </a:r>
            <a:endParaRPr lang="en-US" sz="3000"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644939"/>
            <a:ext cx="6232268" cy="4744347"/>
          </a:xfrm>
          <a:prstGeom prst="rect">
            <a:avLst/>
          </a:prstGeom>
        </p:spPr>
      </p:pic>
      <p:sp>
        <p:nvSpPr>
          <p:cNvPr id="5" name="TextBox 4"/>
          <p:cNvSpPr txBox="1"/>
          <p:nvPr/>
        </p:nvSpPr>
        <p:spPr>
          <a:xfrm>
            <a:off x="1676400" y="6263094"/>
            <a:ext cx="5867400" cy="584775"/>
          </a:xfrm>
          <a:prstGeom prst="rect">
            <a:avLst/>
          </a:prstGeom>
          <a:noFill/>
          <a:ln>
            <a:solidFill>
              <a:schemeClr val="tx1"/>
            </a:solidFill>
          </a:ln>
        </p:spPr>
        <p:txBody>
          <a:bodyPr wrap="square" rtlCol="0">
            <a:spAutoFit/>
          </a:bodyPr>
          <a:lstStyle/>
          <a:p>
            <a:pPr algn="ctr"/>
            <a:r>
              <a:rPr lang="en-US" sz="3200" b="1" dirty="0" smtClean="0">
                <a:solidFill>
                  <a:srgbClr val="FF0000"/>
                </a:solidFill>
              </a:rPr>
              <a:t>TN Academic Standards</a:t>
            </a:r>
          </a:p>
        </p:txBody>
      </p:sp>
      <p:sp>
        <p:nvSpPr>
          <p:cNvPr id="6" name="TextBox 5"/>
          <p:cNvSpPr txBox="1"/>
          <p:nvPr/>
        </p:nvSpPr>
        <p:spPr>
          <a:xfrm>
            <a:off x="1287334" y="1195169"/>
            <a:ext cx="6705600" cy="461665"/>
          </a:xfrm>
          <a:prstGeom prst="rect">
            <a:avLst/>
          </a:prstGeom>
          <a:noFill/>
          <a:ln>
            <a:solidFill>
              <a:schemeClr val="tx1"/>
            </a:solidFill>
          </a:ln>
        </p:spPr>
        <p:txBody>
          <a:bodyPr wrap="square" rtlCol="0">
            <a:spAutoFit/>
          </a:bodyPr>
          <a:lstStyle/>
          <a:p>
            <a:pPr algn="ctr"/>
            <a:r>
              <a:rPr lang="en-US" sz="2400" b="1" dirty="0" smtClean="0">
                <a:solidFill>
                  <a:srgbClr val="FF0000"/>
                </a:solidFill>
              </a:rPr>
              <a:t>College- and Career-Ready Student</a:t>
            </a:r>
            <a:endParaRPr lang="en-US" sz="2400" b="1" dirty="0">
              <a:solidFill>
                <a:srgbClr val="FF0000"/>
              </a:solidFill>
            </a:endParaRPr>
          </a:p>
        </p:txBody>
      </p:sp>
      <p:sp>
        <p:nvSpPr>
          <p:cNvPr id="7" name="TextBox 6"/>
          <p:cNvSpPr txBox="1"/>
          <p:nvPr/>
        </p:nvSpPr>
        <p:spPr>
          <a:xfrm rot="16200000">
            <a:off x="2857499" y="3676551"/>
            <a:ext cx="3505202" cy="769441"/>
          </a:xfrm>
          <a:prstGeom prst="rect">
            <a:avLst/>
          </a:prstGeom>
          <a:noFill/>
        </p:spPr>
        <p:txBody>
          <a:bodyPr wrap="square" rtlCol="0">
            <a:spAutoFit/>
          </a:bodyPr>
          <a:lstStyle/>
          <a:p>
            <a:pPr algn="ctr"/>
            <a:r>
              <a:rPr lang="en-US" sz="2200" b="1" dirty="0" smtClean="0">
                <a:solidFill>
                  <a:srgbClr val="000000"/>
                </a:solidFill>
              </a:rPr>
              <a:t>Aligned Materials for  Strong Tier I Instruction</a:t>
            </a:r>
            <a:endParaRPr lang="en-US" sz="2200" b="1" dirty="0">
              <a:solidFill>
                <a:srgbClr val="000000"/>
              </a:solidFill>
            </a:endParaRPr>
          </a:p>
        </p:txBody>
      </p:sp>
      <p:sp>
        <p:nvSpPr>
          <p:cNvPr id="8" name="TextBox 7"/>
          <p:cNvSpPr txBox="1"/>
          <p:nvPr/>
        </p:nvSpPr>
        <p:spPr>
          <a:xfrm rot="16200000">
            <a:off x="4966909" y="3845827"/>
            <a:ext cx="3581400" cy="430887"/>
          </a:xfrm>
          <a:prstGeom prst="rect">
            <a:avLst/>
          </a:prstGeom>
          <a:noFill/>
        </p:spPr>
        <p:txBody>
          <a:bodyPr wrap="square" rtlCol="0">
            <a:spAutoFit/>
          </a:bodyPr>
          <a:lstStyle/>
          <a:p>
            <a:pPr algn="ctr"/>
            <a:r>
              <a:rPr lang="en-US" sz="2200" b="1" dirty="0" smtClean="0">
                <a:solidFill>
                  <a:srgbClr val="000000"/>
                </a:solidFill>
              </a:rPr>
              <a:t>Aligned Assessments</a:t>
            </a:r>
            <a:endParaRPr lang="en-US" sz="2200" b="1" dirty="0">
              <a:solidFill>
                <a:srgbClr val="000000"/>
              </a:solidFill>
            </a:endParaRPr>
          </a:p>
        </p:txBody>
      </p:sp>
      <p:sp>
        <p:nvSpPr>
          <p:cNvPr id="9" name="TextBox 8"/>
          <p:cNvSpPr txBox="1"/>
          <p:nvPr/>
        </p:nvSpPr>
        <p:spPr>
          <a:xfrm rot="16200000">
            <a:off x="1011254" y="3891642"/>
            <a:ext cx="2911028" cy="430887"/>
          </a:xfrm>
          <a:prstGeom prst="rect">
            <a:avLst/>
          </a:prstGeom>
          <a:noFill/>
        </p:spPr>
        <p:txBody>
          <a:bodyPr wrap="square" rtlCol="0">
            <a:spAutoFit/>
          </a:bodyPr>
          <a:lstStyle/>
          <a:p>
            <a:pPr algn="ctr"/>
            <a:r>
              <a:rPr lang="en-US" sz="2200" b="1" dirty="0" smtClean="0">
                <a:solidFill>
                  <a:srgbClr val="000000"/>
                </a:solidFill>
              </a:rPr>
              <a:t>Effective Personnel</a:t>
            </a:r>
            <a:endParaRPr lang="en-US" sz="2200" b="1" dirty="0">
              <a:solidFill>
                <a:srgbClr val="000000"/>
              </a:solidFill>
            </a:endParaRPr>
          </a:p>
        </p:txBody>
      </p:sp>
    </p:spTree>
    <p:extLst>
      <p:ext uri="{BB962C8B-B14F-4D97-AF65-F5344CB8AC3E}">
        <p14:creationId xmlns:p14="http://schemas.microsoft.com/office/powerpoint/2010/main" val="263512583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Continued Reflection: Diagnosing &amp; Designing Your System</a:t>
            </a:r>
            <a:endParaRPr lang="en-US" dirty="0"/>
          </a:p>
        </p:txBody>
      </p:sp>
    </p:spTree>
    <p:extLst>
      <p:ext uri="{BB962C8B-B14F-4D97-AF65-F5344CB8AC3E}">
        <p14:creationId xmlns:p14="http://schemas.microsoft.com/office/powerpoint/2010/main" val="258540216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Within Each District …</a:t>
            </a:r>
            <a:endParaRPr lang="en-US" dirty="0"/>
          </a:p>
        </p:txBody>
      </p:sp>
      <p:grpSp>
        <p:nvGrpSpPr>
          <p:cNvPr id="24" name="Group 23"/>
          <p:cNvGrpSpPr/>
          <p:nvPr/>
        </p:nvGrpSpPr>
        <p:grpSpPr>
          <a:xfrm rot="20733844">
            <a:off x="371925" y="1397965"/>
            <a:ext cx="2667000" cy="2171698"/>
            <a:chOff x="304801" y="1295400"/>
            <a:chExt cx="2667000" cy="2171698"/>
          </a:xfrm>
          <a:solidFill>
            <a:schemeClr val="tx1"/>
          </a:solidFill>
        </p:grpSpPr>
        <p:grpSp>
          <p:nvGrpSpPr>
            <p:cNvPr id="21" name="Group 20"/>
            <p:cNvGrpSpPr/>
            <p:nvPr/>
          </p:nvGrpSpPr>
          <p:grpSpPr>
            <a:xfrm>
              <a:off x="304801" y="1295400"/>
              <a:ext cx="2667000" cy="2171698"/>
              <a:chOff x="693903" y="1295400"/>
              <a:chExt cx="3238646" cy="2665268"/>
            </a:xfrm>
            <a:grpFill/>
          </p:grpSpPr>
          <p:sp>
            <p:nvSpPr>
              <p:cNvPr id="6" name="Rectangle 5"/>
              <p:cNvSpPr/>
              <p:nvPr/>
            </p:nvSpPr>
            <p:spPr>
              <a:xfrm>
                <a:off x="693903" y="1295400"/>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Oval 6"/>
              <p:cNvSpPr/>
              <p:nvPr/>
            </p:nvSpPr>
            <p:spPr>
              <a:xfrm>
                <a:off x="2733050" y="1887681"/>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Oval 12"/>
              <p:cNvSpPr/>
              <p:nvPr/>
            </p:nvSpPr>
            <p:spPr>
              <a:xfrm>
                <a:off x="1413603" y="297353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23" name="TextBox 22"/>
            <p:cNvSpPr txBox="1"/>
            <p:nvPr/>
          </p:nvSpPr>
          <p:spPr>
            <a:xfrm>
              <a:off x="530338" y="1879675"/>
              <a:ext cx="1580446" cy="707886"/>
            </a:xfrm>
            <a:prstGeom prst="rect">
              <a:avLst/>
            </a:prstGeom>
            <a:grpFill/>
          </p:spPr>
          <p:txBody>
            <a:bodyPr wrap="square" rtlCol="0">
              <a:spAutoFit/>
            </a:bodyPr>
            <a:lstStyle/>
            <a:p>
              <a:r>
                <a:rPr lang="en-US" sz="2000" dirty="0" smtClean="0">
                  <a:solidFill>
                    <a:srgbClr val="FFFFFF"/>
                  </a:solidFill>
                </a:rPr>
                <a:t>Effective</a:t>
              </a:r>
            </a:p>
            <a:p>
              <a:r>
                <a:rPr lang="en-US" sz="2000" dirty="0" smtClean="0">
                  <a:solidFill>
                    <a:srgbClr val="FFFFFF"/>
                  </a:solidFill>
                </a:rPr>
                <a:t>Personnel</a:t>
              </a:r>
              <a:endParaRPr lang="en-US" sz="2000" dirty="0">
                <a:solidFill>
                  <a:srgbClr val="FFFFFF"/>
                </a:solidFill>
              </a:endParaRPr>
            </a:p>
          </p:txBody>
        </p:sp>
      </p:grpSp>
      <p:grpSp>
        <p:nvGrpSpPr>
          <p:cNvPr id="26" name="Group 25"/>
          <p:cNvGrpSpPr/>
          <p:nvPr/>
        </p:nvGrpSpPr>
        <p:grpSpPr>
          <a:xfrm rot="831802">
            <a:off x="3028341" y="1200086"/>
            <a:ext cx="2743200" cy="2263703"/>
            <a:chOff x="5867400" y="2994097"/>
            <a:chExt cx="2743200" cy="2263703"/>
          </a:xfrm>
          <a:solidFill>
            <a:srgbClr val="C00000"/>
          </a:solidFill>
        </p:grpSpPr>
        <p:grpSp>
          <p:nvGrpSpPr>
            <p:cNvPr id="22" name="Group 21"/>
            <p:cNvGrpSpPr/>
            <p:nvPr/>
          </p:nvGrpSpPr>
          <p:grpSpPr>
            <a:xfrm>
              <a:off x="5867400" y="2994097"/>
              <a:ext cx="2743200" cy="2263703"/>
              <a:chOff x="5410234" y="2994097"/>
              <a:chExt cx="3200366" cy="2644701"/>
            </a:xfrm>
            <a:grpFill/>
          </p:grpSpPr>
          <p:sp>
            <p:nvSpPr>
              <p:cNvPr id="14" name="Oval 13"/>
              <p:cNvSpPr/>
              <p:nvPr/>
            </p:nvSpPr>
            <p:spPr>
              <a:xfrm>
                <a:off x="6691400" y="2994097"/>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7" name="Rectangle 16"/>
              <p:cNvSpPr/>
              <p:nvPr/>
            </p:nvSpPr>
            <p:spPr>
              <a:xfrm>
                <a:off x="5971702" y="3467098"/>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Oval 17"/>
              <p:cNvSpPr/>
              <p:nvPr/>
            </p:nvSpPr>
            <p:spPr>
              <a:xfrm>
                <a:off x="5410234" y="415809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25" name="TextBox 24"/>
            <p:cNvSpPr txBox="1"/>
            <p:nvPr/>
          </p:nvSpPr>
          <p:spPr>
            <a:xfrm>
              <a:off x="6520433" y="3875484"/>
              <a:ext cx="1962095" cy="707886"/>
            </a:xfrm>
            <a:prstGeom prst="rect">
              <a:avLst/>
            </a:prstGeom>
            <a:grpFill/>
          </p:spPr>
          <p:txBody>
            <a:bodyPr wrap="square" rtlCol="0">
              <a:spAutoFit/>
            </a:bodyPr>
            <a:lstStyle/>
            <a:p>
              <a:r>
                <a:rPr lang="en-US" sz="2000" dirty="0" smtClean="0">
                  <a:solidFill>
                    <a:srgbClr val="FFFFFF"/>
                  </a:solidFill>
                </a:rPr>
                <a:t>Instructional Materials</a:t>
              </a:r>
              <a:endParaRPr lang="en-US" sz="2000" dirty="0">
                <a:solidFill>
                  <a:srgbClr val="FFFFFF"/>
                </a:solidFill>
              </a:endParaRPr>
            </a:p>
          </p:txBody>
        </p:sp>
      </p:grpSp>
      <p:grpSp>
        <p:nvGrpSpPr>
          <p:cNvPr id="27" name="Group 26"/>
          <p:cNvGrpSpPr/>
          <p:nvPr/>
        </p:nvGrpSpPr>
        <p:grpSpPr>
          <a:xfrm rot="2373896">
            <a:off x="3382354" y="4137691"/>
            <a:ext cx="2667000" cy="2171698"/>
            <a:chOff x="304801" y="1295400"/>
            <a:chExt cx="2667000" cy="2171698"/>
          </a:xfrm>
          <a:solidFill>
            <a:schemeClr val="tx1"/>
          </a:solidFill>
        </p:grpSpPr>
        <p:grpSp>
          <p:nvGrpSpPr>
            <p:cNvPr id="28" name="Group 27"/>
            <p:cNvGrpSpPr/>
            <p:nvPr/>
          </p:nvGrpSpPr>
          <p:grpSpPr>
            <a:xfrm>
              <a:off x="304801" y="1295400"/>
              <a:ext cx="2667000" cy="2171698"/>
              <a:chOff x="693903" y="1295400"/>
              <a:chExt cx="3238646" cy="2665268"/>
            </a:xfrm>
            <a:grpFill/>
          </p:grpSpPr>
          <p:sp>
            <p:nvSpPr>
              <p:cNvPr id="30" name="Rectangle 29"/>
              <p:cNvSpPr/>
              <p:nvPr/>
            </p:nvSpPr>
            <p:spPr>
              <a:xfrm>
                <a:off x="693903" y="1295400"/>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Oval 30"/>
              <p:cNvSpPr/>
              <p:nvPr/>
            </p:nvSpPr>
            <p:spPr>
              <a:xfrm>
                <a:off x="2733050" y="1887681"/>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2" name="Oval 31"/>
              <p:cNvSpPr/>
              <p:nvPr/>
            </p:nvSpPr>
            <p:spPr>
              <a:xfrm>
                <a:off x="1413603" y="297353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29" name="TextBox 28"/>
            <p:cNvSpPr txBox="1"/>
            <p:nvPr/>
          </p:nvSpPr>
          <p:spPr>
            <a:xfrm>
              <a:off x="547967" y="1879676"/>
              <a:ext cx="1715366" cy="707886"/>
            </a:xfrm>
            <a:prstGeom prst="rect">
              <a:avLst/>
            </a:prstGeom>
            <a:grpFill/>
          </p:spPr>
          <p:txBody>
            <a:bodyPr wrap="square" rtlCol="0">
              <a:spAutoFit/>
            </a:bodyPr>
            <a:lstStyle/>
            <a:p>
              <a:r>
                <a:rPr lang="en-US" sz="2000" dirty="0" smtClean="0">
                  <a:solidFill>
                    <a:srgbClr val="FFFFFF"/>
                  </a:solidFill>
                </a:rPr>
                <a:t>Instructional Practices</a:t>
              </a:r>
              <a:endParaRPr lang="en-US" sz="2000" dirty="0">
                <a:solidFill>
                  <a:srgbClr val="FFFFFF"/>
                </a:solidFill>
              </a:endParaRPr>
            </a:p>
          </p:txBody>
        </p:sp>
      </p:grpSp>
      <p:grpSp>
        <p:nvGrpSpPr>
          <p:cNvPr id="33" name="Group 32"/>
          <p:cNvGrpSpPr/>
          <p:nvPr/>
        </p:nvGrpSpPr>
        <p:grpSpPr>
          <a:xfrm rot="833364">
            <a:off x="148706" y="3635158"/>
            <a:ext cx="2743200" cy="2263703"/>
            <a:chOff x="5867400" y="2994097"/>
            <a:chExt cx="2743200" cy="2263703"/>
          </a:xfrm>
          <a:solidFill>
            <a:srgbClr val="C00000"/>
          </a:solidFill>
        </p:grpSpPr>
        <p:grpSp>
          <p:nvGrpSpPr>
            <p:cNvPr id="34" name="Group 33"/>
            <p:cNvGrpSpPr/>
            <p:nvPr/>
          </p:nvGrpSpPr>
          <p:grpSpPr>
            <a:xfrm>
              <a:off x="5867400" y="2994097"/>
              <a:ext cx="2743200" cy="2263703"/>
              <a:chOff x="5410234" y="2994097"/>
              <a:chExt cx="3200366" cy="2644701"/>
            </a:xfrm>
            <a:grpFill/>
          </p:grpSpPr>
          <p:sp>
            <p:nvSpPr>
              <p:cNvPr id="36" name="Oval 35"/>
              <p:cNvSpPr/>
              <p:nvPr/>
            </p:nvSpPr>
            <p:spPr>
              <a:xfrm>
                <a:off x="6691400" y="2994097"/>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7" name="Rectangle 36"/>
              <p:cNvSpPr/>
              <p:nvPr/>
            </p:nvSpPr>
            <p:spPr>
              <a:xfrm>
                <a:off x="5971702" y="3467098"/>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Oval 37"/>
              <p:cNvSpPr/>
              <p:nvPr/>
            </p:nvSpPr>
            <p:spPr>
              <a:xfrm>
                <a:off x="5410234" y="415809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35" name="TextBox 34"/>
            <p:cNvSpPr txBox="1"/>
            <p:nvPr/>
          </p:nvSpPr>
          <p:spPr>
            <a:xfrm>
              <a:off x="6560611" y="3949116"/>
              <a:ext cx="1509378" cy="707886"/>
            </a:xfrm>
            <a:prstGeom prst="rect">
              <a:avLst/>
            </a:prstGeom>
            <a:grpFill/>
          </p:spPr>
          <p:txBody>
            <a:bodyPr wrap="square" rtlCol="0">
              <a:spAutoFit/>
            </a:bodyPr>
            <a:lstStyle/>
            <a:p>
              <a:r>
                <a:rPr lang="en-US" sz="2000" dirty="0" smtClean="0">
                  <a:solidFill>
                    <a:srgbClr val="FFFFFF"/>
                  </a:solidFill>
                </a:rPr>
                <a:t>District Planning</a:t>
              </a:r>
              <a:endParaRPr lang="en-US" sz="2000" dirty="0">
                <a:solidFill>
                  <a:srgbClr val="FFFFFF"/>
                </a:solidFill>
              </a:endParaRPr>
            </a:p>
          </p:txBody>
        </p:sp>
      </p:grpSp>
      <p:grpSp>
        <p:nvGrpSpPr>
          <p:cNvPr id="39" name="Group 38"/>
          <p:cNvGrpSpPr/>
          <p:nvPr/>
        </p:nvGrpSpPr>
        <p:grpSpPr>
          <a:xfrm rot="20679864">
            <a:off x="6615874" y="1609030"/>
            <a:ext cx="2667000" cy="2171698"/>
            <a:chOff x="304801" y="1295400"/>
            <a:chExt cx="2667000" cy="2171698"/>
          </a:xfrm>
          <a:solidFill>
            <a:schemeClr val="tx1"/>
          </a:solidFill>
        </p:grpSpPr>
        <p:grpSp>
          <p:nvGrpSpPr>
            <p:cNvPr id="40" name="Group 39"/>
            <p:cNvGrpSpPr/>
            <p:nvPr/>
          </p:nvGrpSpPr>
          <p:grpSpPr>
            <a:xfrm>
              <a:off x="304801" y="1295400"/>
              <a:ext cx="2667000" cy="2171698"/>
              <a:chOff x="693903" y="1295400"/>
              <a:chExt cx="3238646" cy="2665268"/>
            </a:xfrm>
            <a:grpFill/>
          </p:grpSpPr>
          <p:sp>
            <p:nvSpPr>
              <p:cNvPr id="42" name="Rectangle 41"/>
              <p:cNvSpPr/>
              <p:nvPr/>
            </p:nvSpPr>
            <p:spPr>
              <a:xfrm>
                <a:off x="693903" y="1295400"/>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3" name="Oval 42"/>
              <p:cNvSpPr/>
              <p:nvPr/>
            </p:nvSpPr>
            <p:spPr>
              <a:xfrm>
                <a:off x="2733050" y="1887681"/>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Oval 43"/>
              <p:cNvSpPr/>
              <p:nvPr/>
            </p:nvSpPr>
            <p:spPr>
              <a:xfrm>
                <a:off x="1413603" y="297353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41" name="TextBox 40"/>
            <p:cNvSpPr txBox="1"/>
            <p:nvPr/>
          </p:nvSpPr>
          <p:spPr>
            <a:xfrm>
              <a:off x="337739" y="2033562"/>
              <a:ext cx="1773045" cy="400110"/>
            </a:xfrm>
            <a:prstGeom prst="rect">
              <a:avLst/>
            </a:prstGeom>
            <a:grpFill/>
          </p:spPr>
          <p:txBody>
            <a:bodyPr wrap="square" rtlCol="0">
              <a:spAutoFit/>
            </a:bodyPr>
            <a:lstStyle/>
            <a:p>
              <a:r>
                <a:rPr lang="en-US" sz="2000" dirty="0" smtClean="0">
                  <a:solidFill>
                    <a:srgbClr val="FFFFFF"/>
                  </a:solidFill>
                </a:rPr>
                <a:t>Assessments</a:t>
              </a:r>
              <a:endParaRPr lang="en-US" sz="2000" dirty="0">
                <a:solidFill>
                  <a:srgbClr val="FFFFFF"/>
                </a:solidFill>
              </a:endParaRPr>
            </a:p>
          </p:txBody>
        </p:sp>
      </p:grpSp>
      <p:grpSp>
        <p:nvGrpSpPr>
          <p:cNvPr id="45" name="Group 44"/>
          <p:cNvGrpSpPr/>
          <p:nvPr/>
        </p:nvGrpSpPr>
        <p:grpSpPr>
          <a:xfrm rot="9400770">
            <a:off x="6563078" y="4143783"/>
            <a:ext cx="2743200" cy="2263703"/>
            <a:chOff x="5867400" y="2994097"/>
            <a:chExt cx="2743200" cy="2263703"/>
          </a:xfrm>
          <a:solidFill>
            <a:srgbClr val="C00000"/>
          </a:solidFill>
        </p:grpSpPr>
        <p:grpSp>
          <p:nvGrpSpPr>
            <p:cNvPr id="46" name="Group 45"/>
            <p:cNvGrpSpPr/>
            <p:nvPr/>
          </p:nvGrpSpPr>
          <p:grpSpPr>
            <a:xfrm>
              <a:off x="5867400" y="2994097"/>
              <a:ext cx="2743200" cy="2263703"/>
              <a:chOff x="5410234" y="2994097"/>
              <a:chExt cx="3200366" cy="2644701"/>
            </a:xfrm>
            <a:grpFill/>
          </p:grpSpPr>
          <p:sp>
            <p:nvSpPr>
              <p:cNvPr id="48" name="Oval 47"/>
              <p:cNvSpPr/>
              <p:nvPr/>
            </p:nvSpPr>
            <p:spPr>
              <a:xfrm>
                <a:off x="6691400" y="2994097"/>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9" name="Rectangle 48"/>
              <p:cNvSpPr/>
              <p:nvPr/>
            </p:nvSpPr>
            <p:spPr>
              <a:xfrm>
                <a:off x="5971702" y="3467098"/>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0" name="Oval 49"/>
              <p:cNvSpPr/>
              <p:nvPr/>
            </p:nvSpPr>
            <p:spPr>
              <a:xfrm>
                <a:off x="5410234" y="415809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47" name="TextBox 46"/>
            <p:cNvSpPr txBox="1"/>
            <p:nvPr/>
          </p:nvSpPr>
          <p:spPr>
            <a:xfrm rot="10760987">
              <a:off x="7027093" y="4130568"/>
              <a:ext cx="1509378" cy="400110"/>
            </a:xfrm>
            <a:prstGeom prst="rect">
              <a:avLst/>
            </a:prstGeom>
            <a:grpFill/>
          </p:spPr>
          <p:txBody>
            <a:bodyPr wrap="square" rtlCol="0">
              <a:spAutoFit/>
            </a:bodyPr>
            <a:lstStyle/>
            <a:p>
              <a:pPr algn="ctr"/>
              <a:r>
                <a:rPr lang="en-US" sz="2000" dirty="0" smtClean="0">
                  <a:solidFill>
                    <a:srgbClr val="FFFFFF"/>
                  </a:solidFill>
                </a:rPr>
                <a:t>Et cetera</a:t>
              </a:r>
              <a:endParaRPr lang="en-US" sz="2000" dirty="0">
                <a:solidFill>
                  <a:srgbClr val="FFFFFF"/>
                </a:solidFill>
              </a:endParaRPr>
            </a:p>
          </p:txBody>
        </p:sp>
      </p:grpSp>
    </p:spTree>
    <p:extLst>
      <p:ext uri="{BB962C8B-B14F-4D97-AF65-F5344CB8AC3E}">
        <p14:creationId xmlns:p14="http://schemas.microsoft.com/office/powerpoint/2010/main" val="250968890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Connected and Aligned to TN Academic Standards</a:t>
            </a:r>
            <a:endParaRPr lang="en-US" dirty="0"/>
          </a:p>
        </p:txBody>
      </p:sp>
      <p:grpSp>
        <p:nvGrpSpPr>
          <p:cNvPr id="18" name="Group 17"/>
          <p:cNvGrpSpPr/>
          <p:nvPr/>
        </p:nvGrpSpPr>
        <p:grpSpPr>
          <a:xfrm>
            <a:off x="671208" y="1447800"/>
            <a:ext cx="7916694" cy="4343400"/>
            <a:chOff x="990600" y="1676400"/>
            <a:chExt cx="5029200" cy="3352800"/>
          </a:xfrm>
        </p:grpSpPr>
        <p:sp>
          <p:nvSpPr>
            <p:cNvPr id="5" name="Rectangle 4"/>
            <p:cNvSpPr/>
            <p:nvPr/>
          </p:nvSpPr>
          <p:spPr>
            <a:xfrm>
              <a:off x="990600" y="1676400"/>
              <a:ext cx="1676400" cy="16764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Oval 5"/>
            <p:cNvSpPr/>
            <p:nvPr/>
          </p:nvSpPr>
          <p:spPr>
            <a:xfrm>
              <a:off x="2286000" y="2133600"/>
              <a:ext cx="762000" cy="76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Rectangle 7"/>
            <p:cNvSpPr/>
            <p:nvPr/>
          </p:nvSpPr>
          <p:spPr>
            <a:xfrm>
              <a:off x="2667000" y="1676400"/>
              <a:ext cx="1676400" cy="167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Oval 8"/>
            <p:cNvSpPr/>
            <p:nvPr/>
          </p:nvSpPr>
          <p:spPr>
            <a:xfrm>
              <a:off x="3124200" y="2987675"/>
              <a:ext cx="762000" cy="76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10"/>
            <p:cNvSpPr/>
            <p:nvPr/>
          </p:nvSpPr>
          <p:spPr>
            <a:xfrm>
              <a:off x="4343400" y="1676400"/>
              <a:ext cx="1676400" cy="1676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Rectangle 12"/>
            <p:cNvSpPr/>
            <p:nvPr/>
          </p:nvSpPr>
          <p:spPr>
            <a:xfrm>
              <a:off x="990600" y="3352800"/>
              <a:ext cx="1676400" cy="167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Oval 9"/>
            <p:cNvSpPr/>
            <p:nvPr/>
          </p:nvSpPr>
          <p:spPr>
            <a:xfrm>
              <a:off x="3962400" y="2133600"/>
              <a:ext cx="762000" cy="76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Oval 6"/>
            <p:cNvSpPr/>
            <p:nvPr/>
          </p:nvSpPr>
          <p:spPr>
            <a:xfrm>
              <a:off x="1447800" y="2971800"/>
              <a:ext cx="762000" cy="76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Oval 11"/>
            <p:cNvSpPr/>
            <p:nvPr/>
          </p:nvSpPr>
          <p:spPr>
            <a:xfrm>
              <a:off x="4800600" y="2987675"/>
              <a:ext cx="762000" cy="76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5" name="Rectangle 14"/>
            <p:cNvSpPr/>
            <p:nvPr/>
          </p:nvSpPr>
          <p:spPr>
            <a:xfrm>
              <a:off x="2667000" y="3352800"/>
              <a:ext cx="1676400" cy="1676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Oval 13"/>
            <p:cNvSpPr/>
            <p:nvPr/>
          </p:nvSpPr>
          <p:spPr>
            <a:xfrm>
              <a:off x="2209800" y="3886200"/>
              <a:ext cx="762000" cy="76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7" name="Rectangle 16"/>
            <p:cNvSpPr/>
            <p:nvPr/>
          </p:nvSpPr>
          <p:spPr>
            <a:xfrm>
              <a:off x="4343400" y="3352800"/>
              <a:ext cx="1676400" cy="167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6" name="Oval 15"/>
            <p:cNvSpPr/>
            <p:nvPr/>
          </p:nvSpPr>
          <p:spPr>
            <a:xfrm>
              <a:off x="3986719" y="3886200"/>
              <a:ext cx="762000" cy="76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20" name="TextBox 19"/>
          <p:cNvSpPr txBox="1"/>
          <p:nvPr/>
        </p:nvSpPr>
        <p:spPr>
          <a:xfrm>
            <a:off x="760217" y="2334721"/>
            <a:ext cx="1919199" cy="830997"/>
          </a:xfrm>
          <a:prstGeom prst="rect">
            <a:avLst/>
          </a:prstGeom>
          <a:noFill/>
        </p:spPr>
        <p:txBody>
          <a:bodyPr wrap="square" rtlCol="0">
            <a:spAutoFit/>
          </a:bodyPr>
          <a:lstStyle/>
          <a:p>
            <a:pPr algn="ctr"/>
            <a:r>
              <a:rPr lang="en-US" sz="2400" dirty="0" smtClean="0">
                <a:solidFill>
                  <a:srgbClr val="FFFFFF"/>
                </a:solidFill>
              </a:rPr>
              <a:t>District Planning</a:t>
            </a:r>
            <a:endParaRPr lang="en-US" sz="2400" dirty="0">
              <a:solidFill>
                <a:srgbClr val="FFFFFF"/>
              </a:solidFill>
            </a:endParaRPr>
          </a:p>
        </p:txBody>
      </p:sp>
      <p:sp>
        <p:nvSpPr>
          <p:cNvPr id="21" name="TextBox 20"/>
          <p:cNvSpPr txBox="1"/>
          <p:nvPr/>
        </p:nvSpPr>
        <p:spPr>
          <a:xfrm>
            <a:off x="3341046" y="2161009"/>
            <a:ext cx="2008208" cy="830997"/>
          </a:xfrm>
          <a:prstGeom prst="rect">
            <a:avLst/>
          </a:prstGeom>
          <a:noFill/>
        </p:spPr>
        <p:txBody>
          <a:bodyPr wrap="square" rtlCol="0">
            <a:spAutoFit/>
          </a:bodyPr>
          <a:lstStyle/>
          <a:p>
            <a:pPr algn="ctr"/>
            <a:r>
              <a:rPr lang="en-US" sz="2400" dirty="0" smtClean="0">
                <a:solidFill>
                  <a:srgbClr val="FFFFFF"/>
                </a:solidFill>
              </a:rPr>
              <a:t>Instructional Materials</a:t>
            </a:r>
            <a:endParaRPr lang="en-US" sz="2400" dirty="0">
              <a:solidFill>
                <a:srgbClr val="FFFFFF"/>
              </a:solidFill>
            </a:endParaRPr>
          </a:p>
        </p:txBody>
      </p:sp>
      <p:sp>
        <p:nvSpPr>
          <p:cNvPr id="22" name="TextBox 21"/>
          <p:cNvSpPr txBox="1"/>
          <p:nvPr/>
        </p:nvSpPr>
        <p:spPr>
          <a:xfrm>
            <a:off x="6068953" y="2301600"/>
            <a:ext cx="1919199" cy="830997"/>
          </a:xfrm>
          <a:prstGeom prst="rect">
            <a:avLst/>
          </a:prstGeom>
          <a:noFill/>
        </p:spPr>
        <p:txBody>
          <a:bodyPr wrap="square" rtlCol="0">
            <a:spAutoFit/>
          </a:bodyPr>
          <a:lstStyle/>
          <a:p>
            <a:pPr algn="ctr"/>
            <a:r>
              <a:rPr lang="en-US" sz="2400" dirty="0" smtClean="0">
                <a:solidFill>
                  <a:srgbClr val="FFFFFF"/>
                </a:solidFill>
              </a:rPr>
              <a:t>Effective Personnel</a:t>
            </a:r>
            <a:endParaRPr lang="en-US" sz="2400" dirty="0">
              <a:solidFill>
                <a:srgbClr val="FFFFFF"/>
              </a:solidFill>
            </a:endParaRPr>
          </a:p>
        </p:txBody>
      </p:sp>
      <p:sp>
        <p:nvSpPr>
          <p:cNvPr id="23" name="TextBox 22"/>
          <p:cNvSpPr txBox="1"/>
          <p:nvPr/>
        </p:nvSpPr>
        <p:spPr>
          <a:xfrm>
            <a:off x="992777" y="4474517"/>
            <a:ext cx="2125289" cy="461665"/>
          </a:xfrm>
          <a:prstGeom prst="rect">
            <a:avLst/>
          </a:prstGeom>
          <a:noFill/>
        </p:spPr>
        <p:txBody>
          <a:bodyPr wrap="square" rtlCol="0">
            <a:spAutoFit/>
          </a:bodyPr>
          <a:lstStyle/>
          <a:p>
            <a:pPr algn="ctr"/>
            <a:r>
              <a:rPr lang="en-US" sz="2400" dirty="0" smtClean="0">
                <a:solidFill>
                  <a:srgbClr val="FFFFFF"/>
                </a:solidFill>
              </a:rPr>
              <a:t>Assessments</a:t>
            </a:r>
            <a:endParaRPr lang="en-US" sz="2400" dirty="0">
              <a:solidFill>
                <a:srgbClr val="FFFFFF"/>
              </a:solidFill>
            </a:endParaRPr>
          </a:p>
        </p:txBody>
      </p:sp>
      <p:sp>
        <p:nvSpPr>
          <p:cNvPr id="24" name="TextBox 23"/>
          <p:cNvSpPr txBox="1"/>
          <p:nvPr/>
        </p:nvSpPr>
        <p:spPr>
          <a:xfrm>
            <a:off x="3837765" y="4442615"/>
            <a:ext cx="2092819" cy="830997"/>
          </a:xfrm>
          <a:prstGeom prst="rect">
            <a:avLst/>
          </a:prstGeom>
          <a:noFill/>
        </p:spPr>
        <p:txBody>
          <a:bodyPr wrap="square" rtlCol="0">
            <a:spAutoFit/>
          </a:bodyPr>
          <a:lstStyle/>
          <a:p>
            <a:pPr algn="ctr"/>
            <a:r>
              <a:rPr lang="en-US" sz="2400" dirty="0" smtClean="0">
                <a:solidFill>
                  <a:srgbClr val="FFFFFF"/>
                </a:solidFill>
              </a:rPr>
              <a:t>Instructional Practices</a:t>
            </a:r>
            <a:endParaRPr lang="en-US" sz="2400" dirty="0">
              <a:solidFill>
                <a:srgbClr val="FFFFFF"/>
              </a:solidFill>
            </a:endParaRPr>
          </a:p>
        </p:txBody>
      </p:sp>
      <p:sp>
        <p:nvSpPr>
          <p:cNvPr id="25" name="TextBox 24"/>
          <p:cNvSpPr txBox="1"/>
          <p:nvPr/>
        </p:nvSpPr>
        <p:spPr>
          <a:xfrm>
            <a:off x="6605455" y="4442615"/>
            <a:ext cx="1919199" cy="461665"/>
          </a:xfrm>
          <a:prstGeom prst="rect">
            <a:avLst/>
          </a:prstGeom>
          <a:noFill/>
        </p:spPr>
        <p:txBody>
          <a:bodyPr wrap="square" rtlCol="0">
            <a:spAutoFit/>
          </a:bodyPr>
          <a:lstStyle/>
          <a:p>
            <a:pPr algn="ctr"/>
            <a:r>
              <a:rPr lang="en-US" sz="2400" dirty="0" smtClean="0">
                <a:solidFill>
                  <a:srgbClr val="FFFFFF"/>
                </a:solidFill>
              </a:rPr>
              <a:t>Et cetera</a:t>
            </a:r>
            <a:endParaRPr lang="en-US" sz="2400" dirty="0">
              <a:solidFill>
                <a:srgbClr val="FFFFFF"/>
              </a:solidFill>
            </a:endParaRPr>
          </a:p>
        </p:txBody>
      </p:sp>
    </p:spTree>
    <p:extLst>
      <p:ext uri="{BB962C8B-B14F-4D97-AF65-F5344CB8AC3E}">
        <p14:creationId xmlns:p14="http://schemas.microsoft.com/office/powerpoint/2010/main" val="107877912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Putting Together the Puzzle</a:t>
            </a:r>
            <a:endParaRPr lang="en-US" dirty="0"/>
          </a:p>
        </p:txBody>
      </p:sp>
      <p:grpSp>
        <p:nvGrpSpPr>
          <p:cNvPr id="2" name="Group 1"/>
          <p:cNvGrpSpPr/>
          <p:nvPr/>
        </p:nvGrpSpPr>
        <p:grpSpPr>
          <a:xfrm>
            <a:off x="304800" y="1981200"/>
            <a:ext cx="3878356" cy="2692396"/>
            <a:chOff x="304800" y="1981200"/>
            <a:chExt cx="3878356" cy="2692396"/>
          </a:xfrm>
          <a:solidFill>
            <a:schemeClr val="tx1"/>
          </a:solidFill>
        </p:grpSpPr>
        <p:sp>
          <p:nvSpPr>
            <p:cNvPr id="5" name="Rounded Rectangle 4"/>
            <p:cNvSpPr/>
            <p:nvPr/>
          </p:nvSpPr>
          <p:spPr>
            <a:xfrm>
              <a:off x="304800" y="1981200"/>
              <a:ext cx="3878356" cy="2692396"/>
            </a:xfrm>
            <a:prstGeom prst="roundRect">
              <a:avLst/>
            </a:prstGeom>
            <a:grp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TextBox 7"/>
            <p:cNvSpPr txBox="1"/>
            <p:nvPr/>
          </p:nvSpPr>
          <p:spPr>
            <a:xfrm>
              <a:off x="626533" y="2140565"/>
              <a:ext cx="3200400" cy="2431435"/>
            </a:xfrm>
            <a:prstGeom prst="rect">
              <a:avLst/>
            </a:prstGeom>
            <a:grpFill/>
          </p:spPr>
          <p:txBody>
            <a:bodyPr wrap="square" rtlCol="0">
              <a:spAutoFit/>
            </a:bodyPr>
            <a:lstStyle/>
            <a:p>
              <a:pPr algn="ctr"/>
              <a:r>
                <a:rPr lang="en-US" sz="3200" b="1" dirty="0" smtClean="0">
                  <a:solidFill>
                    <a:srgbClr val="FFFFFF"/>
                  </a:solidFill>
                  <a:ea typeface="Open Sans" panose="020B0606030504020204" pitchFamily="34" charset="0"/>
                  <a:cs typeface="Open Sans" panose="020B0606030504020204" pitchFamily="34" charset="0"/>
                </a:rPr>
                <a:t>DIAGNOSING</a:t>
              </a:r>
            </a:p>
            <a:p>
              <a:endParaRPr lang="en-US" sz="2000" dirty="0">
                <a:solidFill>
                  <a:srgbClr val="FFFFFF"/>
                </a:solidFill>
                <a:ea typeface="Open Sans" panose="020B0606030504020204" pitchFamily="34" charset="0"/>
                <a:cs typeface="Open Sans" panose="020B0606030504020204" pitchFamily="34" charset="0"/>
              </a:endParaRPr>
            </a:p>
            <a:p>
              <a:r>
                <a:rPr lang="en-US" sz="2000" dirty="0">
                  <a:solidFill>
                    <a:srgbClr val="FFFFFF"/>
                  </a:solidFill>
                  <a:ea typeface="Open Sans" panose="020B0606030504020204" pitchFamily="34" charset="0"/>
                  <a:cs typeface="Open Sans" panose="020B0606030504020204" pitchFamily="34" charset="0"/>
                </a:rPr>
                <a:t>Identifying evidence of district practices that make up your current system and structures.</a:t>
              </a:r>
            </a:p>
            <a:p>
              <a:pPr algn="ctr"/>
              <a:endParaRPr lang="en-US" sz="2000" dirty="0">
                <a:solidFill>
                  <a:prstClr val="black"/>
                </a:solidFill>
                <a:ea typeface="Open Sans" panose="020B0606030504020204" pitchFamily="34" charset="0"/>
                <a:cs typeface="Open Sans" panose="020B0606030504020204" pitchFamily="34" charset="0"/>
              </a:endParaRPr>
            </a:p>
          </p:txBody>
        </p:sp>
      </p:grpSp>
      <p:grpSp>
        <p:nvGrpSpPr>
          <p:cNvPr id="7" name="Group 6"/>
          <p:cNvGrpSpPr/>
          <p:nvPr/>
        </p:nvGrpSpPr>
        <p:grpSpPr>
          <a:xfrm>
            <a:off x="4960844" y="1981201"/>
            <a:ext cx="3878356" cy="3154977"/>
            <a:chOff x="4960844" y="1981201"/>
            <a:chExt cx="3878356" cy="3154977"/>
          </a:xfrm>
        </p:grpSpPr>
        <p:sp>
          <p:nvSpPr>
            <p:cNvPr id="6" name="Rounded Rectangle 5"/>
            <p:cNvSpPr/>
            <p:nvPr/>
          </p:nvSpPr>
          <p:spPr>
            <a:xfrm>
              <a:off x="4960844" y="1981201"/>
              <a:ext cx="3878356" cy="2692395"/>
            </a:xfrm>
            <a:prstGeom prst="roundRect">
              <a:avLst/>
            </a:prstGeom>
            <a:solidFill>
              <a:srgbClr val="C00000"/>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Rectangle 8"/>
            <p:cNvSpPr/>
            <p:nvPr/>
          </p:nvSpPr>
          <p:spPr>
            <a:xfrm>
              <a:off x="5257800" y="2089190"/>
              <a:ext cx="3505200" cy="3046988"/>
            </a:xfrm>
            <a:prstGeom prst="rect">
              <a:avLst/>
            </a:prstGeom>
          </p:spPr>
          <p:txBody>
            <a:bodyPr wrap="square">
              <a:spAutoFit/>
            </a:bodyPr>
            <a:lstStyle/>
            <a:p>
              <a:pPr algn="ctr"/>
              <a:r>
                <a:rPr lang="en-US" sz="3200" b="1" dirty="0" smtClean="0">
                  <a:solidFill>
                    <a:srgbClr val="FFFFFF"/>
                  </a:solidFill>
                  <a:ea typeface="Open Sans" panose="020B0606030504020204" pitchFamily="34" charset="0"/>
                  <a:cs typeface="Open Sans" panose="020B0606030504020204" pitchFamily="34" charset="0"/>
                </a:rPr>
                <a:t>DESIGNING</a:t>
              </a:r>
            </a:p>
            <a:p>
              <a:pPr algn="ctr"/>
              <a:endParaRPr lang="en-US" sz="2000" dirty="0" smtClean="0">
                <a:solidFill>
                  <a:srgbClr val="FFFFFF"/>
                </a:solidFill>
                <a:ea typeface="Open Sans" panose="020B0606030504020204" pitchFamily="34" charset="0"/>
                <a:cs typeface="Open Sans" panose="020B0606030504020204" pitchFamily="34" charset="0"/>
              </a:endParaRPr>
            </a:p>
            <a:p>
              <a:r>
                <a:rPr lang="en-US" sz="2000" dirty="0">
                  <a:solidFill>
                    <a:srgbClr val="FFFFFF"/>
                  </a:solidFill>
                  <a:ea typeface="Open Sans" panose="020B0606030504020204" pitchFamily="34" charset="0"/>
                  <a:cs typeface="Open Sans" panose="020B0606030504020204" pitchFamily="34" charset="0"/>
                </a:rPr>
                <a:t>Developing actions to target specific district practices within your current system and structures that are in need of refinement. </a:t>
              </a:r>
            </a:p>
            <a:p>
              <a:pPr algn="ctr"/>
              <a:endParaRPr lang="en-US" sz="2000" dirty="0" smtClean="0">
                <a:solidFill>
                  <a:prstClr val="black"/>
                </a:solidFill>
                <a:ea typeface="Open Sans" panose="020B0606030504020204" pitchFamily="34" charset="0"/>
                <a:cs typeface="Open Sans" panose="020B0606030504020204" pitchFamily="34" charset="0"/>
              </a:endParaRPr>
            </a:p>
            <a:p>
              <a:pPr algn="ctr"/>
              <a:endParaRPr lang="en-US" sz="2000" dirty="0">
                <a:solidFill>
                  <a:srgbClr val="FFFFFF"/>
                </a:solidFill>
                <a:ea typeface="Open Sans" panose="020B0606030504020204" pitchFamily="34" charset="0"/>
                <a:cs typeface="Open Sans" panose="020B0606030504020204" pitchFamily="34" charset="0"/>
              </a:endParaRPr>
            </a:p>
          </p:txBody>
        </p:sp>
      </p:grpSp>
      <p:sp>
        <p:nvSpPr>
          <p:cNvPr id="4" name="Right Arrow 3"/>
          <p:cNvSpPr/>
          <p:nvPr/>
        </p:nvSpPr>
        <p:spPr>
          <a:xfrm>
            <a:off x="3683000" y="2965155"/>
            <a:ext cx="1574800" cy="69244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93558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Continue team reflection (15 minutes)</a:t>
            </a:r>
          </a:p>
          <a:p>
            <a:r>
              <a:rPr lang="en-US" dirty="0" smtClean="0"/>
              <a:t>Based on your reflection, use the outline of Part I to reflect on each item listed and highlight it according to the following:</a:t>
            </a:r>
          </a:p>
          <a:p>
            <a:pPr lvl="1"/>
            <a:r>
              <a:rPr lang="en-US" dirty="0" smtClean="0"/>
              <a:t>“Green” = In progress </a:t>
            </a:r>
          </a:p>
          <a:p>
            <a:pPr lvl="1"/>
            <a:r>
              <a:rPr lang="en-US" dirty="0" smtClean="0"/>
              <a:t>“Yellow” = Needs some refinement or further attention</a:t>
            </a:r>
          </a:p>
          <a:p>
            <a:pPr lvl="1"/>
            <a:r>
              <a:rPr lang="en-US" dirty="0" smtClean="0"/>
              <a:t>“Orange” = Needs full attention</a:t>
            </a:r>
          </a:p>
          <a:p>
            <a:r>
              <a:rPr lang="en-US" dirty="0" smtClean="0"/>
              <a:t>Record on green post-its the things you highlighted green, and record on orange post-its the things you highlighted orange (include your district name).</a:t>
            </a:r>
            <a:endParaRPr lang="en-US" dirty="0"/>
          </a:p>
        </p:txBody>
      </p:sp>
      <p:sp>
        <p:nvSpPr>
          <p:cNvPr id="3" name="Title 2"/>
          <p:cNvSpPr>
            <a:spLocks noGrp="1"/>
          </p:cNvSpPr>
          <p:nvPr>
            <p:ph type="title"/>
          </p:nvPr>
        </p:nvSpPr>
        <p:spPr/>
        <p:txBody>
          <a:bodyPr/>
          <a:lstStyle/>
          <a:p>
            <a:r>
              <a:rPr lang="en-US" dirty="0" smtClean="0"/>
              <a:t>Diagnosing &amp; Designing Your System</a:t>
            </a:r>
            <a:endParaRPr lang="en-US" dirty="0"/>
          </a:p>
        </p:txBody>
      </p:sp>
    </p:spTree>
    <p:extLst>
      <p:ext uri="{BB962C8B-B14F-4D97-AF65-F5344CB8AC3E}">
        <p14:creationId xmlns:p14="http://schemas.microsoft.com/office/powerpoint/2010/main" val="220688831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Closing</a:t>
            </a:r>
            <a:endParaRPr lang="en-US" dirty="0"/>
          </a:p>
        </p:txBody>
      </p:sp>
    </p:spTree>
    <p:extLst>
      <p:ext uri="{BB962C8B-B14F-4D97-AF65-F5344CB8AC3E}">
        <p14:creationId xmlns:p14="http://schemas.microsoft.com/office/powerpoint/2010/main" val="204360042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buFont typeface="Wingdings" panose="05000000000000000000" pitchFamily="2" charset="2"/>
              <a:buChar char="ü"/>
            </a:pPr>
            <a:r>
              <a:rPr lang="en-US" dirty="0">
                <a:solidFill>
                  <a:srgbClr val="000000"/>
                </a:solidFill>
              </a:rPr>
              <a:t>District teams will be equipped with the tools and knowledge to evaluate the alignment of standards, assessments, and instructional materials.</a:t>
            </a:r>
          </a:p>
          <a:p>
            <a:pPr lvl="0">
              <a:buFont typeface="Wingdings" panose="05000000000000000000" pitchFamily="2" charset="2"/>
              <a:buChar char="ü"/>
            </a:pPr>
            <a:endParaRPr lang="en-US" dirty="0">
              <a:solidFill>
                <a:srgbClr val="000000"/>
              </a:solidFill>
            </a:endParaRPr>
          </a:p>
          <a:p>
            <a:pPr lvl="0">
              <a:buFont typeface="Wingdings" panose="05000000000000000000" pitchFamily="2" charset="2"/>
              <a:buChar char="ü"/>
            </a:pPr>
            <a:r>
              <a:rPr lang="en-US" dirty="0">
                <a:solidFill>
                  <a:srgbClr val="000000"/>
                </a:solidFill>
              </a:rPr>
              <a:t>District teams will use the knowledge gained today to continue reflecting on their current systems </a:t>
            </a:r>
            <a:r>
              <a:rPr lang="en-US" dirty="0" smtClean="0">
                <a:solidFill>
                  <a:srgbClr val="000000"/>
                </a:solidFill>
              </a:rPr>
              <a:t>and </a:t>
            </a:r>
            <a:r>
              <a:rPr lang="en-US" dirty="0">
                <a:solidFill>
                  <a:srgbClr val="000000"/>
                </a:solidFill>
              </a:rPr>
              <a:t>structures, and prioritize needs for training using these reflections.</a:t>
            </a:r>
          </a:p>
          <a:p>
            <a:pPr marL="0" indent="0">
              <a:buNone/>
            </a:pPr>
            <a:endParaRPr lang="en-US" dirty="0"/>
          </a:p>
        </p:txBody>
      </p:sp>
      <p:sp>
        <p:nvSpPr>
          <p:cNvPr id="3" name="Title 2"/>
          <p:cNvSpPr>
            <a:spLocks noGrp="1"/>
          </p:cNvSpPr>
          <p:nvPr>
            <p:ph type="title"/>
          </p:nvPr>
        </p:nvSpPr>
        <p:spPr/>
        <p:txBody>
          <a:bodyPr/>
          <a:lstStyle/>
          <a:p>
            <a:r>
              <a:rPr lang="en-US" dirty="0" smtClean="0"/>
              <a:t>Review of Today’s Learning</a:t>
            </a:r>
            <a:endParaRPr lang="en-US" dirty="0"/>
          </a:p>
        </p:txBody>
      </p:sp>
    </p:spTree>
    <p:extLst>
      <p:ext uri="{BB962C8B-B14F-4D97-AF65-F5344CB8AC3E}">
        <p14:creationId xmlns:p14="http://schemas.microsoft.com/office/powerpoint/2010/main" val="156914582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0" lvl="0" indent="-457200">
              <a:buFont typeface="+mj-lt"/>
              <a:buAutoNum type="arabicPeriod"/>
            </a:pPr>
            <a:r>
              <a:rPr lang="en-US" dirty="0">
                <a:solidFill>
                  <a:srgbClr val="000000"/>
                </a:solidFill>
              </a:rPr>
              <a:t>District teams will preview school leader and educator training content for spring and summer 2017.</a:t>
            </a:r>
            <a:br>
              <a:rPr lang="en-US" dirty="0">
                <a:solidFill>
                  <a:srgbClr val="000000"/>
                </a:solidFill>
              </a:rPr>
            </a:br>
            <a:endParaRPr lang="en-US" dirty="0">
              <a:solidFill>
                <a:srgbClr val="000000"/>
              </a:solidFill>
            </a:endParaRPr>
          </a:p>
          <a:p>
            <a:pPr marL="457200" lvl="0" indent="-457200">
              <a:buFont typeface="+mj-lt"/>
              <a:buAutoNum type="arabicPeriod"/>
            </a:pPr>
            <a:r>
              <a:rPr lang="en-US" dirty="0">
                <a:solidFill>
                  <a:srgbClr val="000000"/>
                </a:solidFill>
              </a:rPr>
              <a:t>District teams will examine the state’s standards for professional learning and discuss best practices for professional development.</a:t>
            </a:r>
          </a:p>
          <a:p>
            <a:pPr marL="457200" lvl="0" indent="-457200">
              <a:buFont typeface="+mj-lt"/>
              <a:buAutoNum type="arabicPeriod"/>
            </a:pPr>
            <a:endParaRPr lang="en-US" dirty="0">
              <a:solidFill>
                <a:srgbClr val="000000"/>
              </a:solidFill>
            </a:endParaRPr>
          </a:p>
          <a:p>
            <a:pPr marL="457200" lvl="0" indent="-457200">
              <a:buFont typeface="+mj-lt"/>
              <a:buAutoNum type="arabicPeriod"/>
            </a:pPr>
            <a:r>
              <a:rPr lang="en-US" dirty="0">
                <a:solidFill>
                  <a:srgbClr val="000000"/>
                </a:solidFill>
              </a:rPr>
              <a:t>District teams will begin planning for training in their district both this summer and throughout the 2017-18 school year.</a:t>
            </a:r>
          </a:p>
          <a:p>
            <a:pPr marL="0" indent="0">
              <a:buNone/>
            </a:pPr>
            <a:endParaRPr lang="en-US" dirty="0"/>
          </a:p>
        </p:txBody>
      </p:sp>
      <p:sp>
        <p:nvSpPr>
          <p:cNvPr id="3" name="Title 2"/>
          <p:cNvSpPr>
            <a:spLocks noGrp="1"/>
          </p:cNvSpPr>
          <p:nvPr>
            <p:ph type="title"/>
          </p:nvPr>
        </p:nvSpPr>
        <p:spPr/>
        <p:txBody>
          <a:bodyPr/>
          <a:lstStyle/>
          <a:p>
            <a:r>
              <a:rPr lang="en-US" dirty="0" smtClean="0"/>
              <a:t>Tomorrow’s Objectives</a:t>
            </a:r>
            <a:endParaRPr lang="en-US" dirty="0"/>
          </a:p>
        </p:txBody>
      </p:sp>
    </p:spTree>
    <p:extLst>
      <p:ext uri="{BB962C8B-B14F-4D97-AF65-F5344CB8AC3E}">
        <p14:creationId xmlns:p14="http://schemas.microsoft.com/office/powerpoint/2010/main" val="6635256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marL="0" lvl="0" indent="0">
              <a:buNone/>
            </a:pPr>
            <a:endParaRPr lang="en-US" b="1" dirty="0" smtClean="0">
              <a:latin typeface="+mn-lt"/>
            </a:endParaRPr>
          </a:p>
          <a:p>
            <a:pPr marL="0" lvl="0" indent="0">
              <a:buNone/>
            </a:pPr>
            <a:endParaRPr lang="en-US" b="1" dirty="0">
              <a:latin typeface="+mn-lt"/>
            </a:endParaRPr>
          </a:p>
          <a:p>
            <a:pPr marL="0" lvl="0" indent="0">
              <a:buNone/>
            </a:pPr>
            <a:endParaRPr lang="en-US" b="1" dirty="0" smtClean="0">
              <a:latin typeface="+mn-lt"/>
            </a:endParaRPr>
          </a:p>
          <a:p>
            <a:pPr marL="0" lvl="0" indent="0">
              <a:buNone/>
            </a:pPr>
            <a:r>
              <a:rPr lang="en-US" b="1" dirty="0" smtClean="0">
                <a:latin typeface="+mn-lt"/>
              </a:rPr>
              <a:t>Grades </a:t>
            </a:r>
            <a:r>
              <a:rPr lang="en-US" b="1" dirty="0">
                <a:latin typeface="+mn-lt"/>
              </a:rPr>
              <a:t>K–12</a:t>
            </a:r>
          </a:p>
          <a:p>
            <a:pPr lvl="0"/>
            <a:r>
              <a:rPr lang="en-US" dirty="0">
                <a:latin typeface="+mn-lt"/>
              </a:rPr>
              <a:t>N</a:t>
            </a:r>
            <a:r>
              <a:rPr lang="en-US" dirty="0" smtClean="0">
                <a:latin typeface="+mn-lt"/>
              </a:rPr>
              <a:t>ew math </a:t>
            </a:r>
            <a:r>
              <a:rPr lang="en-US" dirty="0">
                <a:latin typeface="+mn-lt"/>
              </a:rPr>
              <a:t>l</a:t>
            </a:r>
            <a:r>
              <a:rPr lang="en-US" dirty="0" smtClean="0">
                <a:latin typeface="+mn-lt"/>
              </a:rPr>
              <a:t>iteracy </a:t>
            </a:r>
          </a:p>
          <a:p>
            <a:pPr marL="0" lvl="0" indent="0">
              <a:buNone/>
            </a:pPr>
            <a:r>
              <a:rPr lang="en-US" dirty="0">
                <a:latin typeface="+mn-lt"/>
              </a:rPr>
              <a:t> </a:t>
            </a:r>
            <a:r>
              <a:rPr lang="en-US" dirty="0" smtClean="0">
                <a:latin typeface="+mn-lt"/>
              </a:rPr>
              <a:t>   skills </a:t>
            </a:r>
            <a:endParaRPr lang="en-US" dirty="0">
              <a:latin typeface="+mn-lt"/>
            </a:endParaRPr>
          </a:p>
          <a:p>
            <a:pPr lvl="0"/>
            <a:r>
              <a:rPr lang="en-US" dirty="0" smtClean="0">
                <a:latin typeface="+mn-lt"/>
              </a:rPr>
              <a:t>Revised structure</a:t>
            </a:r>
          </a:p>
          <a:p>
            <a:pPr marL="0" lvl="0" indent="0">
              <a:buNone/>
            </a:pPr>
            <a:endParaRPr lang="en-US" b="1" dirty="0">
              <a:latin typeface="+mn-lt"/>
            </a:endParaRPr>
          </a:p>
          <a:p>
            <a:pPr marL="0" lvl="0" indent="0">
              <a:buNone/>
            </a:pPr>
            <a:endParaRPr lang="en-US" dirty="0">
              <a:latin typeface="+mn-lt"/>
            </a:endParaRPr>
          </a:p>
        </p:txBody>
      </p:sp>
      <p:sp>
        <p:nvSpPr>
          <p:cNvPr id="5" name="Title 4"/>
          <p:cNvSpPr>
            <a:spLocks noGrp="1"/>
          </p:cNvSpPr>
          <p:nvPr>
            <p:ph type="title"/>
          </p:nvPr>
        </p:nvSpPr>
        <p:spPr/>
        <p:txBody>
          <a:bodyPr>
            <a:normAutofit/>
          </a:bodyPr>
          <a:lstStyle/>
          <a:p>
            <a:r>
              <a:rPr lang="en-US" dirty="0" smtClean="0">
                <a:latin typeface="+mj-lt"/>
              </a:rPr>
              <a:t>2017-18 Math </a:t>
            </a:r>
            <a:r>
              <a:rPr lang="en-US" dirty="0">
                <a:latin typeface="+mj-lt"/>
              </a:rPr>
              <a:t>Standards Revisions </a:t>
            </a:r>
          </a:p>
        </p:txBody>
      </p:sp>
      <p:sp>
        <p:nvSpPr>
          <p:cNvPr id="7" name="Content Placeholder 6"/>
          <p:cNvSpPr>
            <a:spLocks noGrp="1"/>
          </p:cNvSpPr>
          <p:nvPr>
            <p:ph sz="half" idx="4294967295"/>
          </p:nvPr>
        </p:nvSpPr>
        <p:spPr>
          <a:xfrm>
            <a:off x="4267200" y="1341438"/>
            <a:ext cx="4876800" cy="4610100"/>
          </a:xfrm>
        </p:spPr>
        <p:txBody>
          <a:bodyPr>
            <a:normAutofit fontScale="92500" lnSpcReduction="20000"/>
          </a:bodyPr>
          <a:lstStyle/>
          <a:p>
            <a:pPr marL="0" lvl="0" indent="0">
              <a:buNone/>
            </a:pPr>
            <a:r>
              <a:rPr lang="en-US" sz="2000" b="1" dirty="0">
                <a:latin typeface="+mn-lt"/>
              </a:rPr>
              <a:t>Grades K–5 </a:t>
            </a:r>
          </a:p>
          <a:p>
            <a:pPr lvl="0"/>
            <a:r>
              <a:rPr lang="en-US" sz="2000" dirty="0">
                <a:latin typeface="+mn-lt"/>
              </a:rPr>
              <a:t>Refined for clarity</a:t>
            </a:r>
          </a:p>
          <a:p>
            <a:pPr lvl="0"/>
            <a:r>
              <a:rPr lang="en-US" sz="2000" dirty="0">
                <a:latin typeface="+mn-lt"/>
              </a:rPr>
              <a:t>Increased fluency expectations</a:t>
            </a:r>
          </a:p>
          <a:p>
            <a:pPr lvl="0"/>
            <a:r>
              <a:rPr lang="en-US" sz="2000" dirty="0">
                <a:latin typeface="+mn-lt"/>
              </a:rPr>
              <a:t>Revised examples </a:t>
            </a:r>
          </a:p>
          <a:p>
            <a:pPr marL="0" lvl="0" indent="0">
              <a:buNone/>
            </a:pPr>
            <a:endParaRPr lang="en-US" sz="2400" b="1" dirty="0" smtClean="0">
              <a:latin typeface="+mn-lt"/>
            </a:endParaRPr>
          </a:p>
          <a:p>
            <a:pPr marL="0" lvl="0" indent="0">
              <a:buNone/>
            </a:pPr>
            <a:r>
              <a:rPr lang="en-US" sz="2100" b="1" dirty="0" smtClean="0">
                <a:latin typeface="+mn-lt"/>
              </a:rPr>
              <a:t>Grades 6-8</a:t>
            </a:r>
          </a:p>
          <a:p>
            <a:pPr lvl="0"/>
            <a:r>
              <a:rPr lang="en-US" sz="2100" dirty="0" smtClean="0">
                <a:latin typeface="+mn-lt"/>
              </a:rPr>
              <a:t>Refined major work of the grade</a:t>
            </a:r>
          </a:p>
          <a:p>
            <a:pPr lvl="0"/>
            <a:r>
              <a:rPr lang="en-US" sz="2100" dirty="0" smtClean="0">
                <a:latin typeface="+mn-lt"/>
              </a:rPr>
              <a:t>Revised supporting work of the grade, especially in statistics and probability</a:t>
            </a:r>
          </a:p>
          <a:p>
            <a:endParaRPr lang="en-US" sz="2100" dirty="0" smtClean="0">
              <a:latin typeface="+mn-lt"/>
            </a:endParaRPr>
          </a:p>
          <a:p>
            <a:pPr marL="0" lvl="0" indent="0">
              <a:buNone/>
            </a:pPr>
            <a:r>
              <a:rPr lang="en-US" sz="2100" b="1" dirty="0">
                <a:latin typeface="+mn-lt"/>
              </a:rPr>
              <a:t>Grades 9–12</a:t>
            </a:r>
          </a:p>
          <a:p>
            <a:pPr lvl="0"/>
            <a:r>
              <a:rPr lang="en-US" sz="2100" dirty="0" smtClean="0">
                <a:latin typeface="+mn-lt"/>
              </a:rPr>
              <a:t>Refined and revised </a:t>
            </a:r>
            <a:r>
              <a:rPr lang="en-US" sz="2100" dirty="0">
                <a:latin typeface="+mn-lt"/>
              </a:rPr>
              <a:t>scope and </a:t>
            </a:r>
            <a:r>
              <a:rPr lang="en-US" sz="2100" dirty="0" smtClean="0">
                <a:latin typeface="+mn-lt"/>
              </a:rPr>
              <a:t>clarifications </a:t>
            </a:r>
          </a:p>
          <a:p>
            <a:pPr lvl="0"/>
            <a:r>
              <a:rPr lang="en-US" sz="2100" dirty="0" smtClean="0">
                <a:latin typeface="+mn-lt"/>
              </a:rPr>
              <a:t>Revised standards for Algebra II and Integrated Math III</a:t>
            </a:r>
          </a:p>
          <a:p>
            <a:pPr lvl="0"/>
            <a:r>
              <a:rPr lang="en-US" sz="2100" dirty="0" smtClean="0">
                <a:latin typeface="+mn-lt"/>
              </a:rPr>
              <a:t>Restructured additional </a:t>
            </a:r>
            <a:r>
              <a:rPr lang="en-US" sz="2100" dirty="0">
                <a:latin typeface="+mn-lt"/>
              </a:rPr>
              <a:t>m</a:t>
            </a:r>
            <a:r>
              <a:rPr lang="en-US" sz="2100" dirty="0" smtClean="0">
                <a:latin typeface="+mn-lt"/>
              </a:rPr>
              <a:t>ath </a:t>
            </a:r>
            <a:r>
              <a:rPr lang="en-US" sz="2100" dirty="0">
                <a:latin typeface="+mn-lt"/>
              </a:rPr>
              <a:t>c</a:t>
            </a:r>
            <a:r>
              <a:rPr lang="en-US" sz="2100" dirty="0" smtClean="0">
                <a:latin typeface="+mn-lt"/>
              </a:rPr>
              <a:t>ourses</a:t>
            </a:r>
            <a:endParaRPr lang="en-US" sz="2100" dirty="0">
              <a:latin typeface="+mn-lt"/>
            </a:endParaRPr>
          </a:p>
          <a:p>
            <a:pPr marL="0" indent="0">
              <a:buNone/>
            </a:pPr>
            <a:endParaRPr lang="en-US" sz="2100" dirty="0">
              <a:latin typeface="+mn-lt"/>
            </a:endParaRPr>
          </a:p>
        </p:txBody>
      </p:sp>
      <p:sp>
        <p:nvSpPr>
          <p:cNvPr id="2" name="Rectangular Callout 1"/>
          <p:cNvSpPr/>
          <p:nvPr/>
        </p:nvSpPr>
        <p:spPr>
          <a:xfrm>
            <a:off x="4114800" y="1240234"/>
            <a:ext cx="4876800" cy="1254840"/>
          </a:xfrm>
          <a:prstGeom prst="wedgeRectCallout">
            <a:avLst>
              <a:gd name="adj1" fmla="val -72083"/>
              <a:gd name="adj2" fmla="val 5659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sym typeface="Arial"/>
            </a:endParaRPr>
          </a:p>
        </p:txBody>
      </p:sp>
      <p:sp>
        <p:nvSpPr>
          <p:cNvPr id="8" name="Rectangular Callout 7"/>
          <p:cNvSpPr/>
          <p:nvPr/>
        </p:nvSpPr>
        <p:spPr>
          <a:xfrm>
            <a:off x="4088130" y="2663506"/>
            <a:ext cx="4903470" cy="1364429"/>
          </a:xfrm>
          <a:prstGeom prst="wedgeRectCallout">
            <a:avLst>
              <a:gd name="adj1" fmla="val -70321"/>
              <a:gd name="adj2" fmla="val 2016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sym typeface="Arial"/>
            </a:endParaRPr>
          </a:p>
        </p:txBody>
      </p:sp>
      <p:sp>
        <p:nvSpPr>
          <p:cNvPr id="9" name="Rectangular Callout 8"/>
          <p:cNvSpPr/>
          <p:nvPr/>
        </p:nvSpPr>
        <p:spPr>
          <a:xfrm>
            <a:off x="4114800" y="4182476"/>
            <a:ext cx="4876800" cy="1684923"/>
          </a:xfrm>
          <a:prstGeom prst="wedgeRectCallout">
            <a:avLst>
              <a:gd name="adj1" fmla="val -71750"/>
              <a:gd name="adj2" fmla="val -3882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sym typeface="Arial"/>
            </a:endParaRPr>
          </a:p>
        </p:txBody>
      </p:sp>
    </p:spTree>
    <p:extLst>
      <p:ext uri="{BB962C8B-B14F-4D97-AF65-F5344CB8AC3E}">
        <p14:creationId xmlns:p14="http://schemas.microsoft.com/office/powerpoint/2010/main" val="259985556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4964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86055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lnSpcReduction="10000"/>
          </a:bodyPr>
          <a:lstStyle/>
          <a:p>
            <a:pPr>
              <a:buFont typeface="Wingdings" panose="05000000000000000000" pitchFamily="2" charset="2"/>
              <a:buChar char="§"/>
            </a:pPr>
            <a:r>
              <a:rPr lang="en-US" sz="2200" dirty="0" smtClean="0">
                <a:latin typeface="Open Sans" panose="020B0606030504020204" pitchFamily="34" charset="0"/>
                <a:ea typeface="Open Sans" panose="020B0606030504020204" pitchFamily="34" charset="0"/>
                <a:cs typeface="Open Sans" panose="020B0606030504020204" pitchFamily="34" charset="0"/>
              </a:rPr>
              <a:t>Although there are revisions to the standards, in most areas the </a:t>
            </a:r>
            <a:r>
              <a:rPr lang="en-US" sz="2200" b="1" dirty="0" smtClean="0">
                <a:latin typeface="Open Sans" panose="020B0606030504020204" pitchFamily="34" charset="0"/>
                <a:ea typeface="Open Sans" panose="020B0606030504020204" pitchFamily="34" charset="0"/>
                <a:cs typeface="Open Sans" panose="020B0606030504020204" pitchFamily="34" charset="0"/>
              </a:rPr>
              <a:t>changes are refinements and clarifications</a:t>
            </a:r>
            <a:r>
              <a:rPr lang="en-US" sz="2200" dirty="0" smtClean="0">
                <a:latin typeface="Open Sans" panose="020B0606030504020204" pitchFamily="34" charset="0"/>
                <a:ea typeface="Open Sans" panose="020B0606030504020204" pitchFamily="34" charset="0"/>
                <a:cs typeface="Open Sans" panose="020B0606030504020204" pitchFamily="34" charset="0"/>
              </a:rPr>
              <a:t>. </a:t>
            </a:r>
          </a:p>
          <a:p>
            <a:pPr>
              <a:buFont typeface="Wingdings" panose="05000000000000000000" pitchFamily="2" charset="2"/>
              <a:buChar char="§"/>
            </a:pPr>
            <a:endParaRPr lang="en-US" sz="2200" dirty="0" smtClean="0">
              <a:latin typeface="Open Sans" panose="020B0606030504020204" pitchFamily="34" charset="0"/>
              <a:ea typeface="Open Sans" panose="020B0606030504020204" pitchFamily="34" charset="0"/>
              <a:cs typeface="Open Sans" panose="020B0606030504020204" pitchFamily="34" charset="0"/>
            </a:endParaRPr>
          </a:p>
          <a:p>
            <a:pPr>
              <a:buFont typeface="Wingdings" panose="05000000000000000000" pitchFamily="2" charset="2"/>
              <a:buChar char="§"/>
            </a:pPr>
            <a:r>
              <a:rPr lang="en-US" sz="2200" dirty="0" smtClean="0">
                <a:latin typeface="Open Sans" panose="020B0606030504020204" pitchFamily="34" charset="0"/>
                <a:ea typeface="Open Sans" panose="020B0606030504020204" pitchFamily="34" charset="0"/>
                <a:cs typeface="Open Sans" panose="020B0606030504020204" pitchFamily="34" charset="0"/>
              </a:rPr>
              <a:t>In most places, content was not moved or revised across grade/course levels.</a:t>
            </a:r>
          </a:p>
          <a:p>
            <a:pPr>
              <a:buFont typeface="Wingdings" panose="05000000000000000000" pitchFamily="2" charset="2"/>
              <a:buChar char="§"/>
            </a:pPr>
            <a:endParaRPr lang="en-US" sz="2200" dirty="0" smtClean="0">
              <a:latin typeface="Open Sans" panose="020B0606030504020204" pitchFamily="34" charset="0"/>
              <a:ea typeface="Open Sans" panose="020B0606030504020204" pitchFamily="34" charset="0"/>
              <a:cs typeface="Open Sans" panose="020B0606030504020204" pitchFamily="34" charset="0"/>
            </a:endParaRPr>
          </a:p>
          <a:p>
            <a:pPr>
              <a:buFont typeface="Wingdings" panose="05000000000000000000" pitchFamily="2" charset="2"/>
              <a:buChar char="§"/>
            </a:pPr>
            <a:r>
              <a:rPr lang="en-US" sz="2200" dirty="0" smtClean="0">
                <a:latin typeface="Open Sans" panose="020B0606030504020204" pitchFamily="34" charset="0"/>
                <a:ea typeface="Open Sans" panose="020B0606030504020204" pitchFamily="34" charset="0"/>
                <a:cs typeface="Open Sans" panose="020B0606030504020204" pitchFamily="34" charset="0"/>
              </a:rPr>
              <a:t>With content in many places staying the same, </a:t>
            </a:r>
            <a:r>
              <a:rPr lang="en-US" sz="2200" b="1" dirty="0" smtClean="0">
                <a:latin typeface="Open Sans" panose="020B0606030504020204" pitchFamily="34" charset="0"/>
                <a:ea typeface="Open Sans" panose="020B0606030504020204" pitchFamily="34" charset="0"/>
                <a:cs typeface="Open Sans" panose="020B0606030504020204" pitchFamily="34" charset="0"/>
              </a:rPr>
              <a:t>many instructional materials currently in place will still </a:t>
            </a:r>
            <a:r>
              <a:rPr lang="en-US" sz="2200" dirty="0" smtClean="0">
                <a:latin typeface="Open Sans" panose="020B0606030504020204" pitchFamily="34" charset="0"/>
                <a:ea typeface="Open Sans" panose="020B0606030504020204" pitchFamily="34" charset="0"/>
                <a:cs typeface="Open Sans" panose="020B0606030504020204" pitchFamily="34" charset="0"/>
              </a:rPr>
              <a:t>provide strong supports for instruction.</a:t>
            </a:r>
          </a:p>
          <a:p>
            <a:pPr>
              <a:buFont typeface="Wingdings" panose="05000000000000000000" pitchFamily="2" charset="2"/>
              <a:buChar char="§"/>
            </a:pPr>
            <a:endParaRPr lang="en-US" sz="2200" dirty="0" smtClean="0">
              <a:latin typeface="Open Sans" panose="020B0606030504020204" pitchFamily="34" charset="0"/>
              <a:ea typeface="Open Sans" panose="020B0606030504020204" pitchFamily="34" charset="0"/>
              <a:cs typeface="Open Sans" panose="020B0606030504020204" pitchFamily="34" charset="0"/>
            </a:endParaRPr>
          </a:p>
          <a:p>
            <a:pPr>
              <a:buFont typeface="Wingdings" panose="05000000000000000000" pitchFamily="2" charset="2"/>
              <a:buChar char="§"/>
            </a:pPr>
            <a:r>
              <a:rPr lang="en-US" sz="2200" b="1" dirty="0" smtClean="0">
                <a:latin typeface="Open Sans" panose="020B0606030504020204" pitchFamily="34" charset="0"/>
                <a:ea typeface="Open Sans" panose="020B0606030504020204" pitchFamily="34" charset="0"/>
                <a:cs typeface="Open Sans" panose="020B0606030504020204" pitchFamily="34" charset="0"/>
              </a:rPr>
              <a:t>Districts may have some gaps in materials </a:t>
            </a:r>
            <a:r>
              <a:rPr lang="en-US" sz="2200" dirty="0" smtClean="0">
                <a:latin typeface="Open Sans" panose="020B0606030504020204" pitchFamily="34" charset="0"/>
                <a:ea typeface="Open Sans" panose="020B0606030504020204" pitchFamily="34" charset="0"/>
                <a:cs typeface="Open Sans" panose="020B0606030504020204" pitchFamily="34" charset="0"/>
              </a:rPr>
              <a:t>and should </a:t>
            </a:r>
            <a:r>
              <a:rPr lang="en-US" sz="2200" b="1" dirty="0" smtClean="0">
                <a:latin typeface="Open Sans" panose="020B0606030504020204" pitchFamily="34" charset="0"/>
                <a:ea typeface="Open Sans" panose="020B0606030504020204" pitchFamily="34" charset="0"/>
                <a:cs typeface="Open Sans" panose="020B0606030504020204" pitchFamily="34" charset="0"/>
              </a:rPr>
              <a:t>create a plan </a:t>
            </a:r>
            <a:r>
              <a:rPr lang="en-US" sz="2200" dirty="0" smtClean="0">
                <a:latin typeface="Open Sans" panose="020B0606030504020204" pitchFamily="34" charset="0"/>
                <a:ea typeface="Open Sans" panose="020B0606030504020204" pitchFamily="34" charset="0"/>
                <a:cs typeface="Open Sans" panose="020B0606030504020204" pitchFamily="34" charset="0"/>
              </a:rPr>
              <a:t>for review and acquisition of supplemental materials to fill gaps in the revised standards. </a:t>
            </a:r>
          </a:p>
          <a:p>
            <a:endParaRPr lang="en-US" sz="2200" dirty="0" smtClean="0">
              <a:latin typeface="Open Sans" panose="020B0606030504020204" pitchFamily="34" charset="0"/>
              <a:ea typeface="Open Sans" panose="020B0606030504020204" pitchFamily="34" charset="0"/>
              <a:cs typeface="Open Sans" panose="020B0606030504020204" pitchFamily="34" charset="0"/>
            </a:endParaRPr>
          </a:p>
          <a:p>
            <a:endParaRPr lang="en-US" sz="2200"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Title 1"/>
          <p:cNvSpPr>
            <a:spLocks noGrp="1"/>
          </p:cNvSpPr>
          <p:nvPr>
            <p:ph type="title"/>
          </p:nvPr>
        </p:nvSpPr>
        <p:spPr/>
        <p:txBody>
          <a:bodyPr>
            <a:normAutofit/>
          </a:bodyPr>
          <a:lstStyle/>
          <a:p>
            <a:r>
              <a:rPr lang="en-US" dirty="0" smtClean="0">
                <a:latin typeface="PermianSlabSerifTypeface" panose="02000000000000000000" pitchFamily="50" charset="0"/>
              </a:rPr>
              <a:t>2017-18 Standards Revision Takeaways  </a:t>
            </a:r>
            <a:endParaRPr lang="en-US" dirty="0">
              <a:latin typeface="PermianSlabSerifTypeface" panose="02000000000000000000" pitchFamily="50" charset="0"/>
            </a:endParaRPr>
          </a:p>
        </p:txBody>
      </p:sp>
    </p:spTree>
    <p:extLst>
      <p:ext uri="{BB962C8B-B14F-4D97-AF65-F5344CB8AC3E}">
        <p14:creationId xmlns:p14="http://schemas.microsoft.com/office/powerpoint/2010/main" val="5697060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Shape 528"/>
          <p:cNvSpPr>
            <a:spLocks noGrp="1"/>
          </p:cNvSpPr>
          <p:nvPr>
            <p:ph type="title"/>
          </p:nvPr>
        </p:nvSpPr>
        <p:spPr>
          <a:prstGeom prst="rect">
            <a:avLst/>
          </a:prstGeom>
        </p:spPr>
        <p:txBody>
          <a:bodyPr lIns="45699" tIns="45699" rIns="45699" bIns="45699">
            <a:normAutofit/>
          </a:bodyPr>
          <a:lstStyle/>
          <a:p>
            <a:r>
              <a:rPr sz="4000" dirty="0" smtClean="0">
                <a:latin typeface="PermianSlabSerifTypeface" panose="02000000000000000000" pitchFamily="50" charset="0"/>
              </a:rPr>
              <a:t>Instructional </a:t>
            </a:r>
            <a:r>
              <a:rPr sz="4000" dirty="0">
                <a:latin typeface="PermianSlabSerifTypeface" panose="02000000000000000000" pitchFamily="50" charset="0"/>
              </a:rPr>
              <a:t>Materials</a:t>
            </a:r>
          </a:p>
        </p:txBody>
      </p:sp>
    </p:spTree>
    <p:extLst>
      <p:ext uri="{BB962C8B-B14F-4D97-AF65-F5344CB8AC3E}">
        <p14:creationId xmlns:p14="http://schemas.microsoft.com/office/powerpoint/2010/main" val="2283209230"/>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2479" y="228600"/>
            <a:ext cx="8305800" cy="914400"/>
          </a:xfrm>
        </p:spPr>
        <p:txBody>
          <a:bodyPr>
            <a:normAutofit/>
          </a:bodyPr>
          <a:lstStyle/>
          <a:p>
            <a:r>
              <a:rPr lang="en-US" sz="3200" dirty="0" smtClean="0"/>
              <a:t>Pillars of Success</a:t>
            </a:r>
            <a:endParaRPr lang="en-US" sz="3200"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644939"/>
            <a:ext cx="6232268" cy="4744347"/>
          </a:xfrm>
          <a:prstGeom prst="rect">
            <a:avLst/>
          </a:prstGeom>
        </p:spPr>
      </p:pic>
      <p:sp>
        <p:nvSpPr>
          <p:cNvPr id="5" name="TextBox 4"/>
          <p:cNvSpPr txBox="1"/>
          <p:nvPr/>
        </p:nvSpPr>
        <p:spPr>
          <a:xfrm>
            <a:off x="1676400" y="6263094"/>
            <a:ext cx="5867400" cy="584775"/>
          </a:xfrm>
          <a:prstGeom prst="rect">
            <a:avLst/>
          </a:prstGeom>
          <a:noFill/>
          <a:ln>
            <a:solidFill>
              <a:schemeClr val="tx1"/>
            </a:solidFill>
          </a:ln>
        </p:spPr>
        <p:txBody>
          <a:bodyPr wrap="square" rtlCol="0">
            <a:spAutoFit/>
          </a:bodyPr>
          <a:lstStyle/>
          <a:p>
            <a:pPr algn="ctr"/>
            <a:r>
              <a:rPr lang="en-US" sz="3200" b="1" dirty="0" smtClean="0">
                <a:solidFill>
                  <a:srgbClr val="FF0000"/>
                </a:solidFill>
              </a:rPr>
              <a:t>TN Academic Standards</a:t>
            </a:r>
          </a:p>
        </p:txBody>
      </p:sp>
      <p:sp>
        <p:nvSpPr>
          <p:cNvPr id="6" name="TextBox 5"/>
          <p:cNvSpPr txBox="1"/>
          <p:nvPr/>
        </p:nvSpPr>
        <p:spPr>
          <a:xfrm>
            <a:off x="1287334" y="1195169"/>
            <a:ext cx="6705600" cy="461665"/>
          </a:xfrm>
          <a:prstGeom prst="rect">
            <a:avLst/>
          </a:prstGeom>
          <a:noFill/>
          <a:ln>
            <a:solidFill>
              <a:schemeClr val="tx1"/>
            </a:solidFill>
          </a:ln>
        </p:spPr>
        <p:txBody>
          <a:bodyPr wrap="square" rtlCol="0">
            <a:spAutoFit/>
          </a:bodyPr>
          <a:lstStyle/>
          <a:p>
            <a:pPr algn="ctr"/>
            <a:r>
              <a:rPr lang="en-US" sz="2400" b="1" dirty="0" smtClean="0">
                <a:solidFill>
                  <a:srgbClr val="FF0000"/>
                </a:solidFill>
              </a:rPr>
              <a:t>College- and Career-Ready Student</a:t>
            </a:r>
            <a:endParaRPr lang="en-US" sz="2400" b="1" dirty="0">
              <a:solidFill>
                <a:srgbClr val="FF0000"/>
              </a:solidFill>
            </a:endParaRPr>
          </a:p>
        </p:txBody>
      </p:sp>
      <p:sp>
        <p:nvSpPr>
          <p:cNvPr id="7" name="TextBox 6"/>
          <p:cNvSpPr txBox="1"/>
          <p:nvPr/>
        </p:nvSpPr>
        <p:spPr>
          <a:xfrm rot="16200000">
            <a:off x="2857499" y="3676551"/>
            <a:ext cx="3505202" cy="769441"/>
          </a:xfrm>
          <a:prstGeom prst="rect">
            <a:avLst/>
          </a:prstGeom>
          <a:noFill/>
        </p:spPr>
        <p:txBody>
          <a:bodyPr wrap="square" rtlCol="0">
            <a:spAutoFit/>
          </a:bodyPr>
          <a:lstStyle/>
          <a:p>
            <a:pPr algn="ctr"/>
            <a:r>
              <a:rPr lang="en-US" sz="2200" b="1" dirty="0" smtClean="0">
                <a:solidFill>
                  <a:srgbClr val="000000"/>
                </a:solidFill>
              </a:rPr>
              <a:t>Aligned Materials for  Strong Tier I Instruction</a:t>
            </a:r>
            <a:endParaRPr lang="en-US" sz="2200" b="1" dirty="0">
              <a:solidFill>
                <a:srgbClr val="000000"/>
              </a:solidFill>
            </a:endParaRPr>
          </a:p>
        </p:txBody>
      </p:sp>
      <p:sp>
        <p:nvSpPr>
          <p:cNvPr id="8" name="TextBox 7"/>
          <p:cNvSpPr txBox="1"/>
          <p:nvPr/>
        </p:nvSpPr>
        <p:spPr>
          <a:xfrm rot="16200000">
            <a:off x="4966909" y="3845827"/>
            <a:ext cx="3581400" cy="430887"/>
          </a:xfrm>
          <a:prstGeom prst="rect">
            <a:avLst/>
          </a:prstGeom>
          <a:noFill/>
        </p:spPr>
        <p:txBody>
          <a:bodyPr wrap="square" rtlCol="0">
            <a:spAutoFit/>
          </a:bodyPr>
          <a:lstStyle/>
          <a:p>
            <a:pPr algn="ctr"/>
            <a:r>
              <a:rPr lang="en-US" sz="2200" b="1" dirty="0" smtClean="0">
                <a:solidFill>
                  <a:srgbClr val="000000"/>
                </a:solidFill>
              </a:rPr>
              <a:t>Aligned Assessments</a:t>
            </a:r>
            <a:endParaRPr lang="en-US" sz="2200" b="1" dirty="0">
              <a:solidFill>
                <a:srgbClr val="000000"/>
              </a:solidFill>
            </a:endParaRPr>
          </a:p>
        </p:txBody>
      </p:sp>
      <p:sp>
        <p:nvSpPr>
          <p:cNvPr id="9" name="TextBox 8"/>
          <p:cNvSpPr txBox="1"/>
          <p:nvPr/>
        </p:nvSpPr>
        <p:spPr>
          <a:xfrm rot="16200000">
            <a:off x="1011254" y="3891642"/>
            <a:ext cx="2911028" cy="430887"/>
          </a:xfrm>
          <a:prstGeom prst="rect">
            <a:avLst/>
          </a:prstGeom>
          <a:noFill/>
        </p:spPr>
        <p:txBody>
          <a:bodyPr wrap="square" rtlCol="0">
            <a:spAutoFit/>
          </a:bodyPr>
          <a:lstStyle/>
          <a:p>
            <a:pPr algn="ctr"/>
            <a:r>
              <a:rPr lang="en-US" sz="2200" b="1" dirty="0" smtClean="0">
                <a:solidFill>
                  <a:srgbClr val="000000"/>
                </a:solidFill>
              </a:rPr>
              <a:t>Effective Personnel</a:t>
            </a:r>
            <a:endParaRPr lang="en-US" sz="2200" b="1" dirty="0">
              <a:solidFill>
                <a:srgbClr val="000000"/>
              </a:solidFill>
            </a:endParaRPr>
          </a:p>
        </p:txBody>
      </p:sp>
      <p:sp>
        <p:nvSpPr>
          <p:cNvPr id="2" name="Oval 1"/>
          <p:cNvSpPr/>
          <p:nvPr/>
        </p:nvSpPr>
        <p:spPr>
          <a:xfrm>
            <a:off x="3810000" y="1843494"/>
            <a:ext cx="1600200" cy="410010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6531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9" name="Shape 59"/>
          <p:cNvSpPr txBox="1">
            <a:spLocks noGrp="1"/>
          </p:cNvSpPr>
          <p:nvPr>
            <p:ph idx="1"/>
          </p:nvPr>
        </p:nvSpPr>
        <p:spPr>
          <a:prstGeom prst="rect">
            <a:avLst/>
          </a:prstGeom>
          <a:noFill/>
          <a:ln>
            <a:noFill/>
          </a:ln>
        </p:spPr>
        <p:txBody>
          <a:bodyPr lIns="91425" tIns="45700" rIns="91425" bIns="45700" anchor="t" anchorCtr="0">
            <a:noAutofit/>
          </a:bodyPr>
          <a:lstStyle/>
          <a:p>
            <a:pPr indent="-342900">
              <a:buFont typeface="Wingdings" panose="05000000000000000000" pitchFamily="2" charset="2"/>
              <a:buChar char="§"/>
            </a:pPr>
            <a:r>
              <a:rPr lang="en-US" dirty="0" smtClean="0">
                <a:latin typeface="Open Sans" panose="020B0606030504020204" pitchFamily="34" charset="0"/>
                <a:ea typeface="Open Sans" panose="020B0606030504020204" pitchFamily="34" charset="0"/>
                <a:cs typeface="Open Sans" panose="020B0606030504020204" pitchFamily="34" charset="0"/>
              </a:rPr>
              <a:t>Review state screening instrument for instructional materials</a:t>
            </a:r>
          </a:p>
          <a:p>
            <a:pPr indent="-342900">
              <a:buFont typeface="Wingdings" panose="05000000000000000000" pitchFamily="2" charset="2"/>
              <a:buChar char="§"/>
            </a:pPr>
            <a:endParaRPr lang="en-US" dirty="0">
              <a:latin typeface="Open Sans" panose="020B0606030504020204" pitchFamily="34" charset="0"/>
              <a:ea typeface="Open Sans" panose="020B0606030504020204" pitchFamily="34" charset="0"/>
              <a:cs typeface="Open Sans" panose="020B0606030504020204" pitchFamily="34" charset="0"/>
            </a:endParaRPr>
          </a:p>
          <a:p>
            <a:pPr indent="-342900">
              <a:buFont typeface="Wingdings" panose="05000000000000000000" pitchFamily="2" charset="2"/>
              <a:buChar char="§"/>
            </a:pPr>
            <a:r>
              <a:rPr lang="en-US" dirty="0" smtClean="0">
                <a:latin typeface="Open Sans" panose="020B0606030504020204" pitchFamily="34" charset="0"/>
                <a:ea typeface="Open Sans" panose="020B0606030504020204" pitchFamily="34" charset="0"/>
                <a:cs typeface="Open Sans" panose="020B0606030504020204" pitchFamily="34" charset="0"/>
              </a:rPr>
              <a:t>Make connections between the standards and instructional materials</a:t>
            </a:r>
          </a:p>
          <a:p>
            <a:pPr marL="0" indent="0">
              <a:buNone/>
            </a:pPr>
            <a:endParaRPr lang="en-US" dirty="0" smtClean="0">
              <a:latin typeface="Open Sans" panose="020B0606030504020204" pitchFamily="34" charset="0"/>
              <a:ea typeface="Open Sans" panose="020B0606030504020204" pitchFamily="34" charset="0"/>
              <a:cs typeface="Open Sans" panose="020B0606030504020204" pitchFamily="34" charset="0"/>
            </a:endParaRPr>
          </a:p>
          <a:p>
            <a:pPr indent="-342900">
              <a:buFont typeface="Wingdings" panose="05000000000000000000" pitchFamily="2" charset="2"/>
              <a:buChar char="§"/>
            </a:pPr>
            <a:r>
              <a:rPr lang="en-US" dirty="0" smtClean="0">
                <a:latin typeface="Open Sans" panose="020B0606030504020204" pitchFamily="34" charset="0"/>
                <a:ea typeface="Open Sans" panose="020B0606030504020204" pitchFamily="34" charset="0"/>
                <a:cs typeface="Open Sans" panose="020B0606030504020204" pitchFamily="34" charset="0"/>
              </a:rPr>
              <a:t>Determine ways to evaluate instructional materials for alignment to standards</a:t>
            </a:r>
            <a:endParaRPr lang="en-US" dirty="0">
              <a:latin typeface="Open Sans" panose="020B0606030504020204" pitchFamily="34" charset="0"/>
              <a:ea typeface="Open Sans" panose="020B0606030504020204" pitchFamily="34" charset="0"/>
              <a:cs typeface="Open Sans" panose="020B0606030504020204" pitchFamily="34" charset="0"/>
            </a:endParaRPr>
          </a:p>
          <a:p>
            <a:pPr marL="342900" marR="0" lvl="0" indent="-342900" algn="l" rtl="0">
              <a:spcBef>
                <a:spcPts val="480"/>
              </a:spcBef>
              <a:buClr>
                <a:srgbClr val="FF0F00"/>
              </a:buClr>
              <a:buSzPct val="100000"/>
              <a:buFont typeface="Arial"/>
              <a:buNone/>
            </a:pPr>
            <a:endParaRPr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sp>
        <p:nvSpPr>
          <p:cNvPr id="58" name="Shape 58"/>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l" rtl="0">
              <a:spcBef>
                <a:spcPts val="0"/>
              </a:spcBef>
              <a:buClr>
                <a:schemeClr val="lt1"/>
              </a:buClr>
              <a:buSzPct val="25000"/>
              <a:buFont typeface="Arial"/>
              <a:buNone/>
            </a:pPr>
            <a:r>
              <a:rPr lang="en-US" b="1" i="0" u="none" strike="noStrike" cap="none" dirty="0">
                <a:solidFill>
                  <a:schemeClr val="lt1"/>
                </a:solidFill>
                <a:sym typeface="Arial"/>
              </a:rPr>
              <a:t>Objectives  </a:t>
            </a:r>
          </a:p>
        </p:txBody>
      </p:sp>
    </p:spTree>
    <p:extLst>
      <p:ext uri="{BB962C8B-B14F-4D97-AF65-F5344CB8AC3E}">
        <p14:creationId xmlns:p14="http://schemas.microsoft.com/office/powerpoint/2010/main" val="27512736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Shape 66"/>
          <p:cNvSpPr txBox="1">
            <a:spLocks noGrp="1"/>
          </p:cNvSpPr>
          <p:nvPr>
            <p:ph idx="1"/>
          </p:nvPr>
        </p:nvSpPr>
        <p:spPr>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rgbClr val="FF0F00"/>
              </a:buClr>
              <a:buSzPct val="100000"/>
              <a:buFont typeface="Arial"/>
              <a:buNone/>
            </a:pPr>
            <a:r>
              <a:rPr lang="en-US" sz="2800" b="0" i="0" u="none" strike="noStrike" cap="none" dirty="0" smtClean="0">
                <a:latin typeface="Open Sans"/>
                <a:ea typeface="Open Sans"/>
                <a:cs typeface="Open Sans"/>
                <a:sym typeface="Open Sans"/>
              </a:rPr>
              <a:t>Let’s discuss:</a:t>
            </a:r>
          </a:p>
          <a:p>
            <a:pPr marL="342900" marR="0" lvl="0" indent="-342900" algn="l" rtl="0">
              <a:spcBef>
                <a:spcPts val="0"/>
              </a:spcBef>
              <a:spcAft>
                <a:spcPts val="0"/>
              </a:spcAft>
              <a:buClr>
                <a:srgbClr val="FF0F00"/>
              </a:buClr>
              <a:buSzPct val="100000"/>
              <a:buFont typeface="Arial"/>
              <a:buNone/>
            </a:pPr>
            <a:endParaRPr sz="2800" b="0" i="0" u="none" strike="noStrike" cap="none" dirty="0">
              <a:latin typeface="Open Sans"/>
              <a:ea typeface="Open Sans"/>
              <a:cs typeface="Open Sans"/>
              <a:sym typeface="Open Sans"/>
            </a:endParaRPr>
          </a:p>
          <a:p>
            <a:pPr marL="342900" marR="0" lvl="0" indent="-342900" algn="l" rtl="0">
              <a:spcBef>
                <a:spcPts val="560"/>
              </a:spcBef>
              <a:spcAft>
                <a:spcPts val="0"/>
              </a:spcAft>
              <a:buClr>
                <a:srgbClr val="FF0F00"/>
              </a:buClr>
              <a:buSzPct val="100000"/>
              <a:buFont typeface="Wingdings" panose="05000000000000000000" pitchFamily="2" charset="2"/>
              <a:buChar char="§"/>
            </a:pPr>
            <a:r>
              <a:rPr lang="en-US" b="0" i="0" u="none" strike="noStrike" cap="none" dirty="0">
                <a:latin typeface="Open Sans" panose="020B0606030504020204" pitchFamily="34" charset="0"/>
                <a:ea typeface="Open Sans" panose="020B0606030504020204" pitchFamily="34" charset="0"/>
                <a:cs typeface="Open Sans" panose="020B0606030504020204" pitchFamily="34" charset="0"/>
                <a:sym typeface="Open Sans"/>
              </a:rPr>
              <a:t>What are instructional materials?  </a:t>
            </a:r>
          </a:p>
          <a:p>
            <a:pPr marL="0" marR="0" lvl="0" indent="0" algn="l" rtl="0">
              <a:spcBef>
                <a:spcPts val="560"/>
              </a:spcBef>
              <a:spcAft>
                <a:spcPts val="0"/>
              </a:spcAft>
              <a:buClr>
                <a:srgbClr val="FF0F00"/>
              </a:buClr>
              <a:buSzPct val="100000"/>
              <a:buNone/>
            </a:pPr>
            <a:endParaRPr b="0" i="0" u="none" strike="noStrike" cap="none" dirty="0">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rtl="0">
              <a:spcBef>
                <a:spcPts val="560"/>
              </a:spcBef>
              <a:spcAft>
                <a:spcPts val="0"/>
              </a:spcAft>
              <a:buClr>
                <a:srgbClr val="FF0F00"/>
              </a:buClr>
              <a:buSzPct val="100000"/>
              <a:buFont typeface="Wingdings" panose="05000000000000000000" pitchFamily="2" charset="2"/>
              <a:buChar char="§"/>
            </a:pPr>
            <a:r>
              <a:rPr lang="en-US" b="0" i="0" u="none" strike="noStrike" cap="none" dirty="0">
                <a:latin typeface="Open Sans" panose="020B0606030504020204" pitchFamily="34" charset="0"/>
                <a:ea typeface="Open Sans" panose="020B0606030504020204" pitchFamily="34" charset="0"/>
                <a:cs typeface="Open Sans" panose="020B0606030504020204" pitchFamily="34" charset="0"/>
                <a:sym typeface="Open Sans"/>
              </a:rPr>
              <a:t>What are the characteristics of </a:t>
            </a:r>
            <a:r>
              <a:rPr lang="en-US" b="0" i="0" u="none" strike="noStrike" cap="none" dirty="0" smtClean="0">
                <a:latin typeface="Open Sans" panose="020B0606030504020204" pitchFamily="34" charset="0"/>
                <a:ea typeface="Open Sans" panose="020B0606030504020204" pitchFamily="34" charset="0"/>
                <a:cs typeface="Open Sans" panose="020B0606030504020204" pitchFamily="34" charset="0"/>
                <a:sym typeface="Open Sans"/>
              </a:rPr>
              <a:t>high-quality </a:t>
            </a:r>
            <a:r>
              <a:rPr lang="en-US" b="0" i="0" u="none" strike="noStrike" cap="none" dirty="0">
                <a:latin typeface="Open Sans" panose="020B0606030504020204" pitchFamily="34" charset="0"/>
                <a:ea typeface="Open Sans" panose="020B0606030504020204" pitchFamily="34" charset="0"/>
                <a:cs typeface="Open Sans" panose="020B0606030504020204" pitchFamily="34" charset="0"/>
                <a:sym typeface="Open Sans"/>
              </a:rPr>
              <a:t>instructional materials?  </a:t>
            </a:r>
          </a:p>
          <a:p>
            <a:pPr marL="342900" marR="0" lvl="0" indent="-342900" algn="l" rtl="0">
              <a:spcBef>
                <a:spcPts val="560"/>
              </a:spcBef>
              <a:spcAft>
                <a:spcPts val="0"/>
              </a:spcAft>
              <a:buClr>
                <a:srgbClr val="FF0F00"/>
              </a:buClr>
              <a:buSzPct val="100000"/>
              <a:buFont typeface="Arial"/>
              <a:buNone/>
            </a:pPr>
            <a:endParaRPr sz="2800" b="0" i="0" u="none" strike="noStrike" cap="none" dirty="0">
              <a:latin typeface="Open Sans"/>
              <a:ea typeface="Open Sans"/>
              <a:cs typeface="Open Sans"/>
              <a:sym typeface="Open Sans"/>
            </a:endParaRPr>
          </a:p>
          <a:p>
            <a:pPr marL="0" marR="0" lvl="0" indent="0" algn="l" rtl="0">
              <a:spcBef>
                <a:spcPts val="480"/>
              </a:spcBef>
              <a:spcAft>
                <a:spcPts val="0"/>
              </a:spcAft>
              <a:buClr>
                <a:srgbClr val="FF0F00"/>
              </a:buClr>
              <a:buSzPct val="25000"/>
              <a:buFont typeface="Arial"/>
              <a:buNone/>
            </a:pPr>
            <a:endParaRPr sz="2400" b="0" i="0" u="none" strike="noStrike" cap="none" dirty="0">
              <a:latin typeface="Open Sans"/>
              <a:ea typeface="Open Sans"/>
              <a:cs typeface="Open Sans"/>
              <a:sym typeface="Open Sans"/>
            </a:endParaRPr>
          </a:p>
          <a:p>
            <a:pPr marL="0" marR="0" lvl="0" indent="0" algn="l" rtl="0">
              <a:spcBef>
                <a:spcPts val="480"/>
              </a:spcBef>
              <a:spcAft>
                <a:spcPts val="0"/>
              </a:spcAft>
              <a:buClr>
                <a:srgbClr val="FF0F00"/>
              </a:buClr>
              <a:buSzPct val="25000"/>
              <a:buFont typeface="Arial"/>
              <a:buNone/>
            </a:pPr>
            <a:r>
              <a:rPr lang="en-US" sz="2400" b="0" i="0" u="none" strike="noStrike" cap="none" dirty="0">
                <a:latin typeface="Open Sans"/>
                <a:ea typeface="Open Sans"/>
                <a:cs typeface="Open Sans"/>
                <a:sym typeface="Open Sans"/>
              </a:rPr>
              <a:t> </a:t>
            </a:r>
          </a:p>
          <a:p>
            <a:pPr marL="342900" marR="0" lvl="0" indent="-342900" algn="l" rtl="0">
              <a:spcBef>
                <a:spcPts val="480"/>
              </a:spcBef>
              <a:spcAft>
                <a:spcPts val="0"/>
              </a:spcAft>
              <a:buClr>
                <a:srgbClr val="FF0F00"/>
              </a:buClr>
              <a:buSzPct val="100000"/>
              <a:buFont typeface="Arial"/>
              <a:buNone/>
            </a:pPr>
            <a:endParaRPr sz="2400" b="0" i="0" u="none" strike="noStrike" cap="none" dirty="0">
              <a:solidFill>
                <a:schemeClr val="dk1"/>
              </a:solidFill>
              <a:latin typeface="Open Sans"/>
              <a:ea typeface="Open Sans"/>
              <a:cs typeface="Open Sans"/>
              <a:sym typeface="Open Sans"/>
            </a:endParaRPr>
          </a:p>
          <a:p>
            <a:pPr marL="342900" marR="0" lvl="0" indent="-342900" algn="l" rtl="0">
              <a:spcBef>
                <a:spcPts val="480"/>
              </a:spcBef>
              <a:spcAft>
                <a:spcPts val="0"/>
              </a:spcAft>
              <a:buClr>
                <a:srgbClr val="FF0F00"/>
              </a:buClr>
              <a:buSzPct val="100000"/>
              <a:buFont typeface="Arial"/>
              <a:buNone/>
            </a:pPr>
            <a:endParaRPr sz="2400" b="0" i="0" u="none" strike="noStrike" cap="none" dirty="0">
              <a:solidFill>
                <a:schemeClr val="dk1"/>
              </a:solidFill>
              <a:latin typeface="Open Sans"/>
              <a:ea typeface="Open Sans"/>
              <a:cs typeface="Open Sans"/>
              <a:sym typeface="Open Sans"/>
            </a:endParaRPr>
          </a:p>
          <a:p>
            <a:pPr marL="0" marR="0" lvl="0" indent="0" algn="l" rtl="0">
              <a:spcBef>
                <a:spcPts val="480"/>
              </a:spcBef>
              <a:spcAft>
                <a:spcPts val="0"/>
              </a:spcAft>
              <a:buClr>
                <a:srgbClr val="FF0F00"/>
              </a:buClr>
              <a:buSzPct val="25000"/>
              <a:buFont typeface="Arial"/>
              <a:buNone/>
            </a:pPr>
            <a:endParaRPr sz="2400" b="0" i="0" u="none" strike="noStrike" cap="none" dirty="0">
              <a:solidFill>
                <a:schemeClr val="dk1"/>
              </a:solidFill>
              <a:latin typeface="Open Sans"/>
              <a:ea typeface="Open Sans"/>
              <a:cs typeface="Open Sans"/>
              <a:sym typeface="Open Sans"/>
            </a:endParaRPr>
          </a:p>
          <a:p>
            <a:pPr marL="342900" marR="0" lvl="0" indent="-342900" algn="l" rtl="0">
              <a:spcBef>
                <a:spcPts val="480"/>
              </a:spcBef>
              <a:spcAft>
                <a:spcPts val="0"/>
              </a:spcAft>
              <a:buClr>
                <a:srgbClr val="FF0F00"/>
              </a:buClr>
              <a:buSzPct val="100000"/>
              <a:buFont typeface="Arial"/>
              <a:buNone/>
            </a:pPr>
            <a:endParaRPr sz="2400" b="0" i="0" u="none" strike="noStrike" cap="none" dirty="0">
              <a:solidFill>
                <a:schemeClr val="dk1"/>
              </a:solidFill>
              <a:latin typeface="Open Sans"/>
              <a:ea typeface="Open Sans"/>
              <a:cs typeface="Open Sans"/>
              <a:sym typeface="Open Sans"/>
            </a:endParaRPr>
          </a:p>
          <a:p>
            <a:pPr marL="342900" marR="0" lvl="0" indent="-342900" algn="l" rtl="0">
              <a:spcBef>
                <a:spcPts val="480"/>
              </a:spcBef>
              <a:spcAft>
                <a:spcPts val="0"/>
              </a:spcAft>
              <a:buClr>
                <a:srgbClr val="FF0F00"/>
              </a:buClr>
              <a:buSzPct val="100000"/>
              <a:buFont typeface="Arial"/>
              <a:buNone/>
            </a:pPr>
            <a:endParaRPr sz="2400" b="0" i="0" u="none" strike="noStrike" cap="none" dirty="0">
              <a:solidFill>
                <a:schemeClr val="dk1"/>
              </a:solidFill>
              <a:latin typeface="Open Sans"/>
              <a:ea typeface="Open Sans"/>
              <a:cs typeface="Open Sans"/>
              <a:sym typeface="Open Sans"/>
            </a:endParaRPr>
          </a:p>
          <a:p>
            <a:pPr marL="342900" marR="0" lvl="0" indent="-342900" algn="l" rtl="0">
              <a:spcBef>
                <a:spcPts val="480"/>
              </a:spcBef>
              <a:spcAft>
                <a:spcPts val="0"/>
              </a:spcAft>
              <a:buClr>
                <a:srgbClr val="FF0F00"/>
              </a:buClr>
              <a:buSzPct val="100000"/>
              <a:buFont typeface="Arial"/>
              <a:buNone/>
            </a:pPr>
            <a:endParaRPr sz="2400" b="0" i="0" u="none" strike="noStrike" cap="none" dirty="0">
              <a:solidFill>
                <a:schemeClr val="dk1"/>
              </a:solidFill>
              <a:latin typeface="Open Sans"/>
              <a:ea typeface="Open Sans"/>
              <a:cs typeface="Open Sans"/>
              <a:sym typeface="Open Sans"/>
            </a:endParaRPr>
          </a:p>
          <a:p>
            <a:pPr marL="0" marR="0" lvl="0" indent="0" algn="l" rtl="0">
              <a:spcBef>
                <a:spcPts val="480"/>
              </a:spcBef>
              <a:buClr>
                <a:srgbClr val="FF0F00"/>
              </a:buClr>
              <a:buSzPct val="25000"/>
              <a:buFont typeface="Arial"/>
              <a:buNone/>
            </a:pPr>
            <a:endParaRPr sz="2400" b="0" i="0" u="none" strike="noStrike" cap="none" dirty="0">
              <a:solidFill>
                <a:schemeClr val="dk1"/>
              </a:solidFill>
              <a:latin typeface="Open Sans"/>
              <a:ea typeface="Open Sans"/>
              <a:cs typeface="Open Sans"/>
              <a:sym typeface="Open Sans"/>
            </a:endParaRPr>
          </a:p>
        </p:txBody>
      </p:sp>
      <p:sp>
        <p:nvSpPr>
          <p:cNvPr id="65" name="Shape 65"/>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l" rtl="0">
              <a:spcBef>
                <a:spcPts val="0"/>
              </a:spcBef>
              <a:buClr>
                <a:schemeClr val="lt1"/>
              </a:buClr>
              <a:buSzPct val="25000"/>
              <a:buFont typeface="Arial"/>
              <a:buNone/>
            </a:pPr>
            <a:r>
              <a:rPr lang="en-US" b="1" i="0" u="none" strike="noStrike" cap="none" dirty="0" smtClean="0">
                <a:solidFill>
                  <a:schemeClr val="lt1"/>
                </a:solidFill>
                <a:sym typeface="Arial"/>
              </a:rPr>
              <a:t>Instructional </a:t>
            </a:r>
            <a:r>
              <a:rPr lang="en-US" b="1" i="0" u="none" strike="noStrike" cap="none" dirty="0">
                <a:solidFill>
                  <a:schemeClr val="lt1"/>
                </a:solidFill>
                <a:sym typeface="Arial"/>
              </a:rPr>
              <a:t>Materials  </a:t>
            </a:r>
          </a:p>
        </p:txBody>
      </p:sp>
    </p:spTree>
    <p:extLst>
      <p:ext uri="{BB962C8B-B14F-4D97-AF65-F5344CB8AC3E}">
        <p14:creationId xmlns:p14="http://schemas.microsoft.com/office/powerpoint/2010/main" val="12379954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Shape 73"/>
          <p:cNvSpPr txBox="1">
            <a:spLocks noGrp="1"/>
          </p:cNvSpPr>
          <p:nvPr>
            <p:ph idx="1"/>
          </p:nvPr>
        </p:nvSpPr>
        <p:spPr>
          <a:prstGeom prst="rect">
            <a:avLst/>
          </a:prstGeom>
          <a:noFill/>
          <a:ln>
            <a:noFill/>
          </a:ln>
        </p:spPr>
        <p:txBody>
          <a:bodyPr lIns="91425" tIns="45700" rIns="91425" bIns="45700" anchor="t" anchorCtr="0">
            <a:noAutofit/>
          </a:bodyPr>
          <a:lstStyle/>
          <a:p>
            <a:pPr marR="0" lvl="0" algn="l" rtl="0">
              <a:spcBef>
                <a:spcPts val="0"/>
              </a:spcBef>
              <a:spcAft>
                <a:spcPts val="0"/>
              </a:spcAft>
              <a:buClr>
                <a:srgbClr val="FF0F00"/>
              </a:buClr>
              <a:buSzPct val="100000"/>
            </a:pPr>
            <a:r>
              <a:rPr lang="en-US" b="0" i="0" u="none" strike="noStrike" cap="none" dirty="0">
                <a:latin typeface="+mn-lt"/>
                <a:sym typeface="Open Sans"/>
              </a:rPr>
              <a:t>Characteristics of </a:t>
            </a:r>
            <a:r>
              <a:rPr lang="en-US" b="0" i="0" u="none" strike="noStrike" cap="none" dirty="0" smtClean="0">
                <a:latin typeface="+mn-lt"/>
                <a:sym typeface="Open Sans"/>
              </a:rPr>
              <a:t>high-quality </a:t>
            </a:r>
            <a:r>
              <a:rPr lang="en-US" b="0" i="0" u="none" strike="noStrike" cap="none" dirty="0">
                <a:latin typeface="+mn-lt"/>
                <a:sym typeface="Open Sans"/>
              </a:rPr>
              <a:t>instructional materials are:</a:t>
            </a:r>
          </a:p>
          <a:p>
            <a:pPr marL="742950" marR="0" lvl="1" indent="-285750" algn="l" rtl="0">
              <a:spcBef>
                <a:spcPts val="560"/>
              </a:spcBef>
              <a:spcAft>
                <a:spcPts val="0"/>
              </a:spcAft>
              <a:buClr>
                <a:srgbClr val="FF0F00"/>
              </a:buClr>
              <a:buSzPct val="100000"/>
              <a:buFont typeface="Arial"/>
              <a:buChar char="–"/>
            </a:pPr>
            <a:r>
              <a:rPr lang="en-US" sz="2400" b="0" i="0" u="none" strike="noStrike" cap="none" dirty="0" smtClean="0">
                <a:latin typeface="+mn-lt"/>
                <a:sym typeface="Open Sans"/>
              </a:rPr>
              <a:t>alignment to standards,</a:t>
            </a:r>
            <a:endParaRPr lang="en-US" sz="2400" b="0" i="0" u="none" strike="noStrike" cap="none" dirty="0">
              <a:latin typeface="+mn-lt"/>
              <a:sym typeface="Open Sans"/>
            </a:endParaRPr>
          </a:p>
          <a:p>
            <a:pPr marL="742950" marR="0" lvl="1" indent="-285750" algn="l" rtl="0">
              <a:spcBef>
                <a:spcPts val="560"/>
              </a:spcBef>
              <a:spcAft>
                <a:spcPts val="0"/>
              </a:spcAft>
              <a:buClr>
                <a:srgbClr val="FF0F00"/>
              </a:buClr>
              <a:buSzPct val="100000"/>
              <a:buFont typeface="Arial"/>
              <a:buChar char="–"/>
            </a:pPr>
            <a:r>
              <a:rPr lang="en-US" sz="2400" b="0" i="0" u="none" strike="noStrike" cap="none" dirty="0" smtClean="0">
                <a:latin typeface="+mn-lt"/>
                <a:sym typeface="Open Sans"/>
              </a:rPr>
              <a:t>connections to content,</a:t>
            </a:r>
            <a:endParaRPr lang="en-US" sz="2400" b="0" i="0" u="none" strike="noStrike" cap="none" dirty="0">
              <a:latin typeface="+mn-lt"/>
              <a:sym typeface="Open Sans"/>
            </a:endParaRPr>
          </a:p>
          <a:p>
            <a:pPr marL="742950" marR="0" lvl="1" indent="-285750" algn="l" rtl="0">
              <a:spcBef>
                <a:spcPts val="560"/>
              </a:spcBef>
              <a:spcAft>
                <a:spcPts val="0"/>
              </a:spcAft>
              <a:buClr>
                <a:srgbClr val="FF0F00"/>
              </a:buClr>
              <a:buSzPct val="100000"/>
              <a:buFont typeface="Arial"/>
              <a:buChar char="–"/>
            </a:pPr>
            <a:r>
              <a:rPr lang="en-US" sz="2400" b="0" i="0" u="none" strike="noStrike" cap="none" dirty="0">
                <a:latin typeface="+mn-lt"/>
                <a:sym typeface="Open Sans"/>
              </a:rPr>
              <a:t>clear learning </a:t>
            </a:r>
            <a:r>
              <a:rPr lang="en-US" sz="2400" b="0" i="0" u="none" strike="noStrike" cap="none" dirty="0" smtClean="0">
                <a:latin typeface="+mn-lt"/>
                <a:sym typeface="Open Sans"/>
              </a:rPr>
              <a:t>progressions, </a:t>
            </a:r>
            <a:endParaRPr lang="en-US" sz="2400" b="0" i="0" u="none" strike="noStrike" cap="none" dirty="0">
              <a:latin typeface="+mn-lt"/>
              <a:sym typeface="Open Sans"/>
            </a:endParaRPr>
          </a:p>
          <a:p>
            <a:pPr marL="742950" marR="0" lvl="1" indent="-285750" algn="l" rtl="0">
              <a:spcBef>
                <a:spcPts val="560"/>
              </a:spcBef>
              <a:spcAft>
                <a:spcPts val="0"/>
              </a:spcAft>
              <a:buClr>
                <a:srgbClr val="FF0F00"/>
              </a:buClr>
              <a:buSzPct val="100000"/>
              <a:buFont typeface="Arial"/>
              <a:buChar char="–"/>
            </a:pPr>
            <a:r>
              <a:rPr lang="en-US" sz="2400" dirty="0">
                <a:latin typeface="+mn-lt"/>
                <a:sym typeface="Open Sans"/>
              </a:rPr>
              <a:t>h</a:t>
            </a:r>
            <a:r>
              <a:rPr lang="en-US" sz="2400" b="0" i="0" u="none" strike="noStrike" cap="none" dirty="0" smtClean="0">
                <a:latin typeface="+mn-lt"/>
                <a:sym typeface="Open Sans"/>
              </a:rPr>
              <a:t>igh-quality </a:t>
            </a:r>
            <a:r>
              <a:rPr lang="en-US" sz="2400" b="0" i="0" u="none" strike="noStrike" cap="none" dirty="0">
                <a:latin typeface="+mn-lt"/>
                <a:sym typeface="Open Sans"/>
              </a:rPr>
              <a:t>complex texts (</a:t>
            </a:r>
            <a:r>
              <a:rPr lang="en-US" sz="2400" b="0" i="0" u="none" strike="noStrike" cap="none" dirty="0" smtClean="0">
                <a:latin typeface="+mn-lt"/>
                <a:sym typeface="Open Sans"/>
              </a:rPr>
              <a:t>ELA), and</a:t>
            </a:r>
          </a:p>
          <a:p>
            <a:pPr marL="742950" marR="0" lvl="1" indent="-285750" algn="l" rtl="0">
              <a:spcBef>
                <a:spcPts val="560"/>
              </a:spcBef>
              <a:spcAft>
                <a:spcPts val="0"/>
              </a:spcAft>
              <a:buClr>
                <a:srgbClr val="FF0F00"/>
              </a:buClr>
              <a:buSzPct val="100000"/>
              <a:buFont typeface="Arial"/>
              <a:buChar char="–"/>
            </a:pPr>
            <a:r>
              <a:rPr lang="en-US" sz="2400" dirty="0" smtClean="0">
                <a:latin typeface="+mn-lt"/>
              </a:rPr>
              <a:t>materials </a:t>
            </a:r>
            <a:r>
              <a:rPr lang="en-US" sz="2400" dirty="0">
                <a:latin typeface="+mn-lt"/>
              </a:rPr>
              <a:t>devoted to the major work of the grade/course standards (math</a:t>
            </a:r>
            <a:r>
              <a:rPr lang="en-US" sz="2400" dirty="0" smtClean="0">
                <a:latin typeface="+mn-lt"/>
              </a:rPr>
              <a:t>). </a:t>
            </a:r>
            <a:endParaRPr lang="en-US" sz="2400" dirty="0">
              <a:latin typeface="+mn-lt"/>
            </a:endParaRPr>
          </a:p>
          <a:p>
            <a:pPr marL="457200" marR="0" lvl="0" indent="0" algn="l" rtl="0">
              <a:spcBef>
                <a:spcPts val="560"/>
              </a:spcBef>
              <a:spcAft>
                <a:spcPts val="0"/>
              </a:spcAft>
              <a:buNone/>
            </a:pPr>
            <a:endParaRPr sz="2800" dirty="0">
              <a:solidFill>
                <a:srgbClr val="FF0000"/>
              </a:solidFill>
            </a:endParaRPr>
          </a:p>
          <a:p>
            <a:pPr marL="742950" marR="0" lvl="1" indent="-285750" algn="l" rtl="0">
              <a:spcBef>
                <a:spcPts val="400"/>
              </a:spcBef>
              <a:spcAft>
                <a:spcPts val="0"/>
              </a:spcAft>
              <a:buClr>
                <a:srgbClr val="FF0F00"/>
              </a:buClr>
              <a:buSzPct val="100000"/>
              <a:buFont typeface="Arial"/>
              <a:buNone/>
            </a:pPr>
            <a:endParaRPr sz="2000" b="0" i="0" u="none" strike="noStrike" cap="none" dirty="0">
              <a:solidFill>
                <a:schemeClr val="dk1"/>
              </a:solidFill>
              <a:latin typeface="Open Sans"/>
              <a:ea typeface="Open Sans"/>
              <a:cs typeface="Open Sans"/>
              <a:sym typeface="Open Sans"/>
            </a:endParaRPr>
          </a:p>
          <a:p>
            <a:pPr marL="742950" marR="0" lvl="1" indent="-285750" algn="l" rtl="0">
              <a:spcBef>
                <a:spcPts val="400"/>
              </a:spcBef>
              <a:spcAft>
                <a:spcPts val="0"/>
              </a:spcAft>
              <a:buClr>
                <a:srgbClr val="FF0F00"/>
              </a:buClr>
              <a:buSzPct val="100000"/>
              <a:buFont typeface="Arial"/>
              <a:buNone/>
            </a:pPr>
            <a:endParaRPr sz="2000" b="0" i="0" u="none" strike="noStrike" cap="none" dirty="0">
              <a:solidFill>
                <a:schemeClr val="dk1"/>
              </a:solidFill>
              <a:latin typeface="Open Sans"/>
              <a:ea typeface="Open Sans"/>
              <a:cs typeface="Open Sans"/>
              <a:sym typeface="Open Sans"/>
            </a:endParaRPr>
          </a:p>
          <a:p>
            <a:pPr marL="0" marR="0" lvl="0" indent="0" algn="l" rtl="0">
              <a:spcBef>
                <a:spcPts val="480"/>
              </a:spcBef>
              <a:spcAft>
                <a:spcPts val="0"/>
              </a:spcAft>
              <a:buClr>
                <a:srgbClr val="FF0F00"/>
              </a:buClr>
              <a:buSzPct val="25000"/>
              <a:buFont typeface="Arial"/>
              <a:buNone/>
            </a:pPr>
            <a:endParaRPr sz="2400" b="0" i="0" u="none" strike="noStrike" cap="none" dirty="0">
              <a:solidFill>
                <a:schemeClr val="dk1"/>
              </a:solidFill>
              <a:latin typeface="Open Sans"/>
              <a:ea typeface="Open Sans"/>
              <a:cs typeface="Open Sans"/>
              <a:sym typeface="Open Sans"/>
            </a:endParaRPr>
          </a:p>
          <a:p>
            <a:pPr marL="0" marR="0" lvl="0" indent="0" algn="l" rtl="0">
              <a:spcBef>
                <a:spcPts val="480"/>
              </a:spcBef>
              <a:spcAft>
                <a:spcPts val="0"/>
              </a:spcAft>
              <a:buClr>
                <a:srgbClr val="FF0F00"/>
              </a:buClr>
              <a:buSzPct val="25000"/>
              <a:buFont typeface="Arial"/>
              <a:buNone/>
            </a:pPr>
            <a:endParaRPr sz="2400" b="0" i="0" u="none" strike="noStrike" cap="none" dirty="0">
              <a:solidFill>
                <a:schemeClr val="dk1"/>
              </a:solidFill>
              <a:latin typeface="Open Sans"/>
              <a:ea typeface="Open Sans"/>
              <a:cs typeface="Open Sans"/>
              <a:sym typeface="Open Sans"/>
            </a:endParaRPr>
          </a:p>
          <a:p>
            <a:pPr marL="342900" marR="0" lvl="0" indent="-342900" algn="l" rtl="0">
              <a:spcBef>
                <a:spcPts val="480"/>
              </a:spcBef>
              <a:spcAft>
                <a:spcPts val="0"/>
              </a:spcAft>
              <a:buClr>
                <a:srgbClr val="FF0F00"/>
              </a:buClr>
              <a:buSzPct val="100000"/>
              <a:buFont typeface="Arial"/>
              <a:buNone/>
            </a:pPr>
            <a:endParaRPr sz="2400" b="0" i="0" u="none" strike="noStrike" cap="none" dirty="0">
              <a:solidFill>
                <a:schemeClr val="dk1"/>
              </a:solidFill>
              <a:latin typeface="Open Sans"/>
              <a:ea typeface="Open Sans"/>
              <a:cs typeface="Open Sans"/>
              <a:sym typeface="Open Sans"/>
            </a:endParaRPr>
          </a:p>
          <a:p>
            <a:pPr marL="342900" marR="0" lvl="0" indent="-342900" algn="l" rtl="0">
              <a:spcBef>
                <a:spcPts val="480"/>
              </a:spcBef>
              <a:spcAft>
                <a:spcPts val="0"/>
              </a:spcAft>
              <a:buClr>
                <a:srgbClr val="FF0F00"/>
              </a:buClr>
              <a:buSzPct val="100000"/>
              <a:buFont typeface="Arial"/>
              <a:buNone/>
            </a:pPr>
            <a:endParaRPr sz="2400" b="0" i="0" u="none" strike="noStrike" cap="none" dirty="0">
              <a:solidFill>
                <a:schemeClr val="dk1"/>
              </a:solidFill>
              <a:latin typeface="Open Sans"/>
              <a:ea typeface="Open Sans"/>
              <a:cs typeface="Open Sans"/>
              <a:sym typeface="Open Sans"/>
            </a:endParaRPr>
          </a:p>
          <a:p>
            <a:pPr marL="342900" marR="0" lvl="0" indent="-342900" algn="l" rtl="0">
              <a:spcBef>
                <a:spcPts val="480"/>
              </a:spcBef>
              <a:spcAft>
                <a:spcPts val="0"/>
              </a:spcAft>
              <a:buClr>
                <a:srgbClr val="FF0F00"/>
              </a:buClr>
              <a:buSzPct val="100000"/>
              <a:buFont typeface="Arial"/>
              <a:buNone/>
            </a:pPr>
            <a:endParaRPr sz="2400" b="0" i="0" u="none" strike="noStrike" cap="none" dirty="0">
              <a:solidFill>
                <a:schemeClr val="dk1"/>
              </a:solidFill>
              <a:latin typeface="Open Sans"/>
              <a:ea typeface="Open Sans"/>
              <a:cs typeface="Open Sans"/>
              <a:sym typeface="Open Sans"/>
            </a:endParaRPr>
          </a:p>
          <a:p>
            <a:pPr marL="0" marR="0" lvl="0" indent="0" algn="l" rtl="0">
              <a:spcBef>
                <a:spcPts val="480"/>
              </a:spcBef>
              <a:buClr>
                <a:srgbClr val="FF0F00"/>
              </a:buClr>
              <a:buSzPct val="25000"/>
              <a:buFont typeface="Arial"/>
              <a:buNone/>
            </a:pPr>
            <a:endParaRPr sz="2400" b="0" i="0" u="none" strike="noStrike" cap="none" dirty="0">
              <a:solidFill>
                <a:schemeClr val="dk1"/>
              </a:solidFill>
              <a:latin typeface="Open Sans"/>
              <a:ea typeface="Open Sans"/>
              <a:cs typeface="Open Sans"/>
              <a:sym typeface="Open Sans"/>
            </a:endParaRPr>
          </a:p>
        </p:txBody>
      </p:sp>
      <p:sp>
        <p:nvSpPr>
          <p:cNvPr id="72" name="Shape 72"/>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l" rtl="0">
              <a:spcBef>
                <a:spcPts val="0"/>
              </a:spcBef>
              <a:buClr>
                <a:schemeClr val="lt1"/>
              </a:buClr>
              <a:buSzPct val="25000"/>
              <a:buFont typeface="Arial"/>
              <a:buNone/>
            </a:pPr>
            <a:r>
              <a:rPr lang="en-US" b="1" i="0" u="none" strike="noStrike" cap="none" dirty="0">
                <a:solidFill>
                  <a:schemeClr val="lt1"/>
                </a:solidFill>
                <a:latin typeface="+mj-lt"/>
                <a:sym typeface="Arial"/>
              </a:rPr>
              <a:t>Instructional Materials </a:t>
            </a:r>
          </a:p>
        </p:txBody>
      </p:sp>
    </p:spTree>
    <p:extLst>
      <p:ext uri="{BB962C8B-B14F-4D97-AF65-F5344CB8AC3E}">
        <p14:creationId xmlns:p14="http://schemas.microsoft.com/office/powerpoint/2010/main" val="13626601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9" name="Shape 79"/>
          <p:cNvSpPr txBox="1">
            <a:spLocks noGrp="1"/>
          </p:cNvSpPr>
          <p:nvPr>
            <p:ph idx="1"/>
          </p:nvPr>
        </p:nvSpPr>
        <p:spPr>
          <a:prstGeom prst="rect">
            <a:avLst/>
          </a:prstGeom>
          <a:noFill/>
          <a:ln>
            <a:noFill/>
          </a:ln>
        </p:spPr>
        <p:txBody>
          <a:bodyPr lIns="91425" tIns="45700" rIns="91425" bIns="45700" anchor="t" anchorCtr="0">
            <a:noAutofit/>
          </a:bodyPr>
          <a:lstStyle/>
          <a:p>
            <a:pPr marR="0" lvl="0" algn="l" rtl="0">
              <a:spcBef>
                <a:spcPts val="0"/>
              </a:spcBef>
              <a:spcAft>
                <a:spcPts val="0"/>
              </a:spcAft>
              <a:buClr>
                <a:srgbClr val="FF0F00"/>
              </a:buClr>
              <a:buSzPct val="100000"/>
            </a:pPr>
            <a:r>
              <a:rPr lang="en-US" sz="2400" b="0" i="0" u="none" strike="noStrike" cap="none" dirty="0">
                <a:latin typeface="+mn-lt"/>
                <a:ea typeface="Open Sans"/>
                <a:cs typeface="Open Sans"/>
                <a:sym typeface="Open Sans"/>
              </a:rPr>
              <a:t>While our standards have undergone mostly minor revisions, it’s important to review your </a:t>
            </a:r>
            <a:r>
              <a:rPr lang="en-US" sz="2400" b="0" i="0" u="none" strike="noStrike" cap="none" dirty="0" smtClean="0">
                <a:latin typeface="+mn-lt"/>
                <a:ea typeface="Open Sans"/>
                <a:cs typeface="Open Sans"/>
                <a:sym typeface="Open Sans"/>
              </a:rPr>
              <a:t>district’s instructional </a:t>
            </a:r>
            <a:r>
              <a:rPr lang="en-US" sz="2400" b="0" i="0" u="none" strike="noStrike" cap="none" dirty="0">
                <a:latin typeface="+mn-lt"/>
                <a:ea typeface="Open Sans"/>
                <a:cs typeface="Open Sans"/>
                <a:sym typeface="Open Sans"/>
              </a:rPr>
              <a:t>materials to determine where you have strong alignment to standards and where you may have gaps to fill.</a:t>
            </a:r>
          </a:p>
          <a:p>
            <a:pPr>
              <a:spcBef>
                <a:spcPts val="480"/>
              </a:spcBef>
              <a:buClr>
                <a:srgbClr val="FF0F00"/>
              </a:buClr>
              <a:buSzPct val="25000"/>
            </a:pPr>
            <a:endParaRPr sz="2400" b="0" i="0" u="none" strike="noStrike" cap="none" dirty="0">
              <a:latin typeface="+mn-lt"/>
              <a:ea typeface="Open Sans"/>
              <a:cs typeface="Open Sans"/>
              <a:sym typeface="Open Sans"/>
            </a:endParaRPr>
          </a:p>
          <a:p>
            <a:pPr marR="0" lvl="0" algn="l" rtl="0">
              <a:spcBef>
                <a:spcPts val="480"/>
              </a:spcBef>
              <a:spcAft>
                <a:spcPts val="0"/>
              </a:spcAft>
              <a:buClr>
                <a:srgbClr val="FF0F00"/>
              </a:buClr>
              <a:buSzPct val="100000"/>
            </a:pPr>
            <a:r>
              <a:rPr lang="en-US" sz="2400" b="0" i="0" u="none" strike="noStrike" cap="none" dirty="0">
                <a:latin typeface="+mn-lt"/>
                <a:ea typeface="Open Sans"/>
                <a:cs typeface="Open Sans"/>
                <a:sym typeface="Open Sans"/>
              </a:rPr>
              <a:t>School leaders and teachers should engage in reviewing instructional materials on an ongoing basis to develop pedagogy and capacity. </a:t>
            </a:r>
          </a:p>
          <a:p>
            <a:pPr>
              <a:spcBef>
                <a:spcPts val="480"/>
              </a:spcBef>
            </a:pPr>
            <a:endParaRPr dirty="0">
              <a:latin typeface="+mn-lt"/>
            </a:endParaRPr>
          </a:p>
          <a:p>
            <a:pPr marL="0" marR="0" lvl="0" indent="0" algn="l" rtl="0">
              <a:spcBef>
                <a:spcPts val="480"/>
              </a:spcBef>
              <a:spcAft>
                <a:spcPts val="0"/>
              </a:spcAft>
              <a:buNone/>
            </a:pPr>
            <a:endParaRPr dirty="0">
              <a:latin typeface="+mn-lt"/>
            </a:endParaRPr>
          </a:p>
          <a:p>
            <a:pPr marL="342900" marR="0" lvl="0" indent="-342900" algn="l" rtl="0">
              <a:spcBef>
                <a:spcPts val="480"/>
              </a:spcBef>
              <a:buClr>
                <a:srgbClr val="FF0F00"/>
              </a:buClr>
              <a:buSzPct val="100000"/>
              <a:buFont typeface="Arial"/>
              <a:buNone/>
            </a:pPr>
            <a:endParaRPr sz="2400" b="0" i="0" u="none" strike="noStrike" cap="none" dirty="0">
              <a:latin typeface="+mn-lt"/>
              <a:ea typeface="Open Sans"/>
              <a:cs typeface="Open Sans"/>
              <a:sym typeface="Open Sans"/>
            </a:endParaRPr>
          </a:p>
        </p:txBody>
      </p:sp>
      <p:sp>
        <p:nvSpPr>
          <p:cNvPr id="78" name="Shape 78"/>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l" rtl="0">
              <a:spcBef>
                <a:spcPts val="0"/>
              </a:spcBef>
              <a:buClr>
                <a:schemeClr val="lt1"/>
              </a:buClr>
              <a:buSzPct val="25000"/>
              <a:buFont typeface="Arial"/>
              <a:buNone/>
            </a:pPr>
            <a:r>
              <a:rPr lang="en-US" b="1" i="0" u="none" strike="noStrike" cap="none" dirty="0">
                <a:solidFill>
                  <a:schemeClr val="lt1"/>
                </a:solidFill>
                <a:latin typeface="+mj-lt"/>
                <a:sym typeface="Arial"/>
              </a:rPr>
              <a:t>Best Practices </a:t>
            </a:r>
          </a:p>
        </p:txBody>
      </p:sp>
    </p:spTree>
    <p:extLst>
      <p:ext uri="{BB962C8B-B14F-4D97-AF65-F5344CB8AC3E}">
        <p14:creationId xmlns:p14="http://schemas.microsoft.com/office/powerpoint/2010/main" val="40023686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ctrTitle"/>
          </p:nvPr>
        </p:nvSpPr>
        <p:spPr>
          <a:xfrm>
            <a:off x="2667000" y="3962400"/>
            <a:ext cx="6324600" cy="2057400"/>
          </a:xfrm>
          <a:prstGeom prst="rect">
            <a:avLst/>
          </a:prstGeom>
          <a:noFill/>
          <a:ln>
            <a:noFill/>
          </a:ln>
        </p:spPr>
        <p:txBody>
          <a:bodyPr lIns="91425" tIns="45700" rIns="91425" bIns="45700" anchor="ctr" anchorCtr="0">
            <a:noAutofit/>
          </a:bodyPr>
          <a:lstStyle/>
          <a:p>
            <a:pPr marL="0" marR="0" lvl="0" indent="0" algn="r" rtl="0">
              <a:spcBef>
                <a:spcPts val="0"/>
              </a:spcBef>
              <a:buClr>
                <a:schemeClr val="lt1"/>
              </a:buClr>
              <a:buSzPct val="25000"/>
              <a:buFont typeface="Arial"/>
              <a:buNone/>
            </a:pPr>
            <a:r>
              <a:rPr lang="en-US" sz="4000" b="1" i="0" u="none" strike="noStrike" cap="none" dirty="0">
                <a:solidFill>
                  <a:schemeClr val="lt1"/>
                </a:solidFill>
                <a:latin typeface="PermianSlabSerifTypeface" panose="02000000000000000000" pitchFamily="50" charset="0"/>
                <a:sym typeface="Arial"/>
              </a:rPr>
              <a:t>Overview of the State Adoption Process</a:t>
            </a:r>
          </a:p>
        </p:txBody>
      </p:sp>
    </p:spTree>
    <p:extLst>
      <p:ext uri="{BB962C8B-B14F-4D97-AF65-F5344CB8AC3E}">
        <p14:creationId xmlns:p14="http://schemas.microsoft.com/office/powerpoint/2010/main" val="32106247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Welcome &amp; </a:t>
            </a:r>
            <a:r>
              <a:rPr lang="en-US" sz="4000" dirty="0" smtClean="0"/>
              <a:t>Overview</a:t>
            </a:r>
            <a:endParaRPr lang="en-US" sz="4000" dirty="0"/>
          </a:p>
        </p:txBody>
      </p:sp>
    </p:spTree>
    <p:extLst>
      <p:ext uri="{BB962C8B-B14F-4D97-AF65-F5344CB8AC3E}">
        <p14:creationId xmlns:p14="http://schemas.microsoft.com/office/powerpoint/2010/main" val="38271584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p:nvPr>
        </p:nvSpPr>
        <p:spPr>
          <a:prstGeom prst="rect">
            <a:avLst/>
          </a:prstGeom>
        </p:spPr>
        <p:txBody>
          <a:bodyPr lIns="91425" tIns="91425" rIns="91425" bIns="91425" anchor="ctr" anchorCtr="0">
            <a:noAutofit/>
          </a:bodyPr>
          <a:lstStyle/>
          <a:p>
            <a:pPr lvl="0" rtl="0">
              <a:spcBef>
                <a:spcPts val="0"/>
              </a:spcBef>
              <a:buNone/>
            </a:pPr>
            <a:r>
              <a:rPr lang="en-US" dirty="0">
                <a:latin typeface="PermianSlabSerifTypeface" panose="02000000000000000000" pitchFamily="50" charset="0"/>
              </a:rPr>
              <a:t>Overview of </a:t>
            </a:r>
            <a:r>
              <a:rPr lang="en-US" dirty="0" smtClean="0">
                <a:latin typeface="PermianSlabSerifTypeface" panose="02000000000000000000" pitchFamily="50" charset="0"/>
              </a:rPr>
              <a:t>State Instructional </a:t>
            </a:r>
            <a:r>
              <a:rPr lang="en-US" dirty="0">
                <a:latin typeface="PermianSlabSerifTypeface" panose="02000000000000000000" pitchFamily="50" charset="0"/>
              </a:rPr>
              <a:t>Materials Adoption Process </a:t>
            </a:r>
          </a:p>
        </p:txBody>
      </p:sp>
      <p:pic>
        <p:nvPicPr>
          <p:cNvPr id="93" name="Shape 93"/>
          <p:cNvPicPr preferRelativeResize="0"/>
          <p:nvPr/>
        </p:nvPicPr>
        <p:blipFill>
          <a:blip r:embed="rId3">
            <a:alphaModFix/>
          </a:blip>
          <a:stretch>
            <a:fillRect/>
          </a:stretch>
        </p:blipFill>
        <p:spPr>
          <a:xfrm>
            <a:off x="593987" y="1188272"/>
            <a:ext cx="7956025" cy="4919774"/>
          </a:xfrm>
          <a:prstGeom prst="rect">
            <a:avLst/>
          </a:prstGeom>
          <a:noFill/>
          <a:ln>
            <a:noFill/>
          </a:ln>
        </p:spPr>
      </p:pic>
    </p:spTree>
    <p:extLst>
      <p:ext uri="{BB962C8B-B14F-4D97-AF65-F5344CB8AC3E}">
        <p14:creationId xmlns:p14="http://schemas.microsoft.com/office/powerpoint/2010/main" val="17243235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0" name="Shape 100"/>
          <p:cNvSpPr txBox="1">
            <a:spLocks noGrp="1"/>
          </p:cNvSpPr>
          <p:nvPr>
            <p:ph idx="1"/>
          </p:nvPr>
        </p:nvSpPr>
        <p:spPr>
          <a:prstGeom prst="rect">
            <a:avLst/>
          </a:prstGeom>
        </p:spPr>
        <p:txBody>
          <a:bodyPr lIns="91425" tIns="91425" rIns="91425" bIns="91425" anchor="t" anchorCtr="0">
            <a:noAutofit/>
          </a:bodyPr>
          <a:lstStyle/>
          <a:p>
            <a:pPr lvl="0">
              <a:spcBef>
                <a:spcPts val="0"/>
              </a:spcBef>
              <a:buClr>
                <a:srgbClr val="FF0000"/>
              </a:buClr>
            </a:pPr>
            <a:r>
              <a:rPr lang="en-US" sz="2400" dirty="0" smtClean="0">
                <a:latin typeface="+mn-lt"/>
              </a:rPr>
              <a:t>While </a:t>
            </a:r>
            <a:r>
              <a:rPr lang="en-US" sz="2400" dirty="0">
                <a:latin typeface="+mn-lt"/>
              </a:rPr>
              <a:t>new standards go into effect for ELA and math in the </a:t>
            </a:r>
            <a:r>
              <a:rPr lang="en-US" sz="2400" dirty="0" smtClean="0">
                <a:latin typeface="+mn-lt"/>
              </a:rPr>
              <a:t>2017-18 </a:t>
            </a:r>
            <a:r>
              <a:rPr lang="en-US" sz="2400" dirty="0">
                <a:latin typeface="+mn-lt"/>
              </a:rPr>
              <a:t>school year, there will be no statewide review and adoption of materials until 2019 for ELA and 2020 for </a:t>
            </a:r>
            <a:r>
              <a:rPr lang="en-US" sz="2400" dirty="0" smtClean="0">
                <a:latin typeface="+mn-lt"/>
              </a:rPr>
              <a:t>math.</a:t>
            </a:r>
          </a:p>
          <a:p>
            <a:pPr lvl="0">
              <a:spcBef>
                <a:spcPts val="0"/>
              </a:spcBef>
              <a:buClr>
                <a:srgbClr val="FF0000"/>
              </a:buClr>
            </a:pPr>
            <a:endParaRPr lang="en-US" sz="2400" dirty="0" smtClean="0">
              <a:latin typeface="+mn-lt"/>
            </a:endParaRPr>
          </a:p>
          <a:p>
            <a:pPr lvl="0">
              <a:spcBef>
                <a:spcPts val="0"/>
              </a:spcBef>
              <a:buClr>
                <a:srgbClr val="FF0000"/>
              </a:buClr>
            </a:pPr>
            <a:r>
              <a:rPr lang="en-US" sz="2400" dirty="0" smtClean="0">
                <a:latin typeface="+mn-lt"/>
              </a:rPr>
              <a:t>Therefore</a:t>
            </a:r>
            <a:r>
              <a:rPr lang="en-US" sz="2400" dirty="0">
                <a:latin typeface="+mn-lt"/>
              </a:rPr>
              <a:t>, </a:t>
            </a:r>
            <a:r>
              <a:rPr lang="en-US" sz="2400" dirty="0" smtClean="0">
                <a:latin typeface="+mn-lt"/>
              </a:rPr>
              <a:t>districts </a:t>
            </a:r>
            <a:r>
              <a:rPr lang="en-US" sz="2400" dirty="0">
                <a:latin typeface="+mn-lt"/>
              </a:rPr>
              <a:t>will not have new materials available until 2020 for ELA and 2021 for </a:t>
            </a:r>
            <a:r>
              <a:rPr lang="en-US" sz="2400" dirty="0" smtClean="0">
                <a:latin typeface="+mn-lt"/>
              </a:rPr>
              <a:t>math.</a:t>
            </a:r>
            <a:endParaRPr lang="en-US" sz="2400" dirty="0">
              <a:latin typeface="+mn-lt"/>
            </a:endParaRPr>
          </a:p>
          <a:p>
            <a:pPr lvl="0" rtl="0">
              <a:spcBef>
                <a:spcPts val="0"/>
              </a:spcBef>
              <a:buNone/>
            </a:pPr>
            <a:endParaRPr dirty="0"/>
          </a:p>
        </p:txBody>
      </p:sp>
      <p:sp>
        <p:nvSpPr>
          <p:cNvPr id="99" name="Shape 99"/>
          <p:cNvSpPr txBox="1">
            <a:spLocks noGrp="1"/>
          </p:cNvSpPr>
          <p:nvPr>
            <p:ph type="title"/>
          </p:nvPr>
        </p:nvSpPr>
        <p:spPr>
          <a:xfrm>
            <a:off x="152400" y="304800"/>
            <a:ext cx="8305800" cy="914400"/>
          </a:xfrm>
          <a:prstGeom prst="rect">
            <a:avLst/>
          </a:prstGeom>
        </p:spPr>
        <p:txBody>
          <a:bodyPr lIns="91425" tIns="91425" rIns="91425" bIns="91425" anchor="ctr" anchorCtr="0">
            <a:noAutofit/>
          </a:bodyPr>
          <a:lstStyle/>
          <a:p>
            <a:pPr lvl="0" rtl="0">
              <a:spcBef>
                <a:spcPts val="0"/>
              </a:spcBef>
              <a:buNone/>
            </a:pPr>
            <a:r>
              <a:rPr lang="en-US" sz="3200" dirty="0">
                <a:latin typeface="+mj-lt"/>
              </a:rPr>
              <a:t>Overview of State Adoption </a:t>
            </a:r>
            <a:r>
              <a:rPr lang="en-US" sz="3200" dirty="0" smtClean="0">
                <a:latin typeface="+mj-lt"/>
              </a:rPr>
              <a:t>Cycle</a:t>
            </a:r>
            <a:endParaRPr lang="en-US" sz="3200" dirty="0">
              <a:latin typeface="+mj-lt"/>
            </a:endParaRPr>
          </a:p>
        </p:txBody>
      </p:sp>
    </p:spTree>
    <p:extLst>
      <p:ext uri="{BB962C8B-B14F-4D97-AF65-F5344CB8AC3E}">
        <p14:creationId xmlns:p14="http://schemas.microsoft.com/office/powerpoint/2010/main" val="21522015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7" name="Shape 107"/>
          <p:cNvSpPr txBox="1">
            <a:spLocks noGrp="1"/>
          </p:cNvSpPr>
          <p:nvPr>
            <p:ph idx="1"/>
          </p:nvPr>
        </p:nvSpPr>
        <p:spPr>
          <a:prstGeom prst="rect">
            <a:avLst/>
          </a:prstGeom>
          <a:noFill/>
          <a:ln>
            <a:noFill/>
          </a:ln>
        </p:spPr>
        <p:txBody>
          <a:bodyPr lIns="91425" tIns="45700" rIns="91425" bIns="45700" anchor="t" anchorCtr="0">
            <a:noAutofit/>
          </a:bodyPr>
          <a:lstStyle/>
          <a:p>
            <a:pPr marL="0" lvl="0" indent="0">
              <a:spcBef>
                <a:spcPts val="0"/>
              </a:spcBef>
              <a:buClr>
                <a:srgbClr val="FF0000"/>
              </a:buClr>
              <a:buNone/>
            </a:pPr>
            <a:r>
              <a:rPr lang="en-US" dirty="0" smtClean="0">
                <a:latin typeface="+mn-lt"/>
                <a:sym typeface="Open Sans"/>
              </a:rPr>
              <a:t>Districts</a:t>
            </a:r>
            <a:r>
              <a:rPr lang="en-US" b="0" i="0" u="none" strike="noStrike" cap="none" dirty="0" smtClean="0">
                <a:latin typeface="+mn-lt"/>
                <a:sym typeface="Open Sans"/>
              </a:rPr>
              <a:t> </a:t>
            </a:r>
            <a:r>
              <a:rPr lang="en-US" b="0" i="0" u="none" strike="noStrike" cap="none" dirty="0">
                <a:latin typeface="+mn-lt"/>
                <a:sym typeface="Open Sans"/>
              </a:rPr>
              <a:t>need to review materials when</a:t>
            </a:r>
            <a:r>
              <a:rPr lang="en-US" b="0" i="0" u="none" strike="noStrike" cap="none" dirty="0" smtClean="0">
                <a:latin typeface="+mn-lt"/>
                <a:sym typeface="Open Sans"/>
              </a:rPr>
              <a:t>: </a:t>
            </a:r>
          </a:p>
          <a:p>
            <a:pPr marR="0" lvl="0" algn="l" rtl="0">
              <a:spcBef>
                <a:spcPts val="0"/>
              </a:spcBef>
              <a:spcAft>
                <a:spcPts val="0"/>
              </a:spcAft>
              <a:buClr>
                <a:srgbClr val="FF0000"/>
              </a:buClr>
              <a:buSzPct val="25000"/>
            </a:pPr>
            <a:endParaRPr lang="en-US" b="0" i="0" u="none" strike="noStrike" cap="none" dirty="0" smtClean="0">
              <a:latin typeface="+mn-lt"/>
              <a:sym typeface="Open Sans"/>
            </a:endParaRPr>
          </a:p>
          <a:p>
            <a:pPr marR="0" lvl="1" algn="l" rtl="0">
              <a:spcBef>
                <a:spcPts val="400"/>
              </a:spcBef>
              <a:spcAft>
                <a:spcPts val="0"/>
              </a:spcAft>
              <a:buClr>
                <a:srgbClr val="FF0000"/>
              </a:buClr>
              <a:buSzPct val="100000"/>
              <a:buFont typeface="Wingdings" panose="05000000000000000000" pitchFamily="2" charset="2"/>
              <a:buChar char="§"/>
            </a:pPr>
            <a:r>
              <a:rPr lang="en-US" dirty="0">
                <a:latin typeface="+mn-lt"/>
                <a:sym typeface="Open Sans"/>
              </a:rPr>
              <a:t>T</a:t>
            </a:r>
            <a:r>
              <a:rPr lang="en-US" b="0" i="0" u="none" strike="noStrike" cap="none" dirty="0" smtClean="0">
                <a:latin typeface="+mn-lt"/>
                <a:sym typeface="Open Sans"/>
              </a:rPr>
              <a:t>here is a new adoption. (</a:t>
            </a:r>
            <a:r>
              <a:rPr lang="en-US" dirty="0">
                <a:latin typeface="+mn-lt"/>
                <a:sym typeface="Open Sans"/>
              </a:rPr>
              <a:t>T</a:t>
            </a:r>
            <a:r>
              <a:rPr lang="en-US" dirty="0" smtClean="0">
                <a:latin typeface="+mn-lt"/>
              </a:rPr>
              <a:t>his occurs annually for different subjects at the local level.)</a:t>
            </a:r>
          </a:p>
          <a:p>
            <a:pPr marR="0" lvl="1" algn="l" rtl="0">
              <a:spcBef>
                <a:spcPts val="400"/>
              </a:spcBef>
              <a:spcAft>
                <a:spcPts val="0"/>
              </a:spcAft>
              <a:buClr>
                <a:srgbClr val="FF0000"/>
              </a:buClr>
              <a:buSzPct val="100000"/>
              <a:buFont typeface="Wingdings" panose="05000000000000000000" pitchFamily="2" charset="2"/>
              <a:buChar char="§"/>
            </a:pPr>
            <a:endParaRPr lang="en-US" dirty="0">
              <a:latin typeface="+mn-lt"/>
            </a:endParaRPr>
          </a:p>
          <a:p>
            <a:pPr marR="0" lvl="1" algn="l" rtl="0">
              <a:spcBef>
                <a:spcPts val="400"/>
              </a:spcBef>
              <a:spcAft>
                <a:spcPts val="0"/>
              </a:spcAft>
              <a:buClr>
                <a:srgbClr val="FF0000"/>
              </a:buClr>
              <a:buSzPct val="100000"/>
              <a:buFont typeface="Wingdings" panose="05000000000000000000" pitchFamily="2" charset="2"/>
              <a:buChar char="§"/>
            </a:pPr>
            <a:r>
              <a:rPr lang="en-US" b="0" i="0" u="none" strike="noStrike" cap="none" dirty="0" smtClean="0">
                <a:latin typeface="+mn-lt"/>
                <a:sym typeface="Open Sans"/>
              </a:rPr>
              <a:t>A district chooses not to adopt materials from the official state list in order to meet the unique needs of their district. </a:t>
            </a:r>
          </a:p>
          <a:p>
            <a:pPr marR="0" lvl="1" algn="l" rtl="0">
              <a:spcBef>
                <a:spcPts val="400"/>
              </a:spcBef>
              <a:spcAft>
                <a:spcPts val="0"/>
              </a:spcAft>
              <a:buClr>
                <a:srgbClr val="FF0000"/>
              </a:buClr>
              <a:buSzPct val="100000"/>
              <a:buFont typeface="Wingdings" panose="05000000000000000000" pitchFamily="2" charset="2"/>
              <a:buChar char="§"/>
            </a:pPr>
            <a:endParaRPr lang="en-US" b="0" i="0" u="none" strike="noStrike" cap="none" dirty="0" smtClean="0">
              <a:latin typeface="+mn-lt"/>
              <a:sym typeface="Open Sans"/>
            </a:endParaRPr>
          </a:p>
          <a:p>
            <a:pPr marR="0" lvl="1" algn="l" rtl="0">
              <a:spcBef>
                <a:spcPts val="400"/>
              </a:spcBef>
              <a:buClr>
                <a:srgbClr val="FF0000"/>
              </a:buClr>
              <a:buSzPct val="100000"/>
              <a:buFont typeface="Wingdings" panose="05000000000000000000" pitchFamily="2" charset="2"/>
              <a:buChar char="§"/>
            </a:pPr>
            <a:r>
              <a:rPr lang="en-US" b="1" dirty="0">
                <a:latin typeface="+mn-lt"/>
                <a:sym typeface="Open Sans"/>
              </a:rPr>
              <a:t>C</a:t>
            </a:r>
            <a:r>
              <a:rPr lang="en-US" b="1" i="0" u="none" strike="noStrike" cap="none" dirty="0" smtClean="0">
                <a:latin typeface="+mn-lt"/>
                <a:sym typeface="Open Sans"/>
              </a:rPr>
              <a:t>urrent materials have gaps </a:t>
            </a:r>
            <a:r>
              <a:rPr lang="en-US" b="1" dirty="0" smtClean="0">
                <a:latin typeface="+mn-lt"/>
                <a:sym typeface="Open Sans"/>
              </a:rPr>
              <a:t>that may require</a:t>
            </a:r>
            <a:r>
              <a:rPr lang="en-US" b="1" i="0" u="none" strike="noStrike" cap="none" dirty="0" smtClean="0">
                <a:latin typeface="+mn-lt"/>
                <a:sym typeface="Open Sans"/>
              </a:rPr>
              <a:t> supplemental materials.</a:t>
            </a:r>
            <a:endParaRPr lang="en-US" b="1" i="1" u="none" strike="noStrike" cap="none" dirty="0">
              <a:latin typeface="+mn-lt"/>
              <a:sym typeface="Open Sans"/>
            </a:endParaRPr>
          </a:p>
        </p:txBody>
      </p:sp>
      <p:sp>
        <p:nvSpPr>
          <p:cNvPr id="106" name="Shape 106"/>
          <p:cNvSpPr txBox="1">
            <a:spLocks noGrp="1"/>
          </p:cNvSpPr>
          <p:nvPr>
            <p:ph type="title"/>
          </p:nvPr>
        </p:nvSpPr>
        <p:spPr>
          <a:xfrm>
            <a:off x="25400" y="228600"/>
            <a:ext cx="8305800" cy="914400"/>
          </a:xfrm>
          <a:prstGeom prst="rect">
            <a:avLst/>
          </a:prstGeom>
          <a:noFill/>
          <a:ln>
            <a:noFill/>
          </a:ln>
        </p:spPr>
        <p:txBody>
          <a:bodyPr lIns="91425" tIns="45700" rIns="91425" bIns="45700" anchor="ctr" anchorCtr="0">
            <a:noAutofit/>
          </a:bodyPr>
          <a:lstStyle/>
          <a:p>
            <a:pPr lvl="0">
              <a:buSzPct val="25000"/>
            </a:pPr>
            <a:r>
              <a:rPr lang="en-US" dirty="0" smtClean="0">
                <a:solidFill>
                  <a:schemeClr val="bg1"/>
                </a:solidFill>
                <a:latin typeface="+mj-lt"/>
                <a:ea typeface="Open Sans"/>
                <a:cs typeface="Open Sans"/>
                <a:sym typeface="Open Sans"/>
              </a:rPr>
              <a:t>District </a:t>
            </a:r>
            <a:r>
              <a:rPr lang="en-US" i="0" u="none" strike="noStrike" cap="none" dirty="0" smtClean="0">
                <a:solidFill>
                  <a:schemeClr val="bg1"/>
                </a:solidFill>
                <a:latin typeface="+mj-lt"/>
                <a:sym typeface="Arial"/>
              </a:rPr>
              <a:t>M</a:t>
            </a:r>
            <a:r>
              <a:rPr lang="en-US" b="1" i="0" u="none" strike="noStrike" cap="none" dirty="0" smtClean="0">
                <a:solidFill>
                  <a:schemeClr val="bg1"/>
                </a:solidFill>
                <a:latin typeface="+mj-lt"/>
                <a:sym typeface="Arial"/>
              </a:rPr>
              <a:t>ate</a:t>
            </a:r>
            <a:r>
              <a:rPr lang="en-US" b="1" i="0" u="none" strike="noStrike" cap="none" dirty="0" smtClean="0">
                <a:solidFill>
                  <a:schemeClr val="lt1"/>
                </a:solidFill>
                <a:latin typeface="+mj-lt"/>
                <a:sym typeface="Arial"/>
              </a:rPr>
              <a:t>rials </a:t>
            </a:r>
            <a:r>
              <a:rPr lang="en-US" b="1" i="0" u="none" strike="noStrike" cap="none" dirty="0">
                <a:solidFill>
                  <a:schemeClr val="lt1"/>
                </a:solidFill>
                <a:latin typeface="+mj-lt"/>
                <a:sym typeface="Arial"/>
              </a:rPr>
              <a:t>Review</a:t>
            </a:r>
          </a:p>
        </p:txBody>
      </p:sp>
    </p:spTree>
    <p:extLst>
      <p:ext uri="{BB962C8B-B14F-4D97-AF65-F5344CB8AC3E}">
        <p14:creationId xmlns:p14="http://schemas.microsoft.com/office/powerpoint/2010/main" val="23358759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txBox="1">
            <a:spLocks noGrp="1"/>
          </p:cNvSpPr>
          <p:nvPr>
            <p:ph idx="1"/>
          </p:nvPr>
        </p:nvSpPr>
        <p:spPr>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FF0F00"/>
              </a:buClr>
              <a:buSzPct val="100000"/>
              <a:buNone/>
            </a:pPr>
            <a:r>
              <a:rPr lang="en-US" sz="2000" b="0" i="0" u="none" strike="noStrike" cap="none" dirty="0">
                <a:latin typeface="+mn-lt"/>
                <a:sym typeface="Open Sans"/>
              </a:rPr>
              <a:t>When it is determined that new </a:t>
            </a:r>
            <a:r>
              <a:rPr lang="en-US" sz="2000" b="0" i="0" u="none" strike="noStrike" cap="none" dirty="0" smtClean="0">
                <a:latin typeface="+mn-lt"/>
                <a:sym typeface="Open Sans"/>
              </a:rPr>
              <a:t>or </a:t>
            </a:r>
            <a:r>
              <a:rPr lang="en-US" sz="2000" b="0" i="0" u="none" strike="noStrike" cap="none" dirty="0">
                <a:latin typeface="+mn-lt"/>
                <a:sym typeface="Open Sans"/>
              </a:rPr>
              <a:t>supplemental materials are </a:t>
            </a:r>
            <a:r>
              <a:rPr lang="en-US" sz="2000" b="0" i="0" u="none" strike="noStrike" cap="none" dirty="0" smtClean="0">
                <a:latin typeface="+mn-lt"/>
                <a:sym typeface="Open Sans"/>
              </a:rPr>
              <a:t>needed, </a:t>
            </a:r>
            <a:r>
              <a:rPr lang="en-US" sz="2000" b="0" i="0" u="none" strike="noStrike" cap="none" dirty="0">
                <a:latin typeface="+mn-lt"/>
                <a:sym typeface="Open Sans"/>
              </a:rPr>
              <a:t>the </a:t>
            </a:r>
            <a:r>
              <a:rPr lang="en-US" sz="2000" b="0" i="0" u="none" strike="noStrike" cap="none" dirty="0" smtClean="0">
                <a:latin typeface="+mn-lt"/>
                <a:sym typeface="Open Sans"/>
              </a:rPr>
              <a:t>district should form a review panel of subject-area experts and:</a:t>
            </a:r>
            <a:endParaRPr lang="en-US" sz="2000" b="0" i="0" u="none" strike="noStrike" cap="none" dirty="0">
              <a:latin typeface="+mn-lt"/>
              <a:sym typeface="Open Sans"/>
            </a:endParaRPr>
          </a:p>
          <a:p>
            <a:pPr marR="0" lvl="1" algn="l" rtl="0">
              <a:spcBef>
                <a:spcPts val="400"/>
              </a:spcBef>
              <a:spcAft>
                <a:spcPts val="0"/>
              </a:spcAft>
              <a:buClr>
                <a:srgbClr val="FF0F00"/>
              </a:buClr>
              <a:buSzPct val="100000"/>
              <a:buFont typeface="Wingdings" panose="05000000000000000000" pitchFamily="2" charset="2"/>
              <a:buChar char="§"/>
            </a:pPr>
            <a:r>
              <a:rPr lang="en-US" sz="2000" dirty="0">
                <a:latin typeface="+mn-lt"/>
                <a:sym typeface="Open Sans"/>
              </a:rPr>
              <a:t>s</a:t>
            </a:r>
            <a:r>
              <a:rPr lang="en-US" sz="2000" b="0" i="0" u="none" strike="noStrike" cap="none" dirty="0" smtClean="0">
                <a:latin typeface="+mn-lt"/>
                <a:sym typeface="Open Sans"/>
              </a:rPr>
              <a:t>tudy </a:t>
            </a:r>
            <a:r>
              <a:rPr lang="en-US" sz="2000" b="0" i="0" u="none" strike="noStrike" cap="none" dirty="0">
                <a:latin typeface="+mn-lt"/>
                <a:sym typeface="Open Sans"/>
              </a:rPr>
              <a:t>the </a:t>
            </a:r>
            <a:r>
              <a:rPr lang="en-US" sz="2000" b="0" i="0" u="none" strike="noStrike" cap="none" dirty="0" smtClean="0">
                <a:latin typeface="+mn-lt"/>
                <a:sym typeface="Open Sans"/>
              </a:rPr>
              <a:t>standards,</a:t>
            </a:r>
            <a:endParaRPr lang="en-US" sz="2000" b="0" i="0" u="none" strike="noStrike" cap="none" dirty="0">
              <a:latin typeface="+mn-lt"/>
              <a:sym typeface="Open Sans"/>
            </a:endParaRPr>
          </a:p>
          <a:p>
            <a:pPr marR="0" lvl="1" algn="l" rtl="0">
              <a:spcBef>
                <a:spcPts val="400"/>
              </a:spcBef>
              <a:spcAft>
                <a:spcPts val="0"/>
              </a:spcAft>
              <a:buClr>
                <a:srgbClr val="FF0F00"/>
              </a:buClr>
              <a:buSzPct val="100000"/>
              <a:buFont typeface="Wingdings" panose="05000000000000000000" pitchFamily="2" charset="2"/>
              <a:buChar char="§"/>
            </a:pPr>
            <a:r>
              <a:rPr lang="en-US" sz="2000" dirty="0">
                <a:latin typeface="+mn-lt"/>
                <a:sym typeface="Open Sans"/>
              </a:rPr>
              <a:t>s</a:t>
            </a:r>
            <a:r>
              <a:rPr lang="en-US" sz="2000" b="0" i="0" u="none" strike="noStrike" cap="none" dirty="0" smtClean="0">
                <a:latin typeface="+mn-lt"/>
                <a:sym typeface="Open Sans"/>
              </a:rPr>
              <a:t>tudy </a:t>
            </a:r>
            <a:r>
              <a:rPr lang="en-US" sz="2000" b="0" i="0" u="none" strike="noStrike" cap="none" dirty="0">
                <a:latin typeface="+mn-lt"/>
                <a:sym typeface="Open Sans"/>
              </a:rPr>
              <a:t>the screening </a:t>
            </a:r>
            <a:r>
              <a:rPr lang="en-US" sz="2000" b="0" i="0" u="none" strike="noStrike" cap="none" dirty="0" smtClean="0">
                <a:latin typeface="+mn-lt"/>
                <a:sym typeface="Open Sans"/>
              </a:rPr>
              <a:t>instruments,</a:t>
            </a:r>
          </a:p>
          <a:p>
            <a:pPr marR="0" lvl="1" algn="l" rtl="0">
              <a:spcBef>
                <a:spcPts val="400"/>
              </a:spcBef>
              <a:spcAft>
                <a:spcPts val="0"/>
              </a:spcAft>
              <a:buClr>
                <a:srgbClr val="FF0F00"/>
              </a:buClr>
              <a:buSzPct val="100000"/>
              <a:buFont typeface="Wingdings" panose="05000000000000000000" pitchFamily="2" charset="2"/>
              <a:buChar char="§"/>
            </a:pPr>
            <a:r>
              <a:rPr lang="en-US" sz="2000" dirty="0">
                <a:latin typeface="+mn-lt"/>
              </a:rPr>
              <a:t>r</a:t>
            </a:r>
            <a:r>
              <a:rPr lang="en-US" sz="2000" dirty="0" smtClean="0">
                <a:latin typeface="+mn-lt"/>
              </a:rPr>
              <a:t>eview materials</a:t>
            </a:r>
            <a:r>
              <a:rPr lang="en-US" sz="2000" dirty="0">
                <a:latin typeface="+mn-lt"/>
              </a:rPr>
              <a:t>,</a:t>
            </a:r>
            <a:r>
              <a:rPr lang="en-US" sz="2000" dirty="0" smtClean="0">
                <a:latin typeface="+mn-lt"/>
              </a:rPr>
              <a:t> </a:t>
            </a:r>
          </a:p>
          <a:p>
            <a:pPr marR="0" lvl="1" algn="l" rtl="0">
              <a:spcBef>
                <a:spcPts val="400"/>
              </a:spcBef>
              <a:spcAft>
                <a:spcPts val="0"/>
              </a:spcAft>
              <a:buClr>
                <a:srgbClr val="FF0F00"/>
              </a:buClr>
              <a:buSzPct val="100000"/>
              <a:buFont typeface="Wingdings" panose="05000000000000000000" pitchFamily="2" charset="2"/>
              <a:buChar char="§"/>
            </a:pPr>
            <a:r>
              <a:rPr lang="en-US" sz="2000" dirty="0" smtClean="0">
                <a:latin typeface="+mn-lt"/>
                <a:sym typeface="Open Sans"/>
              </a:rPr>
              <a:t>d</a:t>
            </a:r>
            <a:r>
              <a:rPr lang="en-US" sz="2000" b="0" i="0" u="none" strike="noStrike" cap="none" dirty="0" smtClean="0">
                <a:latin typeface="+mn-lt"/>
                <a:sym typeface="Open Sans"/>
              </a:rPr>
              <a:t>etermine if there are gaps, and</a:t>
            </a:r>
          </a:p>
          <a:p>
            <a:pPr marR="0" lvl="1" algn="l" rtl="0">
              <a:spcBef>
                <a:spcPts val="400"/>
              </a:spcBef>
              <a:spcAft>
                <a:spcPts val="0"/>
              </a:spcAft>
              <a:buClr>
                <a:srgbClr val="FF0F00"/>
              </a:buClr>
              <a:buSzPct val="100000"/>
              <a:buFont typeface="Wingdings" panose="05000000000000000000" pitchFamily="2" charset="2"/>
              <a:buChar char="§"/>
            </a:pPr>
            <a:r>
              <a:rPr lang="en-US" sz="2000" dirty="0">
                <a:latin typeface="+mn-lt"/>
              </a:rPr>
              <a:t>d</a:t>
            </a:r>
            <a:r>
              <a:rPr lang="en-US" sz="2000" dirty="0" smtClean="0">
                <a:latin typeface="+mn-lt"/>
              </a:rPr>
              <a:t>evelop a plan to address the gaps.</a:t>
            </a:r>
            <a:endParaRPr lang="en-US" sz="2000" b="0" i="0" u="none" strike="noStrike" cap="none" dirty="0">
              <a:latin typeface="+mn-lt"/>
              <a:sym typeface="Open Sans"/>
            </a:endParaRPr>
          </a:p>
          <a:p>
            <a:pPr marR="0" lvl="1" algn="l" rtl="0">
              <a:spcBef>
                <a:spcPts val="400"/>
              </a:spcBef>
              <a:spcAft>
                <a:spcPts val="0"/>
              </a:spcAft>
              <a:buClr>
                <a:srgbClr val="FF0F00"/>
              </a:buClr>
              <a:buSzPct val="25000"/>
              <a:buFont typeface="Wingdings" panose="05000000000000000000" pitchFamily="2" charset="2"/>
              <a:buChar char="§"/>
            </a:pPr>
            <a:endParaRPr sz="2000" b="0" i="0" u="none" strike="noStrike" cap="none" dirty="0">
              <a:latin typeface="+mn-lt"/>
              <a:sym typeface="Open Sans"/>
            </a:endParaRPr>
          </a:p>
          <a:p>
            <a:pPr marL="0" marR="0" lvl="0" indent="0" algn="l" rtl="0">
              <a:spcBef>
                <a:spcPts val="480"/>
              </a:spcBef>
              <a:buClr>
                <a:srgbClr val="FF0F00"/>
              </a:buClr>
              <a:buSzPct val="100000"/>
              <a:buNone/>
            </a:pPr>
            <a:r>
              <a:rPr lang="en-US" sz="2000" b="0" i="0" u="none" strike="noStrike" cap="none" dirty="0">
                <a:latin typeface="+mn-lt"/>
                <a:sym typeface="Open Sans"/>
              </a:rPr>
              <a:t>When reviewing materials, it is important to have a deep understanding of the standards and the screening </a:t>
            </a:r>
            <a:r>
              <a:rPr lang="en-US" sz="2000" b="0" i="0" u="none" strike="noStrike" cap="none" dirty="0" smtClean="0">
                <a:latin typeface="+mn-lt"/>
                <a:sym typeface="Open Sans"/>
              </a:rPr>
              <a:t>instrument</a:t>
            </a:r>
            <a:r>
              <a:rPr lang="en-US" sz="2000" dirty="0">
                <a:latin typeface="+mn-lt"/>
              </a:rPr>
              <a:t> </a:t>
            </a:r>
            <a:r>
              <a:rPr lang="en-US" sz="2000" dirty="0" smtClean="0">
                <a:latin typeface="+mn-lt"/>
              </a:rPr>
              <a:t>before looking at the materials. </a:t>
            </a:r>
            <a:endParaRPr lang="en-US" sz="2000" b="0" i="0" u="none" strike="noStrike" cap="none" dirty="0">
              <a:latin typeface="+mn-lt"/>
              <a:sym typeface="Open Sans"/>
            </a:endParaRPr>
          </a:p>
        </p:txBody>
      </p:sp>
      <p:sp>
        <p:nvSpPr>
          <p:cNvPr id="120" name="Shape 120"/>
          <p:cNvSpPr txBox="1">
            <a:spLocks noGrp="1"/>
          </p:cNvSpPr>
          <p:nvPr>
            <p:ph type="title"/>
          </p:nvPr>
        </p:nvSpPr>
        <p:spPr>
          <a:xfrm>
            <a:off x="152400" y="228600"/>
            <a:ext cx="8305800" cy="914400"/>
          </a:xfrm>
          <a:prstGeom prst="rect">
            <a:avLst/>
          </a:prstGeom>
          <a:noFill/>
          <a:ln>
            <a:noFill/>
          </a:ln>
        </p:spPr>
        <p:txBody>
          <a:bodyPr lIns="91425" tIns="45700" rIns="91425" bIns="45700" anchor="ctr" anchorCtr="0">
            <a:noAutofit/>
          </a:bodyPr>
          <a:lstStyle/>
          <a:p>
            <a:pPr marL="0" marR="0" lvl="0" indent="0" algn="l" rtl="0">
              <a:spcBef>
                <a:spcPts val="0"/>
              </a:spcBef>
              <a:buClr>
                <a:schemeClr val="lt1"/>
              </a:buClr>
              <a:buSzPct val="25000"/>
              <a:buFont typeface="Arial"/>
              <a:buNone/>
            </a:pPr>
            <a:r>
              <a:rPr lang="en-US" b="1" i="0" u="none" strike="noStrike" cap="none" dirty="0" smtClean="0">
                <a:solidFill>
                  <a:schemeClr val="lt1"/>
                </a:solidFill>
                <a:latin typeface="+mj-lt"/>
                <a:sym typeface="Arial"/>
              </a:rPr>
              <a:t>District Materials </a:t>
            </a:r>
            <a:r>
              <a:rPr lang="en-US" b="1" i="0" u="none" strike="noStrike" cap="none" dirty="0">
                <a:solidFill>
                  <a:schemeClr val="lt1"/>
                </a:solidFill>
                <a:latin typeface="+mj-lt"/>
                <a:sym typeface="Arial"/>
              </a:rPr>
              <a:t>Review</a:t>
            </a:r>
          </a:p>
        </p:txBody>
      </p:sp>
    </p:spTree>
    <p:extLst>
      <p:ext uri="{BB962C8B-B14F-4D97-AF65-F5344CB8AC3E}">
        <p14:creationId xmlns:p14="http://schemas.microsoft.com/office/powerpoint/2010/main" val="26674000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Shape 191"/>
          <p:cNvSpPr txBox="1">
            <a:spLocks noGrp="1"/>
          </p:cNvSpPr>
          <p:nvPr>
            <p:ph type="ctrTitle"/>
          </p:nvPr>
        </p:nvSpPr>
        <p:spPr>
          <a:xfrm>
            <a:off x="2667000" y="3962400"/>
            <a:ext cx="6324600" cy="2057400"/>
          </a:xfrm>
          <a:prstGeom prst="rect">
            <a:avLst/>
          </a:prstGeom>
          <a:noFill/>
          <a:ln>
            <a:noFill/>
          </a:ln>
        </p:spPr>
        <p:txBody>
          <a:bodyPr lIns="91425" tIns="45700" rIns="91425" bIns="45700" anchor="ctr" anchorCtr="0">
            <a:noAutofit/>
          </a:bodyPr>
          <a:lstStyle/>
          <a:p>
            <a:pPr marL="0" marR="0" lvl="0" indent="0" algn="r" rtl="0">
              <a:spcBef>
                <a:spcPts val="0"/>
              </a:spcBef>
              <a:buClr>
                <a:schemeClr val="lt1"/>
              </a:buClr>
              <a:buSzPct val="25000"/>
              <a:buFont typeface="Arial"/>
              <a:buNone/>
            </a:pPr>
            <a:r>
              <a:rPr lang="en-US" sz="4000" dirty="0">
                <a:latin typeface="PermianSlabSerifTypeface" panose="02000000000000000000" pitchFamily="50" charset="0"/>
              </a:rPr>
              <a:t/>
            </a:r>
            <a:br>
              <a:rPr lang="en-US" sz="4000" dirty="0">
                <a:latin typeface="PermianSlabSerifTypeface" panose="02000000000000000000" pitchFamily="50" charset="0"/>
              </a:rPr>
            </a:br>
            <a:r>
              <a:rPr lang="en-US" sz="4000" dirty="0" smtClean="0">
                <a:latin typeface="PermianSlabSerifTypeface" panose="02000000000000000000" pitchFamily="50" charset="0"/>
              </a:rPr>
              <a:t>District </a:t>
            </a:r>
            <a:r>
              <a:rPr lang="en-US" sz="4000" b="1" i="0" u="none" strike="noStrike" cap="none" dirty="0" smtClean="0">
                <a:solidFill>
                  <a:schemeClr val="lt1"/>
                </a:solidFill>
                <a:latin typeface="PermianSlabSerifTypeface" panose="02000000000000000000" pitchFamily="50" charset="0"/>
                <a:sym typeface="Arial"/>
              </a:rPr>
              <a:t>Materials Review Process</a:t>
            </a:r>
            <a:br>
              <a:rPr lang="en-US" sz="4000" b="1" i="0" u="none" strike="noStrike" cap="none" dirty="0" smtClean="0">
                <a:solidFill>
                  <a:schemeClr val="lt1"/>
                </a:solidFill>
                <a:latin typeface="PermianSlabSerifTypeface" panose="02000000000000000000" pitchFamily="50" charset="0"/>
                <a:sym typeface="Arial"/>
              </a:rPr>
            </a:br>
            <a:endParaRPr lang="en-US" sz="4000" b="1" i="0" u="none" strike="noStrike" cap="none" dirty="0">
              <a:solidFill>
                <a:schemeClr val="lt1"/>
              </a:solidFill>
              <a:latin typeface="PermianSlabSerifTypeface" panose="02000000000000000000" pitchFamily="50" charset="0"/>
              <a:sym typeface="Arial"/>
            </a:endParaRPr>
          </a:p>
        </p:txBody>
      </p:sp>
    </p:spTree>
    <p:extLst>
      <p:ext uri="{BB962C8B-B14F-4D97-AF65-F5344CB8AC3E}">
        <p14:creationId xmlns:p14="http://schemas.microsoft.com/office/powerpoint/2010/main" val="18184458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Shape 592"/>
          <p:cNvSpPr>
            <a:spLocks noGrp="1"/>
          </p:cNvSpPr>
          <p:nvPr>
            <p:ph type="title"/>
          </p:nvPr>
        </p:nvSpPr>
        <p:spPr>
          <a:prstGeom prst="rect">
            <a:avLst/>
          </a:prstGeom>
        </p:spPr>
        <p:txBody>
          <a:bodyPr>
            <a:normAutofit/>
          </a:bodyPr>
          <a:lstStyle/>
          <a:p>
            <a:r>
              <a:rPr lang="en-US" sz="3200" dirty="0" smtClean="0">
                <a:latin typeface="+mj-lt"/>
              </a:rPr>
              <a:t>District Materials Review Process</a:t>
            </a:r>
            <a:endParaRPr sz="3200" dirty="0">
              <a:latin typeface="+mj-lt"/>
            </a:endParaRPr>
          </a:p>
        </p:txBody>
      </p:sp>
      <p:sp>
        <p:nvSpPr>
          <p:cNvPr id="595" name="Shape 595"/>
          <p:cNvSpPr/>
          <p:nvPr/>
        </p:nvSpPr>
        <p:spPr>
          <a:xfrm>
            <a:off x="2383886" y="1781110"/>
            <a:ext cx="968914" cy="436694"/>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96" name="Shape 596"/>
          <p:cNvSpPr/>
          <p:nvPr/>
        </p:nvSpPr>
        <p:spPr>
          <a:xfrm>
            <a:off x="3051958" y="1096563"/>
            <a:ext cx="3040084" cy="3385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sz="1800">
                <a:latin typeface="Calibri"/>
                <a:ea typeface="Calibri"/>
                <a:cs typeface="Calibri"/>
                <a:sym typeface="Calibri"/>
              </a:defRPr>
            </a:lvl1pPr>
          </a:lstStyle>
          <a:p>
            <a:pPr algn="ctr" hangingPunct="0"/>
            <a:endParaRPr sz="1600" kern="0" dirty="0">
              <a:solidFill>
                <a:srgbClr val="000000"/>
              </a:solidFill>
              <a:latin typeface="+mn-lt"/>
            </a:endParaRPr>
          </a:p>
        </p:txBody>
      </p:sp>
      <p:sp>
        <p:nvSpPr>
          <p:cNvPr id="599" name="Shape 599"/>
          <p:cNvSpPr/>
          <p:nvPr/>
        </p:nvSpPr>
        <p:spPr>
          <a:xfrm rot="2209004">
            <a:off x="5669152" y="4530025"/>
            <a:ext cx="660387" cy="441854"/>
          </a:xfrm>
          <a:prstGeom prst="rightArrow">
            <a:avLst>
              <a:gd name="adj1" fmla="val 56156"/>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600" name="Shape 600"/>
          <p:cNvSpPr/>
          <p:nvPr/>
        </p:nvSpPr>
        <p:spPr>
          <a:xfrm rot="5400000">
            <a:off x="4272226" y="2808352"/>
            <a:ext cx="494294" cy="410054"/>
          </a:xfrm>
          <a:prstGeom prst="rightArrow">
            <a:avLst>
              <a:gd name="adj1" fmla="val 50001"/>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nvGrpSpPr>
          <p:cNvPr id="605" name="Group 605"/>
          <p:cNvGrpSpPr/>
          <p:nvPr/>
        </p:nvGrpSpPr>
        <p:grpSpPr>
          <a:xfrm>
            <a:off x="3547107" y="3347584"/>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01" name="Shape 601"/>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04" name="Group 604"/>
            <p:cNvGrpSpPr/>
            <p:nvPr/>
          </p:nvGrpSpPr>
          <p:grpSpPr>
            <a:xfrm>
              <a:off x="30016" y="35051"/>
              <a:ext cx="1989751" cy="1126647"/>
              <a:chOff x="-1" y="0"/>
              <a:chExt cx="1989750" cy="1126645"/>
            </a:xfrm>
            <a:grpFill/>
          </p:grpSpPr>
          <p:sp>
            <p:nvSpPr>
              <p:cNvPr id="602" name="Shape 602"/>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03" name="Shape 603"/>
              <p:cNvSpPr/>
              <p:nvPr/>
            </p:nvSpPr>
            <p:spPr>
              <a:xfrm>
                <a:off x="-1" y="177065"/>
                <a:ext cx="1989750" cy="772515"/>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r>
                  <a:rPr sz="1600" kern="0" dirty="0">
                    <a:solidFill>
                      <a:srgbClr val="000000"/>
                    </a:solidFill>
                    <a:latin typeface="+mn-lt"/>
                  </a:rPr>
                  <a:t>Review </a:t>
                </a:r>
                <a:r>
                  <a:rPr lang="en-US" sz="1600" kern="0" dirty="0" smtClean="0">
                    <a:solidFill>
                      <a:srgbClr val="000000"/>
                    </a:solidFill>
                    <a:latin typeface="+mn-lt"/>
                  </a:rPr>
                  <a:t>m</a:t>
                </a:r>
                <a:r>
                  <a:rPr sz="1600" kern="0" dirty="0" smtClean="0">
                    <a:solidFill>
                      <a:srgbClr val="000000"/>
                    </a:solidFill>
                    <a:latin typeface="+mn-lt"/>
                  </a:rPr>
                  <a:t>aterials </a:t>
                </a:r>
                <a:r>
                  <a:rPr lang="en-US" sz="1600" kern="0" dirty="0" smtClean="0">
                    <a:solidFill>
                      <a:srgbClr val="000000"/>
                    </a:solidFill>
                    <a:latin typeface="+mn-lt"/>
                  </a:rPr>
                  <a:t>using</a:t>
                </a:r>
                <a:r>
                  <a:rPr sz="1600" kern="0" dirty="0" smtClean="0">
                    <a:solidFill>
                      <a:srgbClr val="000000"/>
                    </a:solidFill>
                    <a:latin typeface="+mn-lt"/>
                  </a:rPr>
                  <a:t> </a:t>
                </a:r>
                <a:r>
                  <a:rPr lang="en-US" sz="1600" kern="0" dirty="0" smtClean="0">
                    <a:solidFill>
                      <a:srgbClr val="000000"/>
                    </a:solidFill>
                    <a:latin typeface="+mn-lt"/>
                  </a:rPr>
                  <a:t>s</a:t>
                </a:r>
                <a:r>
                  <a:rPr sz="1600" kern="0" dirty="0" smtClean="0">
                    <a:solidFill>
                      <a:srgbClr val="000000"/>
                    </a:solidFill>
                    <a:latin typeface="+mn-lt"/>
                  </a:rPr>
                  <a:t>creening </a:t>
                </a:r>
                <a:r>
                  <a:rPr lang="en-US" sz="1600" kern="0" dirty="0">
                    <a:solidFill>
                      <a:srgbClr val="000000"/>
                    </a:solidFill>
                    <a:latin typeface="+mn-lt"/>
                  </a:rPr>
                  <a:t>i</a:t>
                </a:r>
                <a:r>
                  <a:rPr sz="1600" kern="0" dirty="0" smtClean="0">
                    <a:solidFill>
                      <a:srgbClr val="000000"/>
                    </a:solidFill>
                    <a:latin typeface="+mn-lt"/>
                  </a:rPr>
                  <a:t>nstruments</a:t>
                </a:r>
                <a:endParaRPr sz="1600" kern="0" dirty="0">
                  <a:solidFill>
                    <a:srgbClr val="000000"/>
                  </a:solidFill>
                  <a:latin typeface="+mn-lt"/>
                </a:endParaRPr>
              </a:p>
            </p:txBody>
          </p:sp>
        </p:grpSp>
      </p:grpSp>
      <p:sp>
        <p:nvSpPr>
          <p:cNvPr id="606" name="Shape 606"/>
          <p:cNvSpPr/>
          <p:nvPr/>
        </p:nvSpPr>
        <p:spPr>
          <a:xfrm rot="16200000">
            <a:off x="1571490" y="4512662"/>
            <a:ext cx="413718" cy="358340"/>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607" name="Shape 607"/>
          <p:cNvSpPr/>
          <p:nvPr/>
        </p:nvSpPr>
        <p:spPr>
          <a:xfrm>
            <a:off x="2846475" y="3665211"/>
            <a:ext cx="670615" cy="332287"/>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nvGrpSpPr>
          <p:cNvPr id="612" name="Group 612"/>
          <p:cNvGrpSpPr/>
          <p:nvPr/>
        </p:nvGrpSpPr>
        <p:grpSpPr>
          <a:xfrm>
            <a:off x="6329231" y="4936235"/>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08" name="Shape 608"/>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11" name="Group 611"/>
            <p:cNvGrpSpPr/>
            <p:nvPr/>
          </p:nvGrpSpPr>
          <p:grpSpPr>
            <a:xfrm>
              <a:off x="30016" y="35051"/>
              <a:ext cx="1989751" cy="1126647"/>
              <a:chOff x="-1" y="0"/>
              <a:chExt cx="1989750" cy="1126645"/>
            </a:xfrm>
            <a:grpFill/>
          </p:grpSpPr>
          <p:sp>
            <p:nvSpPr>
              <p:cNvPr id="609" name="Shape 609"/>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10" name="Shape 610"/>
              <p:cNvSpPr/>
              <p:nvPr/>
            </p:nvSpPr>
            <p:spPr>
              <a:xfrm>
                <a:off x="-1" y="177065"/>
                <a:ext cx="1989750" cy="772515"/>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r>
                  <a:rPr sz="1600" kern="0" dirty="0" smtClean="0">
                    <a:solidFill>
                      <a:srgbClr val="000000"/>
                    </a:solidFill>
                    <a:latin typeface="+mn-lt"/>
                  </a:rPr>
                  <a:t>Instructional </a:t>
                </a:r>
                <a:r>
                  <a:rPr lang="en-US" sz="1600" kern="0" dirty="0">
                    <a:solidFill>
                      <a:srgbClr val="000000"/>
                    </a:solidFill>
                    <a:latin typeface="+mn-lt"/>
                  </a:rPr>
                  <a:t>m</a:t>
                </a:r>
                <a:r>
                  <a:rPr sz="1600" kern="0" dirty="0" smtClean="0">
                    <a:solidFill>
                      <a:srgbClr val="000000"/>
                    </a:solidFill>
                    <a:latin typeface="+mn-lt"/>
                  </a:rPr>
                  <a:t>aterials </a:t>
                </a:r>
                <a:r>
                  <a:rPr lang="en-US" sz="1600" kern="0" dirty="0">
                    <a:solidFill>
                      <a:srgbClr val="000000"/>
                    </a:solidFill>
                    <a:latin typeface="+mn-lt"/>
                  </a:rPr>
                  <a:t>a</a:t>
                </a:r>
                <a:r>
                  <a:rPr sz="1600" kern="0" dirty="0" smtClean="0">
                    <a:solidFill>
                      <a:srgbClr val="000000"/>
                    </a:solidFill>
                    <a:latin typeface="+mn-lt"/>
                  </a:rPr>
                  <a:t>ligned </a:t>
                </a:r>
                <a:r>
                  <a:rPr sz="1600" kern="0" dirty="0">
                    <a:solidFill>
                      <a:srgbClr val="000000"/>
                    </a:solidFill>
                    <a:latin typeface="+mn-lt"/>
                  </a:rPr>
                  <a:t>to </a:t>
                </a:r>
                <a:r>
                  <a:rPr lang="en-US" sz="1600" kern="0" dirty="0" smtClean="0">
                    <a:solidFill>
                      <a:srgbClr val="000000"/>
                    </a:solidFill>
                    <a:latin typeface="+mn-lt"/>
                  </a:rPr>
                  <a:t>s</a:t>
                </a:r>
                <a:r>
                  <a:rPr sz="1600" kern="0" dirty="0" smtClean="0">
                    <a:solidFill>
                      <a:srgbClr val="000000"/>
                    </a:solidFill>
                    <a:latin typeface="+mn-lt"/>
                  </a:rPr>
                  <a:t>tandards</a:t>
                </a:r>
                <a:endParaRPr sz="1600" kern="0" dirty="0">
                  <a:solidFill>
                    <a:srgbClr val="000000"/>
                  </a:solidFill>
                  <a:latin typeface="+mn-lt"/>
                </a:endParaRPr>
              </a:p>
            </p:txBody>
          </p:sp>
        </p:grpSp>
      </p:grpSp>
      <p:grpSp>
        <p:nvGrpSpPr>
          <p:cNvPr id="617" name="Group 617"/>
          <p:cNvGrpSpPr/>
          <p:nvPr/>
        </p:nvGrpSpPr>
        <p:grpSpPr>
          <a:xfrm>
            <a:off x="832156" y="4933741"/>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13" name="Shape 613"/>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16" name="Group 616"/>
            <p:cNvGrpSpPr/>
            <p:nvPr/>
          </p:nvGrpSpPr>
          <p:grpSpPr>
            <a:xfrm>
              <a:off x="30016" y="35051"/>
              <a:ext cx="1989751" cy="1126647"/>
              <a:chOff x="-1" y="0"/>
              <a:chExt cx="1989750" cy="1126645"/>
            </a:xfrm>
            <a:grpFill/>
          </p:grpSpPr>
          <p:sp>
            <p:nvSpPr>
              <p:cNvPr id="614" name="Shape 614"/>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15" name="Shape 615"/>
              <p:cNvSpPr/>
              <p:nvPr/>
            </p:nvSpPr>
            <p:spPr>
              <a:xfrm>
                <a:off x="-1" y="66266"/>
                <a:ext cx="1989750" cy="994113"/>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r>
                  <a:rPr lang="en-US" sz="1600" kern="0" dirty="0">
                    <a:solidFill>
                      <a:srgbClr val="000000"/>
                    </a:solidFill>
                    <a:latin typeface="+mn-lt"/>
                  </a:rPr>
                  <a:t>Identify </a:t>
                </a:r>
                <a:r>
                  <a:rPr lang="en-US" sz="1600" kern="0" dirty="0" smtClean="0">
                    <a:solidFill>
                      <a:srgbClr val="000000"/>
                    </a:solidFill>
                    <a:latin typeface="+mn-lt"/>
                  </a:rPr>
                  <a:t>gaps </a:t>
                </a:r>
                <a:r>
                  <a:rPr lang="en-US" sz="1600" kern="0" dirty="0">
                    <a:solidFill>
                      <a:srgbClr val="000000"/>
                    </a:solidFill>
                    <a:latin typeface="+mn-lt"/>
                  </a:rPr>
                  <a:t>in </a:t>
                </a:r>
                <a:r>
                  <a:rPr lang="en-US" sz="1600" kern="0" dirty="0" smtClean="0">
                    <a:solidFill>
                      <a:srgbClr val="000000"/>
                    </a:solidFill>
                    <a:latin typeface="+mn-lt"/>
                  </a:rPr>
                  <a:t>materials/ misalignment </a:t>
                </a:r>
                <a:r>
                  <a:rPr lang="en-US" sz="1600" kern="0" dirty="0">
                    <a:solidFill>
                      <a:srgbClr val="000000"/>
                    </a:solidFill>
                    <a:latin typeface="+mn-lt"/>
                  </a:rPr>
                  <a:t>to </a:t>
                </a:r>
                <a:r>
                  <a:rPr lang="en-US" sz="1600" kern="0" dirty="0" smtClean="0">
                    <a:solidFill>
                      <a:srgbClr val="000000"/>
                    </a:solidFill>
                    <a:latin typeface="+mn-lt"/>
                  </a:rPr>
                  <a:t>standards</a:t>
                </a:r>
                <a:endParaRPr lang="en-US" sz="1600" kern="0" dirty="0">
                  <a:solidFill>
                    <a:srgbClr val="000000"/>
                  </a:solidFill>
                  <a:latin typeface="+mn-lt"/>
                </a:endParaRPr>
              </a:p>
            </p:txBody>
          </p:sp>
        </p:grpSp>
      </p:grpSp>
      <p:sp>
        <p:nvSpPr>
          <p:cNvPr id="618" name="Shape 618"/>
          <p:cNvSpPr/>
          <p:nvPr/>
        </p:nvSpPr>
        <p:spPr>
          <a:xfrm rot="8642018">
            <a:off x="2880074" y="4545498"/>
            <a:ext cx="684258" cy="381531"/>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nvGrpSpPr>
          <p:cNvPr id="623" name="Group 623"/>
          <p:cNvGrpSpPr/>
          <p:nvPr/>
        </p:nvGrpSpPr>
        <p:grpSpPr>
          <a:xfrm>
            <a:off x="753457" y="3280783"/>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19" name="Shape 619"/>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22" name="Group 622"/>
            <p:cNvGrpSpPr/>
            <p:nvPr/>
          </p:nvGrpSpPr>
          <p:grpSpPr>
            <a:xfrm>
              <a:off x="30016" y="35051"/>
              <a:ext cx="1989751" cy="1126647"/>
              <a:chOff x="-1" y="0"/>
              <a:chExt cx="1989750" cy="1126645"/>
            </a:xfrm>
            <a:grpFill/>
          </p:grpSpPr>
          <p:sp>
            <p:nvSpPr>
              <p:cNvPr id="620" name="Shape 620"/>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21" name="Shape 621"/>
              <p:cNvSpPr/>
              <p:nvPr/>
            </p:nvSpPr>
            <p:spPr>
              <a:xfrm>
                <a:off x="-1" y="66266"/>
                <a:ext cx="1989750" cy="994113"/>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spcBef>
                    <a:spcPct val="0"/>
                  </a:spcBef>
                  <a:spcAft>
                    <a:spcPct val="35000"/>
                  </a:spcAft>
                </a:pPr>
                <a:r>
                  <a:rPr lang="en-US" sz="1600" dirty="0">
                    <a:solidFill>
                      <a:prstClr val="black">
                        <a:hueOff val="0"/>
                        <a:satOff val="0"/>
                        <a:lumOff val="0"/>
                        <a:alphaOff val="0"/>
                      </a:prstClr>
                    </a:solidFill>
                    <a:latin typeface="+mn-lt"/>
                    <a:cs typeface="Open Sans" panose="020B0606030504020204" pitchFamily="34" charset="0"/>
                  </a:rPr>
                  <a:t>Identify </a:t>
                </a:r>
                <a:r>
                  <a:rPr lang="en-US" sz="1600" dirty="0" smtClean="0">
                    <a:solidFill>
                      <a:prstClr val="black">
                        <a:hueOff val="0"/>
                        <a:satOff val="0"/>
                        <a:lumOff val="0"/>
                        <a:alphaOff val="0"/>
                      </a:prstClr>
                    </a:solidFill>
                    <a:latin typeface="+mn-lt"/>
                    <a:cs typeface="Open Sans" panose="020B0606030504020204" pitchFamily="34" charset="0"/>
                  </a:rPr>
                  <a:t>supplemental </a:t>
                </a:r>
                <a:r>
                  <a:rPr lang="en-US" sz="1600" dirty="0">
                    <a:solidFill>
                      <a:prstClr val="black">
                        <a:hueOff val="0"/>
                        <a:satOff val="0"/>
                        <a:lumOff val="0"/>
                        <a:alphaOff val="0"/>
                      </a:prstClr>
                    </a:solidFill>
                    <a:latin typeface="+mn-lt"/>
                    <a:cs typeface="Open Sans" panose="020B0606030504020204" pitchFamily="34" charset="0"/>
                  </a:rPr>
                  <a:t>m</a:t>
                </a:r>
                <a:r>
                  <a:rPr lang="en-US" sz="1600" dirty="0" smtClean="0">
                    <a:solidFill>
                      <a:prstClr val="black">
                        <a:hueOff val="0"/>
                        <a:satOff val="0"/>
                        <a:lumOff val="0"/>
                        <a:alphaOff val="0"/>
                      </a:prstClr>
                    </a:solidFill>
                    <a:latin typeface="+mn-lt"/>
                    <a:cs typeface="Open Sans" panose="020B0606030504020204" pitchFamily="34" charset="0"/>
                  </a:rPr>
                  <a:t>aterials </a:t>
                </a:r>
                <a:r>
                  <a:rPr lang="en-US" sz="1600" dirty="0">
                    <a:solidFill>
                      <a:prstClr val="black">
                        <a:hueOff val="0"/>
                        <a:satOff val="0"/>
                        <a:lumOff val="0"/>
                        <a:alphaOff val="0"/>
                      </a:prstClr>
                    </a:solidFill>
                    <a:latin typeface="+mn-lt"/>
                    <a:cs typeface="Open Sans" panose="020B0606030504020204" pitchFamily="34" charset="0"/>
                  </a:rPr>
                  <a:t>to </a:t>
                </a:r>
                <a:r>
                  <a:rPr lang="en-US" sz="1600" dirty="0" smtClean="0">
                    <a:solidFill>
                      <a:prstClr val="black">
                        <a:hueOff val="0"/>
                        <a:satOff val="0"/>
                        <a:lumOff val="0"/>
                        <a:alphaOff val="0"/>
                      </a:prstClr>
                    </a:solidFill>
                    <a:latin typeface="+mn-lt"/>
                    <a:cs typeface="Open Sans" panose="020B0606030504020204" pitchFamily="34" charset="0"/>
                  </a:rPr>
                  <a:t>fill </a:t>
                </a:r>
                <a:r>
                  <a:rPr lang="en-US" sz="1600" dirty="0">
                    <a:solidFill>
                      <a:prstClr val="black">
                        <a:hueOff val="0"/>
                        <a:satOff val="0"/>
                        <a:lumOff val="0"/>
                        <a:alphaOff val="0"/>
                      </a:prstClr>
                    </a:solidFill>
                    <a:latin typeface="+mn-lt"/>
                    <a:cs typeface="Open Sans" panose="020B0606030504020204" pitchFamily="34" charset="0"/>
                  </a:rPr>
                  <a:t>g</a:t>
                </a:r>
                <a:r>
                  <a:rPr lang="en-US" sz="1600" dirty="0" smtClean="0">
                    <a:solidFill>
                      <a:prstClr val="black">
                        <a:hueOff val="0"/>
                        <a:satOff val="0"/>
                        <a:lumOff val="0"/>
                        <a:alphaOff val="0"/>
                      </a:prstClr>
                    </a:solidFill>
                    <a:latin typeface="+mn-lt"/>
                    <a:cs typeface="Open Sans" panose="020B0606030504020204" pitchFamily="34" charset="0"/>
                  </a:rPr>
                  <a:t>aps</a:t>
                </a:r>
                <a:endParaRPr lang="en-US" sz="1600" dirty="0">
                  <a:solidFill>
                    <a:prstClr val="black">
                      <a:hueOff val="0"/>
                      <a:satOff val="0"/>
                      <a:lumOff val="0"/>
                      <a:alphaOff val="0"/>
                    </a:prstClr>
                  </a:solidFill>
                  <a:latin typeface="+mn-lt"/>
                  <a:cs typeface="Open Sans" panose="020B0606030504020204" pitchFamily="34" charset="0"/>
                </a:endParaRPr>
              </a:p>
            </p:txBody>
          </p:sp>
        </p:grpSp>
      </p:grpSp>
      <p:grpSp>
        <p:nvGrpSpPr>
          <p:cNvPr id="37" name="Group 623"/>
          <p:cNvGrpSpPr/>
          <p:nvPr/>
        </p:nvGrpSpPr>
        <p:grpSpPr>
          <a:xfrm>
            <a:off x="181154" y="1435117"/>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38" name="Shape 619"/>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39" name="Group 622"/>
            <p:cNvGrpSpPr/>
            <p:nvPr/>
          </p:nvGrpSpPr>
          <p:grpSpPr>
            <a:xfrm>
              <a:off x="30016" y="35051"/>
              <a:ext cx="1989751" cy="1126647"/>
              <a:chOff x="-1" y="0"/>
              <a:chExt cx="1989750" cy="1126645"/>
            </a:xfrm>
            <a:grpFill/>
          </p:grpSpPr>
          <p:sp>
            <p:nvSpPr>
              <p:cNvPr id="40" name="Shape 620"/>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41" name="Shape 621"/>
              <p:cNvSpPr/>
              <p:nvPr/>
            </p:nvSpPr>
            <p:spPr>
              <a:xfrm>
                <a:off x="-1" y="177066"/>
                <a:ext cx="1989750" cy="772515"/>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spcBef>
                    <a:spcPct val="0"/>
                  </a:spcBef>
                  <a:spcAft>
                    <a:spcPct val="35000"/>
                  </a:spcAft>
                </a:pPr>
                <a:r>
                  <a:rPr lang="en-US" sz="1600" dirty="0" smtClean="0">
                    <a:solidFill>
                      <a:prstClr val="black">
                        <a:hueOff val="0"/>
                        <a:satOff val="0"/>
                        <a:lumOff val="0"/>
                        <a:alphaOff val="0"/>
                      </a:prstClr>
                    </a:solidFill>
                    <a:latin typeface="+mn-lt"/>
                    <a:cs typeface="Open Sans" panose="020B0606030504020204" pitchFamily="34" charset="0"/>
                  </a:rPr>
                  <a:t>Designate stakeholders for screening process</a:t>
                </a:r>
                <a:endParaRPr lang="en-US" sz="1600" dirty="0">
                  <a:solidFill>
                    <a:prstClr val="black">
                      <a:hueOff val="0"/>
                      <a:satOff val="0"/>
                      <a:lumOff val="0"/>
                      <a:alphaOff val="0"/>
                    </a:prstClr>
                  </a:solidFill>
                  <a:latin typeface="+mn-lt"/>
                  <a:cs typeface="Open Sans" panose="020B0606030504020204" pitchFamily="34" charset="0"/>
                </a:endParaRPr>
              </a:p>
            </p:txBody>
          </p:sp>
        </p:grpSp>
      </p:grpSp>
      <p:grpSp>
        <p:nvGrpSpPr>
          <p:cNvPr id="42" name="Group 623"/>
          <p:cNvGrpSpPr/>
          <p:nvPr/>
        </p:nvGrpSpPr>
        <p:grpSpPr>
          <a:xfrm>
            <a:off x="3459708" y="1435117"/>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43" name="Shape 619"/>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44" name="Group 622"/>
            <p:cNvGrpSpPr/>
            <p:nvPr/>
          </p:nvGrpSpPr>
          <p:grpSpPr>
            <a:xfrm>
              <a:off x="30016" y="35051"/>
              <a:ext cx="1989751" cy="1126647"/>
              <a:chOff x="-1" y="0"/>
              <a:chExt cx="1989750" cy="1126645"/>
            </a:xfrm>
            <a:grpFill/>
          </p:grpSpPr>
          <p:sp>
            <p:nvSpPr>
              <p:cNvPr id="45" name="Shape 620"/>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46" name="Shape 621"/>
              <p:cNvSpPr/>
              <p:nvPr/>
            </p:nvSpPr>
            <p:spPr>
              <a:xfrm>
                <a:off x="-1" y="66268"/>
                <a:ext cx="1989750" cy="994113"/>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spcBef>
                    <a:spcPct val="0"/>
                  </a:spcBef>
                  <a:spcAft>
                    <a:spcPct val="35000"/>
                  </a:spcAft>
                </a:pPr>
                <a:r>
                  <a:rPr lang="en-US" sz="1600" dirty="0" smtClean="0">
                    <a:solidFill>
                      <a:prstClr val="black">
                        <a:hueOff val="0"/>
                        <a:satOff val="0"/>
                        <a:lumOff val="0"/>
                        <a:alphaOff val="0"/>
                      </a:prstClr>
                    </a:solidFill>
                    <a:latin typeface="+mn-lt"/>
                    <a:cs typeface="Open Sans" panose="020B0606030504020204" pitchFamily="34" charset="0"/>
                  </a:rPr>
                  <a:t>Review revised standards &amp; screening instrument</a:t>
                </a:r>
                <a:endParaRPr lang="en-US" sz="1600" dirty="0">
                  <a:solidFill>
                    <a:prstClr val="black">
                      <a:hueOff val="0"/>
                      <a:satOff val="0"/>
                      <a:lumOff val="0"/>
                      <a:alphaOff val="0"/>
                    </a:prstClr>
                  </a:solidFill>
                  <a:latin typeface="+mn-lt"/>
                  <a:cs typeface="Open Sans" panose="020B0606030504020204" pitchFamily="34" charset="0"/>
                </a:endParaRPr>
              </a:p>
            </p:txBody>
          </p:sp>
        </p:grpSp>
      </p:grpSp>
      <p:sp>
        <p:nvSpPr>
          <p:cNvPr id="4" name="Oval 3"/>
          <p:cNvSpPr/>
          <p:nvPr/>
        </p:nvSpPr>
        <p:spPr>
          <a:xfrm>
            <a:off x="3356607" y="1396771"/>
            <a:ext cx="2331492" cy="128240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72705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4" name="Shape 114"/>
          <p:cNvSpPr txBox="1">
            <a:spLocks noGrp="1"/>
          </p:cNvSpPr>
          <p:nvPr>
            <p:ph idx="1"/>
          </p:nvPr>
        </p:nvSpPr>
        <p:spPr>
          <a:prstGeom prst="rect">
            <a:avLst/>
          </a:prstGeom>
        </p:spPr>
        <p:txBody>
          <a:bodyPr lIns="91425" tIns="91425" rIns="91425" bIns="91425" anchor="t" anchorCtr="0">
            <a:noAutofit/>
          </a:bodyPr>
          <a:lstStyle/>
          <a:p>
            <a:pPr lvl="0" rtl="0">
              <a:lnSpc>
                <a:spcPct val="115000"/>
              </a:lnSpc>
              <a:spcBef>
                <a:spcPts val="600"/>
              </a:spcBef>
            </a:pPr>
            <a:r>
              <a:rPr lang="en-US" sz="2200" dirty="0" smtClean="0">
                <a:latin typeface="+mn-lt"/>
              </a:rPr>
              <a:t>All </a:t>
            </a:r>
            <a:r>
              <a:rPr lang="en-US" sz="2200" dirty="0">
                <a:latin typeface="+mn-lt"/>
              </a:rPr>
              <a:t>screening instruments are </a:t>
            </a:r>
            <a:r>
              <a:rPr lang="en-US" sz="2200" b="1" dirty="0">
                <a:latin typeface="+mn-lt"/>
              </a:rPr>
              <a:t>structured in the same way</a:t>
            </a:r>
            <a:r>
              <a:rPr lang="en-US" sz="2200" dirty="0" smtClean="0">
                <a:latin typeface="+mn-lt"/>
              </a:rPr>
              <a:t>.</a:t>
            </a:r>
          </a:p>
          <a:p>
            <a:pPr lvl="0" rtl="0">
              <a:lnSpc>
                <a:spcPct val="115000"/>
              </a:lnSpc>
              <a:spcBef>
                <a:spcPts val="600"/>
              </a:spcBef>
            </a:pPr>
            <a:r>
              <a:rPr lang="en-US" sz="2200" b="1" dirty="0" smtClean="0">
                <a:latin typeface="+mn-lt"/>
              </a:rPr>
              <a:t>Alignment </a:t>
            </a:r>
            <a:r>
              <a:rPr lang="en-US" sz="2200" b="1" dirty="0">
                <a:latin typeface="+mn-lt"/>
              </a:rPr>
              <a:t>to standards </a:t>
            </a:r>
            <a:r>
              <a:rPr lang="en-US" sz="2200" dirty="0">
                <a:latin typeface="+mn-lt"/>
              </a:rPr>
              <a:t>is the gold standard in determining the </a:t>
            </a:r>
            <a:r>
              <a:rPr lang="en-US" sz="2200" dirty="0" smtClean="0">
                <a:latin typeface="+mn-lt"/>
              </a:rPr>
              <a:t>quality of materials that are being reviewed; </a:t>
            </a:r>
            <a:r>
              <a:rPr lang="en-US" sz="2200" dirty="0">
                <a:latin typeface="+mn-lt"/>
              </a:rPr>
              <a:t>materials cannot be evaluated properly unless </a:t>
            </a:r>
            <a:r>
              <a:rPr lang="en-US" sz="2200" dirty="0" smtClean="0">
                <a:latin typeface="+mn-lt"/>
              </a:rPr>
              <a:t>the </a:t>
            </a:r>
            <a:r>
              <a:rPr lang="en-US" sz="2200" b="1" dirty="0" smtClean="0">
                <a:latin typeface="+mn-lt"/>
              </a:rPr>
              <a:t>reviewers </a:t>
            </a:r>
            <a:r>
              <a:rPr lang="en-US" sz="2200" b="1" dirty="0">
                <a:latin typeface="+mn-lt"/>
              </a:rPr>
              <a:t>are steeped in the standards</a:t>
            </a:r>
            <a:r>
              <a:rPr lang="en-US" sz="2200" dirty="0" smtClean="0">
                <a:latin typeface="+mn-lt"/>
              </a:rPr>
              <a:t>.</a:t>
            </a:r>
          </a:p>
          <a:p>
            <a:pPr lvl="0" rtl="0">
              <a:lnSpc>
                <a:spcPct val="115000"/>
              </a:lnSpc>
              <a:spcBef>
                <a:spcPts val="600"/>
              </a:spcBef>
            </a:pPr>
            <a:r>
              <a:rPr lang="en-US" sz="2200" dirty="0" smtClean="0">
                <a:latin typeface="+mn-lt"/>
              </a:rPr>
              <a:t>Screening </a:t>
            </a:r>
            <a:r>
              <a:rPr lang="en-US" sz="2200" dirty="0">
                <a:latin typeface="+mn-lt"/>
              </a:rPr>
              <a:t>instruments provide structure for the reviewers and foster deep analysis of the </a:t>
            </a:r>
            <a:r>
              <a:rPr lang="en-US" sz="2200" dirty="0" smtClean="0">
                <a:latin typeface="+mn-lt"/>
              </a:rPr>
              <a:t>materials and serve as a </a:t>
            </a:r>
            <a:r>
              <a:rPr lang="en-US" sz="2200" dirty="0">
                <a:latin typeface="+mn-lt"/>
              </a:rPr>
              <a:t>framework to understand </a:t>
            </a:r>
            <a:r>
              <a:rPr lang="en-US" sz="2200" b="1" dirty="0" smtClean="0">
                <a:latin typeface="+mn-lt"/>
              </a:rPr>
              <a:t>how </a:t>
            </a:r>
            <a:r>
              <a:rPr lang="en-US" sz="2200" b="1" dirty="0">
                <a:latin typeface="+mn-lt"/>
              </a:rPr>
              <a:t>the materials support the standards.</a:t>
            </a:r>
          </a:p>
          <a:p>
            <a:pPr lvl="0" rtl="0">
              <a:spcBef>
                <a:spcPts val="0"/>
              </a:spcBef>
              <a:buNone/>
            </a:pPr>
            <a:endParaRPr dirty="0"/>
          </a:p>
        </p:txBody>
      </p:sp>
      <p:sp>
        <p:nvSpPr>
          <p:cNvPr id="113" name="Shape 113"/>
          <p:cNvSpPr txBox="1">
            <a:spLocks noGrp="1"/>
          </p:cNvSpPr>
          <p:nvPr>
            <p:ph type="title"/>
          </p:nvPr>
        </p:nvSpPr>
        <p:spPr>
          <a:prstGeom prst="rect">
            <a:avLst/>
          </a:prstGeom>
        </p:spPr>
        <p:txBody>
          <a:bodyPr lIns="91425" tIns="91425" rIns="91425" bIns="91425" anchor="ctr" anchorCtr="0">
            <a:noAutofit/>
          </a:bodyPr>
          <a:lstStyle/>
          <a:p>
            <a:pPr lvl="0" rtl="0">
              <a:spcBef>
                <a:spcPts val="0"/>
              </a:spcBef>
              <a:buNone/>
            </a:pPr>
            <a:r>
              <a:rPr lang="en-US" dirty="0">
                <a:solidFill>
                  <a:srgbClr val="FFFFFF"/>
                </a:solidFill>
                <a:latin typeface="+mj-lt"/>
              </a:rPr>
              <a:t>Materials Review: </a:t>
            </a:r>
            <a:r>
              <a:rPr lang="en-US" dirty="0" smtClean="0">
                <a:solidFill>
                  <a:srgbClr val="FFFFFF"/>
                </a:solidFill>
                <a:latin typeface="+mj-lt"/>
              </a:rPr>
              <a:t>Screening </a:t>
            </a:r>
            <a:r>
              <a:rPr lang="en-US" dirty="0">
                <a:solidFill>
                  <a:srgbClr val="FFFFFF"/>
                </a:solidFill>
                <a:latin typeface="+mj-lt"/>
              </a:rPr>
              <a:t>Instruments</a:t>
            </a:r>
          </a:p>
        </p:txBody>
      </p:sp>
    </p:spTree>
    <p:extLst>
      <p:ext uri="{BB962C8B-B14F-4D97-AF65-F5344CB8AC3E}">
        <p14:creationId xmlns:p14="http://schemas.microsoft.com/office/powerpoint/2010/main" val="5381853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8" name="Shape 128"/>
          <p:cNvSpPr txBox="1">
            <a:spLocks noGrp="1"/>
          </p:cNvSpPr>
          <p:nvPr>
            <p:ph idx="1"/>
          </p:nvPr>
        </p:nvSpPr>
        <p:spPr>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rgbClr val="FF0F00"/>
              </a:buClr>
              <a:buSzPct val="100000"/>
              <a:buFont typeface="Arial"/>
              <a:buChar char="•"/>
            </a:pPr>
            <a:endParaRPr lang="en-US" sz="2400" b="0" i="0" u="none" strike="noStrike" cap="none" dirty="0" smtClean="0">
              <a:solidFill>
                <a:schemeClr val="dk1"/>
              </a:solidFill>
              <a:latin typeface="Open Sans"/>
              <a:ea typeface="Open Sans"/>
              <a:cs typeface="Open Sans"/>
              <a:sym typeface="Open Sans"/>
            </a:endParaRPr>
          </a:p>
          <a:p>
            <a:pPr lvl="0">
              <a:spcBef>
                <a:spcPts val="0"/>
              </a:spcBef>
            </a:pPr>
            <a:r>
              <a:rPr lang="en-US" b="0" i="0" u="none" strike="noStrike" cap="none" dirty="0" smtClean="0">
                <a:latin typeface="+mn-lt"/>
                <a:sym typeface="Open Sans"/>
              </a:rPr>
              <a:t>The screening instruments call for </a:t>
            </a:r>
            <a:r>
              <a:rPr lang="en-US" b="1" i="0" u="none" strike="noStrike" cap="none" dirty="0" smtClean="0">
                <a:latin typeface="+mn-lt"/>
                <a:sym typeface="Open Sans"/>
              </a:rPr>
              <a:t>100 percent alignment to the standards </a:t>
            </a:r>
            <a:r>
              <a:rPr lang="en-US" b="0" i="0" u="none" strike="noStrike" cap="none" dirty="0" smtClean="0">
                <a:latin typeface="+mn-lt"/>
                <a:sym typeface="Open Sans"/>
              </a:rPr>
              <a:t>for </a:t>
            </a:r>
            <a:r>
              <a:rPr lang="en-US" dirty="0">
                <a:latin typeface="+mn-lt"/>
              </a:rPr>
              <a:t>English language </a:t>
            </a:r>
            <a:r>
              <a:rPr lang="en-US" dirty="0" smtClean="0">
                <a:latin typeface="+mn-lt"/>
              </a:rPr>
              <a:t>arts, math, </a:t>
            </a:r>
            <a:r>
              <a:rPr lang="en-US" i="0" u="none" strike="noStrike" cap="none" dirty="0" smtClean="0">
                <a:latin typeface="+mn-lt"/>
                <a:sym typeface="Open Sans"/>
              </a:rPr>
              <a:t>science, and </a:t>
            </a:r>
            <a:r>
              <a:rPr lang="en-US" i="0" u="none" strike="noStrike" cap="none" dirty="0">
                <a:latin typeface="+mn-lt"/>
                <a:sym typeface="Open Sans"/>
              </a:rPr>
              <a:t>social </a:t>
            </a:r>
            <a:r>
              <a:rPr lang="en-US" i="0" u="none" strike="noStrike" cap="none" dirty="0" smtClean="0">
                <a:latin typeface="+mn-lt"/>
                <a:sym typeface="Open Sans"/>
              </a:rPr>
              <a:t>studies. </a:t>
            </a:r>
            <a:endParaRPr lang="en-US" dirty="0" smtClean="0">
              <a:latin typeface="+mn-lt"/>
            </a:endParaRPr>
          </a:p>
          <a:p>
            <a:pPr marR="0" lvl="0" algn="l" rtl="0">
              <a:spcBef>
                <a:spcPts val="0"/>
              </a:spcBef>
              <a:spcAft>
                <a:spcPts val="0"/>
              </a:spcAft>
              <a:buClr>
                <a:srgbClr val="FF0F00"/>
              </a:buClr>
              <a:buSzPct val="100000"/>
            </a:pPr>
            <a:endParaRPr lang="en-US" b="0" i="0" u="none" strike="noStrike" cap="none" dirty="0" smtClean="0">
              <a:latin typeface="+mn-lt"/>
              <a:sym typeface="Open Sans"/>
            </a:endParaRPr>
          </a:p>
          <a:p>
            <a:pPr marR="0" lvl="0" algn="l" rtl="0">
              <a:spcBef>
                <a:spcPts val="0"/>
              </a:spcBef>
              <a:spcAft>
                <a:spcPts val="0"/>
              </a:spcAft>
              <a:buClr>
                <a:srgbClr val="FF0F00"/>
              </a:buClr>
              <a:buSzPct val="100000"/>
            </a:pPr>
            <a:r>
              <a:rPr lang="en-US" dirty="0" smtClean="0">
                <a:latin typeface="+mn-lt"/>
              </a:rPr>
              <a:t>Once </a:t>
            </a:r>
            <a:r>
              <a:rPr lang="en-US" dirty="0">
                <a:latin typeface="+mn-lt"/>
              </a:rPr>
              <a:t>reviewers have a deep understanding of the standards, they should study the screening instrument.</a:t>
            </a:r>
          </a:p>
          <a:p>
            <a:pPr marL="0" lvl="0" indent="0">
              <a:buSzPct val="25000"/>
              <a:buNone/>
            </a:pPr>
            <a:endParaRPr lang="en-US" dirty="0"/>
          </a:p>
          <a:p>
            <a:pPr marL="342900" marR="0" lvl="0" indent="-342900" algn="l" rtl="0">
              <a:spcBef>
                <a:spcPts val="0"/>
              </a:spcBef>
              <a:spcAft>
                <a:spcPts val="0"/>
              </a:spcAft>
              <a:buClr>
                <a:srgbClr val="FF0F00"/>
              </a:buClr>
              <a:buSzPct val="100000"/>
              <a:buFont typeface="Arial"/>
              <a:buChar char="•"/>
            </a:pPr>
            <a:endParaRPr sz="2400" b="0" i="0" u="none" strike="noStrike" cap="none" dirty="0">
              <a:solidFill>
                <a:schemeClr val="dk1"/>
              </a:solidFill>
              <a:latin typeface="Open Sans"/>
              <a:ea typeface="Open Sans"/>
              <a:cs typeface="Open Sans"/>
              <a:sym typeface="Open Sans"/>
            </a:endParaRPr>
          </a:p>
          <a:p>
            <a:pPr marL="0" marR="0" lvl="0" indent="0" algn="l" rtl="0">
              <a:spcBef>
                <a:spcPts val="480"/>
              </a:spcBef>
              <a:buClr>
                <a:srgbClr val="FF0F00"/>
              </a:buClr>
              <a:buSzPct val="25000"/>
              <a:buFont typeface="Arial"/>
              <a:buNone/>
            </a:pPr>
            <a:endParaRPr dirty="0"/>
          </a:p>
        </p:txBody>
      </p:sp>
      <p:sp>
        <p:nvSpPr>
          <p:cNvPr id="127" name="Shape 127"/>
          <p:cNvSpPr txBox="1">
            <a:spLocks noGrp="1"/>
          </p:cNvSpPr>
          <p:nvPr>
            <p:ph type="title"/>
          </p:nvPr>
        </p:nvSpPr>
        <p:spPr>
          <a:prstGeom prst="rect">
            <a:avLst/>
          </a:prstGeom>
          <a:noFill/>
          <a:ln>
            <a:noFill/>
          </a:ln>
        </p:spPr>
        <p:txBody>
          <a:bodyPr lIns="91425" tIns="45700" rIns="91425" bIns="45700" anchor="ctr" anchorCtr="0">
            <a:noAutofit/>
          </a:bodyPr>
          <a:lstStyle/>
          <a:p>
            <a:pPr lvl="0">
              <a:buSzPct val="25000"/>
            </a:pPr>
            <a:r>
              <a:rPr lang="en-US" b="1" i="0" u="none" strike="noStrike" cap="none" dirty="0">
                <a:solidFill>
                  <a:schemeClr val="lt1"/>
                </a:solidFill>
                <a:latin typeface="+mj-lt"/>
                <a:sym typeface="Arial"/>
              </a:rPr>
              <a:t>Materials Review: </a:t>
            </a:r>
            <a:r>
              <a:rPr lang="en-US" dirty="0">
                <a:solidFill>
                  <a:srgbClr val="FFFFFF"/>
                </a:solidFill>
                <a:latin typeface="+mj-lt"/>
              </a:rPr>
              <a:t>Screening Instruments</a:t>
            </a:r>
            <a:endParaRPr lang="en-US" b="1" i="0" u="none" strike="noStrike" cap="none" dirty="0">
              <a:solidFill>
                <a:schemeClr val="lt1"/>
              </a:solidFill>
              <a:latin typeface="+mj-lt"/>
              <a:sym typeface="Arial"/>
            </a:endParaRPr>
          </a:p>
        </p:txBody>
      </p:sp>
    </p:spTree>
    <p:extLst>
      <p:ext uri="{BB962C8B-B14F-4D97-AF65-F5344CB8AC3E}">
        <p14:creationId xmlns:p14="http://schemas.microsoft.com/office/powerpoint/2010/main" val="32402404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Shape 135"/>
          <p:cNvSpPr txBox="1">
            <a:spLocks noGrp="1"/>
          </p:cNvSpPr>
          <p:nvPr>
            <p:ph idx="1"/>
          </p:nvPr>
        </p:nvSpPr>
        <p:spPr>
          <a:prstGeom prst="rect">
            <a:avLst/>
          </a:prstGeom>
          <a:noFill/>
          <a:ln>
            <a:noFill/>
          </a:ln>
        </p:spPr>
        <p:txBody>
          <a:bodyPr lIns="91425" tIns="45700" rIns="91425" bIns="45700" anchor="t" anchorCtr="0">
            <a:noAutofit/>
          </a:bodyPr>
          <a:lstStyle/>
          <a:p>
            <a:pPr marR="0" lvl="0" algn="l" rtl="0">
              <a:spcBef>
                <a:spcPts val="480"/>
              </a:spcBef>
              <a:spcAft>
                <a:spcPts val="0"/>
              </a:spcAft>
              <a:buClr>
                <a:srgbClr val="FF0F00"/>
              </a:buClr>
              <a:buSzPct val="100000"/>
            </a:pPr>
            <a:r>
              <a:rPr lang="en-US" sz="2000" b="1" i="0" u="none" strike="noStrike" cap="none" dirty="0" smtClean="0">
                <a:latin typeface="+mn-lt"/>
                <a:sym typeface="Open Sans"/>
              </a:rPr>
              <a:t>Section one (non-negotiables) </a:t>
            </a:r>
            <a:r>
              <a:rPr lang="en-US" sz="2000" b="0" i="0" u="none" strike="noStrike" cap="none" dirty="0">
                <a:latin typeface="+mn-lt"/>
                <a:sym typeface="Open Sans"/>
              </a:rPr>
              <a:t>checks for alignment to and expectations of the content standards. </a:t>
            </a:r>
          </a:p>
          <a:p>
            <a:pPr marL="742950" marR="0" lvl="1" indent="-285750" algn="l" rtl="0">
              <a:spcBef>
                <a:spcPts val="400"/>
              </a:spcBef>
              <a:spcAft>
                <a:spcPts val="0"/>
              </a:spcAft>
              <a:buClr>
                <a:srgbClr val="FF0F00"/>
              </a:buClr>
              <a:buSzPct val="100000"/>
              <a:buFont typeface="Arial"/>
              <a:buChar char="–"/>
            </a:pPr>
            <a:r>
              <a:rPr lang="en-US" sz="2000" dirty="0" smtClean="0">
                <a:latin typeface="+mn-lt"/>
              </a:rPr>
              <a:t>If, in reviewing ELA and math materials using the screening instrument, the reviewers cannot find evidence of the standards, this indicates a gap in the materials that the district may want to address.</a:t>
            </a:r>
            <a:endParaRPr lang="en-US" sz="2000" b="0" i="0" u="none" strike="noStrike" cap="none" dirty="0">
              <a:latin typeface="+mn-lt"/>
              <a:sym typeface="Open Sans"/>
            </a:endParaRPr>
          </a:p>
          <a:p>
            <a:pPr marL="742950" marR="0" lvl="1" indent="-285750" algn="l" rtl="0">
              <a:spcBef>
                <a:spcPts val="400"/>
              </a:spcBef>
              <a:spcAft>
                <a:spcPts val="0"/>
              </a:spcAft>
              <a:buClr>
                <a:srgbClr val="FF0F00"/>
              </a:buClr>
              <a:buSzPct val="100000"/>
              <a:buFont typeface="Arial"/>
              <a:buChar char="–"/>
            </a:pPr>
            <a:r>
              <a:rPr lang="en-US" sz="2000" b="0" i="0" u="none" strike="noStrike" cap="none" dirty="0">
                <a:latin typeface="+mn-lt"/>
                <a:sym typeface="Open Sans"/>
              </a:rPr>
              <a:t>If materials </a:t>
            </a:r>
            <a:r>
              <a:rPr lang="en-US" sz="2000" b="1" dirty="0" smtClean="0">
                <a:latin typeface="+mn-lt"/>
              </a:rPr>
              <a:t>do</a:t>
            </a:r>
            <a:r>
              <a:rPr lang="en-US" sz="2000" b="1" i="0" u="none" strike="noStrike" cap="none" dirty="0" smtClean="0">
                <a:latin typeface="+mn-lt"/>
                <a:sym typeface="Open Sans"/>
              </a:rPr>
              <a:t> </a:t>
            </a:r>
            <a:r>
              <a:rPr lang="en-US" sz="2000" b="1" i="0" u="none" strike="noStrike" cap="none" dirty="0">
                <a:latin typeface="+mn-lt"/>
                <a:sym typeface="Open Sans"/>
              </a:rPr>
              <a:t>align to standards</a:t>
            </a:r>
            <a:r>
              <a:rPr lang="en-US" sz="2000" b="0" i="0" u="none" strike="noStrike" cap="none" dirty="0">
                <a:latin typeface="+mn-lt"/>
                <a:sym typeface="Open Sans"/>
              </a:rPr>
              <a:t>, then the reviewer should move on to section two</a:t>
            </a:r>
            <a:r>
              <a:rPr lang="en-US" sz="2000" b="0" i="0" u="none" strike="noStrike" cap="none" dirty="0" smtClean="0">
                <a:latin typeface="+mn-lt"/>
                <a:sym typeface="Open Sans"/>
              </a:rPr>
              <a:t>.</a:t>
            </a:r>
          </a:p>
          <a:p>
            <a:pPr marL="742950" marR="0" lvl="1" indent="-285750" algn="l" rtl="0">
              <a:spcBef>
                <a:spcPts val="400"/>
              </a:spcBef>
              <a:spcAft>
                <a:spcPts val="0"/>
              </a:spcAft>
              <a:buClr>
                <a:srgbClr val="FF0F00"/>
              </a:buClr>
              <a:buSzPct val="100000"/>
              <a:buFont typeface="Arial"/>
              <a:buChar char="–"/>
            </a:pPr>
            <a:endParaRPr lang="en-US" sz="2000" b="0" i="0" u="none" strike="noStrike" cap="none" dirty="0">
              <a:latin typeface="+mn-lt"/>
              <a:sym typeface="Open Sans"/>
            </a:endParaRPr>
          </a:p>
          <a:p>
            <a:pPr marR="0" lvl="0" algn="l" rtl="0">
              <a:spcBef>
                <a:spcPts val="480"/>
              </a:spcBef>
              <a:buClr>
                <a:srgbClr val="FF0F00"/>
              </a:buClr>
              <a:buSzPct val="100000"/>
            </a:pPr>
            <a:r>
              <a:rPr lang="en-US" sz="2000" b="1" i="0" u="none" strike="noStrike" cap="none" dirty="0">
                <a:latin typeface="+mn-lt"/>
                <a:sym typeface="Open Sans"/>
              </a:rPr>
              <a:t>Section two </a:t>
            </a:r>
            <a:r>
              <a:rPr lang="en-US" sz="2000" b="0" i="0" u="none" strike="noStrike" cap="none" dirty="0">
                <a:latin typeface="+mn-lt"/>
                <a:sym typeface="Open Sans"/>
              </a:rPr>
              <a:t>examines the additional resources included in materials and screens for usability and accessibility</a:t>
            </a:r>
            <a:r>
              <a:rPr lang="en-US" sz="2000" b="0" i="0" u="none" strike="noStrike" cap="none" dirty="0" smtClean="0">
                <a:latin typeface="+mn-lt"/>
                <a:sym typeface="Open Sans"/>
              </a:rPr>
              <a:t>. </a:t>
            </a:r>
            <a:r>
              <a:rPr lang="en-US" sz="2000" dirty="0" smtClean="0">
                <a:latin typeface="+mn-lt"/>
              </a:rPr>
              <a:t>By examining this section, reviewers can see how the additional resources can be used to support the new standards. </a:t>
            </a:r>
            <a:endParaRPr lang="en-US" sz="2000" b="0" i="0" u="none" strike="noStrike" cap="none" dirty="0">
              <a:latin typeface="+mn-lt"/>
              <a:sym typeface="Open Sans"/>
            </a:endParaRPr>
          </a:p>
        </p:txBody>
      </p:sp>
      <p:sp>
        <p:nvSpPr>
          <p:cNvPr id="134" name="Shape 134"/>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l" rtl="0">
              <a:spcBef>
                <a:spcPts val="0"/>
              </a:spcBef>
              <a:buClr>
                <a:schemeClr val="lt1"/>
              </a:buClr>
              <a:buSzPct val="25000"/>
              <a:buFont typeface="Arial"/>
              <a:buNone/>
            </a:pPr>
            <a:r>
              <a:rPr lang="en-US" b="1" i="0" u="none" strike="noStrike" cap="none" dirty="0">
                <a:solidFill>
                  <a:schemeClr val="lt1"/>
                </a:solidFill>
                <a:latin typeface="+mj-lt"/>
                <a:sym typeface="Arial"/>
              </a:rPr>
              <a:t>Materials Review: Screening Instrument</a:t>
            </a:r>
          </a:p>
        </p:txBody>
      </p:sp>
    </p:spTree>
    <p:extLst>
      <p:ext uri="{BB962C8B-B14F-4D97-AF65-F5344CB8AC3E}">
        <p14:creationId xmlns:p14="http://schemas.microsoft.com/office/powerpoint/2010/main" val="28275470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en-US" sz="2000" dirty="0" smtClean="0"/>
              <a:t>All </a:t>
            </a:r>
            <a:r>
              <a:rPr lang="en-US" sz="2000" dirty="0"/>
              <a:t>submissions must be aligned to the Tennessee State </a:t>
            </a:r>
            <a:r>
              <a:rPr lang="en-US" sz="2000" dirty="0" smtClean="0"/>
              <a:t>Standards </a:t>
            </a:r>
            <a:r>
              <a:rPr lang="en-US" sz="2000" dirty="0"/>
              <a:t>and </a:t>
            </a:r>
            <a:r>
              <a:rPr lang="en-US" sz="2000" dirty="0">
                <a:solidFill>
                  <a:srgbClr val="000000"/>
                </a:solidFill>
              </a:rPr>
              <a:t>therefore </a:t>
            </a:r>
            <a:r>
              <a:rPr lang="en-US" sz="2000" b="1" dirty="0">
                <a:solidFill>
                  <a:srgbClr val="000000"/>
                </a:solidFill>
              </a:rPr>
              <a:t>must meet </a:t>
            </a:r>
            <a:r>
              <a:rPr lang="en-US" sz="2000" b="1" dirty="0" smtClean="0">
                <a:solidFill>
                  <a:srgbClr val="000000"/>
                </a:solidFill>
              </a:rPr>
              <a:t>100 percent </a:t>
            </a:r>
            <a:r>
              <a:rPr lang="en-US" sz="2000" b="1" dirty="0">
                <a:solidFill>
                  <a:srgbClr val="000000"/>
                </a:solidFill>
              </a:rPr>
              <a:t>of the non-negotiable </a:t>
            </a:r>
            <a:r>
              <a:rPr lang="en-US" sz="2000" dirty="0"/>
              <a:t>criteria of Section I prior to moving to Section </a:t>
            </a:r>
            <a:r>
              <a:rPr lang="en-US" sz="2000" dirty="0" smtClean="0"/>
              <a:t>II</a:t>
            </a:r>
            <a:r>
              <a:rPr lang="en-US" sz="2000" dirty="0"/>
              <a:t>.</a:t>
            </a:r>
            <a:r>
              <a:rPr lang="en-US" dirty="0" smtClean="0"/>
              <a:t> </a:t>
            </a:r>
            <a:endParaRPr lang="en-US" dirty="0"/>
          </a:p>
          <a:p>
            <a:pPr marL="0" indent="0">
              <a:buNone/>
            </a:pPr>
            <a:endParaRPr lang="en-US" sz="2000" b="1" dirty="0"/>
          </a:p>
          <a:p>
            <a:pPr marL="0" indent="0">
              <a:buNone/>
            </a:pPr>
            <a:endParaRPr lang="en-US" sz="2000" b="1" dirty="0" smtClean="0"/>
          </a:p>
          <a:p>
            <a:endParaRPr lang="en-US" sz="2000" b="1" dirty="0"/>
          </a:p>
          <a:p>
            <a:endParaRPr lang="en-US" sz="2000" b="1" dirty="0" smtClean="0"/>
          </a:p>
          <a:p>
            <a:endParaRPr lang="en-US" sz="2000" b="1" dirty="0"/>
          </a:p>
          <a:p>
            <a:endParaRPr lang="en-US" sz="2000" b="1" dirty="0" smtClean="0"/>
          </a:p>
          <a:p>
            <a:endParaRPr lang="en-US" sz="2000" b="1" dirty="0" smtClean="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smtClean="0"/>
          </a:p>
          <a:p>
            <a:pPr lvl="1"/>
            <a:endParaRPr lang="en-US" dirty="0"/>
          </a:p>
          <a:p>
            <a:pPr lvl="1"/>
            <a:endParaRPr lang="en-US" dirty="0"/>
          </a:p>
          <a:p>
            <a:pPr lvl="1"/>
            <a:endParaRPr lang="en-US" dirty="0"/>
          </a:p>
          <a:p>
            <a:pPr marL="0" indent="0">
              <a:buNone/>
            </a:pPr>
            <a:r>
              <a:rPr lang="en-US" sz="2000" dirty="0" smtClean="0"/>
              <a:t>	</a:t>
            </a:r>
            <a:endParaRPr lang="en-US" sz="2000" dirty="0"/>
          </a:p>
        </p:txBody>
      </p:sp>
      <p:sp>
        <p:nvSpPr>
          <p:cNvPr id="2" name="Title 1"/>
          <p:cNvSpPr>
            <a:spLocks noGrp="1"/>
          </p:cNvSpPr>
          <p:nvPr>
            <p:ph type="title"/>
          </p:nvPr>
        </p:nvSpPr>
        <p:spPr/>
        <p:txBody>
          <a:bodyPr>
            <a:normAutofit/>
          </a:bodyPr>
          <a:lstStyle/>
          <a:p>
            <a:r>
              <a:rPr lang="en-US" dirty="0" smtClean="0"/>
              <a:t>Screening Instrument </a:t>
            </a:r>
            <a:r>
              <a:rPr lang="en-US" dirty="0"/>
              <a:t>Section </a:t>
            </a:r>
            <a:r>
              <a:rPr lang="en-US" dirty="0" smtClean="0"/>
              <a:t>I</a:t>
            </a:r>
            <a:endParaRPr lang="en-US" dirty="0"/>
          </a:p>
        </p:txBody>
      </p:sp>
      <p:pic>
        <p:nvPicPr>
          <p:cNvPr id="4" name="Picture 3"/>
          <p:cNvPicPr>
            <a:picLocks noChangeAspect="1"/>
          </p:cNvPicPr>
          <p:nvPr/>
        </p:nvPicPr>
        <p:blipFill>
          <a:blip r:embed="rId3"/>
          <a:stretch>
            <a:fillRect/>
          </a:stretch>
        </p:blipFill>
        <p:spPr>
          <a:xfrm>
            <a:off x="3773411" y="2619255"/>
            <a:ext cx="1295400" cy="3427032"/>
          </a:xfrm>
          <a:prstGeom prst="rect">
            <a:avLst/>
          </a:prstGeom>
        </p:spPr>
      </p:pic>
      <p:sp>
        <p:nvSpPr>
          <p:cNvPr id="5" name="TextBox 4"/>
          <p:cNvSpPr txBox="1"/>
          <p:nvPr/>
        </p:nvSpPr>
        <p:spPr>
          <a:xfrm>
            <a:off x="6124304" y="3356277"/>
            <a:ext cx="2773152" cy="2031325"/>
          </a:xfrm>
          <a:prstGeom prst="rect">
            <a:avLst/>
          </a:prstGeom>
          <a:noFill/>
        </p:spPr>
        <p:txBody>
          <a:bodyPr wrap="square" rtlCol="0">
            <a:spAutoFit/>
          </a:bodyPr>
          <a:lstStyle/>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A: Standards</a:t>
            </a:r>
          </a:p>
          <a:p>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B: Focus</a:t>
            </a:r>
          </a:p>
          <a:p>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C: Rigor</a:t>
            </a:r>
          </a:p>
          <a:p>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D: Coherence</a:t>
            </a:r>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6" name="TextBox 5"/>
          <p:cNvSpPr txBox="1"/>
          <p:nvPr/>
        </p:nvSpPr>
        <p:spPr>
          <a:xfrm>
            <a:off x="5867400" y="2849643"/>
            <a:ext cx="3030056" cy="369332"/>
          </a:xfrm>
          <a:prstGeom prst="rect">
            <a:avLst/>
          </a:prstGeom>
          <a:noFill/>
        </p:spPr>
        <p:txBody>
          <a:bodyPr wrap="square" rtlCol="0">
            <a:spAutoFit/>
          </a:bodyPr>
          <a:lstStyle/>
          <a:p>
            <a:r>
              <a:rPr lang="en-US" b="1" dirty="0" smtClean="0">
                <a:solidFill>
                  <a:srgbClr val="FF0F00"/>
                </a:solidFill>
                <a:latin typeface="Open Sans" panose="020B0606030504020204" pitchFamily="34" charset="0"/>
                <a:ea typeface="Open Sans" panose="020B0606030504020204" pitchFamily="34" charset="0"/>
                <a:cs typeface="Open Sans" panose="020B0606030504020204" pitchFamily="34" charset="0"/>
                <a:sym typeface="Arial"/>
              </a:rPr>
              <a:t>Non-Negotiables: Math </a:t>
            </a:r>
            <a:endParaRPr lang="en-US" b="1" dirty="0">
              <a:solidFill>
                <a:srgbClr val="FF0F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7" name="TextBox 6"/>
          <p:cNvSpPr txBox="1"/>
          <p:nvPr/>
        </p:nvSpPr>
        <p:spPr>
          <a:xfrm rot="16200000">
            <a:off x="2743318" y="4211213"/>
            <a:ext cx="3427032" cy="523220"/>
          </a:xfrm>
          <a:prstGeom prst="rect">
            <a:avLst/>
          </a:prstGeom>
          <a:noFill/>
        </p:spPr>
        <p:txBody>
          <a:bodyPr wrap="square" rtlCol="0">
            <a:spAutoFit/>
          </a:bodyPr>
          <a:lstStyle/>
          <a:p>
            <a:pPr algn="ctr"/>
            <a:r>
              <a:rPr lang="en-US" sz="1400" b="1" dirty="0" smtClea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Aligned Materials for </a:t>
            </a:r>
          </a:p>
          <a:p>
            <a:pPr algn="ctr"/>
            <a:r>
              <a:rPr lang="en-US" sz="1400" b="1" dirty="0" smtClea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 Strong Tier I Instruction</a:t>
            </a:r>
            <a:endParaRPr lang="en-US" sz="1400" b="1"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 name="Right Brace 7"/>
          <p:cNvSpPr/>
          <p:nvPr/>
        </p:nvSpPr>
        <p:spPr>
          <a:xfrm flipH="1">
            <a:off x="2879134" y="3520322"/>
            <a:ext cx="978974" cy="1904999"/>
          </a:xfrm>
          <a:prstGeom prst="rightBrace">
            <a:avLst/>
          </a:prstGeom>
          <a:noFill/>
          <a:ln>
            <a:solidFill>
              <a:schemeClr val="bg2"/>
            </a:solidFill>
          </a:ln>
        </p:spPr>
        <p:style>
          <a:lnRef idx="2">
            <a:schemeClr val="accent3"/>
          </a:lnRef>
          <a:fillRef idx="0">
            <a:schemeClr val="accent3"/>
          </a:fillRef>
          <a:effectRef idx="1">
            <a:schemeClr val="accent3"/>
          </a:effectRef>
          <a:fontRef idx="minor">
            <a:schemeClr val="tx1"/>
          </a:fontRef>
        </p:style>
        <p:txBody>
          <a:bodyPr rtlCol="0" anchor="ctr"/>
          <a:lstStyle/>
          <a:p>
            <a:pPr algn="ctr"/>
            <a:endParaRPr lang="en-US" b="1" dirty="0">
              <a:solidFill>
                <a:prstClr val="black"/>
              </a:solidFill>
              <a:sym typeface="Arial"/>
            </a:endParaRPr>
          </a:p>
        </p:txBody>
      </p:sp>
      <p:sp>
        <p:nvSpPr>
          <p:cNvPr id="9" name="Right Brace 8"/>
          <p:cNvSpPr/>
          <p:nvPr/>
        </p:nvSpPr>
        <p:spPr>
          <a:xfrm>
            <a:off x="5080290" y="3520322"/>
            <a:ext cx="914400" cy="1905000"/>
          </a:xfrm>
          <a:prstGeom prst="rightBrace">
            <a:avLst/>
          </a:prstGeom>
          <a:noFill/>
          <a:ln>
            <a:solidFill>
              <a:schemeClr val="bg2"/>
            </a:solidFill>
          </a:ln>
        </p:spPr>
        <p:style>
          <a:lnRef idx="2">
            <a:schemeClr val="accent3"/>
          </a:lnRef>
          <a:fillRef idx="0">
            <a:schemeClr val="accent3"/>
          </a:fillRef>
          <a:effectRef idx="1">
            <a:schemeClr val="accent3"/>
          </a:effectRef>
          <a:fontRef idx="minor">
            <a:schemeClr val="tx1"/>
          </a:fontRef>
        </p:style>
        <p:txBody>
          <a:bodyPr rtlCol="0" anchor="ctr"/>
          <a:lstStyle/>
          <a:p>
            <a:pPr algn="ctr"/>
            <a:endParaRPr lang="en-US" b="1" dirty="0">
              <a:solidFill>
                <a:prstClr val="black"/>
              </a:solidFill>
              <a:sym typeface="Arial"/>
            </a:endParaRPr>
          </a:p>
        </p:txBody>
      </p:sp>
      <p:sp>
        <p:nvSpPr>
          <p:cNvPr id="10" name="TextBox 9"/>
          <p:cNvSpPr txBox="1"/>
          <p:nvPr/>
        </p:nvSpPr>
        <p:spPr>
          <a:xfrm>
            <a:off x="160570" y="2849643"/>
            <a:ext cx="2718564" cy="369332"/>
          </a:xfrm>
          <a:prstGeom prst="rect">
            <a:avLst/>
          </a:prstGeom>
          <a:noFill/>
        </p:spPr>
        <p:txBody>
          <a:bodyPr wrap="square" rtlCol="0">
            <a:spAutoFit/>
          </a:bodyPr>
          <a:lstStyle/>
          <a:p>
            <a:r>
              <a:rPr lang="en-US" b="1" dirty="0" smtClean="0">
                <a:solidFill>
                  <a:srgbClr val="FF0F00"/>
                </a:solidFill>
                <a:latin typeface="Open Sans" panose="020B0606030504020204" pitchFamily="34" charset="0"/>
                <a:ea typeface="Open Sans" panose="020B0606030504020204" pitchFamily="34" charset="0"/>
                <a:cs typeface="Open Sans" panose="020B0606030504020204" pitchFamily="34" charset="0"/>
                <a:sym typeface="Arial"/>
              </a:rPr>
              <a:t>Non-Negotiables: ELA  </a:t>
            </a:r>
            <a:endParaRPr lang="en-US" b="1" dirty="0">
              <a:solidFill>
                <a:srgbClr val="FF0F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11" name="TextBox 10"/>
          <p:cNvSpPr txBox="1"/>
          <p:nvPr/>
        </p:nvSpPr>
        <p:spPr>
          <a:xfrm>
            <a:off x="304800" y="3356277"/>
            <a:ext cx="2922132" cy="2031325"/>
          </a:xfrm>
          <a:prstGeom prst="rect">
            <a:avLst/>
          </a:prstGeom>
          <a:noFill/>
        </p:spPr>
        <p:txBody>
          <a:bodyPr wrap="square" rtlCol="0">
            <a:spAutoFit/>
          </a:bodyPr>
          <a:lstStyle/>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A: Standards</a:t>
            </a:r>
          </a:p>
          <a:p>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B: Text Complexity</a:t>
            </a:r>
          </a:p>
          <a:p>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C: Evidence</a:t>
            </a:r>
          </a:p>
          <a:p>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D: Knowledge</a:t>
            </a:r>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9792345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6229350" cy="685800"/>
          </a:xfrm>
        </p:spPr>
        <p:txBody>
          <a:bodyPr>
            <a:noAutofit/>
          </a:bodyPr>
          <a:lstStyle/>
          <a:p>
            <a:r>
              <a:rPr lang="en-US" sz="3200" dirty="0" smtClean="0"/>
              <a:t>Agenda</a:t>
            </a:r>
            <a:endParaRPr lang="en-US" sz="3200" dirty="0"/>
          </a:p>
        </p:txBody>
      </p:sp>
      <p:graphicFrame>
        <p:nvGraphicFramePr>
          <p:cNvPr id="7" name="Table 6"/>
          <p:cNvGraphicFramePr>
            <a:graphicFrameLocks noGrp="1"/>
          </p:cNvGraphicFramePr>
          <p:nvPr>
            <p:extLst>
              <p:ext uri="{D42A27DB-BD31-4B8C-83A1-F6EECF244321}">
                <p14:modId xmlns:p14="http://schemas.microsoft.com/office/powerpoint/2010/main" val="2319759227"/>
              </p:ext>
            </p:extLst>
          </p:nvPr>
        </p:nvGraphicFramePr>
        <p:xfrm>
          <a:off x="533400" y="1371600"/>
          <a:ext cx="8229601" cy="4186873"/>
        </p:xfrm>
        <a:graphic>
          <a:graphicData uri="http://schemas.openxmlformats.org/drawingml/2006/table">
            <a:tbl>
              <a:tblPr firstRow="1" bandRow="1">
                <a:tableStyleId>{073A0DAA-6AF3-43AB-8588-CEC1D06C72B9}</a:tableStyleId>
              </a:tblPr>
              <a:tblGrid>
                <a:gridCol w="1752600"/>
                <a:gridCol w="6477001"/>
              </a:tblGrid>
              <a:tr h="461325">
                <a:tc>
                  <a:txBody>
                    <a:bodyPr/>
                    <a:lstStyle/>
                    <a:p>
                      <a:pPr algn="l"/>
                      <a:r>
                        <a:rPr lang="en-US" sz="2000" dirty="0" smtClean="0"/>
                        <a:t>Time</a:t>
                      </a:r>
                      <a:endParaRPr lang="en-US" sz="2000" dirty="0"/>
                    </a:p>
                  </a:txBody>
                  <a:tcPr marL="68580" marR="68580" marT="34290" marB="34290" anchor="ctr"/>
                </a:tc>
                <a:tc>
                  <a:txBody>
                    <a:bodyPr/>
                    <a:lstStyle/>
                    <a:p>
                      <a:pPr algn="l"/>
                      <a:r>
                        <a:rPr lang="en-US" sz="2000" dirty="0" smtClean="0"/>
                        <a:t>Topic</a:t>
                      </a:r>
                      <a:endParaRPr lang="en-US" sz="2000" dirty="0"/>
                    </a:p>
                  </a:txBody>
                  <a:tcPr marL="68580" marR="68580" marT="34290" marB="34290" anchor="ctr"/>
                </a:tc>
              </a:tr>
              <a:tr h="461325">
                <a:tc>
                  <a:txBody>
                    <a:bodyPr/>
                    <a:lstStyle/>
                    <a:p>
                      <a:pPr algn="l"/>
                      <a:r>
                        <a:rPr lang="en-US" sz="2000" dirty="0" smtClean="0">
                          <a:solidFill>
                            <a:schemeClr val="accent1"/>
                          </a:solidFill>
                        </a:rPr>
                        <a:t>8:30-8:50 </a:t>
                      </a:r>
                      <a:endParaRPr lang="en-US" sz="2000" dirty="0">
                        <a:solidFill>
                          <a:schemeClr val="accent1"/>
                        </a:solidFill>
                      </a:endParaRPr>
                    </a:p>
                  </a:txBody>
                  <a:tcPr marL="68580" marR="68580" marT="34290" marB="34290" anchor="ctr"/>
                </a:tc>
                <a:tc>
                  <a:txBody>
                    <a:bodyPr/>
                    <a:lstStyle/>
                    <a:p>
                      <a:pPr algn="l"/>
                      <a:r>
                        <a:rPr lang="en-US" sz="2000" dirty="0" smtClean="0">
                          <a:solidFill>
                            <a:schemeClr val="accent1"/>
                          </a:solidFill>
                        </a:rPr>
                        <a:t>Welcome &amp; Overview</a:t>
                      </a:r>
                      <a:endParaRPr lang="en-US" sz="2000" dirty="0">
                        <a:solidFill>
                          <a:schemeClr val="accent1"/>
                        </a:solidFill>
                      </a:endParaRPr>
                    </a:p>
                  </a:txBody>
                  <a:tcPr marL="68580" marR="68580" marT="34290" marB="34290" anchor="ctr"/>
                </a:tc>
              </a:tr>
              <a:tr h="461325">
                <a:tc>
                  <a:txBody>
                    <a:bodyPr/>
                    <a:lstStyle/>
                    <a:p>
                      <a:pPr algn="l"/>
                      <a:r>
                        <a:rPr lang="en-US" sz="2000" dirty="0" smtClean="0">
                          <a:solidFill>
                            <a:schemeClr val="accent1"/>
                          </a:solidFill>
                        </a:rPr>
                        <a:t>8:50-10</a:t>
                      </a:r>
                      <a:r>
                        <a:rPr lang="en-US" sz="2000" baseline="0" dirty="0" smtClean="0">
                          <a:solidFill>
                            <a:schemeClr val="accent1"/>
                          </a:solidFill>
                        </a:rPr>
                        <a:t>:15</a:t>
                      </a:r>
                      <a:endParaRPr lang="en-US" sz="2000" dirty="0">
                        <a:solidFill>
                          <a:schemeClr val="accent1"/>
                        </a:solidFill>
                      </a:endParaRPr>
                    </a:p>
                  </a:txBody>
                  <a:tcPr marL="68580" marR="68580" marT="34290" marB="34290" anchor="ctr"/>
                </a:tc>
                <a:tc>
                  <a:txBody>
                    <a:bodyPr/>
                    <a:lstStyle/>
                    <a:p>
                      <a:pPr algn="l"/>
                      <a:r>
                        <a:rPr lang="en-US" sz="2000" baseline="0" dirty="0" smtClean="0">
                          <a:solidFill>
                            <a:schemeClr val="accent1"/>
                          </a:solidFill>
                        </a:rPr>
                        <a:t>Instructional Materials</a:t>
                      </a:r>
                      <a:endParaRPr lang="en-US" sz="2000" dirty="0">
                        <a:solidFill>
                          <a:schemeClr val="accent1"/>
                        </a:solidFill>
                      </a:endParaRPr>
                    </a:p>
                  </a:txBody>
                  <a:tcPr marL="68580" marR="68580" marT="34290" marB="34290" anchor="ctr"/>
                </a:tc>
              </a:tr>
              <a:tr h="645856">
                <a:tc>
                  <a:txBody>
                    <a:bodyPr/>
                    <a:lstStyle/>
                    <a:p>
                      <a:pPr algn="l"/>
                      <a:r>
                        <a:rPr lang="en-US" sz="2000" dirty="0" smtClean="0">
                          <a:solidFill>
                            <a:schemeClr val="accent1"/>
                          </a:solidFill>
                        </a:rPr>
                        <a:t>10:15-11:45</a:t>
                      </a:r>
                      <a:endParaRPr lang="en-US" sz="2000" dirty="0">
                        <a:solidFill>
                          <a:schemeClr val="accent1"/>
                        </a:solidFill>
                      </a:endParaRPr>
                    </a:p>
                  </a:txBody>
                  <a:tcPr marL="68580" marR="68580" marT="34290" marB="34290" anchor="ctr"/>
                </a:tc>
                <a:tc>
                  <a:txBody>
                    <a:bodyPr/>
                    <a:lstStyle/>
                    <a:p>
                      <a:pPr algn="l"/>
                      <a:r>
                        <a:rPr lang="en-US" sz="2000" dirty="0" smtClean="0">
                          <a:solidFill>
                            <a:schemeClr val="accent1"/>
                          </a:solidFill>
                        </a:rPr>
                        <a:t>Assessment, Part 1</a:t>
                      </a:r>
                      <a:endParaRPr lang="en-US" sz="2000" dirty="0">
                        <a:solidFill>
                          <a:schemeClr val="accent1"/>
                        </a:solidFill>
                      </a:endParaRPr>
                    </a:p>
                  </a:txBody>
                  <a:tcPr marL="68580" marR="68580" marT="34290" marB="34290" anchor="ctr"/>
                </a:tc>
              </a:tr>
              <a:tr h="461325">
                <a:tc>
                  <a:txBody>
                    <a:bodyPr/>
                    <a:lstStyle/>
                    <a:p>
                      <a:pPr algn="l"/>
                      <a:r>
                        <a:rPr lang="en-US" sz="2000" dirty="0" smtClean="0">
                          <a:solidFill>
                            <a:schemeClr val="accent1"/>
                          </a:solidFill>
                        </a:rPr>
                        <a:t>11:45-1:15</a:t>
                      </a:r>
                      <a:endParaRPr lang="en-US" sz="2000" dirty="0">
                        <a:solidFill>
                          <a:schemeClr val="accent1"/>
                        </a:solidFill>
                      </a:endParaRPr>
                    </a:p>
                  </a:txBody>
                  <a:tcPr marL="68580" marR="68580" marT="34290" marB="34290" anchor="ctr"/>
                </a:tc>
                <a:tc>
                  <a:txBody>
                    <a:bodyPr/>
                    <a:lstStyle/>
                    <a:p>
                      <a:pPr algn="l"/>
                      <a:r>
                        <a:rPr lang="en-US" sz="2000" dirty="0" smtClean="0">
                          <a:solidFill>
                            <a:schemeClr val="accent1"/>
                          </a:solidFill>
                        </a:rPr>
                        <a:t>Lunch</a:t>
                      </a:r>
                      <a:r>
                        <a:rPr lang="en-US" sz="2000" baseline="0" dirty="0" smtClean="0">
                          <a:solidFill>
                            <a:schemeClr val="accent1"/>
                          </a:solidFill>
                        </a:rPr>
                        <a:t> &amp; Sign-In</a:t>
                      </a:r>
                      <a:endParaRPr lang="en-US" sz="2000" dirty="0">
                        <a:solidFill>
                          <a:schemeClr val="accent1"/>
                        </a:solidFill>
                      </a:endParaRPr>
                    </a:p>
                  </a:txBody>
                  <a:tcPr marL="68580" marR="68580" marT="34290" marB="34290" anchor="ctr"/>
                </a:tc>
              </a:tr>
              <a:tr h="461325">
                <a:tc>
                  <a:txBody>
                    <a:bodyPr/>
                    <a:lstStyle/>
                    <a:p>
                      <a:pPr algn="l"/>
                      <a:r>
                        <a:rPr lang="en-US" sz="2000" dirty="0" smtClean="0">
                          <a:solidFill>
                            <a:schemeClr val="accent1"/>
                          </a:solidFill>
                        </a:rPr>
                        <a:t>1:15-2:30</a:t>
                      </a:r>
                      <a:endParaRPr lang="en-US" sz="2000" dirty="0">
                        <a:solidFill>
                          <a:schemeClr val="accent1"/>
                        </a:solidFill>
                      </a:endParaRP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accent1"/>
                          </a:solidFill>
                        </a:rPr>
                        <a:t>Assessment, Part 2</a:t>
                      </a:r>
                    </a:p>
                  </a:txBody>
                  <a:tcPr marL="68580" marR="68580" marT="34290" marB="34290" anchor="ctr"/>
                </a:tc>
              </a:tr>
              <a:tr h="773067">
                <a:tc>
                  <a:txBody>
                    <a:bodyPr/>
                    <a:lstStyle/>
                    <a:p>
                      <a:pPr algn="l"/>
                      <a:r>
                        <a:rPr lang="en-US" sz="2000" smtClean="0">
                          <a:solidFill>
                            <a:schemeClr val="accent1"/>
                          </a:solidFill>
                        </a:rPr>
                        <a:t>2:30</a:t>
                      </a:r>
                      <a:r>
                        <a:rPr lang="en-US" sz="2000" baseline="0" smtClean="0">
                          <a:solidFill>
                            <a:schemeClr val="accent1"/>
                          </a:solidFill>
                        </a:rPr>
                        <a:t>-3</a:t>
                      </a:r>
                      <a:endParaRPr lang="en-US" sz="2000" dirty="0">
                        <a:solidFill>
                          <a:schemeClr val="accent1"/>
                        </a:solidFill>
                      </a:endParaRPr>
                    </a:p>
                  </a:txBody>
                  <a:tcPr marL="68580" marR="68580" marT="34290" marB="34290" anchor="ctr"/>
                </a:tc>
                <a:tc>
                  <a:txBody>
                    <a:bodyPr/>
                    <a:lstStyle/>
                    <a:p>
                      <a:pPr algn="l"/>
                      <a:r>
                        <a:rPr lang="en-US" sz="2000" dirty="0" smtClean="0">
                          <a:solidFill>
                            <a:schemeClr val="accent1"/>
                          </a:solidFill>
                        </a:rPr>
                        <a:t>Continued Reflection: Diagnosing and Designing</a:t>
                      </a:r>
                      <a:r>
                        <a:rPr lang="en-US" sz="2000" baseline="0" dirty="0" smtClean="0">
                          <a:solidFill>
                            <a:schemeClr val="accent1"/>
                          </a:solidFill>
                        </a:rPr>
                        <a:t> Your System</a:t>
                      </a:r>
                      <a:endParaRPr lang="en-US" sz="2000" dirty="0">
                        <a:solidFill>
                          <a:schemeClr val="accent1"/>
                        </a:solidFill>
                      </a:endParaRPr>
                    </a:p>
                  </a:txBody>
                  <a:tcPr marL="68580" marR="68580" marT="34290" marB="34290" anchor="ctr"/>
                </a:tc>
              </a:tr>
              <a:tr h="461325">
                <a:tc>
                  <a:txBody>
                    <a:bodyPr/>
                    <a:lstStyle/>
                    <a:p>
                      <a:pPr algn="l"/>
                      <a:r>
                        <a:rPr lang="en-US" sz="2000" dirty="0" smtClean="0">
                          <a:solidFill>
                            <a:schemeClr val="accent1"/>
                          </a:solidFill>
                        </a:rPr>
                        <a:t>3-3:15</a:t>
                      </a:r>
                      <a:endParaRPr lang="en-US" sz="2000" dirty="0">
                        <a:solidFill>
                          <a:schemeClr val="accent1"/>
                        </a:solidFill>
                      </a:endParaRPr>
                    </a:p>
                  </a:txBody>
                  <a:tcPr marL="68580" marR="68580" marT="34290" marB="34290" anchor="ctr"/>
                </a:tc>
                <a:tc>
                  <a:txBody>
                    <a:bodyPr/>
                    <a:lstStyle/>
                    <a:p>
                      <a:pPr algn="l"/>
                      <a:r>
                        <a:rPr lang="en-US" sz="2000" dirty="0" smtClean="0">
                          <a:solidFill>
                            <a:schemeClr val="accent1"/>
                          </a:solidFill>
                        </a:rPr>
                        <a:t>Closing</a:t>
                      </a:r>
                      <a:endParaRPr lang="en-US" sz="2000" dirty="0">
                        <a:solidFill>
                          <a:schemeClr val="accent1"/>
                        </a:solidFill>
                      </a:endParaRPr>
                    </a:p>
                  </a:txBody>
                  <a:tcPr marL="68580" marR="68580" marT="34290" marB="34290" anchor="ctr"/>
                </a:tc>
              </a:tr>
            </a:tbl>
          </a:graphicData>
        </a:graphic>
      </p:graphicFrame>
    </p:spTree>
    <p:extLst>
      <p:ext uri="{BB962C8B-B14F-4D97-AF65-F5344CB8AC3E}">
        <p14:creationId xmlns:p14="http://schemas.microsoft.com/office/powerpoint/2010/main" val="38224299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Shape 724"/>
          <p:cNvSpPr>
            <a:spLocks noGrp="1"/>
          </p:cNvSpPr>
          <p:nvPr>
            <p:ph type="body" idx="1"/>
          </p:nvPr>
        </p:nvSpPr>
        <p:spPr>
          <a:xfrm>
            <a:off x="228600" y="1219201"/>
            <a:ext cx="8382000" cy="3733800"/>
          </a:xfrm>
          <a:prstGeom prst="rect">
            <a:avLst/>
          </a:prstGeom>
        </p:spPr>
        <p:txBody>
          <a:bodyPr>
            <a:normAutofit lnSpcReduction="10000"/>
          </a:bodyPr>
          <a:lstStyle/>
          <a:p>
            <a:pPr>
              <a:spcBef>
                <a:spcPts val="600"/>
              </a:spcBef>
              <a:buClr>
                <a:srgbClr val="FF0000"/>
              </a:buClr>
              <a:buFont typeface="Wingdings" panose="05000000000000000000" pitchFamily="2" charset="2"/>
              <a:buChar char="§"/>
              <a:defRPr sz="2800">
                <a:solidFill>
                  <a:srgbClr val="000000"/>
                </a:solidFill>
              </a:defRPr>
            </a:pPr>
            <a:r>
              <a:rPr sz="2200" dirty="0">
                <a:latin typeface="Open Sans" panose="020B0606030504020204" pitchFamily="34" charset="0"/>
                <a:ea typeface="Open Sans" panose="020B0606030504020204" pitchFamily="34" charset="0"/>
                <a:cs typeface="Open Sans" panose="020B0606030504020204" pitchFamily="34" charset="0"/>
              </a:rPr>
              <a:t>Please take a few moments to silently review Section I of either the ELA or the Mathematics Instructional Materials Screening Instrument.  </a:t>
            </a:r>
          </a:p>
          <a:p>
            <a:pPr>
              <a:spcBef>
                <a:spcPts val="600"/>
              </a:spcBef>
              <a:buClr>
                <a:srgbClr val="FF0000"/>
              </a:buClr>
              <a:buFont typeface="Wingdings" panose="05000000000000000000" pitchFamily="2" charset="2"/>
              <a:buChar char="§"/>
              <a:defRPr sz="2800">
                <a:solidFill>
                  <a:srgbClr val="000000"/>
                </a:solidFill>
              </a:defRPr>
            </a:pPr>
            <a:r>
              <a:rPr sz="2200" dirty="0" smtClean="0">
                <a:latin typeface="Open Sans" panose="020B0606030504020204" pitchFamily="34" charset="0"/>
                <a:ea typeface="Open Sans" panose="020B0606030504020204" pitchFamily="34" charset="0"/>
                <a:cs typeface="Open Sans" panose="020B0606030504020204" pitchFamily="34" charset="0"/>
              </a:rPr>
              <a:t>As </a:t>
            </a:r>
            <a:r>
              <a:rPr sz="2200" dirty="0">
                <a:latin typeface="Open Sans" panose="020B0606030504020204" pitchFamily="34" charset="0"/>
                <a:ea typeface="Open Sans" panose="020B0606030504020204" pitchFamily="34" charset="0"/>
                <a:cs typeface="Open Sans" panose="020B0606030504020204" pitchFamily="34" charset="0"/>
              </a:rPr>
              <a:t>you read, consider the guiding questions:</a:t>
            </a:r>
          </a:p>
          <a:p>
            <a:pPr lvl="1">
              <a:spcBef>
                <a:spcPts val="500"/>
              </a:spcBef>
              <a:buClr>
                <a:srgbClr val="FF0000"/>
              </a:buClr>
              <a:buFont typeface="Arial" panose="020B0604020202020204" pitchFamily="34" charset="0"/>
              <a:buChar char="•"/>
              <a:defRPr sz="2400">
                <a:solidFill>
                  <a:srgbClr val="000000"/>
                </a:solidFill>
              </a:defRPr>
            </a:pPr>
            <a:r>
              <a:rPr sz="2200" dirty="0">
                <a:latin typeface="Open Sans" panose="020B0606030504020204" pitchFamily="34" charset="0"/>
                <a:ea typeface="Open Sans" panose="020B0606030504020204" pitchFamily="34" charset="0"/>
                <a:cs typeface="Open Sans" panose="020B0606030504020204" pitchFamily="34" charset="0"/>
              </a:rPr>
              <a:t>How does the screening instrument evaluate materials to ensure: </a:t>
            </a:r>
          </a:p>
          <a:p>
            <a:pPr lvl="2">
              <a:spcBef>
                <a:spcPts val="500"/>
              </a:spcBef>
              <a:buClr>
                <a:srgbClr val="FF0000"/>
              </a:buClr>
              <a:buFont typeface="Wingdings" panose="05000000000000000000" pitchFamily="2" charset="2"/>
              <a:buChar char="ü"/>
              <a:defRPr sz="2400">
                <a:solidFill>
                  <a:srgbClr val="000000"/>
                </a:solidFill>
              </a:defRPr>
            </a:pPr>
            <a:r>
              <a:rPr sz="2200" dirty="0">
                <a:latin typeface="Open Sans" panose="020B0606030504020204" pitchFamily="34" charset="0"/>
                <a:ea typeface="Open Sans" panose="020B0606030504020204" pitchFamily="34" charset="0"/>
                <a:cs typeface="Open Sans" panose="020B0606030504020204" pitchFamily="34" charset="0"/>
              </a:rPr>
              <a:t>standards are met?</a:t>
            </a:r>
          </a:p>
          <a:p>
            <a:pPr lvl="2">
              <a:spcBef>
                <a:spcPts val="500"/>
              </a:spcBef>
              <a:buClr>
                <a:srgbClr val="FF0000"/>
              </a:buClr>
              <a:buFont typeface="Wingdings" panose="05000000000000000000" pitchFamily="2" charset="2"/>
              <a:buChar char="ü"/>
              <a:defRPr sz="2400">
                <a:solidFill>
                  <a:srgbClr val="000000"/>
                </a:solidFill>
              </a:defRPr>
            </a:pPr>
            <a:r>
              <a:rPr sz="2200" dirty="0">
                <a:latin typeface="Open Sans" panose="020B0606030504020204" pitchFamily="34" charset="0"/>
                <a:ea typeface="Open Sans" panose="020B0606030504020204" pitchFamily="34" charset="0"/>
                <a:cs typeface="Open Sans" panose="020B0606030504020204" pitchFamily="34" charset="0"/>
              </a:rPr>
              <a:t>non-negotiables are met?</a:t>
            </a:r>
          </a:p>
          <a:p>
            <a:pPr lvl="2">
              <a:spcBef>
                <a:spcPts val="500"/>
              </a:spcBef>
              <a:buClr>
                <a:srgbClr val="FF0000"/>
              </a:buClr>
              <a:buFont typeface="Wingdings" panose="05000000000000000000" pitchFamily="2" charset="2"/>
              <a:buChar char="ü"/>
              <a:defRPr sz="2400">
                <a:solidFill>
                  <a:srgbClr val="000000"/>
                </a:solidFill>
              </a:defRPr>
            </a:pPr>
            <a:r>
              <a:rPr sz="2200" dirty="0">
                <a:latin typeface="Open Sans" panose="020B0606030504020204" pitchFamily="34" charset="0"/>
                <a:ea typeface="Open Sans" panose="020B0606030504020204" pitchFamily="34" charset="0"/>
                <a:cs typeface="Open Sans" panose="020B0606030504020204" pitchFamily="34" charset="0"/>
              </a:rPr>
              <a:t>instructional shifts play a continued role in </a:t>
            </a:r>
            <a:r>
              <a:rPr sz="2200" dirty="0" smtClean="0">
                <a:latin typeface="Open Sans" panose="020B0606030504020204" pitchFamily="34" charset="0"/>
                <a:ea typeface="Open Sans" panose="020B0606030504020204" pitchFamily="34" charset="0"/>
                <a:cs typeface="Open Sans" panose="020B0606030504020204" pitchFamily="34" charset="0"/>
              </a:rPr>
              <a:t>instruction?</a:t>
            </a:r>
            <a:endParaRPr lang="en-US" sz="2200" dirty="0" smtClean="0">
              <a:latin typeface="Open Sans" panose="020B0606030504020204" pitchFamily="34" charset="0"/>
              <a:ea typeface="Open Sans" panose="020B0606030504020204" pitchFamily="34" charset="0"/>
              <a:cs typeface="Open Sans" panose="020B0606030504020204" pitchFamily="34" charset="0"/>
            </a:endParaRPr>
          </a:p>
          <a:p>
            <a:pPr marL="914400" lvl="2" indent="0">
              <a:spcBef>
                <a:spcPts val="500"/>
              </a:spcBef>
              <a:buClr>
                <a:srgbClr val="FF0000"/>
              </a:buClr>
              <a:buNone/>
              <a:defRPr sz="2400">
                <a:solidFill>
                  <a:srgbClr val="000000"/>
                </a:solidFill>
              </a:defRPr>
            </a:pPr>
            <a:endParaRPr lang="en-US" sz="2200" dirty="0">
              <a:latin typeface="Open Sans" panose="020B0606030504020204" pitchFamily="34" charset="0"/>
              <a:ea typeface="Open Sans" panose="020B0606030504020204" pitchFamily="34" charset="0"/>
              <a:cs typeface="Open Sans" panose="020B0606030504020204" pitchFamily="34" charset="0"/>
            </a:endParaRPr>
          </a:p>
        </p:txBody>
      </p:sp>
      <p:sp>
        <p:nvSpPr>
          <p:cNvPr id="725" name="Shape 725"/>
          <p:cNvSpPr>
            <a:spLocks noGrp="1"/>
          </p:cNvSpPr>
          <p:nvPr>
            <p:ph type="title"/>
          </p:nvPr>
        </p:nvSpPr>
        <p:spPr>
          <a:xfrm>
            <a:off x="228600" y="228600"/>
            <a:ext cx="8305800" cy="914400"/>
          </a:xfrm>
          <a:prstGeom prst="rect">
            <a:avLst/>
          </a:prstGeom>
        </p:spPr>
        <p:txBody>
          <a:bodyPr>
            <a:normAutofit/>
          </a:bodyPr>
          <a:lstStyle>
            <a:lvl1pPr algn="l">
              <a:defRPr sz="3200" b="1">
                <a:solidFill>
                  <a:srgbClr val="FFFFFF"/>
                </a:solidFill>
                <a:effectLst>
                  <a:outerShdw blurRad="38100" dist="38100" dir="2700000" rotWithShape="0">
                    <a:srgbClr val="000000">
                      <a:alpha val="43137"/>
                    </a:srgbClr>
                  </a:outerShdw>
                </a:effectLst>
                <a:latin typeface="PermianSlabSerifTypeface"/>
                <a:ea typeface="PermianSlabSerifTypeface"/>
                <a:cs typeface="PermianSlabSerifTypeface"/>
                <a:sym typeface="PermianSlabSerifTypeface"/>
              </a:defRPr>
            </a:lvl1pPr>
          </a:lstStyle>
          <a:p>
            <a:r>
              <a:rPr dirty="0">
                <a:latin typeface="PermianSlabSerifTypeface" panose="02000000000000000000" pitchFamily="50" charset="0"/>
              </a:rPr>
              <a:t>Screening Instrument Section I </a:t>
            </a:r>
          </a:p>
        </p:txBody>
      </p:sp>
      <p:sp>
        <p:nvSpPr>
          <p:cNvPr id="2" name="TextBox 1"/>
          <p:cNvSpPr txBox="1"/>
          <p:nvPr/>
        </p:nvSpPr>
        <p:spPr>
          <a:xfrm>
            <a:off x="228600" y="4572000"/>
            <a:ext cx="8268929" cy="11695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342900" indent="-342900">
              <a:spcBef>
                <a:spcPts val="600"/>
              </a:spcBef>
              <a:buClr>
                <a:srgbClr val="FF0000"/>
              </a:buClr>
              <a:buFont typeface="Wingdings" panose="05000000000000000000" pitchFamily="2" charset="2"/>
              <a:buChar char="§"/>
              <a:defRPr sz="2800">
                <a:solidFill>
                  <a:srgbClr val="000000"/>
                </a:solidFill>
              </a:defRPr>
            </a:pPr>
            <a:r>
              <a:rPr lang="en-US" sz="2200" dirty="0">
                <a:latin typeface="Open Sans" panose="020B0606030504020204" pitchFamily="34" charset="0"/>
                <a:ea typeface="Open Sans" panose="020B0606030504020204" pitchFamily="34" charset="0"/>
                <a:cs typeface="Open Sans" panose="020B0606030504020204" pitchFamily="34" charset="0"/>
              </a:rPr>
              <a:t>Drafts of screening instruments for additional grades and subjects are available on the department’s website:</a:t>
            </a:r>
          </a:p>
          <a:p>
            <a:pPr>
              <a:spcBef>
                <a:spcPts val="600"/>
              </a:spcBef>
              <a:buClr>
                <a:srgbClr val="FF0000"/>
              </a:buClr>
              <a:defRPr sz="2800">
                <a:solidFill>
                  <a:srgbClr val="000000"/>
                </a:solidFill>
              </a:defRPr>
            </a:pPr>
            <a:r>
              <a:rPr lang="en-US" sz="1600" dirty="0">
                <a:latin typeface="Open Sans" panose="020B0606030504020204" pitchFamily="34" charset="0"/>
                <a:ea typeface="Open Sans" panose="020B0606030504020204" pitchFamily="34" charset="0"/>
                <a:cs typeface="Open Sans" panose="020B0606030504020204" pitchFamily="34" charset="0"/>
                <a:hlinkClick r:id="rId3"/>
              </a:rPr>
              <a:t>http://tn.gov/education/topic/tdoe2-training-revised-ela-and-math-standards-training</a:t>
            </a:r>
            <a:endParaRPr lang="en-US" sz="16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53143786"/>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en-US" sz="2000" dirty="0" smtClean="0"/>
              <a:t>All </a:t>
            </a:r>
            <a:r>
              <a:rPr lang="en-US" sz="2000" dirty="0"/>
              <a:t>submissions must be aligned to the Tennessee State </a:t>
            </a:r>
            <a:r>
              <a:rPr lang="en-US" sz="2000" dirty="0" smtClean="0"/>
              <a:t>Standards </a:t>
            </a:r>
            <a:r>
              <a:rPr lang="en-US" sz="2000" dirty="0"/>
              <a:t>and therefore must meet </a:t>
            </a:r>
            <a:r>
              <a:rPr lang="en-US" sz="2000" dirty="0" smtClean="0"/>
              <a:t>100 percent </a:t>
            </a:r>
            <a:r>
              <a:rPr lang="en-US" sz="2000" dirty="0"/>
              <a:t>of the non-negotiable criteria of Section I </a:t>
            </a:r>
            <a:r>
              <a:rPr lang="en-US" sz="2000" u="sng" dirty="0"/>
              <a:t>prior</a:t>
            </a:r>
            <a:r>
              <a:rPr lang="en-US" sz="2000" dirty="0"/>
              <a:t> to moving to Section </a:t>
            </a:r>
            <a:r>
              <a:rPr lang="en-US" sz="2000" dirty="0" smtClean="0"/>
              <a:t>II</a:t>
            </a:r>
            <a:r>
              <a:rPr lang="en-US" sz="2000" dirty="0"/>
              <a:t>.</a:t>
            </a:r>
            <a:r>
              <a:rPr lang="en-US" dirty="0" smtClean="0"/>
              <a:t> </a:t>
            </a:r>
            <a:endParaRPr lang="en-US" dirty="0"/>
          </a:p>
          <a:p>
            <a:pPr marL="0" indent="0">
              <a:buNone/>
            </a:pPr>
            <a:endParaRPr lang="en-US" sz="2000" b="1" dirty="0"/>
          </a:p>
          <a:p>
            <a:pPr marL="0" indent="0">
              <a:buNone/>
            </a:pPr>
            <a:endParaRPr lang="en-US" sz="2000" b="1" dirty="0" smtClean="0"/>
          </a:p>
          <a:p>
            <a:endParaRPr lang="en-US" sz="2000" b="1" dirty="0"/>
          </a:p>
          <a:p>
            <a:endParaRPr lang="en-US" sz="2000" b="1" dirty="0" smtClean="0"/>
          </a:p>
          <a:p>
            <a:endParaRPr lang="en-US" sz="2000" b="1" dirty="0"/>
          </a:p>
          <a:p>
            <a:endParaRPr lang="en-US" sz="2000" b="1" dirty="0" smtClean="0"/>
          </a:p>
          <a:p>
            <a:endParaRPr lang="en-US" sz="2000" b="1" dirty="0" smtClean="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smtClean="0"/>
          </a:p>
          <a:p>
            <a:pPr lvl="1"/>
            <a:endParaRPr lang="en-US" dirty="0"/>
          </a:p>
          <a:p>
            <a:pPr lvl="1"/>
            <a:endParaRPr lang="en-US" dirty="0"/>
          </a:p>
          <a:p>
            <a:pPr lvl="1"/>
            <a:endParaRPr lang="en-US" dirty="0"/>
          </a:p>
          <a:p>
            <a:pPr marL="0" indent="0">
              <a:buNone/>
            </a:pPr>
            <a:r>
              <a:rPr lang="en-US" sz="2000" dirty="0" smtClean="0"/>
              <a:t>	</a:t>
            </a:r>
            <a:endParaRPr lang="en-US" sz="2000" dirty="0"/>
          </a:p>
        </p:txBody>
      </p:sp>
      <p:sp>
        <p:nvSpPr>
          <p:cNvPr id="2" name="Title 1"/>
          <p:cNvSpPr>
            <a:spLocks noGrp="1"/>
          </p:cNvSpPr>
          <p:nvPr>
            <p:ph type="title"/>
          </p:nvPr>
        </p:nvSpPr>
        <p:spPr>
          <a:xfrm>
            <a:off x="147156" y="266700"/>
            <a:ext cx="8305800" cy="914400"/>
          </a:xfrm>
        </p:spPr>
        <p:txBody>
          <a:bodyPr>
            <a:normAutofit/>
          </a:bodyPr>
          <a:lstStyle/>
          <a:p>
            <a:r>
              <a:rPr lang="en-US" dirty="0" smtClean="0"/>
              <a:t>Screening Instrument </a:t>
            </a:r>
            <a:r>
              <a:rPr lang="en-US" dirty="0"/>
              <a:t>Section </a:t>
            </a:r>
            <a:r>
              <a:rPr lang="en-US" dirty="0" smtClean="0"/>
              <a:t>II</a:t>
            </a:r>
            <a:endParaRPr lang="en-US" dirty="0"/>
          </a:p>
        </p:txBody>
      </p:sp>
      <p:pic>
        <p:nvPicPr>
          <p:cNvPr id="4" name="Picture 3"/>
          <p:cNvPicPr>
            <a:picLocks noChangeAspect="1"/>
          </p:cNvPicPr>
          <p:nvPr/>
        </p:nvPicPr>
        <p:blipFill>
          <a:blip r:embed="rId3"/>
          <a:stretch>
            <a:fillRect/>
          </a:stretch>
        </p:blipFill>
        <p:spPr>
          <a:xfrm>
            <a:off x="2044845" y="2394331"/>
            <a:ext cx="1295400" cy="3427032"/>
          </a:xfrm>
          <a:prstGeom prst="rect">
            <a:avLst/>
          </a:prstGeom>
        </p:spPr>
      </p:pic>
      <p:sp>
        <p:nvSpPr>
          <p:cNvPr id="5" name="TextBox 4"/>
          <p:cNvSpPr txBox="1"/>
          <p:nvPr/>
        </p:nvSpPr>
        <p:spPr>
          <a:xfrm>
            <a:off x="5034372" y="3218975"/>
            <a:ext cx="3982556" cy="2862322"/>
          </a:xfrm>
          <a:prstGeom prst="rect">
            <a:avLst/>
          </a:prstGeom>
          <a:noFill/>
        </p:spPr>
        <p:txBody>
          <a:bodyPr wrap="square" rtlCol="0">
            <a:spAutoFit/>
          </a:bodyPr>
          <a:lstStyle/>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A: Key </a:t>
            </a:r>
            <a:r>
              <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a</a:t>
            </a:r>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reas of focus</a:t>
            </a:r>
          </a:p>
          <a:p>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B: Student engagement &amp; instructional focus</a:t>
            </a:r>
          </a:p>
          <a:p>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C: Monitoring student progress</a:t>
            </a:r>
          </a:p>
          <a:p>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US"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Part D: Teacher support materials</a:t>
            </a:r>
            <a:endParaRPr lang="en-US"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6" name="TextBox 5"/>
          <p:cNvSpPr txBox="1"/>
          <p:nvPr/>
        </p:nvSpPr>
        <p:spPr>
          <a:xfrm>
            <a:off x="4902200" y="2697243"/>
            <a:ext cx="3563456" cy="369332"/>
          </a:xfrm>
          <a:prstGeom prst="rect">
            <a:avLst/>
          </a:prstGeom>
          <a:noFill/>
        </p:spPr>
        <p:txBody>
          <a:bodyPr wrap="square" rtlCol="0">
            <a:spAutoFit/>
          </a:bodyPr>
          <a:lstStyle/>
          <a:p>
            <a:r>
              <a:rPr lang="en-US" b="1" dirty="0" smtClean="0">
                <a:solidFill>
                  <a:srgbClr val="FF0F00"/>
                </a:solidFill>
                <a:latin typeface="Open Sans" panose="020B0606030504020204" pitchFamily="34" charset="0"/>
                <a:ea typeface="Open Sans" panose="020B0606030504020204" pitchFamily="34" charset="0"/>
                <a:cs typeface="Open Sans" panose="020B0606030504020204" pitchFamily="34" charset="0"/>
                <a:sym typeface="Arial"/>
              </a:rPr>
              <a:t>Section II: Additional Criteria </a:t>
            </a:r>
            <a:endParaRPr lang="en-US" b="1" dirty="0">
              <a:solidFill>
                <a:srgbClr val="FF0F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7" name="TextBox 6"/>
          <p:cNvSpPr txBox="1"/>
          <p:nvPr/>
        </p:nvSpPr>
        <p:spPr>
          <a:xfrm rot="16200000">
            <a:off x="1015618" y="3986288"/>
            <a:ext cx="3427032" cy="523220"/>
          </a:xfrm>
          <a:prstGeom prst="rect">
            <a:avLst/>
          </a:prstGeom>
          <a:noFill/>
        </p:spPr>
        <p:txBody>
          <a:bodyPr wrap="square" rtlCol="0">
            <a:spAutoFit/>
          </a:bodyPr>
          <a:lstStyle/>
          <a:p>
            <a:pPr algn="ctr"/>
            <a:r>
              <a:rPr lang="en-US" sz="1400" b="1" dirty="0" smtClea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Aligned Materials for </a:t>
            </a:r>
          </a:p>
          <a:p>
            <a:pPr algn="ctr"/>
            <a:r>
              <a:rPr lang="en-US" sz="1400" b="1" dirty="0" smtClea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 Strong Tier I Instruction</a:t>
            </a:r>
            <a:endParaRPr lang="en-US" sz="1400" b="1"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 name="Right Brace 8"/>
          <p:cNvSpPr/>
          <p:nvPr/>
        </p:nvSpPr>
        <p:spPr>
          <a:xfrm>
            <a:off x="4000500" y="3218975"/>
            <a:ext cx="914400" cy="1905000"/>
          </a:xfrm>
          <a:prstGeom prst="rightBrace">
            <a:avLst/>
          </a:prstGeom>
          <a:noFill/>
          <a:ln>
            <a:solidFill>
              <a:schemeClr val="bg2"/>
            </a:solidFill>
          </a:ln>
        </p:spPr>
        <p:style>
          <a:lnRef idx="2">
            <a:schemeClr val="accent3"/>
          </a:lnRef>
          <a:fillRef idx="0">
            <a:schemeClr val="accent3"/>
          </a:fillRef>
          <a:effectRef idx="1">
            <a:schemeClr val="accent3"/>
          </a:effectRef>
          <a:fontRef idx="minor">
            <a:schemeClr val="tx1"/>
          </a:fontRef>
        </p:style>
        <p:txBody>
          <a:bodyPr rtlCol="0" anchor="ctr"/>
          <a:lstStyle/>
          <a:p>
            <a:pPr algn="ctr"/>
            <a:endParaRPr lang="en-US" b="1" dirty="0">
              <a:solidFill>
                <a:prstClr val="black"/>
              </a:solidFill>
              <a:sym typeface="Arial"/>
            </a:endParaRPr>
          </a:p>
        </p:txBody>
      </p:sp>
    </p:spTree>
    <p:extLst>
      <p:ext uri="{BB962C8B-B14F-4D97-AF65-F5344CB8AC3E}">
        <p14:creationId xmlns:p14="http://schemas.microsoft.com/office/powerpoint/2010/main" val="3846743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Shape 592"/>
          <p:cNvSpPr>
            <a:spLocks noGrp="1"/>
          </p:cNvSpPr>
          <p:nvPr>
            <p:ph type="title"/>
          </p:nvPr>
        </p:nvSpPr>
        <p:spPr>
          <a:prstGeom prst="rect">
            <a:avLst/>
          </a:prstGeom>
        </p:spPr>
        <p:txBody>
          <a:bodyPr>
            <a:normAutofit/>
          </a:bodyPr>
          <a:lstStyle/>
          <a:p>
            <a:r>
              <a:rPr lang="en-US" sz="3200" dirty="0" smtClean="0">
                <a:latin typeface="+mj-lt"/>
              </a:rPr>
              <a:t>District Materials Review Process</a:t>
            </a:r>
            <a:endParaRPr sz="3200" dirty="0">
              <a:latin typeface="+mj-lt"/>
            </a:endParaRPr>
          </a:p>
        </p:txBody>
      </p:sp>
      <p:sp>
        <p:nvSpPr>
          <p:cNvPr id="595" name="Shape 595"/>
          <p:cNvSpPr/>
          <p:nvPr/>
        </p:nvSpPr>
        <p:spPr>
          <a:xfrm>
            <a:off x="2383886" y="1781110"/>
            <a:ext cx="968914" cy="436694"/>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96" name="Shape 596"/>
          <p:cNvSpPr/>
          <p:nvPr/>
        </p:nvSpPr>
        <p:spPr>
          <a:xfrm>
            <a:off x="3051958" y="1096563"/>
            <a:ext cx="3040084" cy="3385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sz="1800">
                <a:latin typeface="Calibri"/>
                <a:ea typeface="Calibri"/>
                <a:cs typeface="Calibri"/>
                <a:sym typeface="Calibri"/>
              </a:defRPr>
            </a:lvl1pPr>
          </a:lstStyle>
          <a:p>
            <a:pPr algn="ctr" hangingPunct="0"/>
            <a:endParaRPr sz="1600" kern="0" dirty="0">
              <a:solidFill>
                <a:srgbClr val="000000"/>
              </a:solidFill>
              <a:latin typeface="+mn-lt"/>
            </a:endParaRPr>
          </a:p>
        </p:txBody>
      </p:sp>
      <p:sp>
        <p:nvSpPr>
          <p:cNvPr id="599" name="Shape 599"/>
          <p:cNvSpPr/>
          <p:nvPr/>
        </p:nvSpPr>
        <p:spPr>
          <a:xfrm rot="2209004">
            <a:off x="5669152" y="4530025"/>
            <a:ext cx="660387" cy="441854"/>
          </a:xfrm>
          <a:prstGeom prst="rightArrow">
            <a:avLst>
              <a:gd name="adj1" fmla="val 56156"/>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600" name="Shape 600"/>
          <p:cNvSpPr/>
          <p:nvPr/>
        </p:nvSpPr>
        <p:spPr>
          <a:xfrm rot="5400000">
            <a:off x="4272226" y="2808352"/>
            <a:ext cx="494294" cy="410054"/>
          </a:xfrm>
          <a:prstGeom prst="rightArrow">
            <a:avLst>
              <a:gd name="adj1" fmla="val 50001"/>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nvGrpSpPr>
          <p:cNvPr id="605" name="Group 605"/>
          <p:cNvGrpSpPr/>
          <p:nvPr/>
        </p:nvGrpSpPr>
        <p:grpSpPr>
          <a:xfrm>
            <a:off x="3547107" y="3347584"/>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01" name="Shape 601"/>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04" name="Group 604"/>
            <p:cNvGrpSpPr/>
            <p:nvPr/>
          </p:nvGrpSpPr>
          <p:grpSpPr>
            <a:xfrm>
              <a:off x="30016" y="35051"/>
              <a:ext cx="1989751" cy="1126647"/>
              <a:chOff x="-1" y="0"/>
              <a:chExt cx="1989750" cy="1126645"/>
            </a:xfrm>
            <a:grpFill/>
          </p:grpSpPr>
          <p:sp>
            <p:nvSpPr>
              <p:cNvPr id="602" name="Shape 602"/>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03" name="Shape 603"/>
              <p:cNvSpPr/>
              <p:nvPr/>
            </p:nvSpPr>
            <p:spPr>
              <a:xfrm>
                <a:off x="-1" y="177065"/>
                <a:ext cx="1989750" cy="772515"/>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r>
                  <a:rPr sz="1600" kern="0" dirty="0">
                    <a:solidFill>
                      <a:srgbClr val="000000"/>
                    </a:solidFill>
                    <a:latin typeface="+mn-lt"/>
                  </a:rPr>
                  <a:t>Review </a:t>
                </a:r>
                <a:r>
                  <a:rPr lang="en-US" sz="1600" kern="0" dirty="0" smtClean="0">
                    <a:solidFill>
                      <a:srgbClr val="000000"/>
                    </a:solidFill>
                    <a:latin typeface="+mn-lt"/>
                  </a:rPr>
                  <a:t>m</a:t>
                </a:r>
                <a:r>
                  <a:rPr sz="1600" kern="0" dirty="0" smtClean="0">
                    <a:solidFill>
                      <a:srgbClr val="000000"/>
                    </a:solidFill>
                    <a:latin typeface="+mn-lt"/>
                  </a:rPr>
                  <a:t>aterials </a:t>
                </a:r>
                <a:r>
                  <a:rPr lang="en-US" sz="1600" kern="0" dirty="0" smtClean="0">
                    <a:solidFill>
                      <a:srgbClr val="000000"/>
                    </a:solidFill>
                    <a:latin typeface="+mn-lt"/>
                  </a:rPr>
                  <a:t>using</a:t>
                </a:r>
                <a:r>
                  <a:rPr sz="1600" kern="0" dirty="0" smtClean="0">
                    <a:solidFill>
                      <a:srgbClr val="000000"/>
                    </a:solidFill>
                    <a:latin typeface="+mn-lt"/>
                  </a:rPr>
                  <a:t> </a:t>
                </a:r>
                <a:r>
                  <a:rPr lang="en-US" sz="1600" kern="0" dirty="0" smtClean="0">
                    <a:solidFill>
                      <a:srgbClr val="000000"/>
                    </a:solidFill>
                    <a:latin typeface="+mn-lt"/>
                  </a:rPr>
                  <a:t>s</a:t>
                </a:r>
                <a:r>
                  <a:rPr sz="1600" kern="0" dirty="0" smtClean="0">
                    <a:solidFill>
                      <a:srgbClr val="000000"/>
                    </a:solidFill>
                    <a:latin typeface="+mn-lt"/>
                  </a:rPr>
                  <a:t>creening </a:t>
                </a:r>
                <a:r>
                  <a:rPr lang="en-US" sz="1600" kern="0" dirty="0">
                    <a:solidFill>
                      <a:srgbClr val="000000"/>
                    </a:solidFill>
                    <a:latin typeface="+mn-lt"/>
                  </a:rPr>
                  <a:t>i</a:t>
                </a:r>
                <a:r>
                  <a:rPr sz="1600" kern="0" dirty="0" smtClean="0">
                    <a:solidFill>
                      <a:srgbClr val="000000"/>
                    </a:solidFill>
                    <a:latin typeface="+mn-lt"/>
                  </a:rPr>
                  <a:t>nstruments</a:t>
                </a:r>
                <a:endParaRPr sz="1600" kern="0" dirty="0">
                  <a:solidFill>
                    <a:srgbClr val="000000"/>
                  </a:solidFill>
                  <a:latin typeface="+mn-lt"/>
                </a:endParaRPr>
              </a:p>
            </p:txBody>
          </p:sp>
        </p:grpSp>
      </p:grpSp>
      <p:sp>
        <p:nvSpPr>
          <p:cNvPr id="606" name="Shape 606"/>
          <p:cNvSpPr/>
          <p:nvPr/>
        </p:nvSpPr>
        <p:spPr>
          <a:xfrm rot="16200000">
            <a:off x="1571490" y="4512662"/>
            <a:ext cx="413718" cy="358340"/>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607" name="Shape 607"/>
          <p:cNvSpPr/>
          <p:nvPr/>
        </p:nvSpPr>
        <p:spPr>
          <a:xfrm>
            <a:off x="2846475" y="3665211"/>
            <a:ext cx="670615" cy="332287"/>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nvGrpSpPr>
          <p:cNvPr id="612" name="Group 612"/>
          <p:cNvGrpSpPr/>
          <p:nvPr/>
        </p:nvGrpSpPr>
        <p:grpSpPr>
          <a:xfrm>
            <a:off x="6329231" y="4936235"/>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08" name="Shape 608"/>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11" name="Group 611"/>
            <p:cNvGrpSpPr/>
            <p:nvPr/>
          </p:nvGrpSpPr>
          <p:grpSpPr>
            <a:xfrm>
              <a:off x="30016" y="35051"/>
              <a:ext cx="1989751" cy="1126647"/>
              <a:chOff x="-1" y="0"/>
              <a:chExt cx="1989750" cy="1126645"/>
            </a:xfrm>
            <a:grpFill/>
          </p:grpSpPr>
          <p:sp>
            <p:nvSpPr>
              <p:cNvPr id="609" name="Shape 609"/>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10" name="Shape 610"/>
              <p:cNvSpPr/>
              <p:nvPr/>
            </p:nvSpPr>
            <p:spPr>
              <a:xfrm>
                <a:off x="-1" y="177065"/>
                <a:ext cx="1989750" cy="772515"/>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r>
                  <a:rPr sz="1600" kern="0" dirty="0" smtClean="0">
                    <a:solidFill>
                      <a:srgbClr val="000000"/>
                    </a:solidFill>
                    <a:latin typeface="+mn-lt"/>
                  </a:rPr>
                  <a:t>Instructional </a:t>
                </a:r>
                <a:r>
                  <a:rPr lang="en-US" sz="1600" kern="0" dirty="0">
                    <a:solidFill>
                      <a:srgbClr val="000000"/>
                    </a:solidFill>
                    <a:latin typeface="+mn-lt"/>
                  </a:rPr>
                  <a:t>m</a:t>
                </a:r>
                <a:r>
                  <a:rPr sz="1600" kern="0" dirty="0" smtClean="0">
                    <a:solidFill>
                      <a:srgbClr val="000000"/>
                    </a:solidFill>
                    <a:latin typeface="+mn-lt"/>
                  </a:rPr>
                  <a:t>aterials </a:t>
                </a:r>
                <a:r>
                  <a:rPr lang="en-US" sz="1600" kern="0" dirty="0">
                    <a:solidFill>
                      <a:srgbClr val="000000"/>
                    </a:solidFill>
                    <a:latin typeface="+mn-lt"/>
                  </a:rPr>
                  <a:t>a</a:t>
                </a:r>
                <a:r>
                  <a:rPr sz="1600" kern="0" dirty="0" smtClean="0">
                    <a:solidFill>
                      <a:srgbClr val="000000"/>
                    </a:solidFill>
                    <a:latin typeface="+mn-lt"/>
                  </a:rPr>
                  <a:t>ligned </a:t>
                </a:r>
                <a:r>
                  <a:rPr sz="1600" kern="0" dirty="0">
                    <a:solidFill>
                      <a:srgbClr val="000000"/>
                    </a:solidFill>
                    <a:latin typeface="+mn-lt"/>
                  </a:rPr>
                  <a:t>to </a:t>
                </a:r>
                <a:r>
                  <a:rPr lang="en-US" sz="1600" kern="0" dirty="0" smtClean="0">
                    <a:solidFill>
                      <a:srgbClr val="000000"/>
                    </a:solidFill>
                    <a:latin typeface="+mn-lt"/>
                  </a:rPr>
                  <a:t>s</a:t>
                </a:r>
                <a:r>
                  <a:rPr sz="1600" kern="0" dirty="0" smtClean="0">
                    <a:solidFill>
                      <a:srgbClr val="000000"/>
                    </a:solidFill>
                    <a:latin typeface="+mn-lt"/>
                  </a:rPr>
                  <a:t>tandards</a:t>
                </a:r>
                <a:endParaRPr sz="1600" kern="0" dirty="0">
                  <a:solidFill>
                    <a:srgbClr val="000000"/>
                  </a:solidFill>
                  <a:latin typeface="+mn-lt"/>
                </a:endParaRPr>
              </a:p>
            </p:txBody>
          </p:sp>
        </p:grpSp>
      </p:grpSp>
      <p:grpSp>
        <p:nvGrpSpPr>
          <p:cNvPr id="617" name="Group 617"/>
          <p:cNvGrpSpPr/>
          <p:nvPr/>
        </p:nvGrpSpPr>
        <p:grpSpPr>
          <a:xfrm>
            <a:off x="832156" y="4933741"/>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13" name="Shape 613"/>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16" name="Group 616"/>
            <p:cNvGrpSpPr/>
            <p:nvPr/>
          </p:nvGrpSpPr>
          <p:grpSpPr>
            <a:xfrm>
              <a:off x="30016" y="35051"/>
              <a:ext cx="1989751" cy="1126647"/>
              <a:chOff x="-1" y="0"/>
              <a:chExt cx="1989750" cy="1126645"/>
            </a:xfrm>
            <a:grpFill/>
          </p:grpSpPr>
          <p:sp>
            <p:nvSpPr>
              <p:cNvPr id="614" name="Shape 614"/>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15" name="Shape 615"/>
              <p:cNvSpPr/>
              <p:nvPr/>
            </p:nvSpPr>
            <p:spPr>
              <a:xfrm>
                <a:off x="-1" y="66266"/>
                <a:ext cx="1989750" cy="994113"/>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r>
                  <a:rPr lang="en-US" sz="1600" kern="0" dirty="0">
                    <a:solidFill>
                      <a:srgbClr val="000000"/>
                    </a:solidFill>
                    <a:latin typeface="+mn-lt"/>
                  </a:rPr>
                  <a:t>Identify </a:t>
                </a:r>
                <a:r>
                  <a:rPr lang="en-US" sz="1600" kern="0" dirty="0" smtClean="0">
                    <a:solidFill>
                      <a:srgbClr val="000000"/>
                    </a:solidFill>
                    <a:latin typeface="+mn-lt"/>
                  </a:rPr>
                  <a:t>gaps </a:t>
                </a:r>
                <a:r>
                  <a:rPr lang="en-US" sz="1600" kern="0" dirty="0">
                    <a:solidFill>
                      <a:srgbClr val="000000"/>
                    </a:solidFill>
                    <a:latin typeface="+mn-lt"/>
                  </a:rPr>
                  <a:t>in </a:t>
                </a:r>
                <a:r>
                  <a:rPr lang="en-US" sz="1600" kern="0" dirty="0" smtClean="0">
                    <a:solidFill>
                      <a:srgbClr val="000000"/>
                    </a:solidFill>
                    <a:latin typeface="+mn-lt"/>
                  </a:rPr>
                  <a:t>materials/ misalignment </a:t>
                </a:r>
                <a:r>
                  <a:rPr lang="en-US" sz="1600" kern="0" dirty="0">
                    <a:solidFill>
                      <a:srgbClr val="000000"/>
                    </a:solidFill>
                    <a:latin typeface="+mn-lt"/>
                  </a:rPr>
                  <a:t>to </a:t>
                </a:r>
                <a:r>
                  <a:rPr lang="en-US" sz="1600" kern="0" dirty="0" smtClean="0">
                    <a:solidFill>
                      <a:srgbClr val="000000"/>
                    </a:solidFill>
                    <a:latin typeface="+mn-lt"/>
                  </a:rPr>
                  <a:t>standards</a:t>
                </a:r>
                <a:endParaRPr lang="en-US" sz="1600" kern="0" dirty="0">
                  <a:solidFill>
                    <a:srgbClr val="000000"/>
                  </a:solidFill>
                  <a:latin typeface="+mn-lt"/>
                </a:endParaRPr>
              </a:p>
            </p:txBody>
          </p:sp>
        </p:grpSp>
      </p:grpSp>
      <p:sp>
        <p:nvSpPr>
          <p:cNvPr id="618" name="Shape 618"/>
          <p:cNvSpPr/>
          <p:nvPr/>
        </p:nvSpPr>
        <p:spPr>
          <a:xfrm rot="8642018">
            <a:off x="2880074" y="4545498"/>
            <a:ext cx="684258" cy="381531"/>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nvGrpSpPr>
          <p:cNvPr id="623" name="Group 623"/>
          <p:cNvGrpSpPr/>
          <p:nvPr/>
        </p:nvGrpSpPr>
        <p:grpSpPr>
          <a:xfrm>
            <a:off x="753457" y="3280783"/>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19" name="Shape 619"/>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22" name="Group 622"/>
            <p:cNvGrpSpPr/>
            <p:nvPr/>
          </p:nvGrpSpPr>
          <p:grpSpPr>
            <a:xfrm>
              <a:off x="30016" y="35051"/>
              <a:ext cx="1989751" cy="1126647"/>
              <a:chOff x="-1" y="0"/>
              <a:chExt cx="1989750" cy="1126645"/>
            </a:xfrm>
            <a:grpFill/>
          </p:grpSpPr>
          <p:sp>
            <p:nvSpPr>
              <p:cNvPr id="620" name="Shape 620"/>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21" name="Shape 621"/>
              <p:cNvSpPr/>
              <p:nvPr/>
            </p:nvSpPr>
            <p:spPr>
              <a:xfrm>
                <a:off x="-1" y="66266"/>
                <a:ext cx="1989750" cy="994113"/>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spcBef>
                    <a:spcPct val="0"/>
                  </a:spcBef>
                  <a:spcAft>
                    <a:spcPct val="35000"/>
                  </a:spcAft>
                </a:pPr>
                <a:r>
                  <a:rPr lang="en-US" sz="1600" dirty="0">
                    <a:solidFill>
                      <a:prstClr val="black">
                        <a:hueOff val="0"/>
                        <a:satOff val="0"/>
                        <a:lumOff val="0"/>
                        <a:alphaOff val="0"/>
                      </a:prstClr>
                    </a:solidFill>
                    <a:latin typeface="+mn-lt"/>
                    <a:cs typeface="Open Sans" panose="020B0606030504020204" pitchFamily="34" charset="0"/>
                  </a:rPr>
                  <a:t>Identify </a:t>
                </a:r>
                <a:r>
                  <a:rPr lang="en-US" sz="1600" dirty="0" smtClean="0">
                    <a:solidFill>
                      <a:prstClr val="black">
                        <a:hueOff val="0"/>
                        <a:satOff val="0"/>
                        <a:lumOff val="0"/>
                        <a:alphaOff val="0"/>
                      </a:prstClr>
                    </a:solidFill>
                    <a:latin typeface="+mn-lt"/>
                    <a:cs typeface="Open Sans" panose="020B0606030504020204" pitchFamily="34" charset="0"/>
                  </a:rPr>
                  <a:t>supplemental </a:t>
                </a:r>
                <a:r>
                  <a:rPr lang="en-US" sz="1600" dirty="0">
                    <a:solidFill>
                      <a:prstClr val="black">
                        <a:hueOff val="0"/>
                        <a:satOff val="0"/>
                        <a:lumOff val="0"/>
                        <a:alphaOff val="0"/>
                      </a:prstClr>
                    </a:solidFill>
                    <a:latin typeface="+mn-lt"/>
                    <a:cs typeface="Open Sans" panose="020B0606030504020204" pitchFamily="34" charset="0"/>
                  </a:rPr>
                  <a:t>m</a:t>
                </a:r>
                <a:r>
                  <a:rPr lang="en-US" sz="1600" dirty="0" smtClean="0">
                    <a:solidFill>
                      <a:prstClr val="black">
                        <a:hueOff val="0"/>
                        <a:satOff val="0"/>
                        <a:lumOff val="0"/>
                        <a:alphaOff val="0"/>
                      </a:prstClr>
                    </a:solidFill>
                    <a:latin typeface="+mn-lt"/>
                    <a:cs typeface="Open Sans" panose="020B0606030504020204" pitchFamily="34" charset="0"/>
                  </a:rPr>
                  <a:t>aterials </a:t>
                </a:r>
                <a:r>
                  <a:rPr lang="en-US" sz="1600" dirty="0">
                    <a:solidFill>
                      <a:prstClr val="black">
                        <a:hueOff val="0"/>
                        <a:satOff val="0"/>
                        <a:lumOff val="0"/>
                        <a:alphaOff val="0"/>
                      </a:prstClr>
                    </a:solidFill>
                    <a:latin typeface="+mn-lt"/>
                    <a:cs typeface="Open Sans" panose="020B0606030504020204" pitchFamily="34" charset="0"/>
                  </a:rPr>
                  <a:t>to </a:t>
                </a:r>
                <a:r>
                  <a:rPr lang="en-US" sz="1600" dirty="0" smtClean="0">
                    <a:solidFill>
                      <a:prstClr val="black">
                        <a:hueOff val="0"/>
                        <a:satOff val="0"/>
                        <a:lumOff val="0"/>
                        <a:alphaOff val="0"/>
                      </a:prstClr>
                    </a:solidFill>
                    <a:latin typeface="+mn-lt"/>
                    <a:cs typeface="Open Sans" panose="020B0606030504020204" pitchFamily="34" charset="0"/>
                  </a:rPr>
                  <a:t>fill </a:t>
                </a:r>
                <a:r>
                  <a:rPr lang="en-US" sz="1600" dirty="0">
                    <a:solidFill>
                      <a:prstClr val="black">
                        <a:hueOff val="0"/>
                        <a:satOff val="0"/>
                        <a:lumOff val="0"/>
                        <a:alphaOff val="0"/>
                      </a:prstClr>
                    </a:solidFill>
                    <a:latin typeface="+mn-lt"/>
                    <a:cs typeface="Open Sans" panose="020B0606030504020204" pitchFamily="34" charset="0"/>
                  </a:rPr>
                  <a:t>g</a:t>
                </a:r>
                <a:r>
                  <a:rPr lang="en-US" sz="1600" dirty="0" smtClean="0">
                    <a:solidFill>
                      <a:prstClr val="black">
                        <a:hueOff val="0"/>
                        <a:satOff val="0"/>
                        <a:lumOff val="0"/>
                        <a:alphaOff val="0"/>
                      </a:prstClr>
                    </a:solidFill>
                    <a:latin typeface="+mn-lt"/>
                    <a:cs typeface="Open Sans" panose="020B0606030504020204" pitchFamily="34" charset="0"/>
                  </a:rPr>
                  <a:t>aps</a:t>
                </a:r>
                <a:endParaRPr lang="en-US" sz="1600" dirty="0">
                  <a:solidFill>
                    <a:prstClr val="black">
                      <a:hueOff val="0"/>
                      <a:satOff val="0"/>
                      <a:lumOff val="0"/>
                      <a:alphaOff val="0"/>
                    </a:prstClr>
                  </a:solidFill>
                  <a:latin typeface="+mn-lt"/>
                  <a:cs typeface="Open Sans" panose="020B0606030504020204" pitchFamily="34" charset="0"/>
                </a:endParaRPr>
              </a:p>
            </p:txBody>
          </p:sp>
        </p:grpSp>
      </p:grpSp>
      <p:grpSp>
        <p:nvGrpSpPr>
          <p:cNvPr id="37" name="Group 623"/>
          <p:cNvGrpSpPr/>
          <p:nvPr/>
        </p:nvGrpSpPr>
        <p:grpSpPr>
          <a:xfrm>
            <a:off x="181154" y="1435117"/>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38" name="Shape 619"/>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39" name="Group 622"/>
            <p:cNvGrpSpPr/>
            <p:nvPr/>
          </p:nvGrpSpPr>
          <p:grpSpPr>
            <a:xfrm>
              <a:off x="30016" y="35051"/>
              <a:ext cx="1989751" cy="1126647"/>
              <a:chOff x="-1" y="0"/>
              <a:chExt cx="1989750" cy="1126645"/>
            </a:xfrm>
            <a:grpFill/>
          </p:grpSpPr>
          <p:sp>
            <p:nvSpPr>
              <p:cNvPr id="40" name="Shape 620"/>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41" name="Shape 621"/>
              <p:cNvSpPr/>
              <p:nvPr/>
            </p:nvSpPr>
            <p:spPr>
              <a:xfrm>
                <a:off x="-1" y="177066"/>
                <a:ext cx="1989750" cy="772515"/>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spcBef>
                    <a:spcPct val="0"/>
                  </a:spcBef>
                  <a:spcAft>
                    <a:spcPct val="35000"/>
                  </a:spcAft>
                </a:pPr>
                <a:r>
                  <a:rPr lang="en-US" sz="1600" dirty="0" smtClean="0">
                    <a:solidFill>
                      <a:prstClr val="black">
                        <a:hueOff val="0"/>
                        <a:satOff val="0"/>
                        <a:lumOff val="0"/>
                        <a:alphaOff val="0"/>
                      </a:prstClr>
                    </a:solidFill>
                    <a:latin typeface="+mn-lt"/>
                    <a:cs typeface="Open Sans" panose="020B0606030504020204" pitchFamily="34" charset="0"/>
                  </a:rPr>
                  <a:t>Designate stakeholders for screening process</a:t>
                </a:r>
                <a:endParaRPr lang="en-US" sz="1600" dirty="0">
                  <a:solidFill>
                    <a:prstClr val="black">
                      <a:hueOff val="0"/>
                      <a:satOff val="0"/>
                      <a:lumOff val="0"/>
                      <a:alphaOff val="0"/>
                    </a:prstClr>
                  </a:solidFill>
                  <a:latin typeface="+mn-lt"/>
                  <a:cs typeface="Open Sans" panose="020B0606030504020204" pitchFamily="34" charset="0"/>
                </a:endParaRPr>
              </a:p>
            </p:txBody>
          </p:sp>
        </p:grpSp>
      </p:grpSp>
      <p:grpSp>
        <p:nvGrpSpPr>
          <p:cNvPr id="42" name="Group 623"/>
          <p:cNvGrpSpPr/>
          <p:nvPr/>
        </p:nvGrpSpPr>
        <p:grpSpPr>
          <a:xfrm>
            <a:off x="3459708" y="1435117"/>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43" name="Shape 619"/>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44" name="Group 622"/>
            <p:cNvGrpSpPr/>
            <p:nvPr/>
          </p:nvGrpSpPr>
          <p:grpSpPr>
            <a:xfrm>
              <a:off x="30016" y="35051"/>
              <a:ext cx="1989751" cy="1126647"/>
              <a:chOff x="-1" y="0"/>
              <a:chExt cx="1989750" cy="1126645"/>
            </a:xfrm>
            <a:grpFill/>
          </p:grpSpPr>
          <p:sp>
            <p:nvSpPr>
              <p:cNvPr id="45" name="Shape 620"/>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46" name="Shape 621"/>
              <p:cNvSpPr/>
              <p:nvPr/>
            </p:nvSpPr>
            <p:spPr>
              <a:xfrm>
                <a:off x="-1" y="66268"/>
                <a:ext cx="1989750" cy="994113"/>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spcBef>
                    <a:spcPct val="0"/>
                  </a:spcBef>
                  <a:spcAft>
                    <a:spcPct val="35000"/>
                  </a:spcAft>
                </a:pPr>
                <a:r>
                  <a:rPr lang="en-US" sz="1600" dirty="0" smtClean="0">
                    <a:solidFill>
                      <a:prstClr val="black">
                        <a:hueOff val="0"/>
                        <a:satOff val="0"/>
                        <a:lumOff val="0"/>
                        <a:alphaOff val="0"/>
                      </a:prstClr>
                    </a:solidFill>
                    <a:latin typeface="+mn-lt"/>
                    <a:cs typeface="Open Sans" panose="020B0606030504020204" pitchFamily="34" charset="0"/>
                  </a:rPr>
                  <a:t>Review revised standards &amp; screening instrument</a:t>
                </a:r>
                <a:endParaRPr lang="en-US" sz="1600" dirty="0">
                  <a:solidFill>
                    <a:prstClr val="black">
                      <a:hueOff val="0"/>
                      <a:satOff val="0"/>
                      <a:lumOff val="0"/>
                      <a:alphaOff val="0"/>
                    </a:prstClr>
                  </a:solidFill>
                  <a:latin typeface="+mn-lt"/>
                  <a:cs typeface="Open Sans" panose="020B0606030504020204" pitchFamily="34" charset="0"/>
                </a:endParaRPr>
              </a:p>
            </p:txBody>
          </p:sp>
        </p:grpSp>
      </p:grpSp>
      <p:sp>
        <p:nvSpPr>
          <p:cNvPr id="4" name="Oval 3"/>
          <p:cNvSpPr/>
          <p:nvPr/>
        </p:nvSpPr>
        <p:spPr>
          <a:xfrm>
            <a:off x="691302" y="4826391"/>
            <a:ext cx="2331492" cy="128240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45328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Shape 665"/>
          <p:cNvSpPr>
            <a:spLocks noGrp="1"/>
          </p:cNvSpPr>
          <p:nvPr>
            <p:ph idx="1"/>
          </p:nvPr>
        </p:nvSpPr>
        <p:spPr>
          <a:xfrm>
            <a:off x="228600" y="1143000"/>
            <a:ext cx="8382000" cy="4525963"/>
          </a:xfrm>
          <a:prstGeom prst="rect">
            <a:avLst/>
          </a:prstGeom>
        </p:spPr>
        <p:txBody>
          <a:bodyPr>
            <a:normAutofit/>
          </a:bodyPr>
          <a:lstStyle/>
          <a:p>
            <a:pPr marL="69850" indent="-139700">
              <a:spcBef>
                <a:spcPts val="0"/>
              </a:spcBef>
              <a:buSzTx/>
              <a:buNone/>
            </a:pPr>
            <a:r>
              <a:rPr sz="2200" b="1" dirty="0">
                <a:latin typeface="+mn-lt"/>
              </a:rPr>
              <a:t>Grades </a:t>
            </a:r>
            <a:r>
              <a:rPr sz="2200" b="1" dirty="0" smtClean="0">
                <a:latin typeface="+mn-lt"/>
              </a:rPr>
              <a:t>K-2:</a:t>
            </a:r>
            <a:endParaRPr lang="en-US" dirty="0">
              <a:latin typeface="+mn-lt"/>
            </a:endParaRPr>
          </a:p>
          <a:p>
            <a:pPr marL="273050" indent="-342900">
              <a:spcBef>
                <a:spcPts val="0"/>
              </a:spcBef>
              <a:buSzTx/>
            </a:pPr>
            <a:r>
              <a:rPr sz="2200" dirty="0" smtClean="0">
                <a:latin typeface="+mn-lt"/>
              </a:rPr>
              <a:t>Increased </a:t>
            </a:r>
            <a:r>
              <a:rPr sz="2200" dirty="0">
                <a:latin typeface="+mn-lt"/>
              </a:rPr>
              <a:t>writing </a:t>
            </a:r>
            <a:r>
              <a:rPr sz="2200" dirty="0" smtClean="0">
                <a:latin typeface="+mn-lt"/>
              </a:rPr>
              <a:t>expectations</a:t>
            </a:r>
            <a:r>
              <a:rPr lang="en-US" sz="2200" dirty="0" smtClean="0">
                <a:latin typeface="+mn-lt"/>
              </a:rPr>
              <a:t>:</a:t>
            </a:r>
            <a:endParaRPr lang="en-US" sz="2200" dirty="0">
              <a:latin typeface="+mn-lt"/>
            </a:endParaRPr>
          </a:p>
          <a:p>
            <a:pPr marL="573088" lvl="1" indent="-342900">
              <a:spcBef>
                <a:spcPts val="0"/>
              </a:spcBef>
            </a:pPr>
            <a:r>
              <a:rPr lang="en-US" sz="2000" dirty="0" smtClean="0">
                <a:latin typeface="+mn-lt"/>
              </a:rPr>
              <a:t>T</a:t>
            </a:r>
            <a:r>
              <a:rPr sz="2000" dirty="0" smtClean="0">
                <a:latin typeface="+mn-lt"/>
              </a:rPr>
              <a:t>he </a:t>
            </a:r>
            <a:r>
              <a:rPr sz="2000" dirty="0">
                <a:latin typeface="+mn-lt"/>
              </a:rPr>
              <a:t>revised standards introduce many writing skills </a:t>
            </a:r>
            <a:r>
              <a:rPr sz="2000" dirty="0" smtClean="0">
                <a:latin typeface="+mn-lt"/>
              </a:rPr>
              <a:t>in</a:t>
            </a:r>
            <a:r>
              <a:rPr lang="en-US" sz="2000" dirty="0" smtClean="0">
                <a:latin typeface="+mn-lt"/>
              </a:rPr>
              <a:t> </a:t>
            </a:r>
            <a:r>
              <a:rPr lang="en-US" sz="2000" dirty="0">
                <a:latin typeface="+mn-lt"/>
              </a:rPr>
              <a:t>k</a:t>
            </a:r>
            <a:r>
              <a:rPr sz="2000" dirty="0" smtClean="0">
                <a:latin typeface="+mn-lt"/>
              </a:rPr>
              <a:t>indergarten </a:t>
            </a:r>
            <a:r>
              <a:rPr sz="2000" dirty="0">
                <a:latin typeface="+mn-lt"/>
              </a:rPr>
              <a:t>instead of waiting until grade 3. These include a focus on: </a:t>
            </a:r>
            <a:endParaRPr lang="en-US" sz="2000" dirty="0" smtClean="0">
              <a:latin typeface="+mn-lt"/>
            </a:endParaRPr>
          </a:p>
          <a:p>
            <a:pPr marL="873125" lvl="2" indent="-342900">
              <a:spcBef>
                <a:spcPts val="0"/>
              </a:spcBef>
            </a:pPr>
            <a:r>
              <a:rPr sz="2000" dirty="0" smtClean="0">
                <a:latin typeface="+mn-lt"/>
              </a:rPr>
              <a:t>Development</a:t>
            </a:r>
            <a:r>
              <a:rPr sz="2000" dirty="0">
                <a:latin typeface="+mn-lt"/>
              </a:rPr>
              <a:t>, organization, and style </a:t>
            </a:r>
            <a:endParaRPr lang="en-US" sz="2000" dirty="0" smtClean="0">
              <a:latin typeface="+mn-lt"/>
            </a:endParaRPr>
          </a:p>
          <a:p>
            <a:pPr marL="873125" lvl="2" indent="-342900">
              <a:spcBef>
                <a:spcPts val="0"/>
              </a:spcBef>
            </a:pPr>
            <a:r>
              <a:rPr sz="2000" dirty="0" smtClean="0">
                <a:latin typeface="+mn-lt"/>
              </a:rPr>
              <a:t>Fluency </a:t>
            </a:r>
            <a:r>
              <a:rPr sz="2000" dirty="0">
                <a:latin typeface="+mn-lt"/>
              </a:rPr>
              <a:t>and stamina </a:t>
            </a:r>
          </a:p>
          <a:p>
            <a:pPr lvl="3">
              <a:spcBef>
                <a:spcPts val="0"/>
              </a:spcBef>
              <a:buChar char="•"/>
              <a:defRPr sz="2000"/>
            </a:pPr>
            <a:endParaRPr dirty="0">
              <a:latin typeface="+mn-lt"/>
            </a:endParaRPr>
          </a:p>
          <a:p>
            <a:pPr marL="0" indent="0">
              <a:spcBef>
                <a:spcPts val="0"/>
              </a:spcBef>
              <a:buSzTx/>
              <a:buNone/>
            </a:pPr>
            <a:r>
              <a:rPr sz="2200" b="1" dirty="0">
                <a:latin typeface="+mn-lt"/>
              </a:rPr>
              <a:t>Grades K-5:  </a:t>
            </a:r>
          </a:p>
          <a:p>
            <a:pPr>
              <a:defRPr sz="2200"/>
            </a:pPr>
            <a:r>
              <a:rPr dirty="0">
                <a:latin typeface="+mn-lt"/>
              </a:rPr>
              <a:t>Embedded foundational skills</a:t>
            </a:r>
          </a:p>
          <a:p>
            <a:pPr marL="742950" lvl="1">
              <a:spcBef>
                <a:spcPts val="400"/>
              </a:spcBef>
              <a:buChar char="•"/>
              <a:defRPr sz="2000"/>
            </a:pPr>
            <a:r>
              <a:rPr dirty="0">
                <a:latin typeface="+mn-lt"/>
              </a:rPr>
              <a:t>The revised </a:t>
            </a:r>
            <a:r>
              <a:rPr lang="en-US" dirty="0" smtClean="0">
                <a:latin typeface="+mn-lt"/>
              </a:rPr>
              <a:t>foundational literacy </a:t>
            </a:r>
            <a:r>
              <a:rPr dirty="0" smtClean="0">
                <a:latin typeface="+mn-lt"/>
              </a:rPr>
              <a:t>standards </a:t>
            </a:r>
            <a:r>
              <a:rPr dirty="0">
                <a:latin typeface="+mn-lt"/>
              </a:rPr>
              <a:t>emphasize teaching the standards in integration not isolation.</a:t>
            </a:r>
          </a:p>
          <a:p>
            <a:pPr marL="742950" lvl="1">
              <a:spcBef>
                <a:spcPts val="400"/>
              </a:spcBef>
              <a:buChar char="•"/>
              <a:defRPr sz="2000"/>
            </a:pPr>
            <a:r>
              <a:rPr dirty="0">
                <a:latin typeface="+mn-lt"/>
              </a:rPr>
              <a:t>Skills </a:t>
            </a:r>
            <a:r>
              <a:rPr lang="en-US" dirty="0" smtClean="0">
                <a:latin typeface="+mn-lt"/>
              </a:rPr>
              <a:t>should be taught in connection</a:t>
            </a:r>
            <a:r>
              <a:rPr dirty="0" smtClean="0">
                <a:latin typeface="+mn-lt"/>
              </a:rPr>
              <a:t> </a:t>
            </a:r>
            <a:r>
              <a:rPr dirty="0">
                <a:latin typeface="+mn-lt"/>
              </a:rPr>
              <a:t>to text.</a:t>
            </a:r>
          </a:p>
        </p:txBody>
      </p:sp>
      <p:sp>
        <p:nvSpPr>
          <p:cNvPr id="664" name="Shape 664"/>
          <p:cNvSpPr>
            <a:spLocks noGrp="1"/>
          </p:cNvSpPr>
          <p:nvPr>
            <p:ph type="title"/>
          </p:nvPr>
        </p:nvSpPr>
        <p:spPr>
          <a:prstGeom prst="rect">
            <a:avLst/>
          </a:prstGeom>
        </p:spPr>
        <p:txBody>
          <a:bodyPr>
            <a:noAutofit/>
          </a:bodyPr>
          <a:lstStyle>
            <a:lvl1pPr>
              <a:defRPr>
                <a:latin typeface="+mn-lt"/>
                <a:ea typeface="+mn-ea"/>
                <a:cs typeface="+mn-cs"/>
                <a:sym typeface="Arial"/>
              </a:defRPr>
            </a:lvl1pPr>
          </a:lstStyle>
          <a:p>
            <a:r>
              <a:rPr lang="en-US" sz="3200" dirty="0">
                <a:latin typeface="+mj-lt"/>
              </a:rPr>
              <a:t>ELA Standards </a:t>
            </a:r>
            <a:r>
              <a:rPr lang="en-US" sz="3200" dirty="0" smtClean="0">
                <a:latin typeface="+mj-lt"/>
              </a:rPr>
              <a:t>Revisions - </a:t>
            </a:r>
            <a:r>
              <a:rPr lang="en-US" sz="3200" dirty="0">
                <a:latin typeface="+mj-lt"/>
              </a:rPr>
              <a:t>Potential Gaps in Materials</a:t>
            </a:r>
            <a:endParaRPr sz="3200" dirty="0">
              <a:latin typeface="+mj-lt"/>
            </a:endParaRPr>
          </a:p>
        </p:txBody>
      </p:sp>
    </p:spTree>
    <p:extLst>
      <p:ext uri="{BB962C8B-B14F-4D97-AF65-F5344CB8AC3E}">
        <p14:creationId xmlns:p14="http://schemas.microsoft.com/office/powerpoint/2010/main" val="4241701085"/>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 name="Shape 670"/>
          <p:cNvSpPr>
            <a:spLocks noGrp="1"/>
          </p:cNvSpPr>
          <p:nvPr>
            <p:ph idx="1"/>
          </p:nvPr>
        </p:nvSpPr>
        <p:spPr>
          <a:prstGeom prst="rect">
            <a:avLst/>
          </a:prstGeom>
        </p:spPr>
        <p:txBody>
          <a:bodyPr>
            <a:normAutofit/>
          </a:bodyPr>
          <a:lstStyle/>
          <a:p>
            <a:pPr marL="0" indent="0">
              <a:spcBef>
                <a:spcPts val="400"/>
              </a:spcBef>
              <a:buSzTx/>
              <a:buNone/>
            </a:pPr>
            <a:r>
              <a:rPr sz="2200" b="1" dirty="0">
                <a:latin typeface="+mn-lt"/>
              </a:rPr>
              <a:t>Grades 6-12</a:t>
            </a:r>
          </a:p>
          <a:p>
            <a:pPr>
              <a:spcBef>
                <a:spcPts val="400"/>
              </a:spcBef>
            </a:pPr>
            <a:r>
              <a:rPr sz="2200" dirty="0">
                <a:latin typeface="+mn-lt"/>
              </a:rPr>
              <a:t>Integration of Standards</a:t>
            </a:r>
          </a:p>
          <a:p>
            <a:pPr lvl="1">
              <a:spcBef>
                <a:spcPts val="400"/>
              </a:spcBef>
              <a:buChar char="•"/>
            </a:pPr>
            <a:r>
              <a:rPr sz="2000" dirty="0">
                <a:latin typeface="+mn-lt"/>
              </a:rPr>
              <a:t>Text is the center of all standards </a:t>
            </a:r>
            <a:r>
              <a:rPr sz="2000" dirty="0" smtClean="0">
                <a:latin typeface="+mn-lt"/>
              </a:rPr>
              <a:t>instruction</a:t>
            </a:r>
            <a:r>
              <a:rPr lang="en-US" sz="2000" dirty="0" smtClean="0">
                <a:latin typeface="+mn-lt"/>
              </a:rPr>
              <a:t>.</a:t>
            </a:r>
            <a:endParaRPr sz="2000" dirty="0">
              <a:latin typeface="+mn-lt"/>
            </a:endParaRPr>
          </a:p>
          <a:p>
            <a:pPr lvl="1">
              <a:spcBef>
                <a:spcPts val="400"/>
              </a:spcBef>
              <a:buChar char="•"/>
            </a:pPr>
            <a:r>
              <a:rPr sz="2000" dirty="0">
                <a:latin typeface="+mn-lt"/>
              </a:rPr>
              <a:t>“Read about </a:t>
            </a:r>
            <a:r>
              <a:rPr sz="2000" dirty="0" smtClean="0">
                <a:latin typeface="+mn-lt"/>
              </a:rPr>
              <a:t>it</a:t>
            </a:r>
            <a:r>
              <a:rPr lang="en-US" sz="2000" dirty="0" smtClean="0">
                <a:latin typeface="+mn-lt"/>
              </a:rPr>
              <a:t>, </a:t>
            </a:r>
            <a:r>
              <a:rPr sz="2000" dirty="0" smtClean="0">
                <a:latin typeface="+mn-lt"/>
              </a:rPr>
              <a:t>talk </a:t>
            </a:r>
            <a:r>
              <a:rPr sz="2000" dirty="0">
                <a:latin typeface="+mn-lt"/>
              </a:rPr>
              <a:t>about it, write about </a:t>
            </a:r>
            <a:r>
              <a:rPr sz="2000" dirty="0" smtClean="0">
                <a:latin typeface="+mn-lt"/>
              </a:rPr>
              <a:t>it</a:t>
            </a:r>
            <a:r>
              <a:rPr lang="en-US" sz="2000" dirty="0" smtClean="0">
                <a:latin typeface="+mn-lt"/>
              </a:rPr>
              <a:t>.</a:t>
            </a:r>
            <a:r>
              <a:rPr sz="2000" dirty="0" smtClean="0">
                <a:latin typeface="+mn-lt"/>
              </a:rPr>
              <a:t>”</a:t>
            </a:r>
            <a:endParaRPr sz="2000" dirty="0">
              <a:latin typeface="+mn-lt"/>
            </a:endParaRPr>
          </a:p>
          <a:p>
            <a:pPr lvl="1">
              <a:spcBef>
                <a:spcPts val="400"/>
              </a:spcBef>
              <a:buChar char="•"/>
            </a:pPr>
            <a:endParaRPr dirty="0">
              <a:latin typeface="+mn-lt"/>
            </a:endParaRPr>
          </a:p>
          <a:p>
            <a:pPr>
              <a:spcBef>
                <a:spcPts val="400"/>
              </a:spcBef>
            </a:pPr>
            <a:r>
              <a:rPr sz="2200" dirty="0">
                <a:latin typeface="+mn-lt"/>
              </a:rPr>
              <a:t>Intentional Distribution of Text Types</a:t>
            </a:r>
          </a:p>
          <a:p>
            <a:pPr lvl="1">
              <a:spcBef>
                <a:spcPts val="400"/>
              </a:spcBef>
              <a:buChar char="•"/>
            </a:pPr>
            <a:r>
              <a:rPr sz="2000" dirty="0">
                <a:latin typeface="+mn-lt"/>
              </a:rPr>
              <a:t>Equal weight is given to literary and informational </a:t>
            </a:r>
            <a:r>
              <a:rPr sz="2000" dirty="0" smtClean="0">
                <a:latin typeface="+mn-lt"/>
              </a:rPr>
              <a:t>text</a:t>
            </a:r>
            <a:r>
              <a:rPr lang="en-US" sz="2000" dirty="0" smtClean="0">
                <a:latin typeface="+mn-lt"/>
              </a:rPr>
              <a:t>.</a:t>
            </a:r>
            <a:endParaRPr sz="2000" dirty="0">
              <a:latin typeface="+mn-lt"/>
            </a:endParaRPr>
          </a:p>
          <a:p>
            <a:pPr lvl="1">
              <a:spcBef>
                <a:spcPts val="400"/>
              </a:spcBef>
              <a:buChar char="•"/>
            </a:pPr>
            <a:r>
              <a:rPr sz="2000" dirty="0">
                <a:latin typeface="+mn-lt"/>
              </a:rPr>
              <a:t>The reading of informational text is divided among the content </a:t>
            </a:r>
            <a:r>
              <a:rPr sz="2000" dirty="0" smtClean="0">
                <a:latin typeface="+mn-lt"/>
              </a:rPr>
              <a:t>areas</a:t>
            </a:r>
            <a:r>
              <a:rPr lang="en-US" sz="2000" dirty="0" smtClean="0">
                <a:latin typeface="+mn-lt"/>
              </a:rPr>
              <a:t>.</a:t>
            </a:r>
            <a:endParaRPr sz="2000" dirty="0">
              <a:latin typeface="+mn-lt"/>
            </a:endParaRPr>
          </a:p>
          <a:p>
            <a:pPr lvl="1">
              <a:spcBef>
                <a:spcPts val="400"/>
              </a:spcBef>
              <a:buChar char="•"/>
            </a:pPr>
            <a:r>
              <a:rPr sz="2000" dirty="0">
                <a:latin typeface="+mn-lt"/>
              </a:rPr>
              <a:t>Informational texts are purposefully paired to build background knowledge to lead into and/or supplement a more complex anchor </a:t>
            </a:r>
            <a:r>
              <a:rPr sz="2000" dirty="0" smtClean="0">
                <a:latin typeface="+mn-lt"/>
              </a:rPr>
              <a:t>text</a:t>
            </a:r>
            <a:r>
              <a:rPr lang="en-US" sz="2000" dirty="0">
                <a:latin typeface="+mn-lt"/>
              </a:rPr>
              <a:t>.</a:t>
            </a:r>
            <a:endParaRPr sz="2000" dirty="0">
              <a:latin typeface="+mn-lt"/>
            </a:endParaRPr>
          </a:p>
        </p:txBody>
      </p:sp>
      <p:sp>
        <p:nvSpPr>
          <p:cNvPr id="669" name="Shape 669"/>
          <p:cNvSpPr>
            <a:spLocks noGrp="1"/>
          </p:cNvSpPr>
          <p:nvPr>
            <p:ph type="title"/>
          </p:nvPr>
        </p:nvSpPr>
        <p:spPr>
          <a:prstGeom prst="rect">
            <a:avLst/>
          </a:prstGeom>
        </p:spPr>
        <p:txBody>
          <a:bodyPr>
            <a:noAutofit/>
          </a:bodyPr>
          <a:lstStyle>
            <a:lvl1pPr>
              <a:defRPr>
                <a:latin typeface="+mn-lt"/>
                <a:ea typeface="+mn-ea"/>
                <a:cs typeface="+mn-cs"/>
                <a:sym typeface="Arial"/>
              </a:defRPr>
            </a:lvl1pPr>
          </a:lstStyle>
          <a:p>
            <a:r>
              <a:rPr lang="en-US" sz="3200" dirty="0">
                <a:latin typeface="+mj-lt"/>
              </a:rPr>
              <a:t>ELA Standards </a:t>
            </a:r>
            <a:r>
              <a:rPr lang="en-US" sz="3200" dirty="0" smtClean="0">
                <a:latin typeface="+mj-lt"/>
              </a:rPr>
              <a:t>Revisions - </a:t>
            </a:r>
            <a:r>
              <a:rPr lang="en-US" sz="3200" dirty="0">
                <a:latin typeface="+mj-lt"/>
              </a:rPr>
              <a:t>Potential Gaps in Materials</a:t>
            </a:r>
            <a:endParaRPr sz="3200" dirty="0">
              <a:latin typeface="+mj-lt"/>
            </a:endParaRPr>
          </a:p>
        </p:txBody>
      </p:sp>
    </p:spTree>
    <p:extLst>
      <p:ext uri="{BB962C8B-B14F-4D97-AF65-F5344CB8AC3E}">
        <p14:creationId xmlns:p14="http://schemas.microsoft.com/office/powerpoint/2010/main" val="2807714044"/>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200" b="1" dirty="0" smtClean="0">
                <a:latin typeface="+mn-lt"/>
              </a:rPr>
              <a:t>Grades K-2:  </a:t>
            </a:r>
          </a:p>
          <a:p>
            <a:pPr indent="-342900"/>
            <a:r>
              <a:rPr lang="en-US" sz="2200" dirty="0" smtClean="0">
                <a:latin typeface="+mn-lt"/>
              </a:rPr>
              <a:t>Increased fluency standards</a:t>
            </a:r>
          </a:p>
          <a:p>
            <a:pPr lvl="1" indent="-342900">
              <a:buFont typeface="Arial" panose="020B0604020202020204" pitchFamily="34" charset="0"/>
              <a:buChar char="•"/>
            </a:pPr>
            <a:r>
              <a:rPr lang="en-US" sz="2000" dirty="0" smtClean="0">
                <a:latin typeface="+mn-lt"/>
              </a:rPr>
              <a:t>Expanded range of numbers in K-2</a:t>
            </a:r>
          </a:p>
          <a:p>
            <a:pPr indent="-342900"/>
            <a:r>
              <a:rPr lang="en-US" sz="2200" dirty="0" smtClean="0">
                <a:latin typeface="+mn-lt"/>
              </a:rPr>
              <a:t>Money standards included in K-1</a:t>
            </a:r>
            <a:endParaRPr lang="en-US" sz="2200" dirty="0">
              <a:latin typeface="+mn-lt"/>
            </a:endParaRPr>
          </a:p>
          <a:p>
            <a:endParaRPr lang="en-US" dirty="0" smtClean="0">
              <a:latin typeface="+mn-lt"/>
            </a:endParaRPr>
          </a:p>
          <a:p>
            <a:pPr marL="0" indent="0">
              <a:buNone/>
            </a:pPr>
            <a:r>
              <a:rPr lang="en-US" sz="2200" b="1" dirty="0" smtClean="0">
                <a:latin typeface="+mn-lt"/>
              </a:rPr>
              <a:t>Grades 3-5:</a:t>
            </a:r>
          </a:p>
          <a:p>
            <a:r>
              <a:rPr lang="en-US" sz="2200" dirty="0">
                <a:latin typeface="+mn-lt"/>
              </a:rPr>
              <a:t>M</a:t>
            </a:r>
            <a:r>
              <a:rPr lang="en-US" sz="2200" dirty="0" smtClean="0">
                <a:latin typeface="+mn-lt"/>
              </a:rPr>
              <a:t>easurement and data conversion standard revised and shifted</a:t>
            </a:r>
          </a:p>
          <a:p>
            <a:pPr lvl="1" indent="-342900">
              <a:buFont typeface="Arial" panose="020B0604020202020204" pitchFamily="34" charset="0"/>
              <a:buChar char="•"/>
            </a:pPr>
            <a:r>
              <a:rPr lang="en-US" sz="2000" dirty="0" smtClean="0">
                <a:latin typeface="+mn-lt"/>
              </a:rPr>
              <a:t>Conversion limited to same system and from larger to smaller units exclusively in grade 5</a:t>
            </a:r>
          </a:p>
          <a:p>
            <a:pPr marL="400050" lvl="1" indent="0">
              <a:buNone/>
            </a:pPr>
            <a:endParaRPr lang="en-US" dirty="0" smtClean="0">
              <a:latin typeface="+mn-lt"/>
            </a:endParaRPr>
          </a:p>
          <a:p>
            <a:endParaRPr lang="en-US" dirty="0" smtClean="0">
              <a:latin typeface="+mn-lt"/>
            </a:endParaRPr>
          </a:p>
        </p:txBody>
      </p:sp>
      <p:sp>
        <p:nvSpPr>
          <p:cNvPr id="2" name="Title 1"/>
          <p:cNvSpPr>
            <a:spLocks noGrp="1"/>
          </p:cNvSpPr>
          <p:nvPr>
            <p:ph type="title"/>
          </p:nvPr>
        </p:nvSpPr>
        <p:spPr/>
        <p:txBody>
          <a:bodyPr>
            <a:noAutofit/>
          </a:bodyPr>
          <a:lstStyle/>
          <a:p>
            <a:r>
              <a:rPr lang="en-US" dirty="0" smtClean="0">
                <a:latin typeface="+mj-lt"/>
              </a:rPr>
              <a:t>Math Standards Revisions - Potential </a:t>
            </a:r>
            <a:r>
              <a:rPr lang="en-US" dirty="0">
                <a:latin typeface="+mj-lt"/>
              </a:rPr>
              <a:t>Gaps in Materials</a:t>
            </a:r>
          </a:p>
        </p:txBody>
      </p:sp>
    </p:spTree>
    <p:extLst>
      <p:ext uri="{BB962C8B-B14F-4D97-AF65-F5344CB8AC3E}">
        <p14:creationId xmlns:p14="http://schemas.microsoft.com/office/powerpoint/2010/main" val="3035119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US" b="1" dirty="0"/>
              <a:t>Grades 6-8:  </a:t>
            </a:r>
          </a:p>
          <a:p>
            <a:r>
              <a:rPr lang="en-US" dirty="0"/>
              <a:t>Shifted Compound Probability </a:t>
            </a:r>
            <a:r>
              <a:rPr lang="en-US" dirty="0" smtClean="0"/>
              <a:t>standard</a:t>
            </a:r>
            <a:endParaRPr lang="en-US" dirty="0"/>
          </a:p>
          <a:p>
            <a:pPr lvl="1" indent="-342900">
              <a:buFont typeface="Arial" panose="020B0604020202020204" pitchFamily="34" charset="0"/>
              <a:buChar char="•"/>
            </a:pPr>
            <a:r>
              <a:rPr lang="en-US" dirty="0"/>
              <a:t>Moved from </a:t>
            </a:r>
            <a:r>
              <a:rPr lang="en-US" dirty="0" smtClean="0"/>
              <a:t>seventh </a:t>
            </a:r>
            <a:r>
              <a:rPr lang="en-US" dirty="0"/>
              <a:t>to </a:t>
            </a:r>
            <a:r>
              <a:rPr lang="en-US" dirty="0" smtClean="0"/>
              <a:t>eighth grade</a:t>
            </a:r>
            <a:endParaRPr lang="en-US" dirty="0"/>
          </a:p>
          <a:p>
            <a:r>
              <a:rPr lang="en-US" dirty="0"/>
              <a:t>Revised Geometry </a:t>
            </a:r>
            <a:r>
              <a:rPr lang="en-US" dirty="0" smtClean="0"/>
              <a:t>standards</a:t>
            </a:r>
            <a:endParaRPr lang="en-US" dirty="0"/>
          </a:p>
          <a:p>
            <a:pPr lvl="1" indent="-342900">
              <a:buFont typeface="Arial" panose="020B0604020202020204" pitchFamily="34" charset="0"/>
              <a:buChar char="•"/>
            </a:pPr>
            <a:r>
              <a:rPr lang="en-US" dirty="0"/>
              <a:t>Removed from </a:t>
            </a:r>
            <a:r>
              <a:rPr lang="en-US" dirty="0" smtClean="0"/>
              <a:t>seventh </a:t>
            </a:r>
            <a:r>
              <a:rPr lang="en-US" dirty="0"/>
              <a:t>g</a:t>
            </a:r>
            <a:r>
              <a:rPr lang="en-US" dirty="0" smtClean="0"/>
              <a:t>rade: </a:t>
            </a:r>
            <a:r>
              <a:rPr lang="en-US" dirty="0"/>
              <a:t>slice of </a:t>
            </a:r>
            <a:r>
              <a:rPr lang="en-US" dirty="0" smtClean="0"/>
              <a:t>3-dimensional </a:t>
            </a:r>
            <a:r>
              <a:rPr lang="en-US" dirty="0"/>
              <a:t>objects</a:t>
            </a:r>
          </a:p>
          <a:p>
            <a:pPr lvl="1" indent="-342900">
              <a:buFont typeface="Arial" panose="020B0604020202020204" pitchFamily="34" charset="0"/>
              <a:buChar char="•"/>
            </a:pPr>
            <a:r>
              <a:rPr lang="en-US" dirty="0"/>
              <a:t>Removed from </a:t>
            </a:r>
            <a:r>
              <a:rPr lang="en-US" dirty="0" smtClean="0"/>
              <a:t>eighth </a:t>
            </a:r>
            <a:r>
              <a:rPr lang="en-US" dirty="0"/>
              <a:t>g</a:t>
            </a:r>
            <a:r>
              <a:rPr lang="en-US" dirty="0" smtClean="0"/>
              <a:t>rade: </a:t>
            </a:r>
            <a:r>
              <a:rPr lang="en-US" dirty="0"/>
              <a:t>congruency and similarity of </a:t>
            </a:r>
            <a:r>
              <a:rPr lang="en-US" dirty="0" smtClean="0"/>
              <a:t>2-dimensional </a:t>
            </a:r>
            <a:r>
              <a:rPr lang="en-US" dirty="0"/>
              <a:t>objects</a:t>
            </a:r>
          </a:p>
          <a:p>
            <a:pPr lvl="1" indent="-342900">
              <a:buFont typeface="Arial" panose="020B0604020202020204" pitchFamily="34" charset="0"/>
              <a:buChar char="•"/>
            </a:pPr>
            <a:endParaRPr lang="en-US" dirty="0"/>
          </a:p>
          <a:p>
            <a:pPr marL="0" indent="0">
              <a:buNone/>
            </a:pPr>
            <a:r>
              <a:rPr lang="en-US" b="1" dirty="0"/>
              <a:t>Grades 9-12:  </a:t>
            </a:r>
          </a:p>
          <a:p>
            <a:r>
              <a:rPr lang="en-US" dirty="0"/>
              <a:t>Shifted a number of standards from Algebra </a:t>
            </a:r>
            <a:r>
              <a:rPr lang="en-US" dirty="0" smtClean="0"/>
              <a:t>II </a:t>
            </a:r>
            <a:r>
              <a:rPr lang="en-US" dirty="0"/>
              <a:t>and Integrated Math </a:t>
            </a:r>
            <a:r>
              <a:rPr lang="en-US" dirty="0" smtClean="0"/>
              <a:t>III </a:t>
            </a:r>
            <a:r>
              <a:rPr lang="en-US" dirty="0"/>
              <a:t>to the Additional Math </a:t>
            </a:r>
            <a:r>
              <a:rPr lang="en-US" dirty="0" smtClean="0"/>
              <a:t>Courses</a:t>
            </a:r>
          </a:p>
        </p:txBody>
      </p:sp>
      <p:sp>
        <p:nvSpPr>
          <p:cNvPr id="2" name="Title 1"/>
          <p:cNvSpPr>
            <a:spLocks noGrp="1"/>
          </p:cNvSpPr>
          <p:nvPr>
            <p:ph type="title"/>
          </p:nvPr>
        </p:nvSpPr>
        <p:spPr/>
        <p:txBody>
          <a:bodyPr>
            <a:noAutofit/>
          </a:bodyPr>
          <a:lstStyle/>
          <a:p>
            <a:r>
              <a:rPr lang="en-US" dirty="0" smtClean="0"/>
              <a:t>Math Standards Revisions – Potential Gaps</a:t>
            </a:r>
            <a:endParaRPr lang="en-US" dirty="0"/>
          </a:p>
        </p:txBody>
      </p:sp>
    </p:spTree>
    <p:extLst>
      <p:ext uri="{BB962C8B-B14F-4D97-AF65-F5344CB8AC3E}">
        <p14:creationId xmlns:p14="http://schemas.microsoft.com/office/powerpoint/2010/main" val="30206812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Shape 592"/>
          <p:cNvSpPr>
            <a:spLocks noGrp="1"/>
          </p:cNvSpPr>
          <p:nvPr>
            <p:ph type="title"/>
          </p:nvPr>
        </p:nvSpPr>
        <p:spPr>
          <a:prstGeom prst="rect">
            <a:avLst/>
          </a:prstGeom>
        </p:spPr>
        <p:txBody>
          <a:bodyPr>
            <a:normAutofit/>
          </a:bodyPr>
          <a:lstStyle/>
          <a:p>
            <a:r>
              <a:rPr lang="en-US" sz="3200" dirty="0" smtClean="0">
                <a:latin typeface="+mj-lt"/>
              </a:rPr>
              <a:t>District Materials Review Process</a:t>
            </a:r>
            <a:endParaRPr sz="3200" dirty="0">
              <a:latin typeface="+mj-lt"/>
            </a:endParaRPr>
          </a:p>
        </p:txBody>
      </p:sp>
      <p:sp>
        <p:nvSpPr>
          <p:cNvPr id="595" name="Shape 595"/>
          <p:cNvSpPr/>
          <p:nvPr/>
        </p:nvSpPr>
        <p:spPr>
          <a:xfrm>
            <a:off x="2383886" y="1781110"/>
            <a:ext cx="968914" cy="436694"/>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96" name="Shape 596"/>
          <p:cNvSpPr/>
          <p:nvPr/>
        </p:nvSpPr>
        <p:spPr>
          <a:xfrm>
            <a:off x="3051958" y="1096563"/>
            <a:ext cx="3040084" cy="3385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sz="1800">
                <a:latin typeface="Calibri"/>
                <a:ea typeface="Calibri"/>
                <a:cs typeface="Calibri"/>
                <a:sym typeface="Calibri"/>
              </a:defRPr>
            </a:lvl1pPr>
          </a:lstStyle>
          <a:p>
            <a:pPr algn="ctr" hangingPunct="0"/>
            <a:endParaRPr sz="1600" kern="0" dirty="0">
              <a:solidFill>
                <a:srgbClr val="000000"/>
              </a:solidFill>
              <a:latin typeface="+mn-lt"/>
            </a:endParaRPr>
          </a:p>
        </p:txBody>
      </p:sp>
      <p:sp>
        <p:nvSpPr>
          <p:cNvPr id="599" name="Shape 599"/>
          <p:cNvSpPr/>
          <p:nvPr/>
        </p:nvSpPr>
        <p:spPr>
          <a:xfrm rot="2209004">
            <a:off x="5669152" y="4530025"/>
            <a:ext cx="660387" cy="441854"/>
          </a:xfrm>
          <a:prstGeom prst="rightArrow">
            <a:avLst>
              <a:gd name="adj1" fmla="val 56156"/>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600" name="Shape 600"/>
          <p:cNvSpPr/>
          <p:nvPr/>
        </p:nvSpPr>
        <p:spPr>
          <a:xfrm rot="5400000">
            <a:off x="4272226" y="2808352"/>
            <a:ext cx="494294" cy="410054"/>
          </a:xfrm>
          <a:prstGeom prst="rightArrow">
            <a:avLst>
              <a:gd name="adj1" fmla="val 50001"/>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nvGrpSpPr>
          <p:cNvPr id="605" name="Group 605"/>
          <p:cNvGrpSpPr/>
          <p:nvPr/>
        </p:nvGrpSpPr>
        <p:grpSpPr>
          <a:xfrm>
            <a:off x="3547107" y="3347584"/>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01" name="Shape 601"/>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04" name="Group 604"/>
            <p:cNvGrpSpPr/>
            <p:nvPr/>
          </p:nvGrpSpPr>
          <p:grpSpPr>
            <a:xfrm>
              <a:off x="30016" y="35051"/>
              <a:ext cx="1989751" cy="1126647"/>
              <a:chOff x="-1" y="0"/>
              <a:chExt cx="1989750" cy="1126645"/>
            </a:xfrm>
            <a:grpFill/>
          </p:grpSpPr>
          <p:sp>
            <p:nvSpPr>
              <p:cNvPr id="602" name="Shape 602"/>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03" name="Shape 603"/>
              <p:cNvSpPr/>
              <p:nvPr/>
            </p:nvSpPr>
            <p:spPr>
              <a:xfrm>
                <a:off x="-1" y="177065"/>
                <a:ext cx="1989750" cy="772515"/>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r>
                  <a:rPr sz="1600" kern="0" dirty="0">
                    <a:solidFill>
                      <a:srgbClr val="000000"/>
                    </a:solidFill>
                    <a:latin typeface="+mn-lt"/>
                  </a:rPr>
                  <a:t>Review </a:t>
                </a:r>
                <a:r>
                  <a:rPr lang="en-US" sz="1600" kern="0" dirty="0" smtClean="0">
                    <a:solidFill>
                      <a:srgbClr val="000000"/>
                    </a:solidFill>
                    <a:latin typeface="+mn-lt"/>
                  </a:rPr>
                  <a:t>m</a:t>
                </a:r>
                <a:r>
                  <a:rPr sz="1600" kern="0" dirty="0" smtClean="0">
                    <a:solidFill>
                      <a:srgbClr val="000000"/>
                    </a:solidFill>
                    <a:latin typeface="+mn-lt"/>
                  </a:rPr>
                  <a:t>aterials </a:t>
                </a:r>
                <a:r>
                  <a:rPr lang="en-US" sz="1600" kern="0" dirty="0" smtClean="0">
                    <a:solidFill>
                      <a:srgbClr val="000000"/>
                    </a:solidFill>
                    <a:latin typeface="+mn-lt"/>
                  </a:rPr>
                  <a:t>using</a:t>
                </a:r>
                <a:r>
                  <a:rPr sz="1600" kern="0" dirty="0" smtClean="0">
                    <a:solidFill>
                      <a:srgbClr val="000000"/>
                    </a:solidFill>
                    <a:latin typeface="+mn-lt"/>
                  </a:rPr>
                  <a:t> </a:t>
                </a:r>
                <a:r>
                  <a:rPr lang="en-US" sz="1600" kern="0" dirty="0" smtClean="0">
                    <a:solidFill>
                      <a:srgbClr val="000000"/>
                    </a:solidFill>
                    <a:latin typeface="+mn-lt"/>
                  </a:rPr>
                  <a:t>s</a:t>
                </a:r>
                <a:r>
                  <a:rPr sz="1600" kern="0" dirty="0" smtClean="0">
                    <a:solidFill>
                      <a:srgbClr val="000000"/>
                    </a:solidFill>
                    <a:latin typeface="+mn-lt"/>
                  </a:rPr>
                  <a:t>creening </a:t>
                </a:r>
                <a:r>
                  <a:rPr lang="en-US" sz="1600" kern="0" dirty="0">
                    <a:solidFill>
                      <a:srgbClr val="000000"/>
                    </a:solidFill>
                    <a:latin typeface="+mn-lt"/>
                  </a:rPr>
                  <a:t>i</a:t>
                </a:r>
                <a:r>
                  <a:rPr sz="1600" kern="0" dirty="0" smtClean="0">
                    <a:solidFill>
                      <a:srgbClr val="000000"/>
                    </a:solidFill>
                    <a:latin typeface="+mn-lt"/>
                  </a:rPr>
                  <a:t>nstruments</a:t>
                </a:r>
                <a:endParaRPr sz="1600" kern="0" dirty="0">
                  <a:solidFill>
                    <a:srgbClr val="000000"/>
                  </a:solidFill>
                  <a:latin typeface="+mn-lt"/>
                </a:endParaRPr>
              </a:p>
            </p:txBody>
          </p:sp>
        </p:grpSp>
      </p:grpSp>
      <p:sp>
        <p:nvSpPr>
          <p:cNvPr id="606" name="Shape 606"/>
          <p:cNvSpPr/>
          <p:nvPr/>
        </p:nvSpPr>
        <p:spPr>
          <a:xfrm rot="16200000">
            <a:off x="1571490" y="4512662"/>
            <a:ext cx="413718" cy="358340"/>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607" name="Shape 607"/>
          <p:cNvSpPr/>
          <p:nvPr/>
        </p:nvSpPr>
        <p:spPr>
          <a:xfrm>
            <a:off x="2846475" y="3665211"/>
            <a:ext cx="670615" cy="332287"/>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nvGrpSpPr>
          <p:cNvPr id="612" name="Group 612"/>
          <p:cNvGrpSpPr/>
          <p:nvPr/>
        </p:nvGrpSpPr>
        <p:grpSpPr>
          <a:xfrm>
            <a:off x="6329231" y="4936235"/>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08" name="Shape 608"/>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11" name="Group 611"/>
            <p:cNvGrpSpPr/>
            <p:nvPr/>
          </p:nvGrpSpPr>
          <p:grpSpPr>
            <a:xfrm>
              <a:off x="30016" y="35051"/>
              <a:ext cx="1989751" cy="1126647"/>
              <a:chOff x="-1" y="0"/>
              <a:chExt cx="1989750" cy="1126645"/>
            </a:xfrm>
            <a:grpFill/>
          </p:grpSpPr>
          <p:sp>
            <p:nvSpPr>
              <p:cNvPr id="609" name="Shape 609"/>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10" name="Shape 610"/>
              <p:cNvSpPr/>
              <p:nvPr/>
            </p:nvSpPr>
            <p:spPr>
              <a:xfrm>
                <a:off x="-1" y="177065"/>
                <a:ext cx="1989750" cy="772515"/>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r>
                  <a:rPr sz="1600" kern="0" dirty="0" smtClean="0">
                    <a:solidFill>
                      <a:srgbClr val="000000"/>
                    </a:solidFill>
                    <a:latin typeface="+mn-lt"/>
                  </a:rPr>
                  <a:t>Instructional </a:t>
                </a:r>
                <a:r>
                  <a:rPr lang="en-US" sz="1600" kern="0" dirty="0">
                    <a:solidFill>
                      <a:srgbClr val="000000"/>
                    </a:solidFill>
                    <a:latin typeface="+mn-lt"/>
                  </a:rPr>
                  <a:t>m</a:t>
                </a:r>
                <a:r>
                  <a:rPr sz="1600" kern="0" dirty="0" smtClean="0">
                    <a:solidFill>
                      <a:srgbClr val="000000"/>
                    </a:solidFill>
                    <a:latin typeface="+mn-lt"/>
                  </a:rPr>
                  <a:t>aterials </a:t>
                </a:r>
                <a:r>
                  <a:rPr lang="en-US" sz="1600" kern="0" dirty="0">
                    <a:solidFill>
                      <a:srgbClr val="000000"/>
                    </a:solidFill>
                    <a:latin typeface="+mn-lt"/>
                  </a:rPr>
                  <a:t>a</a:t>
                </a:r>
                <a:r>
                  <a:rPr sz="1600" kern="0" dirty="0" smtClean="0">
                    <a:solidFill>
                      <a:srgbClr val="000000"/>
                    </a:solidFill>
                    <a:latin typeface="+mn-lt"/>
                  </a:rPr>
                  <a:t>ligned </a:t>
                </a:r>
                <a:r>
                  <a:rPr sz="1600" kern="0" dirty="0">
                    <a:solidFill>
                      <a:srgbClr val="000000"/>
                    </a:solidFill>
                    <a:latin typeface="+mn-lt"/>
                  </a:rPr>
                  <a:t>to </a:t>
                </a:r>
                <a:r>
                  <a:rPr lang="en-US" sz="1600" kern="0" dirty="0" smtClean="0">
                    <a:solidFill>
                      <a:srgbClr val="000000"/>
                    </a:solidFill>
                    <a:latin typeface="+mn-lt"/>
                  </a:rPr>
                  <a:t>s</a:t>
                </a:r>
                <a:r>
                  <a:rPr sz="1600" kern="0" dirty="0" smtClean="0">
                    <a:solidFill>
                      <a:srgbClr val="000000"/>
                    </a:solidFill>
                    <a:latin typeface="+mn-lt"/>
                  </a:rPr>
                  <a:t>tandards</a:t>
                </a:r>
                <a:endParaRPr sz="1600" kern="0" dirty="0">
                  <a:solidFill>
                    <a:srgbClr val="000000"/>
                  </a:solidFill>
                  <a:latin typeface="+mn-lt"/>
                </a:endParaRPr>
              </a:p>
            </p:txBody>
          </p:sp>
        </p:grpSp>
      </p:grpSp>
      <p:grpSp>
        <p:nvGrpSpPr>
          <p:cNvPr id="617" name="Group 617"/>
          <p:cNvGrpSpPr/>
          <p:nvPr/>
        </p:nvGrpSpPr>
        <p:grpSpPr>
          <a:xfrm>
            <a:off x="832156" y="4933741"/>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13" name="Shape 613"/>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16" name="Group 616"/>
            <p:cNvGrpSpPr/>
            <p:nvPr/>
          </p:nvGrpSpPr>
          <p:grpSpPr>
            <a:xfrm>
              <a:off x="30016" y="35051"/>
              <a:ext cx="1989751" cy="1126647"/>
              <a:chOff x="-1" y="0"/>
              <a:chExt cx="1989750" cy="1126645"/>
            </a:xfrm>
            <a:grpFill/>
          </p:grpSpPr>
          <p:sp>
            <p:nvSpPr>
              <p:cNvPr id="614" name="Shape 614"/>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15" name="Shape 615"/>
              <p:cNvSpPr/>
              <p:nvPr/>
            </p:nvSpPr>
            <p:spPr>
              <a:xfrm>
                <a:off x="-1" y="66266"/>
                <a:ext cx="1989750" cy="994113"/>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r>
                  <a:rPr lang="en-US" sz="1600" kern="0" dirty="0">
                    <a:solidFill>
                      <a:srgbClr val="000000"/>
                    </a:solidFill>
                    <a:latin typeface="+mn-lt"/>
                  </a:rPr>
                  <a:t>Identify </a:t>
                </a:r>
                <a:r>
                  <a:rPr lang="en-US" sz="1600" kern="0" dirty="0" smtClean="0">
                    <a:solidFill>
                      <a:srgbClr val="000000"/>
                    </a:solidFill>
                    <a:latin typeface="+mn-lt"/>
                  </a:rPr>
                  <a:t>gaps </a:t>
                </a:r>
                <a:r>
                  <a:rPr lang="en-US" sz="1600" kern="0" dirty="0">
                    <a:solidFill>
                      <a:srgbClr val="000000"/>
                    </a:solidFill>
                    <a:latin typeface="+mn-lt"/>
                  </a:rPr>
                  <a:t>in </a:t>
                </a:r>
                <a:r>
                  <a:rPr lang="en-US" sz="1600" kern="0" dirty="0" smtClean="0">
                    <a:solidFill>
                      <a:srgbClr val="000000"/>
                    </a:solidFill>
                    <a:latin typeface="+mn-lt"/>
                  </a:rPr>
                  <a:t>materials/ misalignment </a:t>
                </a:r>
                <a:r>
                  <a:rPr lang="en-US" sz="1600" kern="0" dirty="0">
                    <a:solidFill>
                      <a:srgbClr val="000000"/>
                    </a:solidFill>
                    <a:latin typeface="+mn-lt"/>
                  </a:rPr>
                  <a:t>to </a:t>
                </a:r>
                <a:r>
                  <a:rPr lang="en-US" sz="1600" kern="0" dirty="0" smtClean="0">
                    <a:solidFill>
                      <a:srgbClr val="000000"/>
                    </a:solidFill>
                    <a:latin typeface="+mn-lt"/>
                  </a:rPr>
                  <a:t>standards</a:t>
                </a:r>
                <a:endParaRPr lang="en-US" sz="1600" kern="0" dirty="0">
                  <a:solidFill>
                    <a:srgbClr val="000000"/>
                  </a:solidFill>
                  <a:latin typeface="+mn-lt"/>
                </a:endParaRPr>
              </a:p>
            </p:txBody>
          </p:sp>
        </p:grpSp>
      </p:grpSp>
      <p:sp>
        <p:nvSpPr>
          <p:cNvPr id="618" name="Shape 618"/>
          <p:cNvSpPr/>
          <p:nvPr/>
        </p:nvSpPr>
        <p:spPr>
          <a:xfrm rot="8642018">
            <a:off x="2880074" y="4545498"/>
            <a:ext cx="684258" cy="381531"/>
          </a:xfrm>
          <a:prstGeom prst="rightArrow">
            <a:avLst>
              <a:gd name="adj1" fmla="val 50000"/>
              <a:gd name="adj2" fmla="val 50000"/>
            </a:avLst>
          </a:prstGeom>
          <a:solidFill>
            <a:srgbClr val="FF0F00"/>
          </a:solidFill>
          <a:ln w="12700">
            <a:miter lim="400000"/>
          </a:ln>
        </p:spPr>
        <p:txBody>
          <a:bodyPr lIns="45719" rIns="45719" anchor="ctr"/>
          <a:lstStyle/>
          <a:p>
            <a:pPr algn="ctr" hangingPunct="0">
              <a:defRPr sz="18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nvGrpSpPr>
          <p:cNvPr id="623" name="Group 623"/>
          <p:cNvGrpSpPr/>
          <p:nvPr/>
        </p:nvGrpSpPr>
        <p:grpSpPr>
          <a:xfrm>
            <a:off x="753457" y="3280783"/>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619" name="Shape 619"/>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622" name="Group 622"/>
            <p:cNvGrpSpPr/>
            <p:nvPr/>
          </p:nvGrpSpPr>
          <p:grpSpPr>
            <a:xfrm>
              <a:off x="30016" y="35051"/>
              <a:ext cx="1989751" cy="1126647"/>
              <a:chOff x="-1" y="0"/>
              <a:chExt cx="1989750" cy="1126645"/>
            </a:xfrm>
            <a:grpFill/>
          </p:grpSpPr>
          <p:sp>
            <p:nvSpPr>
              <p:cNvPr id="620" name="Shape 620"/>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621" name="Shape 621"/>
              <p:cNvSpPr/>
              <p:nvPr/>
            </p:nvSpPr>
            <p:spPr>
              <a:xfrm>
                <a:off x="-1" y="66266"/>
                <a:ext cx="1989750" cy="994113"/>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spcBef>
                    <a:spcPct val="0"/>
                  </a:spcBef>
                  <a:spcAft>
                    <a:spcPct val="35000"/>
                  </a:spcAft>
                </a:pPr>
                <a:r>
                  <a:rPr lang="en-US" sz="1600" dirty="0">
                    <a:solidFill>
                      <a:prstClr val="black">
                        <a:hueOff val="0"/>
                        <a:satOff val="0"/>
                        <a:lumOff val="0"/>
                        <a:alphaOff val="0"/>
                      </a:prstClr>
                    </a:solidFill>
                    <a:latin typeface="+mn-lt"/>
                    <a:cs typeface="Open Sans" panose="020B0606030504020204" pitchFamily="34" charset="0"/>
                  </a:rPr>
                  <a:t>Identify </a:t>
                </a:r>
                <a:r>
                  <a:rPr lang="en-US" sz="1600" dirty="0" smtClean="0">
                    <a:solidFill>
                      <a:prstClr val="black">
                        <a:hueOff val="0"/>
                        <a:satOff val="0"/>
                        <a:lumOff val="0"/>
                        <a:alphaOff val="0"/>
                      </a:prstClr>
                    </a:solidFill>
                    <a:latin typeface="+mn-lt"/>
                    <a:cs typeface="Open Sans" panose="020B0606030504020204" pitchFamily="34" charset="0"/>
                  </a:rPr>
                  <a:t>supplemental </a:t>
                </a:r>
                <a:r>
                  <a:rPr lang="en-US" sz="1600" dirty="0">
                    <a:solidFill>
                      <a:prstClr val="black">
                        <a:hueOff val="0"/>
                        <a:satOff val="0"/>
                        <a:lumOff val="0"/>
                        <a:alphaOff val="0"/>
                      </a:prstClr>
                    </a:solidFill>
                    <a:latin typeface="+mn-lt"/>
                    <a:cs typeface="Open Sans" panose="020B0606030504020204" pitchFamily="34" charset="0"/>
                  </a:rPr>
                  <a:t>m</a:t>
                </a:r>
                <a:r>
                  <a:rPr lang="en-US" sz="1600" dirty="0" smtClean="0">
                    <a:solidFill>
                      <a:prstClr val="black">
                        <a:hueOff val="0"/>
                        <a:satOff val="0"/>
                        <a:lumOff val="0"/>
                        <a:alphaOff val="0"/>
                      </a:prstClr>
                    </a:solidFill>
                    <a:latin typeface="+mn-lt"/>
                    <a:cs typeface="Open Sans" panose="020B0606030504020204" pitchFamily="34" charset="0"/>
                  </a:rPr>
                  <a:t>aterials </a:t>
                </a:r>
                <a:r>
                  <a:rPr lang="en-US" sz="1600" dirty="0">
                    <a:solidFill>
                      <a:prstClr val="black">
                        <a:hueOff val="0"/>
                        <a:satOff val="0"/>
                        <a:lumOff val="0"/>
                        <a:alphaOff val="0"/>
                      </a:prstClr>
                    </a:solidFill>
                    <a:latin typeface="+mn-lt"/>
                    <a:cs typeface="Open Sans" panose="020B0606030504020204" pitchFamily="34" charset="0"/>
                  </a:rPr>
                  <a:t>to </a:t>
                </a:r>
                <a:r>
                  <a:rPr lang="en-US" sz="1600" dirty="0" smtClean="0">
                    <a:solidFill>
                      <a:prstClr val="black">
                        <a:hueOff val="0"/>
                        <a:satOff val="0"/>
                        <a:lumOff val="0"/>
                        <a:alphaOff val="0"/>
                      </a:prstClr>
                    </a:solidFill>
                    <a:latin typeface="+mn-lt"/>
                    <a:cs typeface="Open Sans" panose="020B0606030504020204" pitchFamily="34" charset="0"/>
                  </a:rPr>
                  <a:t>fill </a:t>
                </a:r>
                <a:r>
                  <a:rPr lang="en-US" sz="1600" dirty="0">
                    <a:solidFill>
                      <a:prstClr val="black">
                        <a:hueOff val="0"/>
                        <a:satOff val="0"/>
                        <a:lumOff val="0"/>
                        <a:alphaOff val="0"/>
                      </a:prstClr>
                    </a:solidFill>
                    <a:latin typeface="+mn-lt"/>
                    <a:cs typeface="Open Sans" panose="020B0606030504020204" pitchFamily="34" charset="0"/>
                  </a:rPr>
                  <a:t>g</a:t>
                </a:r>
                <a:r>
                  <a:rPr lang="en-US" sz="1600" dirty="0" smtClean="0">
                    <a:solidFill>
                      <a:prstClr val="black">
                        <a:hueOff val="0"/>
                        <a:satOff val="0"/>
                        <a:lumOff val="0"/>
                        <a:alphaOff val="0"/>
                      </a:prstClr>
                    </a:solidFill>
                    <a:latin typeface="+mn-lt"/>
                    <a:cs typeface="Open Sans" panose="020B0606030504020204" pitchFamily="34" charset="0"/>
                  </a:rPr>
                  <a:t>aps</a:t>
                </a:r>
                <a:endParaRPr lang="en-US" sz="1600" dirty="0">
                  <a:solidFill>
                    <a:prstClr val="black">
                      <a:hueOff val="0"/>
                      <a:satOff val="0"/>
                      <a:lumOff val="0"/>
                      <a:alphaOff val="0"/>
                    </a:prstClr>
                  </a:solidFill>
                  <a:latin typeface="+mn-lt"/>
                  <a:cs typeface="Open Sans" panose="020B0606030504020204" pitchFamily="34" charset="0"/>
                </a:endParaRPr>
              </a:p>
            </p:txBody>
          </p:sp>
        </p:grpSp>
      </p:grpSp>
      <p:grpSp>
        <p:nvGrpSpPr>
          <p:cNvPr id="37" name="Group 623"/>
          <p:cNvGrpSpPr/>
          <p:nvPr/>
        </p:nvGrpSpPr>
        <p:grpSpPr>
          <a:xfrm>
            <a:off x="181154" y="1435117"/>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38" name="Shape 619"/>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39" name="Group 622"/>
            <p:cNvGrpSpPr/>
            <p:nvPr/>
          </p:nvGrpSpPr>
          <p:grpSpPr>
            <a:xfrm>
              <a:off x="30016" y="35051"/>
              <a:ext cx="1989751" cy="1126647"/>
              <a:chOff x="-1" y="0"/>
              <a:chExt cx="1989750" cy="1126645"/>
            </a:xfrm>
            <a:grpFill/>
          </p:grpSpPr>
          <p:sp>
            <p:nvSpPr>
              <p:cNvPr id="40" name="Shape 620"/>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41" name="Shape 621"/>
              <p:cNvSpPr/>
              <p:nvPr/>
            </p:nvSpPr>
            <p:spPr>
              <a:xfrm>
                <a:off x="-1" y="177066"/>
                <a:ext cx="1989750" cy="772515"/>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spcBef>
                    <a:spcPct val="0"/>
                  </a:spcBef>
                  <a:spcAft>
                    <a:spcPct val="35000"/>
                  </a:spcAft>
                </a:pPr>
                <a:r>
                  <a:rPr lang="en-US" sz="1600" dirty="0" smtClean="0">
                    <a:solidFill>
                      <a:prstClr val="black">
                        <a:hueOff val="0"/>
                        <a:satOff val="0"/>
                        <a:lumOff val="0"/>
                        <a:alphaOff val="0"/>
                      </a:prstClr>
                    </a:solidFill>
                    <a:latin typeface="+mn-lt"/>
                    <a:cs typeface="Open Sans" panose="020B0606030504020204" pitchFamily="34" charset="0"/>
                  </a:rPr>
                  <a:t>Designate stakeholders for screening process</a:t>
                </a:r>
                <a:endParaRPr lang="en-US" sz="1600" dirty="0">
                  <a:solidFill>
                    <a:prstClr val="black">
                      <a:hueOff val="0"/>
                      <a:satOff val="0"/>
                      <a:lumOff val="0"/>
                      <a:alphaOff val="0"/>
                    </a:prstClr>
                  </a:solidFill>
                  <a:latin typeface="+mn-lt"/>
                  <a:cs typeface="Open Sans" panose="020B0606030504020204" pitchFamily="34" charset="0"/>
                </a:endParaRPr>
              </a:p>
            </p:txBody>
          </p:sp>
        </p:grpSp>
      </p:grpSp>
      <p:grpSp>
        <p:nvGrpSpPr>
          <p:cNvPr id="42" name="Group 623"/>
          <p:cNvGrpSpPr/>
          <p:nvPr/>
        </p:nvGrpSpPr>
        <p:grpSpPr>
          <a:xfrm>
            <a:off x="3459708" y="1435117"/>
            <a:ext cx="2049786" cy="1196749"/>
            <a:chOff x="0" y="0"/>
            <a:chExt cx="2049784" cy="1196748"/>
          </a:xfrm>
          <a:solidFill>
            <a:schemeClr val="bg1">
              <a:lumMod val="85000"/>
            </a:schemeClr>
          </a:solidFill>
          <a:scene3d>
            <a:camera prst="orthographicFront">
              <a:rot lat="0" lon="0" rev="0"/>
            </a:camera>
            <a:lightRig rig="balanced" dir="t">
              <a:rot lat="0" lon="0" rev="8700000"/>
            </a:lightRig>
          </a:scene3d>
        </p:grpSpPr>
        <p:sp>
          <p:nvSpPr>
            <p:cNvPr id="43" name="Shape 619"/>
            <p:cNvSpPr/>
            <p:nvPr/>
          </p:nvSpPr>
          <p:spPr>
            <a:xfrm>
              <a:off x="0" y="0"/>
              <a:ext cx="2049784" cy="1196748"/>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t">
              <a:noAutofit/>
            </a:bodyPr>
            <a:lstStyle/>
            <a:p>
              <a:pPr hangingPunct="0"/>
              <a:endParaRPr sz="1600" kern="0">
                <a:solidFill>
                  <a:srgbClr val="000000"/>
                </a:solidFill>
                <a:sym typeface="Arial"/>
              </a:endParaRPr>
            </a:p>
          </p:txBody>
        </p:sp>
        <p:grpSp>
          <p:nvGrpSpPr>
            <p:cNvPr id="44" name="Group 622"/>
            <p:cNvGrpSpPr/>
            <p:nvPr/>
          </p:nvGrpSpPr>
          <p:grpSpPr>
            <a:xfrm>
              <a:off x="30016" y="35051"/>
              <a:ext cx="1989751" cy="1126647"/>
              <a:chOff x="-1" y="0"/>
              <a:chExt cx="1989750" cy="1126645"/>
            </a:xfrm>
            <a:grpFill/>
          </p:grpSpPr>
          <p:sp>
            <p:nvSpPr>
              <p:cNvPr id="45" name="Shape 620"/>
              <p:cNvSpPr/>
              <p:nvPr/>
            </p:nvSpPr>
            <p:spPr>
              <a:xfrm>
                <a:off x="-1" y="0"/>
                <a:ext cx="1989750" cy="1126645"/>
              </a:xfrm>
              <a:prstGeom prst="rect">
                <a:avLst/>
              </a:prstGeom>
              <a:grpFill/>
              <a:ln>
                <a:noFill/>
              </a:ln>
              <a:effectLst>
                <a:outerShdw blurRad="44450" dist="27940" dir="5400000" algn="ctr">
                  <a:srgbClr val="000000">
                    <a:alpha val="32000"/>
                  </a:srgbClr>
                </a:outerShdw>
              </a:effectLst>
              <a:sp3d>
                <a:bevelT w="190500" h="38100"/>
              </a:sp3d>
            </p:spPr>
            <p:style>
              <a:lnRef idx="2">
                <a:schemeClr val="dk1"/>
              </a:lnRef>
              <a:fillRef idx="1">
                <a:schemeClr val="lt1"/>
              </a:fillRef>
              <a:effectRef idx="0">
                <a:schemeClr val="dk1"/>
              </a:effectRef>
              <a:fontRef idx="minor">
                <a:schemeClr val="dk1"/>
              </a:fontRef>
            </p:style>
            <p:txBody>
              <a:bodyPr wrap="square" lIns="45719" tIns="45719" rIns="45719" bIns="45719" numCol="1" anchor="ctr">
                <a:noAutofit/>
              </a:bodyPr>
              <a:lstStyle/>
              <a:p>
                <a:pPr algn="ctr" defTabSz="622300" hangingPunct="0">
                  <a:lnSpc>
                    <a:spcPct val="90000"/>
                  </a:lnSpc>
                  <a:spcBef>
                    <a:spcPts val="500"/>
                  </a:spcBef>
                  <a:defRPr sz="1800">
                    <a:latin typeface="Calibri"/>
                    <a:ea typeface="Calibri"/>
                    <a:cs typeface="Calibri"/>
                    <a:sym typeface="Calibri"/>
                  </a:defRPr>
                </a:pPr>
                <a:endParaRPr sz="1600" kern="0">
                  <a:solidFill>
                    <a:srgbClr val="000000"/>
                  </a:solidFill>
                  <a:ea typeface="Calibri"/>
                  <a:cs typeface="Calibri"/>
                  <a:sym typeface="Calibri"/>
                </a:endParaRPr>
              </a:p>
            </p:txBody>
          </p:sp>
          <p:sp>
            <p:nvSpPr>
              <p:cNvPr id="46" name="Shape 621"/>
              <p:cNvSpPr/>
              <p:nvPr/>
            </p:nvSpPr>
            <p:spPr>
              <a:xfrm>
                <a:off x="-1" y="66268"/>
                <a:ext cx="1989750" cy="994113"/>
              </a:xfrm>
              <a:prstGeom prst="rect">
                <a:avLst/>
              </a:prstGeom>
              <a:grpFill/>
              <a:ln>
                <a:noFill/>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wrap="square" lIns="53339" tIns="53339" rIns="53339" bIns="53339" numCol="1" anchor="ctr">
                <a:spAutoFit/>
              </a:bodyPr>
              <a:lstStyle>
                <a:lvl1pPr algn="ctr" defTabSz="622300">
                  <a:lnSpc>
                    <a:spcPct val="90000"/>
                  </a:lnSpc>
                  <a:spcBef>
                    <a:spcPts val="700"/>
                  </a:spcBef>
                  <a:defRPr sz="1800">
                    <a:latin typeface="Calibri"/>
                    <a:ea typeface="Calibri"/>
                    <a:cs typeface="Calibri"/>
                    <a:sym typeface="Calibri"/>
                  </a:defRPr>
                </a:lvl1pPr>
              </a:lstStyle>
              <a:p>
                <a:pPr hangingPunct="0">
                  <a:spcBef>
                    <a:spcPct val="0"/>
                  </a:spcBef>
                  <a:spcAft>
                    <a:spcPct val="35000"/>
                  </a:spcAft>
                </a:pPr>
                <a:r>
                  <a:rPr lang="en-US" sz="1600" dirty="0" smtClean="0">
                    <a:solidFill>
                      <a:prstClr val="black">
                        <a:hueOff val="0"/>
                        <a:satOff val="0"/>
                        <a:lumOff val="0"/>
                        <a:alphaOff val="0"/>
                      </a:prstClr>
                    </a:solidFill>
                    <a:latin typeface="+mn-lt"/>
                    <a:cs typeface="Open Sans" panose="020B0606030504020204" pitchFamily="34" charset="0"/>
                  </a:rPr>
                  <a:t>Review revised standards &amp; screening instrument</a:t>
                </a:r>
                <a:endParaRPr lang="en-US" sz="1600" dirty="0">
                  <a:solidFill>
                    <a:prstClr val="black">
                      <a:hueOff val="0"/>
                      <a:satOff val="0"/>
                      <a:lumOff val="0"/>
                      <a:alphaOff val="0"/>
                    </a:prstClr>
                  </a:solidFill>
                  <a:latin typeface="+mn-lt"/>
                  <a:cs typeface="Open Sans" panose="020B0606030504020204" pitchFamily="34" charset="0"/>
                </a:endParaRPr>
              </a:p>
            </p:txBody>
          </p:sp>
        </p:grpSp>
      </p:grpSp>
      <p:sp>
        <p:nvSpPr>
          <p:cNvPr id="4" name="Oval 3"/>
          <p:cNvSpPr/>
          <p:nvPr/>
        </p:nvSpPr>
        <p:spPr>
          <a:xfrm>
            <a:off x="612603" y="3199061"/>
            <a:ext cx="2331492" cy="128240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533839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None/>
            </a:pPr>
            <a:r>
              <a:rPr lang="en-US" dirty="0" smtClean="0">
                <a:latin typeface="+mn-lt"/>
              </a:rPr>
              <a:t>Let’s Discuss:</a:t>
            </a:r>
            <a:endParaRPr lang="en-US" dirty="0">
              <a:latin typeface="+mn-lt"/>
            </a:endParaRPr>
          </a:p>
          <a:p>
            <a:endParaRPr lang="en-US" dirty="0" smtClean="0">
              <a:latin typeface="+mn-lt"/>
            </a:endParaRPr>
          </a:p>
          <a:p>
            <a:r>
              <a:rPr lang="en-US" dirty="0" smtClean="0">
                <a:latin typeface="+mn-lt"/>
              </a:rPr>
              <a:t>What gaps do you anticipate in your district? </a:t>
            </a:r>
          </a:p>
          <a:p>
            <a:endParaRPr lang="en-US" dirty="0" smtClean="0">
              <a:latin typeface="+mn-lt"/>
            </a:endParaRPr>
          </a:p>
          <a:p>
            <a:r>
              <a:rPr lang="en-US" dirty="0" smtClean="0">
                <a:latin typeface="+mn-lt"/>
              </a:rPr>
              <a:t>What resources do you have on hand? </a:t>
            </a:r>
          </a:p>
        </p:txBody>
      </p:sp>
      <p:sp>
        <p:nvSpPr>
          <p:cNvPr id="2" name="Title 1"/>
          <p:cNvSpPr>
            <a:spLocks noGrp="1"/>
          </p:cNvSpPr>
          <p:nvPr>
            <p:ph type="title"/>
          </p:nvPr>
        </p:nvSpPr>
        <p:spPr/>
        <p:txBody>
          <a:bodyPr>
            <a:normAutofit/>
          </a:bodyPr>
          <a:lstStyle/>
          <a:p>
            <a:r>
              <a:rPr lang="en-US" dirty="0" smtClean="0">
                <a:latin typeface="+mj-lt"/>
              </a:rPr>
              <a:t>Supplemental Materials</a:t>
            </a:r>
            <a:endParaRPr lang="en-US" dirty="0">
              <a:latin typeface="+mj-lt"/>
            </a:endParaRPr>
          </a:p>
        </p:txBody>
      </p:sp>
    </p:spTree>
    <p:extLst>
      <p:ext uri="{BB962C8B-B14F-4D97-AF65-F5344CB8AC3E}">
        <p14:creationId xmlns:p14="http://schemas.microsoft.com/office/powerpoint/2010/main" val="23262137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Autofit/>
          </a:bodyPr>
          <a:lstStyle/>
          <a:p>
            <a:r>
              <a:rPr lang="en-US" sz="2000" dirty="0">
                <a:latin typeface="+mn-lt"/>
              </a:rPr>
              <a:t>The review process of </a:t>
            </a:r>
            <a:r>
              <a:rPr lang="en-US" sz="2000" dirty="0" smtClean="0">
                <a:latin typeface="+mn-lt"/>
              </a:rPr>
              <a:t>instructional materials </a:t>
            </a:r>
            <a:r>
              <a:rPr lang="en-US" sz="2000" dirty="0">
                <a:latin typeface="+mn-lt"/>
              </a:rPr>
              <a:t>at the local level allows </a:t>
            </a:r>
            <a:r>
              <a:rPr lang="en-US" sz="2000" dirty="0" smtClean="0">
                <a:latin typeface="+mn-lt"/>
              </a:rPr>
              <a:t>educators to:</a:t>
            </a:r>
            <a:endParaRPr lang="en-US" sz="2000" dirty="0">
              <a:latin typeface="+mn-lt"/>
            </a:endParaRPr>
          </a:p>
          <a:p>
            <a:pPr lvl="1"/>
            <a:r>
              <a:rPr lang="en-US" sz="2000" dirty="0" smtClean="0">
                <a:latin typeface="+mn-lt"/>
              </a:rPr>
              <a:t>deepen </a:t>
            </a:r>
            <a:r>
              <a:rPr lang="en-US" sz="2000" dirty="0">
                <a:latin typeface="+mn-lt"/>
              </a:rPr>
              <a:t>their understanding of the standards through a thorough study of the </a:t>
            </a:r>
            <a:r>
              <a:rPr lang="en-US" sz="2000" dirty="0" smtClean="0">
                <a:latin typeface="+mn-lt"/>
              </a:rPr>
              <a:t>standards.</a:t>
            </a:r>
            <a:endParaRPr lang="en-US" sz="2000" dirty="0">
              <a:latin typeface="+mn-lt"/>
            </a:endParaRPr>
          </a:p>
          <a:p>
            <a:pPr lvl="1"/>
            <a:r>
              <a:rPr lang="en-US" sz="2000" dirty="0" smtClean="0">
                <a:latin typeface="+mn-lt"/>
              </a:rPr>
              <a:t>use </a:t>
            </a:r>
            <a:r>
              <a:rPr lang="en-US" sz="2000" dirty="0">
                <a:latin typeface="+mn-lt"/>
              </a:rPr>
              <a:t>the screening instruments to further familiarize themselves with the </a:t>
            </a:r>
            <a:r>
              <a:rPr lang="en-US" sz="2000" dirty="0" smtClean="0">
                <a:latin typeface="+mn-lt"/>
              </a:rPr>
              <a:t>standards, and</a:t>
            </a:r>
            <a:endParaRPr lang="en-US" sz="2000" dirty="0">
              <a:latin typeface="+mn-lt"/>
            </a:endParaRPr>
          </a:p>
          <a:p>
            <a:pPr lvl="1"/>
            <a:r>
              <a:rPr lang="en-US" sz="2000" dirty="0" smtClean="0">
                <a:latin typeface="+mn-lt"/>
              </a:rPr>
              <a:t>analyze </a:t>
            </a:r>
            <a:r>
              <a:rPr lang="en-US" sz="2000" dirty="0">
                <a:latin typeface="+mn-lt"/>
              </a:rPr>
              <a:t>the materials the </a:t>
            </a:r>
            <a:r>
              <a:rPr lang="en-US" sz="2000" dirty="0" smtClean="0">
                <a:latin typeface="+mn-lt"/>
              </a:rPr>
              <a:t>district </a:t>
            </a:r>
            <a:r>
              <a:rPr lang="en-US" sz="2000" dirty="0">
                <a:latin typeface="+mn-lt"/>
              </a:rPr>
              <a:t>has on hand and determine alignment or gaps in the </a:t>
            </a:r>
            <a:r>
              <a:rPr lang="en-US" sz="2000" dirty="0" smtClean="0">
                <a:latin typeface="+mn-lt"/>
              </a:rPr>
              <a:t>materials.</a:t>
            </a:r>
            <a:endParaRPr lang="en-US" sz="2000" dirty="0">
              <a:latin typeface="+mn-lt"/>
            </a:endParaRPr>
          </a:p>
          <a:p>
            <a:endParaRPr lang="en-US" sz="2000" dirty="0" smtClean="0">
              <a:latin typeface="+mn-lt"/>
            </a:endParaRPr>
          </a:p>
          <a:p>
            <a:pPr marL="495300"/>
            <a:r>
              <a:rPr lang="en-US" sz="2000" dirty="0" smtClean="0">
                <a:latin typeface="+mn-lt"/>
              </a:rPr>
              <a:t>The results of the review allow districts to make wise decisions about how best to use the materials already on-site to teach the new standards to mastery OR how districts can most effectively fill any gaps uncovered in the review process.</a:t>
            </a:r>
          </a:p>
        </p:txBody>
      </p:sp>
      <p:sp>
        <p:nvSpPr>
          <p:cNvPr id="2" name="Title 1"/>
          <p:cNvSpPr>
            <a:spLocks noGrp="1"/>
          </p:cNvSpPr>
          <p:nvPr>
            <p:ph type="title"/>
          </p:nvPr>
        </p:nvSpPr>
        <p:spPr>
          <a:xfrm>
            <a:off x="152400" y="228600"/>
            <a:ext cx="8305800" cy="914400"/>
          </a:xfrm>
        </p:spPr>
        <p:txBody>
          <a:bodyPr>
            <a:normAutofit/>
          </a:bodyPr>
          <a:lstStyle/>
          <a:p>
            <a:r>
              <a:rPr lang="en-US" dirty="0" smtClean="0">
                <a:latin typeface="+mj-lt"/>
              </a:rPr>
              <a:t>Key Takeaways</a:t>
            </a:r>
            <a:endParaRPr lang="en-US" dirty="0">
              <a:latin typeface="+mj-lt"/>
            </a:endParaRPr>
          </a:p>
        </p:txBody>
      </p:sp>
    </p:spTree>
    <p:extLst>
      <p:ext uri="{BB962C8B-B14F-4D97-AF65-F5344CB8AC3E}">
        <p14:creationId xmlns:p14="http://schemas.microsoft.com/office/powerpoint/2010/main" val="17794477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smtClean="0">
                <a:latin typeface="Open Sans" charset="0"/>
                <a:ea typeface="Open Sans" charset="0"/>
                <a:cs typeface="Open Sans" charset="0"/>
              </a:rPr>
              <a:t>Maintain focus on student outcomes.</a:t>
            </a:r>
          </a:p>
          <a:p>
            <a:endParaRPr lang="en-US" sz="2400" dirty="0">
              <a:latin typeface="Open Sans" charset="0"/>
              <a:ea typeface="Open Sans" charset="0"/>
              <a:cs typeface="Open Sans" charset="0"/>
            </a:endParaRPr>
          </a:p>
          <a:p>
            <a:r>
              <a:rPr lang="en-US" sz="2400" dirty="0">
                <a:latin typeface="Open Sans" charset="0"/>
                <a:ea typeface="Open Sans" charset="0"/>
                <a:cs typeface="Open Sans" charset="0"/>
              </a:rPr>
              <a:t>Be present and </a:t>
            </a:r>
            <a:r>
              <a:rPr lang="en-US" sz="2400" dirty="0" smtClean="0">
                <a:latin typeface="Open Sans" charset="0"/>
                <a:ea typeface="Open Sans" charset="0"/>
                <a:cs typeface="Open Sans" charset="0"/>
              </a:rPr>
              <a:t>engaged.</a:t>
            </a:r>
          </a:p>
          <a:p>
            <a:endParaRPr lang="en-US" sz="2400" dirty="0">
              <a:latin typeface="Open Sans" charset="0"/>
              <a:ea typeface="Open Sans" charset="0"/>
              <a:cs typeface="Open Sans" charset="0"/>
            </a:endParaRPr>
          </a:p>
          <a:p>
            <a:r>
              <a:rPr lang="en-US" sz="2400" dirty="0" smtClean="0">
                <a:latin typeface="Open Sans" charset="0"/>
                <a:ea typeface="Open Sans" charset="0"/>
                <a:cs typeface="Open Sans" charset="0"/>
              </a:rPr>
              <a:t>Be respectful with your use of technology.</a:t>
            </a:r>
          </a:p>
          <a:p>
            <a:endParaRPr lang="en-US" sz="2400" dirty="0">
              <a:latin typeface="Open Sans" charset="0"/>
              <a:ea typeface="Open Sans" charset="0"/>
              <a:cs typeface="Open Sans" charset="0"/>
            </a:endParaRPr>
          </a:p>
          <a:p>
            <a:r>
              <a:rPr lang="en-US" sz="2400" dirty="0" smtClean="0">
                <a:latin typeface="Open Sans" charset="0"/>
                <a:ea typeface="Open Sans" charset="0"/>
                <a:cs typeface="Open Sans" charset="0"/>
              </a:rPr>
              <a:t>Be reflective and solutions-oriented. </a:t>
            </a:r>
          </a:p>
          <a:p>
            <a:endParaRPr lang="en-US" sz="2400" dirty="0">
              <a:latin typeface="Open Sans" charset="0"/>
              <a:ea typeface="Open Sans" charset="0"/>
              <a:cs typeface="Open Sans" charset="0"/>
            </a:endParaRPr>
          </a:p>
          <a:p>
            <a:r>
              <a:rPr lang="en-US" sz="2400" dirty="0" smtClean="0">
                <a:latin typeface="Open Sans" charset="0"/>
                <a:ea typeface="Open Sans" charset="0"/>
                <a:cs typeface="Open Sans" charset="0"/>
              </a:rPr>
              <a:t>Be mindful of the time and respectful of transitions.</a:t>
            </a:r>
            <a:endParaRPr lang="en-US" sz="2400" dirty="0">
              <a:latin typeface="Open Sans" charset="0"/>
              <a:ea typeface="Open Sans" charset="0"/>
              <a:cs typeface="Open Sans" charset="0"/>
            </a:endParaRPr>
          </a:p>
        </p:txBody>
      </p:sp>
      <p:sp>
        <p:nvSpPr>
          <p:cNvPr id="17" name="Title 16"/>
          <p:cNvSpPr>
            <a:spLocks noGrp="1"/>
          </p:cNvSpPr>
          <p:nvPr>
            <p:ph type="title"/>
          </p:nvPr>
        </p:nvSpPr>
        <p:spPr>
          <a:xfrm>
            <a:off x="152400" y="381000"/>
            <a:ext cx="6229350" cy="685800"/>
          </a:xfrm>
        </p:spPr>
        <p:txBody>
          <a:bodyPr>
            <a:normAutofit/>
          </a:bodyPr>
          <a:lstStyle/>
          <a:p>
            <a:pPr algn="l"/>
            <a:r>
              <a:rPr lang="en-US" sz="3200" b="1" dirty="0" smtClean="0">
                <a:solidFill>
                  <a:schemeClr val="bg1"/>
                </a:solidFill>
                <a:ea typeface="Open Sans" panose="020B0606030504020204" pitchFamily="34" charset="0"/>
                <a:cs typeface="Open Sans" panose="020B0606030504020204" pitchFamily="34" charset="0"/>
              </a:rPr>
              <a:t>Meeting Norms</a:t>
            </a:r>
            <a:endParaRPr lang="en-US" sz="3200" b="1" dirty="0">
              <a:solidFill>
                <a:schemeClr val="bg1"/>
              </a:solidFill>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006913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0200" y="1727200"/>
            <a:ext cx="3390900" cy="3403600"/>
          </a:xfrm>
          <a:prstGeom prst="rect">
            <a:avLst/>
          </a:prstGeom>
        </p:spPr>
      </p:pic>
    </p:spTree>
    <p:extLst>
      <p:ext uri="{BB962C8B-B14F-4D97-AF65-F5344CB8AC3E}">
        <p14:creationId xmlns:p14="http://schemas.microsoft.com/office/powerpoint/2010/main" val="29453006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Assessment</a:t>
            </a:r>
            <a:endParaRPr lang="en-US" sz="4000" dirty="0"/>
          </a:p>
        </p:txBody>
      </p:sp>
    </p:spTree>
    <p:extLst>
      <p:ext uri="{BB962C8B-B14F-4D97-AF65-F5344CB8AC3E}">
        <p14:creationId xmlns:p14="http://schemas.microsoft.com/office/powerpoint/2010/main" val="37982278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lIns="91440" tIns="34290" rIns="91440" bIns="45720" rtlCol="0">
            <a:normAutofit fontScale="92500" lnSpcReduction="20000"/>
          </a:bodyPr>
          <a:lstStyle/>
          <a:p>
            <a:pPr marL="0" indent="0">
              <a:lnSpc>
                <a:spcPct val="145000"/>
              </a:lnSpc>
              <a:spcBef>
                <a:spcPts val="0"/>
              </a:spcBef>
              <a:buNone/>
            </a:pPr>
            <a:r>
              <a:rPr lang="en-US" sz="2400" dirty="0"/>
              <a:t>“Looking across all the assessments used in the district, a consideration is whether the overall array of tests is as limited and efficient as possible while obtaining essential information that will be used for improvement. The bottom line is that any time and resources spent on district assessments should provide valuable information and experiences that are not available on the state </a:t>
            </a:r>
            <a:r>
              <a:rPr lang="en-US" sz="2400" dirty="0" smtClean="0"/>
              <a:t>large scale </a:t>
            </a:r>
            <a:r>
              <a:rPr lang="en-US" sz="2400" dirty="0"/>
              <a:t>assessment or in the classroom through daily instructional activities.”</a:t>
            </a:r>
          </a:p>
          <a:p>
            <a:pPr marL="0" indent="0">
              <a:lnSpc>
                <a:spcPct val="145000"/>
              </a:lnSpc>
              <a:spcBef>
                <a:spcPts val="0"/>
              </a:spcBef>
              <a:buNone/>
            </a:pPr>
            <a:endParaRPr lang="en-US" sz="2400" dirty="0"/>
          </a:p>
          <a:p>
            <a:pPr marL="0" indent="0" algn="r">
              <a:lnSpc>
                <a:spcPct val="150000"/>
              </a:lnSpc>
              <a:buNone/>
            </a:pPr>
            <a:r>
              <a:rPr lang="en-US" sz="2100" i="1" dirty="0" smtClean="0"/>
              <a:t>-Achieve</a:t>
            </a:r>
            <a:r>
              <a:rPr lang="en-US" sz="2100" i="1" dirty="0"/>
              <a:t>: Student Assessment Inventory for School Districts, 2014</a:t>
            </a:r>
          </a:p>
          <a:p>
            <a:pPr marL="0" indent="0">
              <a:lnSpc>
                <a:spcPct val="150000"/>
              </a:lnSpc>
              <a:buNone/>
            </a:pPr>
            <a:endParaRPr lang="en-US" sz="2400" dirty="0"/>
          </a:p>
        </p:txBody>
      </p:sp>
      <p:sp>
        <p:nvSpPr>
          <p:cNvPr id="4" name="Title 3"/>
          <p:cNvSpPr>
            <a:spLocks noGrp="1"/>
          </p:cNvSpPr>
          <p:nvPr>
            <p:ph type="title"/>
          </p:nvPr>
        </p:nvSpPr>
        <p:spPr/>
        <p:txBody>
          <a:bodyPr>
            <a:normAutofit/>
          </a:bodyPr>
          <a:lstStyle/>
          <a:p>
            <a:r>
              <a:rPr lang="en-US" dirty="0" smtClean="0"/>
              <a:t>Think About It…</a:t>
            </a:r>
            <a:endParaRPr lang="en-US" dirty="0"/>
          </a:p>
        </p:txBody>
      </p:sp>
    </p:spTree>
    <p:extLst>
      <p:ext uri="{BB962C8B-B14F-4D97-AF65-F5344CB8AC3E}">
        <p14:creationId xmlns:p14="http://schemas.microsoft.com/office/powerpoint/2010/main" val="39041081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4194677134"/>
              </p:ext>
            </p:extLst>
          </p:nvPr>
        </p:nvGraphicFramePr>
        <p:xfrm>
          <a:off x="304800" y="1295400"/>
          <a:ext cx="8382084" cy="3460806"/>
        </p:xfrm>
        <a:graphic>
          <a:graphicData uri="http://schemas.openxmlformats.org/drawingml/2006/table">
            <a:tbl>
              <a:tblPr/>
              <a:tblGrid>
                <a:gridCol w="4173506"/>
                <a:gridCol w="4208578"/>
              </a:tblGrid>
              <a:tr h="405580">
                <a:tc>
                  <a:txBody>
                    <a:bodyPr/>
                    <a:lstStyle/>
                    <a:p>
                      <a:pPr algn="l" fontAlgn="ctr"/>
                      <a:r>
                        <a:rPr lang="en-US" sz="1800" b="1" i="0" u="none" strike="noStrike" dirty="0">
                          <a:solidFill>
                            <a:srgbClr val="000000"/>
                          </a:solidFill>
                          <a:effectLst/>
                          <a:latin typeface="+mn-lt"/>
                        </a:rPr>
                        <a:t>Name of </a:t>
                      </a:r>
                      <a:r>
                        <a:rPr lang="en-US" sz="1800" b="1" i="0" u="none" strike="noStrike" dirty="0" smtClean="0">
                          <a:solidFill>
                            <a:srgbClr val="000000"/>
                          </a:solidFill>
                          <a:effectLst/>
                          <a:latin typeface="+mn-lt"/>
                        </a:rPr>
                        <a:t>individual(s</a:t>
                      </a:r>
                      <a:r>
                        <a:rPr lang="en-US" sz="1800" b="1" i="0" u="none" strike="noStrike" dirty="0">
                          <a:solidFill>
                            <a:srgbClr val="000000"/>
                          </a:solidFill>
                          <a:effectLst/>
                          <a:latin typeface="+mn-lt"/>
                        </a:rPr>
                        <a:t>) completing the table</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9050" cap="flat" cmpd="sng" algn="ctr">
                      <a:solidFill>
                        <a:srgbClr val="C9C9C9"/>
                      </a:solidFill>
                      <a:prstDash val="solid"/>
                      <a:round/>
                      <a:headEnd type="none" w="med" len="med"/>
                      <a:tailEnd type="none" w="med" len="med"/>
                    </a:lnB>
                  </a:tcPr>
                </a:tc>
                <a:tc>
                  <a:txBody>
                    <a:bodyPr/>
                    <a:lstStyle/>
                    <a:p>
                      <a:pPr algn="ctr" fontAlgn="ctr"/>
                      <a:r>
                        <a:rPr lang="en-US" sz="1500" b="1" i="0" u="none" strike="noStrike">
                          <a:solidFill>
                            <a:srgbClr val="000000"/>
                          </a:solidFill>
                          <a:effectLst/>
                          <a:latin typeface="+mn-lt"/>
                        </a:rPr>
                        <a:t> </a:t>
                      </a:r>
                    </a:p>
                  </a:txBody>
                  <a:tcPr marL="4737" marR="4737" marT="4763" marB="0" anchor="ctr">
                    <a:lnL w="12700" cap="flat" cmpd="sng" algn="ctr">
                      <a:solidFill>
                        <a:srgbClr val="C9C9C9"/>
                      </a:solidFill>
                      <a:prstDash val="solid"/>
                      <a:round/>
                      <a:headEnd type="none" w="med" len="med"/>
                      <a:tailEnd type="none" w="med" len="med"/>
                    </a:lnL>
                    <a:lnR>
                      <a:noFill/>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tcPr>
                </a:tc>
              </a:tr>
              <a:tr h="461963">
                <a:tc>
                  <a:txBody>
                    <a:bodyPr/>
                    <a:lstStyle/>
                    <a:p>
                      <a:pPr algn="l" fontAlgn="ctr"/>
                      <a:r>
                        <a:rPr lang="en-US" sz="1800" b="1" i="0" u="none" strike="noStrike">
                          <a:solidFill>
                            <a:srgbClr val="000000"/>
                          </a:solidFill>
                          <a:effectLst/>
                          <a:latin typeface="+mn-lt"/>
                        </a:rPr>
                        <a:t>Category: (e.g., grade level, subject)</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9050" cap="flat" cmpd="sng" algn="ctr">
                      <a:solidFill>
                        <a:srgbClr val="C9C9C9"/>
                      </a:solidFill>
                      <a:prstDash val="solid"/>
                      <a:round/>
                      <a:headEnd type="none" w="med" len="med"/>
                      <a:tailEnd type="none" w="med" len="med"/>
                    </a:lnT>
                    <a:lnB w="19050" cap="flat" cmpd="sng" algn="ctr">
                      <a:solidFill>
                        <a:srgbClr val="C9C9C9"/>
                      </a:solidFill>
                      <a:prstDash val="solid"/>
                      <a:round/>
                      <a:headEnd type="none" w="med" len="med"/>
                      <a:tailEnd type="none" w="med" len="med"/>
                    </a:lnB>
                  </a:tcPr>
                </a:tc>
                <a:tc>
                  <a:txBody>
                    <a:bodyPr/>
                    <a:lstStyle/>
                    <a:p>
                      <a:pPr algn="l" fontAlgn="ctr"/>
                      <a:r>
                        <a:rPr lang="en-US" sz="1500" b="1" i="1" u="none" strike="noStrike">
                          <a:solidFill>
                            <a:srgbClr val="808080"/>
                          </a:solidFill>
                          <a:effectLst/>
                          <a:latin typeface="+mn-lt"/>
                        </a:rPr>
                        <a:t>(Example)</a:t>
                      </a:r>
                      <a:br>
                        <a:rPr lang="en-US" sz="1500" b="1" i="1" u="none" strike="noStrike">
                          <a:solidFill>
                            <a:srgbClr val="808080"/>
                          </a:solidFill>
                          <a:effectLst/>
                          <a:latin typeface="+mn-lt"/>
                        </a:rPr>
                      </a:br>
                      <a:r>
                        <a:rPr lang="en-US" sz="1500" b="1" i="1" u="none" strike="noStrike">
                          <a:solidFill>
                            <a:srgbClr val="808080"/>
                          </a:solidFill>
                          <a:effectLst/>
                          <a:latin typeface="+mn-lt"/>
                        </a:rPr>
                        <a:t>5-8 ELA</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tcPr>
                </a:tc>
              </a:tr>
              <a:tr h="279083">
                <a:tc>
                  <a:txBody>
                    <a:bodyPr/>
                    <a:lstStyle/>
                    <a:p>
                      <a:pPr algn="l" fontAlgn="ctr"/>
                      <a:r>
                        <a:rPr lang="en-US" sz="1800" b="1" i="0" u="none" strike="noStrike" dirty="0">
                          <a:solidFill>
                            <a:srgbClr val="000000"/>
                          </a:solidFill>
                          <a:effectLst/>
                          <a:latin typeface="+mn-lt"/>
                        </a:rPr>
                        <a:t>Name of assessment</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9050" cap="flat" cmpd="sng" algn="ctr">
                      <a:solidFill>
                        <a:srgbClr val="C9C9C9"/>
                      </a:solidFill>
                      <a:prstDash val="solid"/>
                      <a:round/>
                      <a:headEnd type="none" w="med" len="med"/>
                      <a:tailEnd type="none" w="med" len="med"/>
                    </a:lnT>
                    <a:lnB w="19050" cap="flat" cmpd="sng" algn="ctr">
                      <a:solidFill>
                        <a:srgbClr val="C9C9C9"/>
                      </a:solidFill>
                      <a:prstDash val="solid"/>
                      <a:round/>
                      <a:headEnd type="none" w="med" len="med"/>
                      <a:tailEnd type="none" w="med" len="med"/>
                    </a:lnB>
                    <a:solidFill>
                      <a:srgbClr val="EDEDED"/>
                    </a:solidFill>
                  </a:tcPr>
                </a:tc>
                <a:tc>
                  <a:txBody>
                    <a:bodyPr/>
                    <a:lstStyle/>
                    <a:p>
                      <a:pPr algn="l" fontAlgn="ctr"/>
                      <a:r>
                        <a:rPr lang="en-US" sz="1500" b="1" i="1" u="none" strike="noStrike" dirty="0">
                          <a:solidFill>
                            <a:srgbClr val="808080"/>
                          </a:solidFill>
                          <a:effectLst/>
                          <a:latin typeface="+mn-lt"/>
                        </a:rPr>
                        <a:t>PLACE ELA</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EDEDED"/>
                    </a:solidFill>
                  </a:tcPr>
                </a:tc>
              </a:tr>
              <a:tr h="861847">
                <a:tc>
                  <a:txBody>
                    <a:bodyPr/>
                    <a:lstStyle/>
                    <a:p>
                      <a:pPr algn="l" fontAlgn="ctr"/>
                      <a:r>
                        <a:rPr lang="en-US" sz="1800" b="1" i="0" u="none" strike="noStrike" dirty="0">
                          <a:solidFill>
                            <a:srgbClr val="000000"/>
                          </a:solidFill>
                          <a:effectLst/>
                          <a:latin typeface="+mn-lt"/>
                        </a:rPr>
                        <a:t>Entity requiring assessment</a:t>
                      </a:r>
                      <a:br>
                        <a:rPr lang="en-US" sz="1800" b="1" i="0" u="none" strike="noStrike" dirty="0">
                          <a:solidFill>
                            <a:srgbClr val="000000"/>
                          </a:solidFill>
                          <a:effectLst/>
                          <a:latin typeface="+mn-lt"/>
                        </a:rPr>
                      </a:br>
                      <a:r>
                        <a:rPr lang="en-US" sz="1800" b="1" i="0" u="none" strike="noStrike" dirty="0" smtClean="0">
                          <a:solidFill>
                            <a:srgbClr val="000000"/>
                          </a:solidFill>
                          <a:effectLst/>
                          <a:latin typeface="+mn-lt"/>
                        </a:rPr>
                        <a:t>(District</a:t>
                      </a:r>
                      <a:r>
                        <a:rPr lang="en-US" sz="1800" b="1" i="0" u="none" strike="noStrike" dirty="0">
                          <a:solidFill>
                            <a:srgbClr val="000000"/>
                          </a:solidFill>
                          <a:effectLst/>
                          <a:latin typeface="+mn-lt"/>
                        </a:rPr>
                        <a:t>; school; state; other </a:t>
                      </a:r>
                      <a:r>
                        <a:rPr lang="en-US" sz="1800" b="1" i="0" u="none" strike="noStrike" dirty="0" smtClean="0">
                          <a:solidFill>
                            <a:srgbClr val="000000"/>
                          </a:solidFill>
                          <a:effectLst/>
                          <a:latin typeface="+mn-lt"/>
                        </a:rPr>
                        <a:t>agency)</a:t>
                      </a:r>
                      <a:endParaRPr lang="en-US" sz="1800" b="1" i="0" u="none" strike="noStrike" dirty="0">
                        <a:solidFill>
                          <a:srgbClr val="000000"/>
                        </a:solidFill>
                        <a:effectLst/>
                        <a:latin typeface="+mn-lt"/>
                      </a:endParaRP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9050" cap="flat" cmpd="sng" algn="ctr">
                      <a:solidFill>
                        <a:srgbClr val="C9C9C9"/>
                      </a:solidFill>
                      <a:prstDash val="solid"/>
                      <a:round/>
                      <a:headEnd type="none" w="med" len="med"/>
                      <a:tailEnd type="none" w="med" len="med"/>
                    </a:lnT>
                    <a:lnB>
                      <a:noFill/>
                    </a:lnB>
                  </a:tcPr>
                </a:tc>
                <a:tc>
                  <a:txBody>
                    <a:bodyPr/>
                    <a:lstStyle/>
                    <a:p>
                      <a:pPr algn="l" fontAlgn="ctr"/>
                      <a:r>
                        <a:rPr lang="en-US" sz="1500" b="1" i="1" u="none" strike="noStrike" dirty="0">
                          <a:solidFill>
                            <a:srgbClr val="808080"/>
                          </a:solidFill>
                          <a:effectLst/>
                          <a:latin typeface="+mn-lt"/>
                        </a:rPr>
                        <a:t>District</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tcPr>
                </a:tc>
              </a:tr>
              <a:tr h="279083">
                <a:tc>
                  <a:txBody>
                    <a:bodyPr/>
                    <a:lstStyle/>
                    <a:p>
                      <a:pPr algn="l" fontAlgn="ctr"/>
                      <a:r>
                        <a:rPr lang="en-US" sz="1800" b="1" i="0" u="none" strike="noStrike">
                          <a:solidFill>
                            <a:srgbClr val="000000"/>
                          </a:solidFill>
                          <a:effectLst/>
                          <a:latin typeface="+mn-lt"/>
                        </a:rPr>
                        <a:t>Grade(s) tested</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a:noFill/>
                    </a:lnT>
                    <a:lnB w="19050" cap="flat" cmpd="sng" algn="ctr">
                      <a:solidFill>
                        <a:srgbClr val="C9C9C9"/>
                      </a:solidFill>
                      <a:prstDash val="solid"/>
                      <a:round/>
                      <a:headEnd type="none" w="med" len="med"/>
                      <a:tailEnd type="none" w="med" len="med"/>
                    </a:lnB>
                    <a:solidFill>
                      <a:srgbClr val="EDEDED"/>
                    </a:solidFill>
                  </a:tcPr>
                </a:tc>
                <a:tc>
                  <a:txBody>
                    <a:bodyPr/>
                    <a:lstStyle/>
                    <a:p>
                      <a:pPr algn="l" fontAlgn="ctr"/>
                      <a:r>
                        <a:rPr lang="en-US" sz="1500" b="1" i="1" u="none" strike="noStrike" dirty="0">
                          <a:solidFill>
                            <a:srgbClr val="808080"/>
                          </a:solidFill>
                          <a:effectLst/>
                          <a:latin typeface="+mn-lt"/>
                        </a:rPr>
                        <a:t>3-8</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EDEDED"/>
                    </a:solidFill>
                  </a:tcPr>
                </a:tc>
              </a:tr>
              <a:tr h="413232">
                <a:tc>
                  <a:txBody>
                    <a:bodyPr/>
                    <a:lstStyle/>
                    <a:p>
                      <a:pPr algn="l" fontAlgn="ctr"/>
                      <a:r>
                        <a:rPr lang="en-US" sz="1800" b="1" i="0" u="none" strike="noStrike">
                          <a:solidFill>
                            <a:srgbClr val="000000"/>
                          </a:solidFill>
                          <a:effectLst/>
                          <a:latin typeface="+mn-lt"/>
                        </a:rPr>
                        <a:t>Course(s) or subjects tested</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9050" cap="flat" cmpd="sng" algn="ctr">
                      <a:solidFill>
                        <a:srgbClr val="C9C9C9"/>
                      </a:solidFill>
                      <a:prstDash val="solid"/>
                      <a:round/>
                      <a:headEnd type="none" w="med" len="med"/>
                      <a:tailEnd type="none" w="med" len="med"/>
                    </a:lnT>
                    <a:lnB w="19050" cap="flat" cmpd="sng" algn="ctr">
                      <a:solidFill>
                        <a:srgbClr val="C9C9C9"/>
                      </a:solidFill>
                      <a:prstDash val="solid"/>
                      <a:round/>
                      <a:headEnd type="none" w="med" len="med"/>
                      <a:tailEnd type="none" w="med" len="med"/>
                    </a:lnB>
                  </a:tcPr>
                </a:tc>
                <a:tc>
                  <a:txBody>
                    <a:bodyPr/>
                    <a:lstStyle/>
                    <a:p>
                      <a:pPr algn="l" fontAlgn="ctr"/>
                      <a:r>
                        <a:rPr lang="en-US" sz="1500" b="1" i="1" u="none" strike="noStrike" dirty="0">
                          <a:solidFill>
                            <a:srgbClr val="808080"/>
                          </a:solidFill>
                          <a:effectLst/>
                          <a:latin typeface="+mn-lt"/>
                        </a:rPr>
                        <a:t>ELA</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tcPr>
                </a:tc>
              </a:tr>
              <a:tr h="612195">
                <a:tc>
                  <a:txBody>
                    <a:bodyPr/>
                    <a:lstStyle/>
                    <a:p>
                      <a:pPr algn="l" fontAlgn="ctr"/>
                      <a:r>
                        <a:rPr lang="en-US" sz="1800" b="1" i="0" u="none" strike="noStrike" dirty="0">
                          <a:solidFill>
                            <a:srgbClr val="000000"/>
                          </a:solidFill>
                          <a:effectLst/>
                          <a:latin typeface="+mn-lt"/>
                        </a:rPr>
                        <a:t>Which students are eligible or required to take assessment?</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9050" cap="flat" cmpd="sng" algn="ctr">
                      <a:solidFill>
                        <a:srgbClr val="C9C9C9"/>
                      </a:solidFill>
                      <a:prstDash val="solid"/>
                      <a:round/>
                      <a:headEnd type="none" w="med" len="med"/>
                      <a:tailEnd type="none" w="med" len="med"/>
                    </a:lnT>
                    <a:lnB w="19050" cap="flat" cmpd="sng" algn="ctr">
                      <a:solidFill>
                        <a:srgbClr val="C9C9C9"/>
                      </a:solidFill>
                      <a:prstDash val="solid"/>
                      <a:round/>
                      <a:headEnd type="none" w="med" len="med"/>
                      <a:tailEnd type="none" w="med" len="med"/>
                    </a:lnB>
                    <a:solidFill>
                      <a:srgbClr val="EDEDED"/>
                    </a:solidFill>
                  </a:tcPr>
                </a:tc>
                <a:tc>
                  <a:txBody>
                    <a:bodyPr/>
                    <a:lstStyle/>
                    <a:p>
                      <a:pPr algn="l" fontAlgn="ctr"/>
                      <a:r>
                        <a:rPr lang="en-US" sz="1500" b="1" i="1" u="none" strike="noStrike" dirty="0">
                          <a:solidFill>
                            <a:srgbClr val="808080"/>
                          </a:solidFill>
                          <a:effectLst/>
                          <a:latin typeface="+mn-lt"/>
                        </a:rPr>
                        <a:t>All students in these grades who are also required to take regular state assessment</a:t>
                      </a:r>
                    </a:p>
                  </a:txBody>
                  <a:tcPr marL="4737" marR="4737" marT="4763"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EDEDED"/>
                    </a:solidFill>
                  </a:tcPr>
                </a:tc>
              </a:tr>
            </a:tbl>
          </a:graphicData>
        </a:graphic>
      </p:graphicFrame>
      <p:sp>
        <p:nvSpPr>
          <p:cNvPr id="2" name="Title 1"/>
          <p:cNvSpPr>
            <a:spLocks noGrp="1"/>
          </p:cNvSpPr>
          <p:nvPr>
            <p:ph type="title"/>
          </p:nvPr>
        </p:nvSpPr>
        <p:spPr/>
        <p:txBody>
          <a:bodyPr>
            <a:normAutofit/>
          </a:bodyPr>
          <a:lstStyle/>
          <a:p>
            <a:r>
              <a:rPr lang="en-US" dirty="0" smtClean="0"/>
              <a:t>District Assessment Inventory</a:t>
            </a:r>
            <a:endParaRPr lang="en-US" dirty="0"/>
          </a:p>
        </p:txBody>
      </p:sp>
      <p:sp>
        <p:nvSpPr>
          <p:cNvPr id="3" name="TextBox 2"/>
          <p:cNvSpPr txBox="1"/>
          <p:nvPr/>
        </p:nvSpPr>
        <p:spPr>
          <a:xfrm>
            <a:off x="4446270" y="5650560"/>
            <a:ext cx="4697730" cy="300082"/>
          </a:xfrm>
          <a:prstGeom prst="rect">
            <a:avLst/>
          </a:prstGeom>
          <a:noFill/>
        </p:spPr>
        <p:txBody>
          <a:bodyPr wrap="square" rtlCol="0">
            <a:spAutoFit/>
          </a:bodyPr>
          <a:lstStyle/>
          <a:p>
            <a:pPr algn="ctr"/>
            <a:r>
              <a:rPr lang="en-US" sz="1350" dirty="0">
                <a:solidFill>
                  <a:schemeClr val="tx1">
                    <a:lumMod val="50000"/>
                    <a:lumOff val="50000"/>
                  </a:schemeClr>
                </a:solidFill>
              </a:rPr>
              <a:t>Achieve.org. Student Assessment Inventory for Districts</a:t>
            </a:r>
          </a:p>
        </p:txBody>
      </p:sp>
    </p:spTree>
    <p:extLst>
      <p:ext uri="{BB962C8B-B14F-4D97-AF65-F5344CB8AC3E}">
        <p14:creationId xmlns:p14="http://schemas.microsoft.com/office/powerpoint/2010/main" val="40806209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spcAft>
                <a:spcPts val="900"/>
              </a:spcAft>
            </a:pPr>
            <a:r>
              <a:rPr lang="en-US" dirty="0" smtClean="0"/>
              <a:t>Do </a:t>
            </a:r>
            <a:r>
              <a:rPr lang="en-US" dirty="0"/>
              <a:t>we have an overall assessment strategy?</a:t>
            </a:r>
          </a:p>
          <a:p>
            <a:pPr>
              <a:spcAft>
                <a:spcPts val="900"/>
              </a:spcAft>
            </a:pPr>
            <a:r>
              <a:rPr lang="en-US" dirty="0" smtClean="0"/>
              <a:t>Is </a:t>
            </a:r>
            <a:r>
              <a:rPr lang="en-US" dirty="0"/>
              <a:t>the amount of time and cost of the assessment justified by the quality of the data provided</a:t>
            </a:r>
            <a:r>
              <a:rPr lang="en-US" dirty="0" smtClean="0"/>
              <a:t>?</a:t>
            </a:r>
          </a:p>
          <a:p>
            <a:pPr>
              <a:spcAft>
                <a:spcPts val="900"/>
              </a:spcAft>
            </a:pPr>
            <a:r>
              <a:rPr lang="en-US" b="1" dirty="0" smtClean="0">
                <a:solidFill>
                  <a:srgbClr val="000000"/>
                </a:solidFill>
              </a:rPr>
              <a:t>Is </a:t>
            </a:r>
            <a:r>
              <a:rPr lang="en-US" b="1" dirty="0">
                <a:solidFill>
                  <a:srgbClr val="000000"/>
                </a:solidFill>
              </a:rPr>
              <a:t>the assessment aligned to the standards?</a:t>
            </a:r>
          </a:p>
          <a:p>
            <a:pPr>
              <a:spcAft>
                <a:spcPts val="900"/>
              </a:spcAft>
            </a:pPr>
            <a:r>
              <a:rPr lang="en-US" dirty="0"/>
              <a:t>Does the assessment provide useful and timely results</a:t>
            </a:r>
            <a:r>
              <a:rPr lang="en-US" dirty="0" smtClean="0"/>
              <a:t>?</a:t>
            </a:r>
          </a:p>
          <a:p>
            <a:pPr>
              <a:spcAft>
                <a:spcPts val="900"/>
              </a:spcAft>
            </a:pPr>
            <a:r>
              <a:rPr lang="en-US" dirty="0"/>
              <a:t>Does the assessment provide the insight we need for the targeted users</a:t>
            </a:r>
            <a:r>
              <a:rPr lang="en-US" dirty="0">
                <a:sym typeface="Arial"/>
              </a:rPr>
              <a:t> </a:t>
            </a:r>
            <a:r>
              <a:rPr lang="en-US" dirty="0">
                <a:latin typeface="+mn-lt"/>
                <a:sym typeface="Arial"/>
              </a:rPr>
              <a:t>(district, principal, teacher, student)?</a:t>
            </a:r>
            <a:endParaRPr lang="en-US" dirty="0">
              <a:latin typeface="+mn-lt"/>
            </a:endParaRPr>
          </a:p>
          <a:p>
            <a:pPr>
              <a:spcAft>
                <a:spcPts val="900"/>
              </a:spcAft>
            </a:pPr>
            <a:r>
              <a:rPr lang="en-US" dirty="0"/>
              <a:t>How are the users supported in understanding what action to take and actually taking action? </a:t>
            </a:r>
          </a:p>
          <a:p>
            <a:pPr>
              <a:spcAft>
                <a:spcPts val="900"/>
              </a:spcAft>
            </a:pPr>
            <a:r>
              <a:rPr lang="en-US" dirty="0"/>
              <a:t>Does the assessment result in action</a:t>
            </a:r>
            <a:r>
              <a:rPr lang="en-US" dirty="0" smtClean="0"/>
              <a:t>?</a:t>
            </a:r>
            <a:endParaRPr lang="en-US" dirty="0"/>
          </a:p>
        </p:txBody>
      </p:sp>
      <p:sp>
        <p:nvSpPr>
          <p:cNvPr id="2" name="Title 1"/>
          <p:cNvSpPr>
            <a:spLocks noGrp="1"/>
          </p:cNvSpPr>
          <p:nvPr>
            <p:ph type="title"/>
          </p:nvPr>
        </p:nvSpPr>
        <p:spPr/>
        <p:txBody>
          <a:bodyPr>
            <a:normAutofit/>
          </a:bodyPr>
          <a:lstStyle/>
          <a:p>
            <a:r>
              <a:rPr lang="en-US" dirty="0" smtClean="0"/>
              <a:t>Assessment Considerations</a:t>
            </a:r>
            <a:endParaRPr lang="en-US" dirty="0"/>
          </a:p>
        </p:txBody>
      </p:sp>
    </p:spTree>
    <p:extLst>
      <p:ext uri="{BB962C8B-B14F-4D97-AF65-F5344CB8AC3E}">
        <p14:creationId xmlns:p14="http://schemas.microsoft.com/office/powerpoint/2010/main" val="198163495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Connecting State &amp; Local Assessments</a:t>
            </a:r>
            <a:endParaRPr lang="en-US" sz="4000" dirty="0"/>
          </a:p>
        </p:txBody>
      </p:sp>
    </p:spTree>
    <p:extLst>
      <p:ext uri="{BB962C8B-B14F-4D97-AF65-F5344CB8AC3E}">
        <p14:creationId xmlns:p14="http://schemas.microsoft.com/office/powerpoint/2010/main" val="18507893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64091"/>
            <a:ext cx="8305800" cy="914400"/>
          </a:xfrm>
        </p:spPr>
        <p:txBody>
          <a:bodyPr>
            <a:normAutofit/>
          </a:bodyPr>
          <a:lstStyle/>
          <a:p>
            <a:r>
              <a:rPr lang="en-US" sz="3200" dirty="0" smtClean="0"/>
              <a:t>Pillars of Success</a:t>
            </a:r>
            <a:endParaRPr lang="en-US" sz="3200"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644939"/>
            <a:ext cx="6232268" cy="4744347"/>
          </a:xfrm>
          <a:prstGeom prst="rect">
            <a:avLst/>
          </a:prstGeom>
        </p:spPr>
      </p:pic>
      <p:sp>
        <p:nvSpPr>
          <p:cNvPr id="5" name="TextBox 4"/>
          <p:cNvSpPr txBox="1"/>
          <p:nvPr/>
        </p:nvSpPr>
        <p:spPr>
          <a:xfrm>
            <a:off x="1676400" y="6263094"/>
            <a:ext cx="5867400" cy="584775"/>
          </a:xfrm>
          <a:prstGeom prst="rect">
            <a:avLst/>
          </a:prstGeom>
          <a:noFill/>
          <a:ln>
            <a:solidFill>
              <a:schemeClr val="tx1"/>
            </a:solidFill>
          </a:ln>
        </p:spPr>
        <p:txBody>
          <a:bodyPr wrap="square" rtlCol="0">
            <a:spAutoFit/>
          </a:bodyPr>
          <a:lstStyle/>
          <a:p>
            <a:pPr algn="ctr"/>
            <a:r>
              <a:rPr lang="en-US" sz="3200" b="1" dirty="0" smtClean="0">
                <a:solidFill>
                  <a:srgbClr val="FF0000"/>
                </a:solidFill>
              </a:rPr>
              <a:t>TN Academic Standards</a:t>
            </a:r>
          </a:p>
        </p:txBody>
      </p:sp>
      <p:sp>
        <p:nvSpPr>
          <p:cNvPr id="6" name="TextBox 5"/>
          <p:cNvSpPr txBox="1"/>
          <p:nvPr/>
        </p:nvSpPr>
        <p:spPr>
          <a:xfrm>
            <a:off x="1287334" y="1195169"/>
            <a:ext cx="6705600" cy="461665"/>
          </a:xfrm>
          <a:prstGeom prst="rect">
            <a:avLst/>
          </a:prstGeom>
          <a:noFill/>
          <a:ln>
            <a:solidFill>
              <a:schemeClr val="tx1"/>
            </a:solidFill>
          </a:ln>
        </p:spPr>
        <p:txBody>
          <a:bodyPr wrap="square" rtlCol="0">
            <a:spAutoFit/>
          </a:bodyPr>
          <a:lstStyle/>
          <a:p>
            <a:pPr algn="ctr"/>
            <a:r>
              <a:rPr lang="en-US" sz="2400" b="1" dirty="0" smtClean="0">
                <a:solidFill>
                  <a:srgbClr val="FF0000"/>
                </a:solidFill>
              </a:rPr>
              <a:t>College- and Career-Ready Student</a:t>
            </a:r>
            <a:endParaRPr lang="en-US" sz="2400" b="1" dirty="0">
              <a:solidFill>
                <a:srgbClr val="FF0000"/>
              </a:solidFill>
            </a:endParaRPr>
          </a:p>
        </p:txBody>
      </p:sp>
      <p:sp>
        <p:nvSpPr>
          <p:cNvPr id="7" name="TextBox 6"/>
          <p:cNvSpPr txBox="1"/>
          <p:nvPr/>
        </p:nvSpPr>
        <p:spPr>
          <a:xfrm rot="16200000">
            <a:off x="2857499" y="3676551"/>
            <a:ext cx="3505202" cy="769441"/>
          </a:xfrm>
          <a:prstGeom prst="rect">
            <a:avLst/>
          </a:prstGeom>
          <a:noFill/>
        </p:spPr>
        <p:txBody>
          <a:bodyPr wrap="square" rtlCol="0">
            <a:spAutoFit/>
          </a:bodyPr>
          <a:lstStyle/>
          <a:p>
            <a:pPr algn="ctr"/>
            <a:r>
              <a:rPr lang="en-US" sz="2200" b="1" dirty="0" smtClean="0">
                <a:solidFill>
                  <a:srgbClr val="000000"/>
                </a:solidFill>
              </a:rPr>
              <a:t>Aligned Materials for  Strong Tier I Instruction</a:t>
            </a:r>
            <a:endParaRPr lang="en-US" sz="2200" b="1" dirty="0">
              <a:solidFill>
                <a:srgbClr val="000000"/>
              </a:solidFill>
            </a:endParaRPr>
          </a:p>
        </p:txBody>
      </p:sp>
      <p:sp>
        <p:nvSpPr>
          <p:cNvPr id="8" name="TextBox 7"/>
          <p:cNvSpPr txBox="1"/>
          <p:nvPr/>
        </p:nvSpPr>
        <p:spPr>
          <a:xfrm rot="16200000">
            <a:off x="4966909" y="3845827"/>
            <a:ext cx="3581400" cy="430887"/>
          </a:xfrm>
          <a:prstGeom prst="rect">
            <a:avLst/>
          </a:prstGeom>
          <a:noFill/>
        </p:spPr>
        <p:txBody>
          <a:bodyPr wrap="square" rtlCol="0">
            <a:spAutoFit/>
          </a:bodyPr>
          <a:lstStyle/>
          <a:p>
            <a:pPr algn="ctr"/>
            <a:r>
              <a:rPr lang="en-US" sz="2200" b="1" dirty="0" smtClean="0">
                <a:solidFill>
                  <a:srgbClr val="000000"/>
                </a:solidFill>
              </a:rPr>
              <a:t>Aligned Assessments</a:t>
            </a:r>
            <a:endParaRPr lang="en-US" sz="2200" b="1" dirty="0">
              <a:solidFill>
                <a:srgbClr val="000000"/>
              </a:solidFill>
            </a:endParaRPr>
          </a:p>
        </p:txBody>
      </p:sp>
      <p:sp>
        <p:nvSpPr>
          <p:cNvPr id="9" name="TextBox 8"/>
          <p:cNvSpPr txBox="1"/>
          <p:nvPr/>
        </p:nvSpPr>
        <p:spPr>
          <a:xfrm rot="16200000">
            <a:off x="1011254" y="3891642"/>
            <a:ext cx="2911028" cy="430887"/>
          </a:xfrm>
          <a:prstGeom prst="rect">
            <a:avLst/>
          </a:prstGeom>
          <a:noFill/>
        </p:spPr>
        <p:txBody>
          <a:bodyPr wrap="square" rtlCol="0">
            <a:spAutoFit/>
          </a:bodyPr>
          <a:lstStyle/>
          <a:p>
            <a:pPr algn="ctr"/>
            <a:r>
              <a:rPr lang="en-US" sz="2200" b="1" dirty="0" smtClean="0">
                <a:solidFill>
                  <a:srgbClr val="000000"/>
                </a:solidFill>
              </a:rPr>
              <a:t>Effective Personnel</a:t>
            </a:r>
            <a:endParaRPr lang="en-US" sz="2200" b="1" dirty="0">
              <a:solidFill>
                <a:srgbClr val="000000"/>
              </a:solidFill>
            </a:endParaRPr>
          </a:p>
        </p:txBody>
      </p:sp>
      <p:sp>
        <p:nvSpPr>
          <p:cNvPr id="11" name="Oval 10"/>
          <p:cNvSpPr/>
          <p:nvPr/>
        </p:nvSpPr>
        <p:spPr>
          <a:xfrm>
            <a:off x="1714086" y="2224642"/>
            <a:ext cx="1447800" cy="375647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033709" y="2252074"/>
            <a:ext cx="1447800" cy="375647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6975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 y="228600"/>
            <a:ext cx="8305800" cy="914400"/>
          </a:xfrm>
        </p:spPr>
        <p:txBody>
          <a:bodyPr>
            <a:normAutofit/>
          </a:bodyPr>
          <a:lstStyle/>
          <a:p>
            <a:r>
              <a:rPr lang="en-US" dirty="0"/>
              <a:t>Connecting Standards and Assessment</a:t>
            </a:r>
          </a:p>
        </p:txBody>
      </p:sp>
      <p:grpSp>
        <p:nvGrpSpPr>
          <p:cNvPr id="4" name="Group 3"/>
          <p:cNvGrpSpPr/>
          <p:nvPr/>
        </p:nvGrpSpPr>
        <p:grpSpPr>
          <a:xfrm>
            <a:off x="-76200" y="1349375"/>
            <a:ext cx="9061537" cy="5203825"/>
            <a:chOff x="228600" y="1349375"/>
            <a:chExt cx="8756737" cy="4800600"/>
          </a:xfrm>
        </p:grpSpPr>
        <p:graphicFrame>
          <p:nvGraphicFramePr>
            <p:cNvPr id="5" name="Diagram 4"/>
            <p:cNvGraphicFramePr/>
            <p:nvPr>
              <p:extLst>
                <p:ext uri="{D42A27DB-BD31-4B8C-83A1-F6EECF244321}">
                  <p14:modId xmlns:p14="http://schemas.microsoft.com/office/powerpoint/2010/main" val="2612433922"/>
                </p:ext>
              </p:extLst>
            </p:nvPr>
          </p:nvGraphicFramePr>
          <p:xfrm>
            <a:off x="228600" y="1349375"/>
            <a:ext cx="8756737"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692568" y="3478744"/>
              <a:ext cx="1828800" cy="830997"/>
            </a:xfrm>
            <a:prstGeom prst="rect">
              <a:avLst/>
            </a:prstGeom>
            <a:noFill/>
          </p:spPr>
          <p:txBody>
            <a:bodyPr wrap="square" rtlCol="0">
              <a:spAutoFit/>
            </a:bodyPr>
            <a:lstStyle/>
            <a:p>
              <a:pPr algn="ctr"/>
              <a:r>
                <a:rPr lang="en-US" sz="2400" b="1" dirty="0" smtClean="0"/>
                <a:t>Integrated</a:t>
              </a:r>
            </a:p>
            <a:p>
              <a:pPr algn="ctr"/>
              <a:r>
                <a:rPr lang="en-US" sz="2400" b="1" dirty="0" smtClean="0"/>
                <a:t>System</a:t>
              </a:r>
              <a:endParaRPr lang="en-US" sz="2400" b="1" dirty="0"/>
            </a:p>
          </p:txBody>
        </p:sp>
      </p:grpSp>
    </p:spTree>
    <p:extLst>
      <p:ext uri="{BB962C8B-B14F-4D97-AF65-F5344CB8AC3E}">
        <p14:creationId xmlns:p14="http://schemas.microsoft.com/office/powerpoint/2010/main" val="524301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304800" y="1295400"/>
          <a:ext cx="83820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normAutofit/>
          </a:bodyPr>
          <a:lstStyle/>
          <a:p>
            <a:r>
              <a:rPr lang="en-US" dirty="0" smtClean="0"/>
              <a:t>The Cycle of Assessment</a:t>
            </a:r>
            <a:endParaRPr lang="en-US" dirty="0"/>
          </a:p>
        </p:txBody>
      </p:sp>
    </p:spTree>
    <p:extLst>
      <p:ext uri="{BB962C8B-B14F-4D97-AF65-F5344CB8AC3E}">
        <p14:creationId xmlns:p14="http://schemas.microsoft.com/office/powerpoint/2010/main" val="16359187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Think About It…</a:t>
            </a:r>
            <a:endParaRPr lang="en-US" dirty="0"/>
          </a:p>
        </p:txBody>
      </p:sp>
      <p:sp>
        <p:nvSpPr>
          <p:cNvPr id="5" name="Content Placeholder 2"/>
          <p:cNvSpPr>
            <a:spLocks noGrp="1"/>
          </p:cNvSpPr>
          <p:nvPr>
            <p:ph idx="1"/>
          </p:nvPr>
        </p:nvSpPr>
        <p:spPr>
          <a:xfrm>
            <a:off x="228600" y="1143000"/>
            <a:ext cx="8382000" cy="4525963"/>
          </a:xfrm>
        </p:spPr>
        <p:txBody>
          <a:bodyPr>
            <a:normAutofit/>
          </a:bodyPr>
          <a:lstStyle/>
          <a:p>
            <a:pPr marL="0" indent="0">
              <a:lnSpc>
                <a:spcPts val="5000"/>
              </a:lnSpc>
              <a:buNone/>
            </a:pPr>
            <a:r>
              <a:rPr lang="en-US" dirty="0" smtClean="0"/>
              <a:t>“The good news is that research has shown for years that </a:t>
            </a:r>
            <a:r>
              <a:rPr lang="en-US" b="1" dirty="0" smtClean="0">
                <a:solidFill>
                  <a:srgbClr val="000000"/>
                </a:solidFill>
              </a:rPr>
              <a:t>consistently </a:t>
            </a:r>
            <a:r>
              <a:rPr lang="en-US" b="1" dirty="0">
                <a:solidFill>
                  <a:srgbClr val="000000"/>
                </a:solidFill>
              </a:rPr>
              <a:t>applying </a:t>
            </a:r>
            <a:r>
              <a:rPr lang="en-US" dirty="0">
                <a:solidFill>
                  <a:srgbClr val="000000"/>
                </a:solidFill>
              </a:rPr>
              <a:t>principles </a:t>
            </a:r>
            <a:r>
              <a:rPr lang="en-US" dirty="0"/>
              <a:t>of assessment for learning </a:t>
            </a:r>
            <a:r>
              <a:rPr lang="en-US" dirty="0" smtClean="0"/>
              <a:t>has yielded remarkable, if not unprecedented, gains in student achievement, especially for low achievers.”</a:t>
            </a:r>
          </a:p>
          <a:p>
            <a:pPr marL="0" indent="0" algn="r">
              <a:lnSpc>
                <a:spcPct val="150000"/>
              </a:lnSpc>
              <a:buNone/>
            </a:pPr>
            <a:r>
              <a:rPr lang="en-US" dirty="0" smtClean="0"/>
              <a:t>-Black &amp; </a:t>
            </a:r>
            <a:r>
              <a:rPr lang="en-US" dirty="0" err="1" smtClean="0"/>
              <a:t>Wiliam</a:t>
            </a:r>
            <a:r>
              <a:rPr lang="en-US" dirty="0" smtClean="0"/>
              <a:t>, 1998</a:t>
            </a:r>
            <a:endParaRPr lang="en-US" dirty="0"/>
          </a:p>
        </p:txBody>
      </p:sp>
    </p:spTree>
    <p:extLst>
      <p:ext uri="{BB962C8B-B14F-4D97-AF65-F5344CB8AC3E}">
        <p14:creationId xmlns:p14="http://schemas.microsoft.com/office/powerpoint/2010/main" val="32575224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457200" lvl="0" indent="-457200">
              <a:buFont typeface="+mj-lt"/>
              <a:buAutoNum type="arabicPeriod"/>
            </a:pPr>
            <a:r>
              <a:rPr lang="en-US" sz="2400" dirty="0">
                <a:solidFill>
                  <a:srgbClr val="000000"/>
                </a:solidFill>
              </a:rPr>
              <a:t>District teams will </a:t>
            </a:r>
            <a:r>
              <a:rPr lang="en-US" sz="2400" dirty="0" smtClean="0">
                <a:solidFill>
                  <a:srgbClr val="000000"/>
                </a:solidFill>
              </a:rPr>
              <a:t>be equipped with the tools and knowledge to evaluate the alignment of standards, assessments, and instructional materials.</a:t>
            </a:r>
          </a:p>
          <a:p>
            <a:pPr marL="457200" lvl="0" indent="-457200">
              <a:buFont typeface="+mj-lt"/>
              <a:buAutoNum type="arabicPeriod"/>
            </a:pPr>
            <a:endParaRPr lang="en-US" sz="2400" dirty="0">
              <a:solidFill>
                <a:srgbClr val="000000"/>
              </a:solidFill>
            </a:endParaRPr>
          </a:p>
          <a:p>
            <a:pPr marL="457200" lvl="0" indent="-457200">
              <a:buFont typeface="+mj-lt"/>
              <a:buAutoNum type="arabicPeriod"/>
            </a:pPr>
            <a:r>
              <a:rPr lang="en-US" sz="2400" dirty="0" smtClean="0">
                <a:solidFill>
                  <a:srgbClr val="000000"/>
                </a:solidFill>
              </a:rPr>
              <a:t>District </a:t>
            </a:r>
            <a:r>
              <a:rPr lang="en-US" sz="2400" dirty="0">
                <a:solidFill>
                  <a:srgbClr val="000000"/>
                </a:solidFill>
              </a:rPr>
              <a:t>teams will </a:t>
            </a:r>
            <a:r>
              <a:rPr lang="en-US" sz="2400" dirty="0" smtClean="0">
                <a:solidFill>
                  <a:srgbClr val="000000"/>
                </a:solidFill>
              </a:rPr>
              <a:t>use the knowledge gained today to continue </a:t>
            </a:r>
            <a:r>
              <a:rPr lang="en-US" sz="2400" dirty="0">
                <a:solidFill>
                  <a:srgbClr val="000000"/>
                </a:solidFill>
              </a:rPr>
              <a:t>reflecting on </a:t>
            </a:r>
            <a:r>
              <a:rPr lang="en-US" sz="2400" dirty="0" smtClean="0">
                <a:solidFill>
                  <a:srgbClr val="000000"/>
                </a:solidFill>
              </a:rPr>
              <a:t>their current </a:t>
            </a:r>
            <a:r>
              <a:rPr lang="en-US" sz="2400" dirty="0">
                <a:solidFill>
                  <a:srgbClr val="000000"/>
                </a:solidFill>
              </a:rPr>
              <a:t>systems </a:t>
            </a:r>
            <a:r>
              <a:rPr lang="en-US" sz="2400" dirty="0" smtClean="0">
                <a:solidFill>
                  <a:srgbClr val="000000"/>
                </a:solidFill>
              </a:rPr>
              <a:t>and structures </a:t>
            </a:r>
            <a:r>
              <a:rPr lang="en-US" sz="2400" dirty="0">
                <a:solidFill>
                  <a:srgbClr val="000000"/>
                </a:solidFill>
              </a:rPr>
              <a:t>and </a:t>
            </a:r>
            <a:r>
              <a:rPr lang="en-US" sz="2400" dirty="0" smtClean="0">
                <a:solidFill>
                  <a:srgbClr val="000000"/>
                </a:solidFill>
              </a:rPr>
              <a:t>prioritize needs for training using these reflections.</a:t>
            </a:r>
            <a:endParaRPr lang="en-US" sz="2400" dirty="0">
              <a:solidFill>
                <a:srgbClr val="000000"/>
              </a:solidFill>
            </a:endParaRPr>
          </a:p>
          <a:p>
            <a:pPr marL="0" indent="0">
              <a:buNone/>
            </a:pPr>
            <a:endParaRPr lang="en-US" dirty="0" smtClean="0"/>
          </a:p>
        </p:txBody>
      </p:sp>
      <p:sp>
        <p:nvSpPr>
          <p:cNvPr id="2" name="Title 1"/>
          <p:cNvSpPr>
            <a:spLocks noGrp="1"/>
          </p:cNvSpPr>
          <p:nvPr>
            <p:ph type="title"/>
          </p:nvPr>
        </p:nvSpPr>
        <p:spPr/>
        <p:txBody>
          <a:bodyPr>
            <a:normAutofit/>
          </a:bodyPr>
          <a:lstStyle/>
          <a:p>
            <a:r>
              <a:rPr lang="en-US" sz="3200" dirty="0" smtClean="0"/>
              <a:t>Today’s Objectives </a:t>
            </a:r>
            <a:endParaRPr lang="en-US" sz="3200" dirty="0"/>
          </a:p>
        </p:txBody>
      </p:sp>
    </p:spTree>
    <p:extLst>
      <p:ext uri="{BB962C8B-B14F-4D97-AF65-F5344CB8AC3E}">
        <p14:creationId xmlns:p14="http://schemas.microsoft.com/office/powerpoint/2010/main" val="41076084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Often there is a disconnect between how students perform on assessments created by publishers, classroom teachers, district instructional coaches, and state-level assessments co-created by Tennessee teachers and assessment vendors.</a:t>
            </a:r>
          </a:p>
          <a:p>
            <a:endParaRPr lang="en-US" dirty="0"/>
          </a:p>
          <a:p>
            <a:pPr lvl="1" indent="-342900">
              <a:buFont typeface="Wingdings" panose="05000000000000000000" pitchFamily="2" charset="2"/>
              <a:buChar char="§"/>
            </a:pPr>
            <a:r>
              <a:rPr lang="en-US" sz="2400" dirty="0" smtClean="0"/>
              <a:t>What are some root causes of this discrepancy? At your table identify 3-5 causes that may lead to variance in student performance. </a:t>
            </a:r>
            <a:endParaRPr lang="en-US" sz="2400" dirty="0"/>
          </a:p>
        </p:txBody>
      </p:sp>
      <p:sp>
        <p:nvSpPr>
          <p:cNvPr id="3" name="Title 2"/>
          <p:cNvSpPr>
            <a:spLocks noGrp="1"/>
          </p:cNvSpPr>
          <p:nvPr>
            <p:ph type="title"/>
          </p:nvPr>
        </p:nvSpPr>
        <p:spPr/>
        <p:txBody>
          <a:bodyPr>
            <a:normAutofit/>
          </a:bodyPr>
          <a:lstStyle/>
          <a:p>
            <a:r>
              <a:rPr lang="en-US" dirty="0" smtClean="0"/>
              <a:t>Turn and Talk…</a:t>
            </a:r>
            <a:endParaRPr lang="en-US" dirty="0"/>
          </a:p>
        </p:txBody>
      </p:sp>
    </p:spTree>
    <p:extLst>
      <p:ext uri="{BB962C8B-B14F-4D97-AF65-F5344CB8AC3E}">
        <p14:creationId xmlns:p14="http://schemas.microsoft.com/office/powerpoint/2010/main" val="234595338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304800" y="1295400"/>
          <a:ext cx="83820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The Cycle of Assessment</a:t>
            </a:r>
            <a:endParaRPr lang="en-US" dirty="0"/>
          </a:p>
        </p:txBody>
      </p:sp>
    </p:spTree>
    <p:extLst>
      <p:ext uri="{BB962C8B-B14F-4D97-AF65-F5344CB8AC3E}">
        <p14:creationId xmlns:p14="http://schemas.microsoft.com/office/powerpoint/2010/main" val="207391843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Teach</a:t>
            </a:r>
            <a:endParaRPr lang="en-US" sz="4000" dirty="0"/>
          </a:p>
        </p:txBody>
      </p:sp>
    </p:spTree>
    <p:extLst>
      <p:ext uri="{BB962C8B-B14F-4D97-AF65-F5344CB8AC3E}">
        <p14:creationId xmlns:p14="http://schemas.microsoft.com/office/powerpoint/2010/main" val="13010880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Teach</a:t>
            </a:r>
            <a:endParaRPr lang="en-US" dirty="0"/>
          </a:p>
        </p:txBody>
      </p:sp>
      <p:sp>
        <p:nvSpPr>
          <p:cNvPr id="6" name="TextBox 5"/>
          <p:cNvSpPr txBox="1"/>
          <p:nvPr/>
        </p:nvSpPr>
        <p:spPr>
          <a:xfrm>
            <a:off x="3733800" y="1302851"/>
            <a:ext cx="5181600" cy="5324535"/>
          </a:xfrm>
          <a:prstGeom prst="rect">
            <a:avLst/>
          </a:prstGeom>
          <a:noFill/>
        </p:spPr>
        <p:txBody>
          <a:bodyPr wrap="square" rtlCol="0">
            <a:spAutoFit/>
          </a:bodyPr>
          <a:lstStyle/>
          <a:p>
            <a:pPr marL="342900" indent="-342900">
              <a:buClr>
                <a:srgbClr val="FF0000"/>
              </a:buClr>
              <a:buFont typeface="Wingdings" panose="05000000000000000000" pitchFamily="2" charset="2"/>
              <a:buChar char="§"/>
            </a:pPr>
            <a:r>
              <a:rPr lang="en-US" sz="2000" dirty="0">
                <a:solidFill>
                  <a:schemeClr val="accent1"/>
                </a:solidFill>
              </a:rPr>
              <a:t>Are the instructional shifts evident in the classroom</a:t>
            </a:r>
            <a:r>
              <a:rPr lang="en-US" sz="2000" dirty="0" smtClean="0">
                <a:solidFill>
                  <a:schemeClr val="accent1"/>
                </a:solidFill>
              </a:rPr>
              <a:t>?</a:t>
            </a:r>
          </a:p>
          <a:p>
            <a:pPr marL="342900" indent="-342900">
              <a:buClr>
                <a:srgbClr val="FF0000"/>
              </a:buClr>
              <a:buFont typeface="Wingdings" panose="05000000000000000000" pitchFamily="2" charset="2"/>
              <a:buChar char="§"/>
            </a:pPr>
            <a:endParaRPr lang="en-US" sz="2000" dirty="0">
              <a:solidFill>
                <a:schemeClr val="accent1"/>
              </a:solidFill>
            </a:endParaRPr>
          </a:p>
          <a:p>
            <a:pPr marL="342900" indent="-342900">
              <a:buClr>
                <a:srgbClr val="FF0000"/>
              </a:buClr>
              <a:buFont typeface="Wingdings" panose="05000000000000000000" pitchFamily="2" charset="2"/>
              <a:buChar char="§"/>
            </a:pPr>
            <a:r>
              <a:rPr lang="en-US" sz="2000" dirty="0" smtClean="0">
                <a:solidFill>
                  <a:schemeClr val="accent1"/>
                </a:solidFill>
              </a:rPr>
              <a:t>Do teachers have access to </a:t>
            </a:r>
            <a:r>
              <a:rPr lang="en-US" sz="2000" dirty="0">
                <a:solidFill>
                  <a:schemeClr val="accent1"/>
                </a:solidFill>
              </a:rPr>
              <a:t>the right instructional </a:t>
            </a:r>
            <a:r>
              <a:rPr lang="en-US" sz="2000" dirty="0" smtClean="0">
                <a:solidFill>
                  <a:schemeClr val="accent1"/>
                </a:solidFill>
              </a:rPr>
              <a:t>materials and are they using them with fidelity?</a:t>
            </a:r>
          </a:p>
          <a:p>
            <a:pPr marL="342900" indent="-342900">
              <a:buClr>
                <a:srgbClr val="FF0000"/>
              </a:buClr>
              <a:buFont typeface="Wingdings" panose="05000000000000000000" pitchFamily="2" charset="2"/>
              <a:buChar char="§"/>
            </a:pPr>
            <a:endParaRPr lang="en-US" sz="2000" dirty="0" smtClean="0">
              <a:solidFill>
                <a:schemeClr val="accent1"/>
              </a:solidFill>
            </a:endParaRPr>
          </a:p>
          <a:p>
            <a:pPr marL="342900" indent="-342900">
              <a:buClr>
                <a:srgbClr val="FF0000"/>
              </a:buClr>
              <a:buFont typeface="Wingdings" panose="05000000000000000000" pitchFamily="2" charset="2"/>
              <a:buChar char="§"/>
            </a:pPr>
            <a:r>
              <a:rPr lang="en-US" sz="2000" dirty="0" smtClean="0">
                <a:solidFill>
                  <a:schemeClr val="accent1"/>
                </a:solidFill>
              </a:rPr>
              <a:t>Are teachers teaching all of </a:t>
            </a:r>
            <a:r>
              <a:rPr lang="en-US" sz="2000" dirty="0">
                <a:solidFill>
                  <a:schemeClr val="accent1"/>
                </a:solidFill>
              </a:rPr>
              <a:t>the </a:t>
            </a:r>
            <a:r>
              <a:rPr lang="en-US" sz="2000" dirty="0" smtClean="0">
                <a:solidFill>
                  <a:schemeClr val="accent1"/>
                </a:solidFill>
              </a:rPr>
              <a:t>standards?</a:t>
            </a:r>
          </a:p>
          <a:p>
            <a:pPr marL="342900" indent="-342900">
              <a:buClr>
                <a:srgbClr val="FF0000"/>
              </a:buClr>
              <a:buFont typeface="Wingdings" panose="05000000000000000000" pitchFamily="2" charset="2"/>
              <a:buChar char="§"/>
            </a:pPr>
            <a:endParaRPr lang="en-US" sz="2000" dirty="0" smtClean="0">
              <a:solidFill>
                <a:schemeClr val="accent1"/>
              </a:solidFill>
            </a:endParaRPr>
          </a:p>
          <a:p>
            <a:pPr marL="342900" indent="-342900">
              <a:buClr>
                <a:srgbClr val="FF0000"/>
              </a:buClr>
              <a:buFont typeface="Wingdings" panose="05000000000000000000" pitchFamily="2" charset="2"/>
              <a:buChar char="§"/>
            </a:pPr>
            <a:r>
              <a:rPr lang="en-US" sz="2000" dirty="0" smtClean="0">
                <a:solidFill>
                  <a:schemeClr val="accent1"/>
                </a:solidFill>
              </a:rPr>
              <a:t>Are teachers teaching to </a:t>
            </a:r>
            <a:r>
              <a:rPr lang="en-US" sz="2000" dirty="0">
                <a:solidFill>
                  <a:schemeClr val="accent1"/>
                </a:solidFill>
              </a:rPr>
              <a:t>the depth of the </a:t>
            </a:r>
            <a:r>
              <a:rPr lang="en-US" sz="2000" dirty="0" smtClean="0">
                <a:solidFill>
                  <a:schemeClr val="accent1"/>
                </a:solidFill>
              </a:rPr>
              <a:t>standards?</a:t>
            </a:r>
          </a:p>
          <a:p>
            <a:pPr marL="342900" indent="-342900">
              <a:buClr>
                <a:srgbClr val="FF0000"/>
              </a:buClr>
              <a:buFont typeface="Wingdings" panose="05000000000000000000" pitchFamily="2" charset="2"/>
              <a:buChar char="§"/>
            </a:pPr>
            <a:endParaRPr lang="en-US" sz="2000" dirty="0" smtClean="0">
              <a:solidFill>
                <a:schemeClr val="accent1"/>
              </a:solidFill>
            </a:endParaRPr>
          </a:p>
          <a:p>
            <a:pPr marL="342900" indent="-342900">
              <a:buClr>
                <a:srgbClr val="FF0000"/>
              </a:buClr>
              <a:buFont typeface="Wingdings" panose="05000000000000000000" pitchFamily="2" charset="2"/>
              <a:buChar char="§"/>
            </a:pPr>
            <a:r>
              <a:rPr lang="en-US" sz="2000" dirty="0" smtClean="0">
                <a:solidFill>
                  <a:schemeClr val="accent1"/>
                </a:solidFill>
              </a:rPr>
              <a:t>Have teachers been trained on the revised standards?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p:txBody>
      </p:sp>
      <p:sp>
        <p:nvSpPr>
          <p:cNvPr id="8" name="Right Brace 7"/>
          <p:cNvSpPr/>
          <p:nvPr/>
        </p:nvSpPr>
        <p:spPr>
          <a:xfrm>
            <a:off x="2667000" y="1839127"/>
            <a:ext cx="908255" cy="3101578"/>
          </a:xfrm>
          <a:prstGeom prst="rightBrace">
            <a:avLst/>
          </a:prstGeom>
          <a:noFill/>
          <a:ln w="25400" cap="flat" cmpd="sng" algn="ctr">
            <a:solidFill>
              <a:srgbClr val="CDCDCD"/>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prstClr val="black"/>
              </a:solidFill>
              <a:effectLst/>
              <a:uLnTx/>
              <a:uFillTx/>
              <a:latin typeface="Calibri"/>
              <a:ea typeface="+mn-ea"/>
              <a:cs typeface="+mn-cs"/>
            </a:endParaRPr>
          </a:p>
        </p:txBody>
      </p:sp>
      <p:pic>
        <p:nvPicPr>
          <p:cNvPr id="9" name="Picture 8"/>
          <p:cNvPicPr>
            <a:picLocks noChangeAspect="1"/>
          </p:cNvPicPr>
          <p:nvPr/>
        </p:nvPicPr>
        <p:blipFill>
          <a:blip r:embed="rId3"/>
          <a:stretch>
            <a:fillRect/>
          </a:stretch>
        </p:blipFill>
        <p:spPr>
          <a:xfrm>
            <a:off x="780419" y="1296755"/>
            <a:ext cx="1639629" cy="4337704"/>
          </a:xfrm>
          <a:prstGeom prst="rect">
            <a:avLst/>
          </a:prstGeom>
        </p:spPr>
      </p:pic>
      <p:sp>
        <p:nvSpPr>
          <p:cNvPr id="10" name="TextBox 9"/>
          <p:cNvSpPr txBox="1"/>
          <p:nvPr/>
        </p:nvSpPr>
        <p:spPr>
          <a:xfrm rot="16200000">
            <a:off x="-113282" y="3322108"/>
            <a:ext cx="3427032" cy="400110"/>
          </a:xfrm>
          <a:prstGeom prst="rect">
            <a:avLst/>
          </a:prstGeom>
          <a:noFill/>
        </p:spPr>
        <p:txBody>
          <a:bodyPr wrap="square" rtlCol="0">
            <a:spAutoFit/>
          </a:bodyPr>
          <a:lstStyle/>
          <a:p>
            <a:pPr algn="ctr"/>
            <a:r>
              <a:rPr lang="en-US" sz="2000" b="1" dirty="0" smtClea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Effective Personnel</a:t>
            </a:r>
            <a:endParaRPr lang="en-US" sz="2000" b="1"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46867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Assess</a:t>
            </a:r>
            <a:endParaRPr lang="en-US" sz="4000" dirty="0"/>
          </a:p>
        </p:txBody>
      </p:sp>
    </p:spTree>
    <p:extLst>
      <p:ext uri="{BB962C8B-B14F-4D97-AF65-F5344CB8AC3E}">
        <p14:creationId xmlns:p14="http://schemas.microsoft.com/office/powerpoint/2010/main" val="32209709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Assess</a:t>
            </a:r>
            <a:endParaRPr lang="en-US" dirty="0"/>
          </a:p>
        </p:txBody>
      </p:sp>
      <p:sp>
        <p:nvSpPr>
          <p:cNvPr id="7" name="Right Brace 6"/>
          <p:cNvSpPr/>
          <p:nvPr/>
        </p:nvSpPr>
        <p:spPr>
          <a:xfrm>
            <a:off x="2819400" y="1981200"/>
            <a:ext cx="1136855" cy="3352800"/>
          </a:xfrm>
          <a:prstGeom prst="rightBrace">
            <a:avLst/>
          </a:prstGeom>
          <a:noFill/>
          <a:ln w="25400" cap="flat" cmpd="sng" algn="ctr">
            <a:solidFill>
              <a:srgbClr val="CDCDCD"/>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8" name="TextBox 7"/>
          <p:cNvSpPr txBox="1"/>
          <p:nvPr/>
        </p:nvSpPr>
        <p:spPr>
          <a:xfrm>
            <a:off x="4001974" y="1764774"/>
            <a:ext cx="4456225" cy="3785652"/>
          </a:xfrm>
          <a:prstGeom prst="rect">
            <a:avLst/>
          </a:prstGeom>
          <a:noFill/>
        </p:spPr>
        <p:txBody>
          <a:bodyPr wrap="square" rtlCol="0">
            <a:spAutoFit/>
          </a:bodyPr>
          <a:lstStyle/>
          <a:p>
            <a:pPr marL="342900" indent="-342900">
              <a:buClr>
                <a:srgbClr val="FF0000"/>
              </a:buClr>
              <a:buFont typeface="Wingdings" panose="05000000000000000000" pitchFamily="2" charset="2"/>
              <a:buChar char="§"/>
            </a:pPr>
            <a:endParaRPr lang="en-US" sz="2400" dirty="0" smtClean="0">
              <a:solidFill>
                <a:srgbClr val="FF0000"/>
              </a:solidFill>
            </a:endParaRPr>
          </a:p>
          <a:p>
            <a:pPr marL="342900" indent="-342900">
              <a:buClr>
                <a:srgbClr val="FF0000"/>
              </a:buClr>
              <a:buFont typeface="Wingdings" panose="05000000000000000000" pitchFamily="2" charset="2"/>
              <a:buChar char="§"/>
            </a:pPr>
            <a:r>
              <a:rPr lang="en-US" sz="2400" b="1" dirty="0" smtClean="0">
                <a:solidFill>
                  <a:srgbClr val="000000"/>
                </a:solidFill>
              </a:rPr>
              <a:t>Intent of the Assessment</a:t>
            </a:r>
          </a:p>
          <a:p>
            <a:pPr marL="800100" lvl="1" indent="-342900">
              <a:buClr>
                <a:srgbClr val="FF0000"/>
              </a:buClr>
              <a:buFont typeface="Wingdings" panose="05000000000000000000" pitchFamily="2" charset="2"/>
              <a:buChar char="§"/>
            </a:pPr>
            <a:r>
              <a:rPr lang="en-US" sz="2400" dirty="0" smtClean="0">
                <a:solidFill>
                  <a:schemeClr val="accent1"/>
                </a:solidFill>
              </a:rPr>
              <a:t>Summative</a:t>
            </a:r>
          </a:p>
          <a:p>
            <a:pPr marL="800100" lvl="1" indent="-342900">
              <a:buClr>
                <a:srgbClr val="FF0000"/>
              </a:buClr>
              <a:buFont typeface="Wingdings" panose="05000000000000000000" pitchFamily="2" charset="2"/>
              <a:buChar char="§"/>
            </a:pPr>
            <a:r>
              <a:rPr lang="en-US" sz="2400" dirty="0" smtClean="0">
                <a:solidFill>
                  <a:schemeClr val="accent1"/>
                </a:solidFill>
              </a:rPr>
              <a:t>Formative</a:t>
            </a:r>
          </a:p>
          <a:p>
            <a:pPr marL="800100" lvl="1" indent="-342900">
              <a:buClr>
                <a:srgbClr val="FF0000"/>
              </a:buClr>
              <a:buFont typeface="Wingdings" panose="05000000000000000000" pitchFamily="2" charset="2"/>
              <a:buChar char="§"/>
            </a:pPr>
            <a:endParaRPr lang="en-US" sz="2400" dirty="0" smtClean="0">
              <a:solidFill>
                <a:schemeClr val="accent1"/>
              </a:solidFill>
            </a:endParaRPr>
          </a:p>
          <a:p>
            <a:pPr marL="342900" indent="-342900">
              <a:buClr>
                <a:srgbClr val="FF0000"/>
              </a:buClr>
              <a:buFont typeface="Wingdings" panose="05000000000000000000" pitchFamily="2" charset="2"/>
              <a:buChar char="§"/>
            </a:pPr>
            <a:r>
              <a:rPr lang="en-US" sz="2400" dirty="0" smtClean="0">
                <a:solidFill>
                  <a:schemeClr val="accent1"/>
                </a:solidFill>
              </a:rPr>
              <a:t>Content of Assessments</a:t>
            </a:r>
          </a:p>
          <a:p>
            <a:pPr marL="342900" indent="-342900">
              <a:buClr>
                <a:srgbClr val="FF0000"/>
              </a:buClr>
              <a:buFont typeface="Wingdings" panose="05000000000000000000" pitchFamily="2" charset="2"/>
              <a:buChar char="§"/>
            </a:pPr>
            <a:endParaRPr lang="en-US" sz="2400" dirty="0" smtClean="0">
              <a:solidFill>
                <a:schemeClr val="accent1"/>
              </a:solidFill>
            </a:endParaRPr>
          </a:p>
          <a:p>
            <a:pPr marL="342900" indent="-342900">
              <a:buClr>
                <a:srgbClr val="FF0000"/>
              </a:buClr>
              <a:buFont typeface="Wingdings" panose="05000000000000000000" pitchFamily="2" charset="2"/>
              <a:buChar char="§"/>
            </a:pPr>
            <a:r>
              <a:rPr lang="en-US" sz="2400" dirty="0" smtClean="0">
                <a:solidFill>
                  <a:schemeClr val="accent1"/>
                </a:solidFill>
              </a:rPr>
              <a:t>Structure of Assessments</a:t>
            </a:r>
          </a:p>
          <a:p>
            <a:pPr marL="342900" indent="-342900">
              <a:buClr>
                <a:srgbClr val="FF0000"/>
              </a:buClr>
              <a:buFont typeface="Wingdings" panose="05000000000000000000" pitchFamily="2" charset="2"/>
              <a:buChar char="§"/>
            </a:pPr>
            <a:endParaRPr lang="en-US" sz="2400" dirty="0" smtClean="0">
              <a:solidFill>
                <a:schemeClr val="accent1"/>
              </a:solidFill>
            </a:endParaRPr>
          </a:p>
          <a:p>
            <a:endParaRPr lang="en-US" sz="2400" dirty="0"/>
          </a:p>
        </p:txBody>
      </p:sp>
      <p:pic>
        <p:nvPicPr>
          <p:cNvPr id="9" name="Picture 8"/>
          <p:cNvPicPr>
            <a:picLocks noChangeAspect="1"/>
          </p:cNvPicPr>
          <p:nvPr/>
        </p:nvPicPr>
        <p:blipFill>
          <a:blip r:embed="rId3"/>
          <a:stretch>
            <a:fillRect/>
          </a:stretch>
        </p:blipFill>
        <p:spPr>
          <a:xfrm>
            <a:off x="976187" y="1293419"/>
            <a:ext cx="1682112" cy="4450093"/>
          </a:xfrm>
          <a:prstGeom prst="rect">
            <a:avLst/>
          </a:prstGeom>
        </p:spPr>
      </p:pic>
      <p:sp>
        <p:nvSpPr>
          <p:cNvPr id="10" name="TextBox 9"/>
          <p:cNvSpPr txBox="1"/>
          <p:nvPr/>
        </p:nvSpPr>
        <p:spPr>
          <a:xfrm rot="16200000">
            <a:off x="103727" y="3420429"/>
            <a:ext cx="3427032" cy="400110"/>
          </a:xfrm>
          <a:prstGeom prst="rect">
            <a:avLst/>
          </a:prstGeom>
          <a:noFill/>
        </p:spPr>
        <p:txBody>
          <a:bodyPr wrap="square" rtlCol="0">
            <a:spAutoFit/>
          </a:bodyPr>
          <a:lstStyle/>
          <a:p>
            <a:pPr algn="ctr"/>
            <a:r>
              <a:rPr lang="en-US" sz="2000" b="1" dirty="0" smtClea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Aligned Assessments</a:t>
            </a:r>
            <a:endParaRPr lang="en-US" sz="2000" b="1"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40068662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0" indent="0">
              <a:buNone/>
            </a:pPr>
            <a:r>
              <a:rPr lang="en-US" dirty="0" smtClean="0"/>
              <a:t>“Benchmark assessments, either purchased by the district or from commercial vendors or developed locally, are generally meant to measure progress toward state or district content standards and to predict performance on large-scale summative tests.  A common misconception is that this level of assessment is automatically formative.”</a:t>
            </a:r>
          </a:p>
          <a:p>
            <a:pPr marL="0" indent="0">
              <a:buNone/>
            </a:pPr>
            <a:endParaRPr lang="en-US" dirty="0" smtClean="0"/>
          </a:p>
          <a:p>
            <a:pPr marL="0" indent="0" algn="r">
              <a:buNone/>
            </a:pPr>
            <a:r>
              <a:rPr lang="en-US" sz="2200" dirty="0" smtClean="0"/>
              <a:t>-Stephen and Jan </a:t>
            </a:r>
            <a:r>
              <a:rPr lang="en-US" sz="2200" dirty="0" err="1" smtClean="0"/>
              <a:t>Chappuis</a:t>
            </a:r>
            <a:r>
              <a:rPr lang="en-US" sz="2200" dirty="0" smtClean="0"/>
              <a:t>, 2012</a:t>
            </a:r>
            <a:endParaRPr lang="en-US" sz="2200" dirty="0"/>
          </a:p>
        </p:txBody>
      </p:sp>
      <p:sp>
        <p:nvSpPr>
          <p:cNvPr id="6" name="Title 5"/>
          <p:cNvSpPr>
            <a:spLocks noGrp="1"/>
          </p:cNvSpPr>
          <p:nvPr>
            <p:ph type="title"/>
          </p:nvPr>
        </p:nvSpPr>
        <p:spPr/>
        <p:txBody>
          <a:bodyPr>
            <a:normAutofit/>
          </a:bodyPr>
          <a:lstStyle/>
          <a:p>
            <a:r>
              <a:rPr lang="en-US" dirty="0" smtClean="0"/>
              <a:t>Intent of Assessments</a:t>
            </a:r>
            <a:endParaRPr lang="en-US" dirty="0"/>
          </a:p>
        </p:txBody>
      </p:sp>
    </p:spTree>
    <p:extLst>
      <p:ext uri="{BB962C8B-B14F-4D97-AF65-F5344CB8AC3E}">
        <p14:creationId xmlns:p14="http://schemas.microsoft.com/office/powerpoint/2010/main" val="231933268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496019094"/>
              </p:ext>
            </p:extLst>
          </p:nvPr>
        </p:nvGraphicFramePr>
        <p:xfrm>
          <a:off x="291281" y="1828800"/>
          <a:ext cx="8534400" cy="3834683"/>
        </p:xfrm>
        <a:graphic>
          <a:graphicData uri="http://schemas.openxmlformats.org/drawingml/2006/table">
            <a:tbl>
              <a:tblPr firstRow="1" bandRow="1">
                <a:tableStyleId>{073A0DAA-6AF3-43AB-8588-CEC1D06C72B9}</a:tableStyleId>
              </a:tblPr>
              <a:tblGrid>
                <a:gridCol w="4267200"/>
                <a:gridCol w="4267200"/>
              </a:tblGrid>
              <a:tr h="621418">
                <a:tc>
                  <a:txBody>
                    <a:bodyPr/>
                    <a:lstStyle/>
                    <a:p>
                      <a:pPr algn="ctr"/>
                      <a:r>
                        <a:rPr lang="en-US" sz="2400" dirty="0" smtClean="0"/>
                        <a:t>Formative</a:t>
                      </a:r>
                      <a:endParaRPr lang="en-US" sz="2400" dirty="0"/>
                    </a:p>
                  </a:txBody>
                  <a:tcPr/>
                </a:tc>
                <a:tc>
                  <a:txBody>
                    <a:bodyPr/>
                    <a:lstStyle/>
                    <a:p>
                      <a:pPr algn="ctr"/>
                      <a:r>
                        <a:rPr lang="en-US" sz="2400" dirty="0" smtClean="0"/>
                        <a:t>Summative</a:t>
                      </a:r>
                      <a:endParaRPr lang="en-US" sz="2400" dirty="0"/>
                    </a:p>
                  </a:txBody>
                  <a:tcPr/>
                </a:tc>
              </a:tr>
              <a:tr h="3213265">
                <a:tc>
                  <a:txBody>
                    <a:bodyPr/>
                    <a:lstStyle/>
                    <a:p>
                      <a:pPr marL="285750" indent="-285750">
                        <a:buFont typeface="Arial" panose="020B0604020202020204" pitchFamily="34" charset="0"/>
                        <a:buChar char="•"/>
                      </a:pPr>
                      <a:r>
                        <a:rPr lang="en-US" sz="2400" dirty="0" smtClean="0"/>
                        <a:t>During the instructional process</a:t>
                      </a:r>
                    </a:p>
                    <a:p>
                      <a:pPr marL="285750" indent="-285750">
                        <a:buFont typeface="Arial" panose="020B0604020202020204" pitchFamily="34" charset="0"/>
                        <a:buChar char="•"/>
                      </a:pPr>
                      <a:r>
                        <a:rPr lang="en-US" sz="2400" dirty="0" smtClean="0"/>
                        <a:t>Teachers use</a:t>
                      </a:r>
                      <a:r>
                        <a:rPr lang="en-US" sz="2400" baseline="0" dirty="0" smtClean="0"/>
                        <a:t> to make decisions</a:t>
                      </a:r>
                    </a:p>
                    <a:p>
                      <a:pPr marL="285750" indent="-285750">
                        <a:buFont typeface="Arial" panose="020B0604020202020204" pitchFamily="34" charset="0"/>
                        <a:buChar char="•"/>
                      </a:pPr>
                      <a:r>
                        <a:rPr lang="en-US" sz="2400" baseline="0" dirty="0" smtClean="0"/>
                        <a:t>Students use to make decisions</a:t>
                      </a:r>
                    </a:p>
                    <a:p>
                      <a:pPr marL="285750" indent="-285750">
                        <a:buFont typeface="Arial" panose="020B0604020202020204" pitchFamily="34" charset="0"/>
                        <a:buChar char="•"/>
                      </a:pPr>
                      <a:r>
                        <a:rPr lang="en-US" sz="2400" baseline="0" dirty="0" smtClean="0"/>
                        <a:t>Ongoing process</a:t>
                      </a:r>
                    </a:p>
                    <a:p>
                      <a:pPr marL="285750" indent="-285750" algn="l">
                        <a:buFont typeface="Arial" panose="020B0604020202020204" pitchFamily="34" charset="0"/>
                        <a:buChar char="•"/>
                      </a:pPr>
                      <a:r>
                        <a:rPr lang="en-US" sz="2400" baseline="0" dirty="0" smtClean="0"/>
                        <a:t>Assessment for Learning</a:t>
                      </a:r>
                      <a:endParaRPr lang="en-US" sz="2400" dirty="0"/>
                    </a:p>
                  </a:txBody>
                  <a:tcPr/>
                </a:tc>
                <a:tc>
                  <a:txBody>
                    <a:bodyPr/>
                    <a:lstStyle/>
                    <a:p>
                      <a:pPr marL="285750" indent="-285750">
                        <a:buFont typeface="Arial" panose="020B0604020202020204" pitchFamily="34" charset="0"/>
                        <a:buChar char="•"/>
                      </a:pPr>
                      <a:r>
                        <a:rPr lang="en-US" sz="2400" dirty="0" smtClean="0"/>
                        <a:t>At the conclusion of an instructional process</a:t>
                      </a:r>
                    </a:p>
                    <a:p>
                      <a:pPr marL="285750" indent="-285750">
                        <a:buFont typeface="Arial" panose="020B0604020202020204" pitchFamily="34" charset="0"/>
                        <a:buChar char="•"/>
                      </a:pPr>
                      <a:r>
                        <a:rPr lang="en-US" sz="2400" dirty="0" smtClean="0"/>
                        <a:t>Used to make a judgement of some sort</a:t>
                      </a:r>
                    </a:p>
                    <a:p>
                      <a:pPr marL="285750" indent="-285750">
                        <a:buFont typeface="Arial" panose="020B0604020202020204" pitchFamily="34" charset="0"/>
                        <a:buChar char="•"/>
                      </a:pPr>
                      <a:r>
                        <a:rPr lang="en-US" sz="2400" dirty="0" smtClean="0"/>
                        <a:t>Used to evaluate program effectiveness (AYP)</a:t>
                      </a:r>
                    </a:p>
                    <a:p>
                      <a:pPr marL="285750" indent="-285750">
                        <a:buFont typeface="Arial" panose="020B0604020202020204" pitchFamily="34" charset="0"/>
                        <a:buChar char="•"/>
                      </a:pPr>
                      <a:r>
                        <a:rPr lang="en-US" sz="2400" dirty="0" smtClean="0"/>
                        <a:t>Assessment of Learning</a:t>
                      </a:r>
                    </a:p>
                    <a:p>
                      <a:pPr marL="285750" indent="-285750">
                        <a:buFont typeface="Arial" panose="020B0604020202020204" pitchFamily="34" charset="0"/>
                        <a:buChar char="•"/>
                      </a:pPr>
                      <a:endParaRPr lang="en-US" dirty="0"/>
                    </a:p>
                  </a:txBody>
                  <a:tcPr/>
                </a:tc>
              </a:tr>
            </a:tbl>
          </a:graphicData>
        </a:graphic>
      </p:graphicFrame>
      <p:sp>
        <p:nvSpPr>
          <p:cNvPr id="3" name="Title 2"/>
          <p:cNvSpPr>
            <a:spLocks noGrp="1"/>
          </p:cNvSpPr>
          <p:nvPr>
            <p:ph type="title"/>
          </p:nvPr>
        </p:nvSpPr>
        <p:spPr/>
        <p:txBody>
          <a:bodyPr>
            <a:normAutofit/>
          </a:bodyPr>
          <a:lstStyle/>
          <a:p>
            <a:r>
              <a:rPr lang="en-US" dirty="0" smtClean="0"/>
              <a:t>Formative vs. Summative</a:t>
            </a:r>
            <a:endParaRPr lang="en-US" dirty="0"/>
          </a:p>
        </p:txBody>
      </p:sp>
      <p:sp>
        <p:nvSpPr>
          <p:cNvPr id="2" name="TextBox 1"/>
          <p:cNvSpPr txBox="1"/>
          <p:nvPr/>
        </p:nvSpPr>
        <p:spPr>
          <a:xfrm>
            <a:off x="253181" y="1205700"/>
            <a:ext cx="8610600" cy="461665"/>
          </a:xfrm>
          <a:prstGeom prst="rect">
            <a:avLst/>
          </a:prstGeom>
          <a:noFill/>
        </p:spPr>
        <p:txBody>
          <a:bodyPr wrap="square" rtlCol="0">
            <a:spAutoFit/>
          </a:bodyPr>
          <a:lstStyle/>
          <a:p>
            <a:r>
              <a:rPr lang="en-US" sz="2400" dirty="0" smtClean="0">
                <a:solidFill>
                  <a:srgbClr val="FF0000"/>
                </a:solidFill>
              </a:rPr>
              <a:t>How are the results used?</a:t>
            </a:r>
            <a:endParaRPr lang="en-US" sz="2400" dirty="0">
              <a:solidFill>
                <a:srgbClr val="FF0000"/>
              </a:solidFill>
            </a:endParaRPr>
          </a:p>
        </p:txBody>
      </p:sp>
      <p:sp>
        <p:nvSpPr>
          <p:cNvPr id="6" name="Rectangle 5"/>
          <p:cNvSpPr/>
          <p:nvPr/>
        </p:nvSpPr>
        <p:spPr>
          <a:xfrm>
            <a:off x="323850" y="2476499"/>
            <a:ext cx="4191000" cy="314888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653731" y="2476500"/>
            <a:ext cx="4191000" cy="314888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9917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000" dirty="0" smtClean="0"/>
              <a:t>Assess</a:t>
            </a:r>
            <a:endParaRPr lang="en-US" sz="3000" dirty="0"/>
          </a:p>
        </p:txBody>
      </p:sp>
      <p:sp>
        <p:nvSpPr>
          <p:cNvPr id="7" name="Right Brace 6"/>
          <p:cNvSpPr/>
          <p:nvPr/>
        </p:nvSpPr>
        <p:spPr>
          <a:xfrm>
            <a:off x="2819400" y="1981200"/>
            <a:ext cx="1136855" cy="3352800"/>
          </a:xfrm>
          <a:prstGeom prst="rightBrace">
            <a:avLst/>
          </a:prstGeom>
          <a:noFill/>
          <a:ln w="25400" cap="flat" cmpd="sng" algn="ctr">
            <a:solidFill>
              <a:srgbClr val="CDCDCD"/>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8" name="TextBox 7"/>
          <p:cNvSpPr txBox="1"/>
          <p:nvPr/>
        </p:nvSpPr>
        <p:spPr>
          <a:xfrm>
            <a:off x="4001974" y="1764774"/>
            <a:ext cx="4456225" cy="3785652"/>
          </a:xfrm>
          <a:prstGeom prst="rect">
            <a:avLst/>
          </a:prstGeom>
          <a:noFill/>
        </p:spPr>
        <p:txBody>
          <a:bodyPr wrap="square" rtlCol="0">
            <a:spAutoFit/>
          </a:bodyPr>
          <a:lstStyle/>
          <a:p>
            <a:pPr marL="342900" indent="-342900">
              <a:buClr>
                <a:srgbClr val="FF0000"/>
              </a:buClr>
              <a:buFont typeface="Wingdings" panose="05000000000000000000" pitchFamily="2" charset="2"/>
              <a:buChar char="§"/>
            </a:pPr>
            <a:endParaRPr lang="en-US" sz="2400" dirty="0" smtClean="0">
              <a:solidFill>
                <a:schemeClr val="accent1"/>
              </a:solidFill>
            </a:endParaRPr>
          </a:p>
          <a:p>
            <a:pPr marL="342900" indent="-342900">
              <a:buClr>
                <a:srgbClr val="FF0000"/>
              </a:buClr>
              <a:buFont typeface="Wingdings" panose="05000000000000000000" pitchFamily="2" charset="2"/>
              <a:buChar char="§"/>
            </a:pPr>
            <a:r>
              <a:rPr lang="en-US" sz="2400" dirty="0" smtClean="0">
                <a:solidFill>
                  <a:schemeClr val="accent1"/>
                </a:solidFill>
              </a:rPr>
              <a:t>Intent of the Assessment</a:t>
            </a:r>
          </a:p>
          <a:p>
            <a:pPr marL="800100" lvl="1" indent="-342900">
              <a:buClr>
                <a:srgbClr val="FF0000"/>
              </a:buClr>
              <a:buFont typeface="Wingdings" panose="05000000000000000000" pitchFamily="2" charset="2"/>
              <a:buChar char="§"/>
            </a:pPr>
            <a:r>
              <a:rPr lang="en-US" sz="2400" dirty="0" smtClean="0">
                <a:solidFill>
                  <a:schemeClr val="accent1"/>
                </a:solidFill>
              </a:rPr>
              <a:t>Summative</a:t>
            </a:r>
          </a:p>
          <a:p>
            <a:pPr marL="800100" lvl="1" indent="-342900">
              <a:buClr>
                <a:srgbClr val="FF0000"/>
              </a:buClr>
              <a:buFont typeface="Wingdings" panose="05000000000000000000" pitchFamily="2" charset="2"/>
              <a:buChar char="§"/>
            </a:pPr>
            <a:r>
              <a:rPr lang="en-US" sz="2400" dirty="0" smtClean="0">
                <a:solidFill>
                  <a:schemeClr val="accent1"/>
                </a:solidFill>
              </a:rPr>
              <a:t>Formative</a:t>
            </a:r>
          </a:p>
          <a:p>
            <a:pPr marL="800100" lvl="1" indent="-342900">
              <a:buClr>
                <a:srgbClr val="FF0000"/>
              </a:buClr>
              <a:buFont typeface="Wingdings" panose="05000000000000000000" pitchFamily="2" charset="2"/>
              <a:buChar char="§"/>
            </a:pPr>
            <a:endParaRPr lang="en-US" sz="2400" dirty="0" smtClean="0">
              <a:solidFill>
                <a:schemeClr val="accent1"/>
              </a:solidFill>
            </a:endParaRPr>
          </a:p>
          <a:p>
            <a:pPr marL="342900" indent="-342900">
              <a:buClr>
                <a:srgbClr val="FF0000"/>
              </a:buClr>
              <a:buFont typeface="Wingdings" panose="05000000000000000000" pitchFamily="2" charset="2"/>
              <a:buChar char="§"/>
            </a:pPr>
            <a:r>
              <a:rPr lang="en-US" sz="2400" b="1" dirty="0" smtClean="0">
                <a:solidFill>
                  <a:srgbClr val="000000"/>
                </a:solidFill>
              </a:rPr>
              <a:t>Content of Assessments</a:t>
            </a:r>
          </a:p>
          <a:p>
            <a:pPr marL="342900" indent="-342900">
              <a:buClr>
                <a:srgbClr val="FF0000"/>
              </a:buClr>
              <a:buFont typeface="Wingdings" panose="05000000000000000000" pitchFamily="2" charset="2"/>
              <a:buChar char="§"/>
            </a:pPr>
            <a:endParaRPr lang="en-US" sz="2400" b="1" dirty="0" smtClean="0">
              <a:solidFill>
                <a:srgbClr val="000000"/>
              </a:solidFill>
            </a:endParaRPr>
          </a:p>
          <a:p>
            <a:pPr marL="342900" indent="-342900">
              <a:buClr>
                <a:srgbClr val="FF0000"/>
              </a:buClr>
              <a:buFont typeface="Wingdings" panose="05000000000000000000" pitchFamily="2" charset="2"/>
              <a:buChar char="§"/>
            </a:pPr>
            <a:r>
              <a:rPr lang="en-US" sz="2400" b="1" dirty="0" smtClean="0">
                <a:solidFill>
                  <a:srgbClr val="000000"/>
                </a:solidFill>
              </a:rPr>
              <a:t>Structure of Assessments</a:t>
            </a:r>
          </a:p>
          <a:p>
            <a:pPr marL="342900" indent="-342900">
              <a:buClr>
                <a:srgbClr val="FF0000"/>
              </a:buClr>
              <a:buFont typeface="Wingdings" panose="05000000000000000000" pitchFamily="2" charset="2"/>
              <a:buChar char="§"/>
            </a:pPr>
            <a:endParaRPr lang="en-US" sz="2400" dirty="0" smtClean="0">
              <a:solidFill>
                <a:schemeClr val="accent1"/>
              </a:solidFill>
            </a:endParaRPr>
          </a:p>
          <a:p>
            <a:endParaRPr lang="en-US" sz="2400" dirty="0"/>
          </a:p>
        </p:txBody>
      </p:sp>
      <p:pic>
        <p:nvPicPr>
          <p:cNvPr id="9" name="Picture 8"/>
          <p:cNvPicPr>
            <a:picLocks noChangeAspect="1"/>
          </p:cNvPicPr>
          <p:nvPr/>
        </p:nvPicPr>
        <p:blipFill>
          <a:blip r:embed="rId3"/>
          <a:stretch>
            <a:fillRect/>
          </a:stretch>
        </p:blipFill>
        <p:spPr>
          <a:xfrm>
            <a:off x="976187" y="1293419"/>
            <a:ext cx="1682112" cy="4450093"/>
          </a:xfrm>
          <a:prstGeom prst="rect">
            <a:avLst/>
          </a:prstGeom>
        </p:spPr>
      </p:pic>
      <p:sp>
        <p:nvSpPr>
          <p:cNvPr id="10" name="TextBox 9"/>
          <p:cNvSpPr txBox="1"/>
          <p:nvPr/>
        </p:nvSpPr>
        <p:spPr>
          <a:xfrm rot="16200000">
            <a:off x="103727" y="3420429"/>
            <a:ext cx="3427032" cy="400110"/>
          </a:xfrm>
          <a:prstGeom prst="rect">
            <a:avLst/>
          </a:prstGeom>
          <a:noFill/>
        </p:spPr>
        <p:txBody>
          <a:bodyPr wrap="square" rtlCol="0">
            <a:spAutoFit/>
          </a:bodyPr>
          <a:lstStyle/>
          <a:p>
            <a:pPr algn="ctr"/>
            <a:r>
              <a:rPr lang="en-US" sz="2000" b="1" dirty="0" smtClea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Aligned Assessments</a:t>
            </a:r>
            <a:endParaRPr lang="en-US" sz="2000" b="1"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42081892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295400"/>
            <a:ext cx="8839200" cy="4525963"/>
          </a:xfrm>
        </p:spPr>
        <p:txBody>
          <a:bodyPr>
            <a:normAutofit/>
          </a:bodyPr>
          <a:lstStyle/>
          <a:p>
            <a:pPr marL="0" indent="0">
              <a:buNone/>
            </a:pPr>
            <a:r>
              <a:rPr lang="en-US" sz="2800" dirty="0" smtClean="0"/>
              <a:t>Misalignment can be caused by the </a:t>
            </a:r>
            <a:r>
              <a:rPr lang="en-US" sz="2800" b="1" dirty="0" smtClean="0">
                <a:solidFill>
                  <a:srgbClr val="000000"/>
                </a:solidFill>
              </a:rPr>
              <a:t>content and structure </a:t>
            </a:r>
            <a:r>
              <a:rPr lang="en-US" sz="2800" dirty="0" smtClean="0"/>
              <a:t>of formative assessments. Consider whether questions are:</a:t>
            </a:r>
            <a:endParaRPr lang="en-US" dirty="0" smtClean="0"/>
          </a:p>
          <a:p>
            <a:pPr lvl="1">
              <a:buFont typeface="Wingdings" panose="05000000000000000000" pitchFamily="2" charset="2"/>
              <a:buChar char="§"/>
            </a:pPr>
            <a:r>
              <a:rPr lang="en-US" sz="2600" dirty="0" smtClean="0"/>
              <a:t>Poorly written?</a:t>
            </a:r>
            <a:endParaRPr lang="en-US" sz="2600" dirty="0"/>
          </a:p>
          <a:p>
            <a:pPr lvl="1">
              <a:buFont typeface="Wingdings" panose="05000000000000000000" pitchFamily="2" charset="2"/>
              <a:buChar char="§"/>
            </a:pPr>
            <a:r>
              <a:rPr lang="en-US" sz="2600" dirty="0"/>
              <a:t>N</a:t>
            </a:r>
            <a:r>
              <a:rPr lang="en-US" sz="2600" dirty="0" smtClean="0"/>
              <a:t>ot </a:t>
            </a:r>
            <a:r>
              <a:rPr lang="en-US" sz="2600" dirty="0"/>
              <a:t>aligned to the </a:t>
            </a:r>
            <a:r>
              <a:rPr lang="en-US" sz="2600" dirty="0" smtClean="0"/>
              <a:t>standards?</a:t>
            </a:r>
            <a:endParaRPr lang="en-US" sz="2600" dirty="0"/>
          </a:p>
          <a:p>
            <a:pPr lvl="1">
              <a:buFont typeface="Wingdings" panose="05000000000000000000" pitchFamily="2" charset="2"/>
              <a:buChar char="§"/>
            </a:pPr>
            <a:r>
              <a:rPr lang="en-US" sz="2600" dirty="0"/>
              <a:t>N</a:t>
            </a:r>
            <a:r>
              <a:rPr lang="en-US" sz="2600" dirty="0" smtClean="0"/>
              <a:t>ot </a:t>
            </a:r>
            <a:r>
              <a:rPr lang="en-US" sz="2600" dirty="0"/>
              <a:t>written to the depth of the </a:t>
            </a:r>
            <a:r>
              <a:rPr lang="en-US" sz="2600" dirty="0" smtClean="0"/>
              <a:t>standard?</a:t>
            </a:r>
            <a:endParaRPr lang="en-US" sz="2600" dirty="0"/>
          </a:p>
          <a:p>
            <a:pPr lvl="1">
              <a:buFont typeface="Wingdings" panose="05000000000000000000" pitchFamily="2" charset="2"/>
              <a:buChar char="§"/>
            </a:pPr>
            <a:r>
              <a:rPr lang="en-US" sz="2600" dirty="0" smtClean="0"/>
              <a:t>Lacking inclusion of varying </a:t>
            </a:r>
            <a:r>
              <a:rPr lang="en-US" sz="2600" dirty="0"/>
              <a:t>item </a:t>
            </a:r>
            <a:r>
              <a:rPr lang="en-US" sz="2600" dirty="0" smtClean="0"/>
              <a:t>types?</a:t>
            </a:r>
          </a:p>
          <a:p>
            <a:pPr marL="457200" lvl="1" indent="0">
              <a:buNone/>
            </a:pPr>
            <a:endParaRPr lang="en-US" sz="2600" dirty="0"/>
          </a:p>
          <a:p>
            <a:pPr marL="457200" lvl="1" indent="0">
              <a:buNone/>
            </a:pPr>
            <a:endParaRPr lang="en-US" sz="2600" dirty="0"/>
          </a:p>
          <a:p>
            <a:pPr marL="0" indent="0">
              <a:buNone/>
            </a:pPr>
            <a:endParaRPr lang="en-US" dirty="0"/>
          </a:p>
        </p:txBody>
      </p:sp>
      <p:sp>
        <p:nvSpPr>
          <p:cNvPr id="3" name="Title 2"/>
          <p:cNvSpPr>
            <a:spLocks noGrp="1"/>
          </p:cNvSpPr>
          <p:nvPr>
            <p:ph type="title"/>
          </p:nvPr>
        </p:nvSpPr>
        <p:spPr/>
        <p:txBody>
          <a:bodyPr>
            <a:normAutofit/>
          </a:bodyPr>
          <a:lstStyle/>
          <a:p>
            <a:r>
              <a:rPr lang="en-US" sz="3000" dirty="0" smtClean="0"/>
              <a:t>Content and Structure of Assessments</a:t>
            </a:r>
            <a:endParaRPr lang="en-US" sz="3000" dirty="0"/>
          </a:p>
        </p:txBody>
      </p:sp>
    </p:spTree>
    <p:extLst>
      <p:ext uri="{BB962C8B-B14F-4D97-AF65-F5344CB8AC3E}">
        <p14:creationId xmlns:p14="http://schemas.microsoft.com/office/powerpoint/2010/main" val="17846788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spcAft>
                <a:spcPts val="600"/>
              </a:spcAft>
              <a:buNone/>
            </a:pPr>
            <a:endParaRPr lang="en-US" dirty="0" smtClean="0"/>
          </a:p>
          <a:p>
            <a:pPr marL="0" indent="0" algn="ctr">
              <a:spcAft>
                <a:spcPts val="600"/>
              </a:spcAft>
              <a:buNone/>
            </a:pPr>
            <a:r>
              <a:rPr lang="en-US" sz="2400" dirty="0" smtClean="0"/>
              <a:t>“Instructional leaders are ultimately responsible for guiding the establishment, implementation, and assessment of a set of clear instructional goals or standards for their schools……Effective instructional leaders facilitate the translation, consolidation, coordination, and integration of state and district standards into a coherent set of school-level marching orders” (McEwan, 2003).</a:t>
            </a:r>
            <a:endParaRPr lang="en-US" sz="2400" dirty="0"/>
          </a:p>
        </p:txBody>
      </p:sp>
      <p:sp>
        <p:nvSpPr>
          <p:cNvPr id="2" name="Title 1"/>
          <p:cNvSpPr>
            <a:spLocks noGrp="1"/>
          </p:cNvSpPr>
          <p:nvPr>
            <p:ph type="title"/>
          </p:nvPr>
        </p:nvSpPr>
        <p:spPr/>
        <p:txBody>
          <a:bodyPr>
            <a:normAutofit/>
          </a:bodyPr>
          <a:lstStyle/>
          <a:p>
            <a:r>
              <a:rPr lang="en-US" sz="3200" dirty="0" smtClean="0"/>
              <a:t>Your Role</a:t>
            </a:r>
            <a:endParaRPr lang="en-US" sz="3200" dirty="0"/>
          </a:p>
        </p:txBody>
      </p:sp>
      <p:sp>
        <p:nvSpPr>
          <p:cNvPr id="4" name="TextBox 3"/>
          <p:cNvSpPr txBox="1"/>
          <p:nvPr/>
        </p:nvSpPr>
        <p:spPr>
          <a:xfrm>
            <a:off x="2590800" y="6248400"/>
            <a:ext cx="6553200" cy="738664"/>
          </a:xfrm>
          <a:prstGeom prst="rect">
            <a:avLst/>
          </a:prstGeom>
          <a:noFill/>
        </p:spPr>
        <p:txBody>
          <a:bodyPr wrap="square" rtlCol="0">
            <a:spAutoFit/>
          </a:bodyPr>
          <a:lstStyle/>
          <a:p>
            <a:r>
              <a:rPr lang="en-US" sz="1400" dirty="0"/>
              <a:t>McEwan-Adkins, E. K. (2003). </a:t>
            </a:r>
            <a:r>
              <a:rPr lang="en-US" sz="1400" i="1" dirty="0"/>
              <a:t>7 steps to effective instructional leadership</a:t>
            </a:r>
            <a:r>
              <a:rPr lang="en-US" sz="1400" dirty="0"/>
              <a:t>. Thousand Oaks, CA: Corwin Press. </a:t>
            </a:r>
          </a:p>
          <a:p>
            <a:endParaRPr lang="en-US" sz="1400" dirty="0"/>
          </a:p>
        </p:txBody>
      </p:sp>
    </p:spTree>
    <p:extLst>
      <p:ext uri="{BB962C8B-B14F-4D97-AF65-F5344CB8AC3E}">
        <p14:creationId xmlns:p14="http://schemas.microsoft.com/office/powerpoint/2010/main" val="398067409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dirty="0" smtClean="0"/>
              <a:t>Review the assessment items provided on your sheet. </a:t>
            </a:r>
          </a:p>
          <a:p>
            <a:pPr marL="0" indent="0">
              <a:buNone/>
            </a:pPr>
            <a:endParaRPr lang="en-US" dirty="0"/>
          </a:p>
          <a:p>
            <a:pPr marL="0" indent="0">
              <a:buNone/>
            </a:pPr>
            <a:r>
              <a:rPr lang="en-US" dirty="0" smtClean="0"/>
              <a:t>For each provided assessment item, classify it with one of the following:</a:t>
            </a:r>
          </a:p>
          <a:p>
            <a:pPr lvl="1"/>
            <a:r>
              <a:rPr lang="en-US" sz="2400" dirty="0" smtClean="0"/>
              <a:t>Acceptable as is</a:t>
            </a:r>
          </a:p>
          <a:p>
            <a:pPr lvl="1"/>
            <a:r>
              <a:rPr lang="en-US" sz="2400" dirty="0" smtClean="0"/>
              <a:t>Revise (please provide a suggested revision)</a:t>
            </a:r>
          </a:p>
          <a:p>
            <a:pPr lvl="1"/>
            <a:r>
              <a:rPr lang="en-US" sz="2400" dirty="0" smtClean="0"/>
              <a:t>Reject</a:t>
            </a:r>
          </a:p>
          <a:p>
            <a:pPr marL="457200" lvl="1" indent="0">
              <a:buNone/>
            </a:pPr>
            <a:endParaRPr lang="en-US" sz="2400" dirty="0"/>
          </a:p>
          <a:p>
            <a:pPr marL="0" indent="0">
              <a:buNone/>
            </a:pPr>
            <a:r>
              <a:rPr lang="en-US" dirty="0" smtClean="0"/>
              <a:t>Partner with another district who reviewed a different set of items and share your findings.</a:t>
            </a:r>
            <a:endParaRPr lang="en-US" dirty="0"/>
          </a:p>
        </p:txBody>
      </p:sp>
      <p:sp>
        <p:nvSpPr>
          <p:cNvPr id="3" name="Title 2"/>
          <p:cNvSpPr>
            <a:spLocks noGrp="1"/>
          </p:cNvSpPr>
          <p:nvPr>
            <p:ph type="title"/>
          </p:nvPr>
        </p:nvSpPr>
        <p:spPr/>
        <p:txBody>
          <a:bodyPr>
            <a:normAutofit/>
          </a:bodyPr>
          <a:lstStyle/>
          <a:p>
            <a:r>
              <a:rPr lang="en-US" sz="3000" dirty="0" smtClean="0"/>
              <a:t>Item Review Activity</a:t>
            </a:r>
            <a:endParaRPr lang="en-US" sz="3000" dirty="0"/>
          </a:p>
        </p:txBody>
      </p:sp>
    </p:spTree>
    <p:extLst>
      <p:ext uri="{BB962C8B-B14F-4D97-AF65-F5344CB8AC3E}">
        <p14:creationId xmlns:p14="http://schemas.microsoft.com/office/powerpoint/2010/main" val="196898360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dirty="0" smtClean="0"/>
              <a:t>Vocabulary</a:t>
            </a:r>
          </a:p>
          <a:p>
            <a:pPr lvl="1"/>
            <a:r>
              <a:rPr lang="en-US" dirty="0" smtClean="0"/>
              <a:t>Not enough context</a:t>
            </a:r>
          </a:p>
          <a:p>
            <a:pPr lvl="1"/>
            <a:r>
              <a:rPr lang="en-US" dirty="0" smtClean="0"/>
              <a:t>Implausible distractors</a:t>
            </a:r>
          </a:p>
          <a:p>
            <a:pPr marL="0" indent="0">
              <a:buNone/>
            </a:pPr>
            <a:endParaRPr lang="en-US" dirty="0"/>
          </a:p>
          <a:p>
            <a:pPr marL="0" indent="0">
              <a:buNone/>
            </a:pPr>
            <a:r>
              <a:rPr lang="en-US" dirty="0" smtClean="0"/>
              <a:t>Reading</a:t>
            </a:r>
          </a:p>
          <a:p>
            <a:pPr lvl="1" indent="-342900"/>
            <a:r>
              <a:rPr lang="en-US" dirty="0" smtClean="0"/>
              <a:t>Imprecise correct answers</a:t>
            </a:r>
          </a:p>
          <a:p>
            <a:pPr lvl="1" indent="-342900"/>
            <a:r>
              <a:rPr lang="en-US" dirty="0" smtClean="0"/>
              <a:t>Not aligned to the rigor of the standard</a:t>
            </a:r>
          </a:p>
          <a:p>
            <a:pPr lvl="1" indent="-342900"/>
            <a:endParaRPr lang="en-US" dirty="0"/>
          </a:p>
          <a:p>
            <a:pPr marL="0" indent="0">
              <a:buNone/>
            </a:pPr>
            <a:r>
              <a:rPr lang="en-US" dirty="0" smtClean="0"/>
              <a:t>Writing</a:t>
            </a:r>
          </a:p>
          <a:p>
            <a:pPr lvl="1" indent="-342900"/>
            <a:r>
              <a:rPr lang="en-US" dirty="0" smtClean="0"/>
              <a:t>Not enough in the text for students to write about</a:t>
            </a:r>
          </a:p>
          <a:p>
            <a:pPr lvl="1" indent="-342900"/>
            <a:r>
              <a:rPr lang="en-US" dirty="0" smtClean="0"/>
              <a:t>Imprecise prompt</a:t>
            </a:r>
            <a:endParaRPr lang="en-US" dirty="0"/>
          </a:p>
        </p:txBody>
      </p:sp>
      <p:sp>
        <p:nvSpPr>
          <p:cNvPr id="3" name="Title 2"/>
          <p:cNvSpPr>
            <a:spLocks noGrp="1"/>
          </p:cNvSpPr>
          <p:nvPr>
            <p:ph type="title"/>
          </p:nvPr>
        </p:nvSpPr>
        <p:spPr/>
        <p:txBody>
          <a:bodyPr>
            <a:normAutofit/>
          </a:bodyPr>
          <a:lstStyle/>
          <a:p>
            <a:r>
              <a:rPr lang="en-US" sz="3000" dirty="0" smtClean="0"/>
              <a:t>Common ELA Item Flaws</a:t>
            </a:r>
            <a:endParaRPr lang="en-US" sz="3000" dirty="0"/>
          </a:p>
        </p:txBody>
      </p:sp>
    </p:spTree>
    <p:extLst>
      <p:ext uri="{BB962C8B-B14F-4D97-AF65-F5344CB8AC3E}">
        <p14:creationId xmlns:p14="http://schemas.microsoft.com/office/powerpoint/2010/main" val="75869345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Standard Alignment</a:t>
            </a:r>
            <a:endParaRPr lang="en-US" dirty="0"/>
          </a:p>
          <a:p>
            <a:pPr lvl="1"/>
            <a:r>
              <a:rPr lang="en-US" dirty="0" smtClean="0"/>
              <a:t>Below grade level</a:t>
            </a:r>
          </a:p>
          <a:p>
            <a:pPr lvl="1"/>
            <a:r>
              <a:rPr lang="en-US" dirty="0" smtClean="0"/>
              <a:t>Weak alignment</a:t>
            </a:r>
          </a:p>
          <a:p>
            <a:pPr lvl="1"/>
            <a:r>
              <a:rPr lang="en-US" dirty="0" smtClean="0"/>
              <a:t>Exceeds grade level</a:t>
            </a:r>
          </a:p>
          <a:p>
            <a:r>
              <a:rPr lang="en-US" dirty="0" smtClean="0"/>
              <a:t>Imprecise questions</a:t>
            </a:r>
          </a:p>
          <a:p>
            <a:r>
              <a:rPr lang="en-US" dirty="0" smtClean="0"/>
              <a:t>Imprecise answers</a:t>
            </a:r>
          </a:p>
          <a:p>
            <a:r>
              <a:rPr lang="en-US" dirty="0" smtClean="0"/>
              <a:t>Not aligned to the depth of the standard</a:t>
            </a:r>
          </a:p>
          <a:p>
            <a:r>
              <a:rPr lang="en-US" dirty="0" smtClean="0"/>
              <a:t>Poor item type choice</a:t>
            </a:r>
            <a:endParaRPr lang="en-US" dirty="0"/>
          </a:p>
        </p:txBody>
      </p:sp>
      <p:sp>
        <p:nvSpPr>
          <p:cNvPr id="3" name="Title 2"/>
          <p:cNvSpPr>
            <a:spLocks noGrp="1"/>
          </p:cNvSpPr>
          <p:nvPr>
            <p:ph type="title"/>
          </p:nvPr>
        </p:nvSpPr>
        <p:spPr/>
        <p:txBody>
          <a:bodyPr>
            <a:normAutofit/>
          </a:bodyPr>
          <a:lstStyle/>
          <a:p>
            <a:r>
              <a:rPr lang="en-US" sz="3000" dirty="0" smtClean="0"/>
              <a:t>Common Mathematics Item Flaws</a:t>
            </a:r>
            <a:endParaRPr lang="en-US" sz="3000" dirty="0"/>
          </a:p>
        </p:txBody>
      </p:sp>
    </p:spTree>
    <p:extLst>
      <p:ext uri="{BB962C8B-B14F-4D97-AF65-F5344CB8AC3E}">
        <p14:creationId xmlns:p14="http://schemas.microsoft.com/office/powerpoint/2010/main" val="34696428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for Lunch Break Learnin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733550" y="2210594"/>
            <a:ext cx="5524500" cy="26955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Lunch Break: 90 minutes</a:t>
            </a:r>
            <a:endParaRPr lang="en-US" dirty="0"/>
          </a:p>
        </p:txBody>
      </p:sp>
    </p:spTree>
    <p:extLst>
      <p:ext uri="{BB962C8B-B14F-4D97-AF65-F5344CB8AC3E}">
        <p14:creationId xmlns:p14="http://schemas.microsoft.com/office/powerpoint/2010/main" val="295053047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Please Sign-In!</a:t>
            </a:r>
            <a:endParaRPr lang="en-US" dirty="0"/>
          </a:p>
        </p:txBody>
      </p:sp>
      <p:pic>
        <p:nvPicPr>
          <p:cNvPr id="3074" name="Picture 2" descr="Image result for welcome back im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438275"/>
            <a:ext cx="6858000"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31881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304800" y="1295400"/>
          <a:ext cx="83820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The Cycle of Assessment</a:t>
            </a:r>
            <a:endParaRPr lang="en-US" dirty="0"/>
          </a:p>
        </p:txBody>
      </p:sp>
    </p:spTree>
    <p:extLst>
      <p:ext uri="{BB962C8B-B14F-4D97-AF65-F5344CB8AC3E}">
        <p14:creationId xmlns:p14="http://schemas.microsoft.com/office/powerpoint/2010/main" val="31070637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000" dirty="0" smtClean="0"/>
              <a:t>The Art of Item Writing</a:t>
            </a:r>
            <a:endParaRPr lang="en-US" sz="3000" dirty="0"/>
          </a:p>
        </p:txBody>
      </p:sp>
      <p:sp>
        <p:nvSpPr>
          <p:cNvPr id="5" name="Content Placeholder 1"/>
          <p:cNvSpPr>
            <a:spLocks noGrp="1"/>
          </p:cNvSpPr>
          <p:nvPr>
            <p:ph idx="1"/>
          </p:nvPr>
        </p:nvSpPr>
        <p:spPr/>
        <p:txBody>
          <a:bodyPr/>
          <a:lstStyle/>
          <a:p>
            <a:pPr marL="0" indent="0">
              <a:buNone/>
            </a:pPr>
            <a:r>
              <a:rPr lang="en-US" altLang="en-US" dirty="0"/>
              <a:t>An assessment system that uses </a:t>
            </a:r>
            <a:r>
              <a:rPr lang="en-US" altLang="en-US" dirty="0" smtClean="0"/>
              <a:t>universal design </a:t>
            </a:r>
            <a:r>
              <a:rPr lang="en-US" altLang="en-US" dirty="0"/>
              <a:t>includes these main principles:</a:t>
            </a:r>
          </a:p>
          <a:p>
            <a:r>
              <a:rPr lang="en-US" altLang="en-US" dirty="0" smtClean="0"/>
              <a:t>Content </a:t>
            </a:r>
            <a:r>
              <a:rPr lang="en-US" altLang="en-US" dirty="0"/>
              <a:t>is accessible </a:t>
            </a:r>
            <a:r>
              <a:rPr lang="en-US" altLang="en-US" dirty="0" smtClean="0"/>
              <a:t>to </a:t>
            </a:r>
            <a:r>
              <a:rPr lang="en-US" altLang="en-US" dirty="0"/>
              <a:t>the widest range of students possible. </a:t>
            </a:r>
          </a:p>
          <a:p>
            <a:r>
              <a:rPr lang="en-US" altLang="en-US" dirty="0"/>
              <a:t>Questions/content are framed within short sentences, stating the most important ideas first</a:t>
            </a:r>
            <a:r>
              <a:rPr lang="en-US" altLang="en-US" dirty="0" smtClean="0"/>
              <a:t>.</a:t>
            </a:r>
          </a:p>
          <a:p>
            <a:r>
              <a:rPr lang="en-US" altLang="en-US" dirty="0"/>
              <a:t>Free from issues of </a:t>
            </a:r>
            <a:r>
              <a:rPr lang="en-US" altLang="en-US" dirty="0" smtClean="0"/>
              <a:t>bias </a:t>
            </a:r>
            <a:r>
              <a:rPr lang="en-US" altLang="en-US" dirty="0"/>
              <a:t>and </a:t>
            </a:r>
            <a:r>
              <a:rPr lang="en-US" altLang="en-US" dirty="0" smtClean="0"/>
              <a:t>sensitivity</a:t>
            </a:r>
            <a:endParaRPr lang="en-US" altLang="en-US" dirty="0"/>
          </a:p>
          <a:p>
            <a:pPr marL="0" indent="0">
              <a:buNone/>
            </a:pPr>
            <a:endParaRPr lang="en-US" altLang="en-US" dirty="0"/>
          </a:p>
          <a:p>
            <a:endParaRPr lang="en-US" dirty="0"/>
          </a:p>
        </p:txBody>
      </p:sp>
    </p:spTree>
    <p:extLst>
      <p:ext uri="{BB962C8B-B14F-4D97-AF65-F5344CB8AC3E}">
        <p14:creationId xmlns:p14="http://schemas.microsoft.com/office/powerpoint/2010/main" val="342205827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000" dirty="0" smtClean="0"/>
              <a:t>Item Writing Terminology</a:t>
            </a:r>
            <a:endParaRPr lang="en-US" sz="3000" dirty="0"/>
          </a:p>
        </p:txBody>
      </p:sp>
      <p:sp>
        <p:nvSpPr>
          <p:cNvPr id="5" name="Content Placeholder 1"/>
          <p:cNvSpPr>
            <a:spLocks noGrp="1"/>
          </p:cNvSpPr>
          <p:nvPr>
            <p:ph idx="1"/>
          </p:nvPr>
        </p:nvSpPr>
        <p:spPr/>
        <p:txBody>
          <a:bodyPr/>
          <a:lstStyle/>
          <a:p>
            <a:pPr marL="0" indent="0">
              <a:spcAft>
                <a:spcPts val="600"/>
              </a:spcAft>
              <a:buNone/>
            </a:pPr>
            <a:r>
              <a:rPr lang="en-US" b="1" dirty="0"/>
              <a:t>Item – </a:t>
            </a:r>
            <a:r>
              <a:rPr lang="en-US" dirty="0"/>
              <a:t>a complete test question and answer choices</a:t>
            </a:r>
          </a:p>
          <a:p>
            <a:pPr marL="0" indent="0">
              <a:spcAft>
                <a:spcPts val="600"/>
              </a:spcAft>
              <a:buNone/>
            </a:pPr>
            <a:r>
              <a:rPr lang="en-US" b="1" dirty="0"/>
              <a:t>MC – </a:t>
            </a:r>
            <a:r>
              <a:rPr lang="en-US" dirty="0"/>
              <a:t>a </a:t>
            </a:r>
            <a:r>
              <a:rPr lang="en-US" dirty="0" smtClean="0"/>
              <a:t>multiple </a:t>
            </a:r>
            <a:r>
              <a:rPr lang="en-US" dirty="0"/>
              <a:t>c</a:t>
            </a:r>
            <a:r>
              <a:rPr lang="en-US" dirty="0" smtClean="0"/>
              <a:t>hoice </a:t>
            </a:r>
            <a:r>
              <a:rPr lang="en-US" dirty="0"/>
              <a:t>item</a:t>
            </a:r>
          </a:p>
          <a:p>
            <a:pPr marL="0" indent="0">
              <a:spcAft>
                <a:spcPts val="600"/>
              </a:spcAft>
              <a:buNone/>
            </a:pPr>
            <a:r>
              <a:rPr lang="en-US" b="1" dirty="0"/>
              <a:t>Stem – </a:t>
            </a:r>
            <a:r>
              <a:rPr lang="en-US" dirty="0"/>
              <a:t>the question that is asked</a:t>
            </a:r>
          </a:p>
          <a:p>
            <a:pPr marL="0" indent="0">
              <a:spcAft>
                <a:spcPts val="600"/>
              </a:spcAft>
              <a:buNone/>
            </a:pPr>
            <a:r>
              <a:rPr lang="en-US" b="1" dirty="0"/>
              <a:t>Prompt – </a:t>
            </a:r>
            <a:r>
              <a:rPr lang="en-US" dirty="0"/>
              <a:t>a stem for a writing item</a:t>
            </a:r>
          </a:p>
          <a:p>
            <a:pPr marL="0" indent="0">
              <a:spcAft>
                <a:spcPts val="600"/>
              </a:spcAft>
              <a:buNone/>
            </a:pPr>
            <a:r>
              <a:rPr lang="en-US" b="1" dirty="0"/>
              <a:t>Key – </a:t>
            </a:r>
            <a:r>
              <a:rPr lang="en-US" dirty="0"/>
              <a:t>the correct answer</a:t>
            </a:r>
          </a:p>
          <a:p>
            <a:pPr marL="0" indent="0">
              <a:spcAft>
                <a:spcPts val="600"/>
              </a:spcAft>
              <a:buNone/>
            </a:pPr>
            <a:r>
              <a:rPr lang="en-US" b="1" dirty="0"/>
              <a:t>Distractor – </a:t>
            </a:r>
            <a:r>
              <a:rPr lang="en-US" dirty="0"/>
              <a:t>an incorrect answer</a:t>
            </a:r>
          </a:p>
          <a:p>
            <a:pPr marL="0" indent="0">
              <a:spcAft>
                <a:spcPts val="600"/>
              </a:spcAft>
              <a:buNone/>
            </a:pPr>
            <a:r>
              <a:rPr lang="en-US" b="1" dirty="0"/>
              <a:t>Rationale – </a:t>
            </a:r>
            <a:r>
              <a:rPr lang="en-US" dirty="0"/>
              <a:t>the reason an answer is correct or incorrect</a:t>
            </a:r>
          </a:p>
          <a:p>
            <a:endParaRPr lang="en-US" dirty="0"/>
          </a:p>
        </p:txBody>
      </p:sp>
    </p:spTree>
    <p:extLst>
      <p:ext uri="{BB962C8B-B14F-4D97-AF65-F5344CB8AC3E}">
        <p14:creationId xmlns:p14="http://schemas.microsoft.com/office/powerpoint/2010/main" val="21323205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000" dirty="0" smtClean="0"/>
              <a:t>Standards-Based</a:t>
            </a:r>
            <a:endParaRPr lang="en-US" sz="3000" dirty="0"/>
          </a:p>
        </p:txBody>
      </p:sp>
      <p:sp>
        <p:nvSpPr>
          <p:cNvPr id="5" name="Content Placeholder 2"/>
          <p:cNvSpPr>
            <a:spLocks noGrp="1"/>
          </p:cNvSpPr>
          <p:nvPr>
            <p:ph idx="1"/>
          </p:nvPr>
        </p:nvSpPr>
        <p:spPr/>
        <p:txBody>
          <a:bodyPr>
            <a:normAutofit/>
          </a:bodyPr>
          <a:lstStyle/>
          <a:p>
            <a:pPr>
              <a:lnSpc>
                <a:spcPct val="90000"/>
              </a:lnSpc>
              <a:buFontTx/>
              <a:buNone/>
            </a:pPr>
            <a:r>
              <a:rPr lang="en-US" sz="2800" b="1" dirty="0"/>
              <a:t>Before </a:t>
            </a:r>
            <a:r>
              <a:rPr lang="en-US" sz="2800" b="1" dirty="0" smtClean="0"/>
              <a:t>you start </a:t>
            </a:r>
            <a:r>
              <a:rPr lang="en-US" sz="2800" b="1" dirty="0"/>
              <a:t>writing </a:t>
            </a:r>
            <a:r>
              <a:rPr lang="en-US" sz="2800" b="1" dirty="0" smtClean="0"/>
              <a:t>an </a:t>
            </a:r>
            <a:r>
              <a:rPr lang="en-US" sz="2800" b="1" dirty="0"/>
              <a:t>item:</a:t>
            </a:r>
          </a:p>
          <a:p>
            <a:r>
              <a:rPr lang="en-US" dirty="0"/>
              <a:t>Read the standard carefully.  Ask what skill/knowledge </a:t>
            </a:r>
            <a:r>
              <a:rPr lang="en-US" dirty="0" smtClean="0"/>
              <a:t>the </a:t>
            </a:r>
            <a:r>
              <a:rPr lang="en-US" dirty="0"/>
              <a:t>standard </a:t>
            </a:r>
            <a:r>
              <a:rPr lang="en-US" dirty="0" smtClean="0"/>
              <a:t>is asking </a:t>
            </a:r>
            <a:r>
              <a:rPr lang="en-US" dirty="0"/>
              <a:t>the student to display.</a:t>
            </a:r>
          </a:p>
          <a:p>
            <a:r>
              <a:rPr lang="en-US" dirty="0" smtClean="0"/>
              <a:t>Brainstorm</a:t>
            </a:r>
          </a:p>
          <a:p>
            <a:pPr lvl="1"/>
            <a:r>
              <a:rPr lang="en-US" i="1" dirty="0" smtClean="0"/>
              <a:t>Think </a:t>
            </a:r>
            <a:r>
              <a:rPr lang="en-US" i="1" dirty="0"/>
              <a:t>of a task(s) the student must do or a fact that the student must know to display </a:t>
            </a:r>
            <a:r>
              <a:rPr lang="en-US" i="1" dirty="0" smtClean="0"/>
              <a:t>mastery of the skills and concepts within the range of difficulty and the breadth of cognitive demand required by the standard.  </a:t>
            </a:r>
            <a:endParaRPr lang="en-US" i="1"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25105862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Item Writing: Basics-Tips</a:t>
            </a:r>
            <a:endParaRPr lang="en-US" dirty="0"/>
          </a:p>
        </p:txBody>
      </p:sp>
      <p:sp>
        <p:nvSpPr>
          <p:cNvPr id="5" name="Content Placeholder 1"/>
          <p:cNvSpPr>
            <a:spLocks noGrp="1"/>
          </p:cNvSpPr>
          <p:nvPr>
            <p:ph idx="1"/>
          </p:nvPr>
        </p:nvSpPr>
        <p:spPr/>
        <p:txBody>
          <a:bodyPr/>
          <a:lstStyle/>
          <a:p>
            <a:r>
              <a:rPr lang="en-US" dirty="0"/>
              <a:t>Use clearly worded, grade-level appropriate </a:t>
            </a:r>
            <a:r>
              <a:rPr lang="en-US" dirty="0" smtClean="0"/>
              <a:t>language.</a:t>
            </a:r>
          </a:p>
          <a:p>
            <a:r>
              <a:rPr lang="en-US" dirty="0" smtClean="0">
                <a:ea typeface="Times New Roman" panose="02020603050405020304" pitchFamily="18" charset="0"/>
                <a:cs typeface="Calibri" panose="020F0502020204030204" pitchFamily="34" charset="0"/>
              </a:rPr>
              <a:t>Ensure </a:t>
            </a:r>
            <a:r>
              <a:rPr lang="en-US" dirty="0">
                <a:ea typeface="Times New Roman" panose="02020603050405020304" pitchFamily="18" charset="0"/>
                <a:cs typeface="Calibri" panose="020F0502020204030204" pitchFamily="34" charset="0"/>
              </a:rPr>
              <a:t>that students do not have to read the answer options in order to interpret the </a:t>
            </a:r>
            <a:r>
              <a:rPr lang="en-US" dirty="0" smtClean="0">
                <a:ea typeface="Times New Roman" panose="02020603050405020304" pitchFamily="18" charset="0"/>
                <a:cs typeface="Calibri" panose="020F0502020204030204" pitchFamily="34" charset="0"/>
              </a:rPr>
              <a:t>question.</a:t>
            </a:r>
            <a:endParaRPr lang="en-US" dirty="0"/>
          </a:p>
          <a:p>
            <a:r>
              <a:rPr lang="en-US" dirty="0">
                <a:cs typeface="Calibri" panose="020F0502020204030204" pitchFamily="34" charset="0"/>
              </a:rPr>
              <a:t>Write items as a question or direction, not a completion </a:t>
            </a:r>
            <a:r>
              <a:rPr lang="en-US" dirty="0" smtClean="0">
                <a:cs typeface="Calibri" panose="020F0502020204030204" pitchFamily="34" charset="0"/>
              </a:rPr>
              <a:t>statement.</a:t>
            </a:r>
          </a:p>
          <a:p>
            <a:r>
              <a:rPr lang="en-US" dirty="0">
                <a:latin typeface="+mn-lt"/>
              </a:rPr>
              <a:t>Make context realistic and </a:t>
            </a:r>
            <a:r>
              <a:rPr lang="en-US" dirty="0" smtClean="0">
                <a:latin typeface="+mn-lt"/>
              </a:rPr>
              <a:t>grade-appropriate.</a:t>
            </a:r>
          </a:p>
          <a:p>
            <a:pPr lvl="0">
              <a:spcBef>
                <a:spcPts val="480"/>
              </a:spcBef>
              <a:buSzPct val="100000"/>
            </a:pPr>
            <a:r>
              <a:rPr lang="en-US" dirty="0">
                <a:latin typeface="+mn-lt"/>
                <a:sym typeface="Arial"/>
              </a:rPr>
              <a:t>Avoid negative </a:t>
            </a:r>
            <a:r>
              <a:rPr lang="en-US" dirty="0" smtClean="0">
                <a:latin typeface="+mn-lt"/>
                <a:sym typeface="Arial"/>
              </a:rPr>
              <a:t>questions.</a:t>
            </a:r>
            <a:endParaRPr lang="en-US" dirty="0">
              <a:latin typeface="+mn-lt"/>
              <a:sym typeface="Arial"/>
            </a:endParaRPr>
          </a:p>
          <a:p>
            <a:pPr lvl="0"/>
            <a:r>
              <a:rPr lang="en-US" dirty="0"/>
              <a:t>Make sure the distractors are incorrect but plausible and </a:t>
            </a:r>
            <a:r>
              <a:rPr lang="en-US" dirty="0" smtClean="0"/>
              <a:t>help </a:t>
            </a:r>
            <a:r>
              <a:rPr lang="en-US" dirty="0"/>
              <a:t>identify student </a:t>
            </a:r>
            <a:r>
              <a:rPr lang="en-US" dirty="0" smtClean="0"/>
              <a:t>misconceptions.</a:t>
            </a:r>
            <a:endParaRPr lang="en-US" dirty="0">
              <a:sym typeface="Arial"/>
            </a:endParaRPr>
          </a:p>
          <a:p>
            <a:endParaRPr lang="en-US" dirty="0"/>
          </a:p>
          <a:p>
            <a:endParaRPr lang="en-US" dirty="0"/>
          </a:p>
          <a:p>
            <a:endParaRPr lang="en-US" dirty="0"/>
          </a:p>
        </p:txBody>
      </p:sp>
    </p:spTree>
    <p:extLst>
      <p:ext uri="{BB962C8B-B14F-4D97-AF65-F5344CB8AC3E}">
        <p14:creationId xmlns:p14="http://schemas.microsoft.com/office/powerpoint/2010/main" val="42072841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Shape 485"/>
          <p:cNvSpPr>
            <a:spLocks noGrp="1"/>
          </p:cNvSpPr>
          <p:nvPr>
            <p:ph type="title"/>
          </p:nvPr>
        </p:nvSpPr>
        <p:spPr>
          <a:xfrm>
            <a:off x="2590800" y="3886200"/>
            <a:ext cx="6324600" cy="2057400"/>
          </a:xfrm>
          <a:prstGeom prst="rect">
            <a:avLst/>
          </a:prstGeom>
        </p:spPr>
        <p:txBody>
          <a:bodyPr lIns="45699" tIns="45699" rIns="45699" bIns="45699"/>
          <a:lstStyle/>
          <a:p>
            <a:r>
              <a:rPr dirty="0">
                <a:latin typeface="PermianSlabSerifTypeface" panose="02000000000000000000" pitchFamily="50" charset="0"/>
              </a:rPr>
              <a:t>Standards</a:t>
            </a:r>
          </a:p>
        </p:txBody>
      </p:sp>
    </p:spTree>
    <p:extLst>
      <p:ext uri="{BB962C8B-B14F-4D97-AF65-F5344CB8AC3E}">
        <p14:creationId xmlns:p14="http://schemas.microsoft.com/office/powerpoint/2010/main" val="1508651720"/>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8686800" cy="5105400"/>
          </a:xfrm>
        </p:spPr>
        <p:txBody>
          <a:bodyPr>
            <a:normAutofit fontScale="62500" lnSpcReduction="20000"/>
          </a:bodyPr>
          <a:lstStyle/>
          <a:p>
            <a:pPr marL="0" indent="0">
              <a:buNone/>
            </a:pPr>
            <a:r>
              <a:rPr lang="en-US" sz="3800" dirty="0" smtClean="0"/>
              <a:t>Why does this matter to you, as a district leader?</a:t>
            </a:r>
            <a:r>
              <a:rPr lang="en-US" sz="3800" dirty="0"/>
              <a:t/>
            </a:r>
            <a:br>
              <a:rPr lang="en-US" sz="3800" dirty="0"/>
            </a:br>
            <a:endParaRPr lang="en-US" sz="3800" dirty="0"/>
          </a:p>
          <a:p>
            <a:r>
              <a:rPr lang="en-US" sz="3400" dirty="0" smtClean="0"/>
              <a:t>A by-product of item writing is a deeper understanding of our state standards. Engaging </a:t>
            </a:r>
            <a:r>
              <a:rPr lang="en-US" sz="3400" dirty="0"/>
              <a:t>in </a:t>
            </a:r>
            <a:r>
              <a:rPr lang="en-US" sz="3400" dirty="0" smtClean="0"/>
              <a:t>this </a:t>
            </a:r>
            <a:r>
              <a:rPr lang="en-US" sz="3400" dirty="0"/>
              <a:t>process will help </a:t>
            </a:r>
            <a:r>
              <a:rPr lang="en-US" sz="3400" dirty="0" smtClean="0"/>
              <a:t>see the power of this learning, and learn how you can support educators in item writing as a professional learning opportunity and to strengthen their ability to write stronger classroom assessment items. </a:t>
            </a:r>
          </a:p>
          <a:p>
            <a:endParaRPr lang="en-US" sz="3400" dirty="0"/>
          </a:p>
          <a:p>
            <a:r>
              <a:rPr lang="en-US" sz="3400" dirty="0" smtClean="0"/>
              <a:t>This will equip you to go back and look at your district-wide assessments through a new lens to look at the quality of items and their alignment to standards. </a:t>
            </a:r>
          </a:p>
          <a:p>
            <a:pPr marL="0" indent="0">
              <a:buNone/>
            </a:pPr>
            <a:endParaRPr lang="en-US" sz="3400" dirty="0"/>
          </a:p>
          <a:p>
            <a:r>
              <a:rPr lang="en-US" sz="3400" dirty="0" smtClean="0"/>
              <a:t>Your teachers will engage in this work deeply at summer training. This will give you a taste of what they will experience so you can provide follow-up support to them.</a:t>
            </a:r>
            <a:endParaRPr lang="en-US" dirty="0"/>
          </a:p>
          <a:p>
            <a:pPr marL="0" indent="0">
              <a:buNone/>
            </a:pPr>
            <a:endParaRPr lang="en-US" dirty="0" smtClean="0"/>
          </a:p>
        </p:txBody>
      </p:sp>
      <p:sp>
        <p:nvSpPr>
          <p:cNvPr id="3" name="Title 2"/>
          <p:cNvSpPr>
            <a:spLocks noGrp="1"/>
          </p:cNvSpPr>
          <p:nvPr>
            <p:ph type="title"/>
          </p:nvPr>
        </p:nvSpPr>
        <p:spPr/>
        <p:txBody>
          <a:bodyPr>
            <a:normAutofit/>
          </a:bodyPr>
          <a:lstStyle/>
          <a:p>
            <a:r>
              <a:rPr lang="en-US" sz="3000" dirty="0" smtClean="0"/>
              <a:t>Item Writing - Your Turn</a:t>
            </a:r>
            <a:endParaRPr lang="en-US" sz="3000" dirty="0"/>
          </a:p>
        </p:txBody>
      </p:sp>
    </p:spTree>
    <p:extLst>
      <p:ext uri="{BB962C8B-B14F-4D97-AF65-F5344CB8AC3E}">
        <p14:creationId xmlns:p14="http://schemas.microsoft.com/office/powerpoint/2010/main" val="162250362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Y</a:t>
            </a:r>
            <a:r>
              <a:rPr lang="en-US" dirty="0" smtClean="0"/>
              <a:t>ou will be provided a passage.  Write the following items:</a:t>
            </a:r>
          </a:p>
          <a:p>
            <a:pPr marL="914400" lvl="1" indent="-457200">
              <a:buFont typeface="+mj-lt"/>
              <a:buAutoNum type="arabicPeriod"/>
            </a:pPr>
            <a:r>
              <a:rPr lang="en-US" dirty="0"/>
              <a:t>Write a vocabulary item aligned to standard 4. Make sure the word is worthy of assessing and has sufficient context. The distractors should be plausible but incorrect.</a:t>
            </a:r>
          </a:p>
          <a:p>
            <a:pPr marL="914400" lvl="1" indent="-457200">
              <a:buFont typeface="+mj-lt"/>
              <a:buAutoNum type="arabicPeriod"/>
            </a:pPr>
            <a:r>
              <a:rPr lang="en-US" dirty="0"/>
              <a:t>Write a central idea item aligned to standard 2. Each distractor should show a potential misreading of the text.</a:t>
            </a:r>
          </a:p>
          <a:p>
            <a:pPr marL="914400" lvl="1" indent="-457200">
              <a:buFont typeface="+mj-lt"/>
              <a:buAutoNum type="arabicPeriod"/>
            </a:pPr>
            <a:r>
              <a:rPr lang="en-US" dirty="0"/>
              <a:t>Write an argumentative or explanatory writing prompt. Make sure the prompt allows students to use sufficient information from both passages. </a:t>
            </a:r>
          </a:p>
          <a:p>
            <a:pPr lvl="1"/>
            <a:endParaRPr lang="en-US" dirty="0"/>
          </a:p>
        </p:txBody>
      </p:sp>
      <p:sp>
        <p:nvSpPr>
          <p:cNvPr id="3" name="Title 2"/>
          <p:cNvSpPr>
            <a:spLocks noGrp="1"/>
          </p:cNvSpPr>
          <p:nvPr>
            <p:ph type="title"/>
          </p:nvPr>
        </p:nvSpPr>
        <p:spPr/>
        <p:txBody>
          <a:bodyPr/>
          <a:lstStyle/>
          <a:p>
            <a:r>
              <a:rPr lang="en-US" dirty="0" smtClean="0"/>
              <a:t>Item Writing - ELA</a:t>
            </a:r>
            <a:endParaRPr lang="en-US" dirty="0"/>
          </a:p>
        </p:txBody>
      </p:sp>
    </p:spTree>
    <p:extLst>
      <p:ext uri="{BB962C8B-B14F-4D97-AF65-F5344CB8AC3E}">
        <p14:creationId xmlns:p14="http://schemas.microsoft.com/office/powerpoint/2010/main" val="409722230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800" dirty="0" smtClean="0"/>
              <a:t>You will be provided five standards. For each:</a:t>
            </a:r>
          </a:p>
          <a:p>
            <a:pPr marL="914400" lvl="1" indent="-457200">
              <a:buFont typeface="+mj-lt"/>
              <a:buAutoNum type="arabicPeriod"/>
            </a:pPr>
            <a:r>
              <a:rPr lang="en-US" sz="2800" dirty="0" smtClean="0"/>
              <a:t>Write an item to assess each standard.</a:t>
            </a:r>
          </a:p>
          <a:p>
            <a:pPr marL="914400" lvl="1" indent="-457200">
              <a:buFont typeface="+mj-lt"/>
              <a:buAutoNum type="arabicPeriod"/>
            </a:pPr>
            <a:r>
              <a:rPr lang="en-US" sz="2800" dirty="0" smtClean="0"/>
              <a:t>Use multiple item types.</a:t>
            </a:r>
          </a:p>
          <a:p>
            <a:pPr marL="914400" lvl="1" indent="-457200">
              <a:buFont typeface="+mj-lt"/>
              <a:buAutoNum type="arabicPeriod"/>
            </a:pPr>
            <a:r>
              <a:rPr lang="en-US" sz="2800" dirty="0" smtClean="0"/>
              <a:t>On multiple choice items, provide reasons for your distractors.</a:t>
            </a:r>
            <a:endParaRPr lang="en-US" sz="2800" dirty="0"/>
          </a:p>
        </p:txBody>
      </p:sp>
      <p:sp>
        <p:nvSpPr>
          <p:cNvPr id="3" name="Title 2"/>
          <p:cNvSpPr>
            <a:spLocks noGrp="1"/>
          </p:cNvSpPr>
          <p:nvPr>
            <p:ph type="title"/>
          </p:nvPr>
        </p:nvSpPr>
        <p:spPr/>
        <p:txBody>
          <a:bodyPr/>
          <a:lstStyle/>
          <a:p>
            <a:r>
              <a:rPr lang="en-US" dirty="0" smtClean="0"/>
              <a:t>Item Writing - Math</a:t>
            </a:r>
            <a:endParaRPr lang="en-US" dirty="0"/>
          </a:p>
        </p:txBody>
      </p:sp>
    </p:spTree>
    <p:extLst>
      <p:ext uri="{BB962C8B-B14F-4D97-AF65-F5344CB8AC3E}">
        <p14:creationId xmlns:p14="http://schemas.microsoft.com/office/powerpoint/2010/main" val="303446660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Item Writing: Basics-Tips</a:t>
            </a:r>
            <a:endParaRPr lang="en-US" dirty="0"/>
          </a:p>
        </p:txBody>
      </p:sp>
      <p:sp>
        <p:nvSpPr>
          <p:cNvPr id="5" name="Content Placeholder 1"/>
          <p:cNvSpPr>
            <a:spLocks noGrp="1"/>
          </p:cNvSpPr>
          <p:nvPr>
            <p:ph idx="1"/>
          </p:nvPr>
        </p:nvSpPr>
        <p:spPr/>
        <p:txBody>
          <a:bodyPr/>
          <a:lstStyle/>
          <a:p>
            <a:r>
              <a:rPr lang="en-US" dirty="0"/>
              <a:t>Use clearly worded, grade-level appropriate </a:t>
            </a:r>
            <a:r>
              <a:rPr lang="en-US" dirty="0" smtClean="0"/>
              <a:t>language.</a:t>
            </a:r>
          </a:p>
          <a:p>
            <a:r>
              <a:rPr lang="en-US" dirty="0" smtClean="0">
                <a:ea typeface="Times New Roman" panose="02020603050405020304" pitchFamily="18" charset="0"/>
                <a:cs typeface="Calibri" panose="020F0502020204030204" pitchFamily="34" charset="0"/>
              </a:rPr>
              <a:t>Ensure </a:t>
            </a:r>
            <a:r>
              <a:rPr lang="en-US" dirty="0">
                <a:ea typeface="Times New Roman" panose="02020603050405020304" pitchFamily="18" charset="0"/>
                <a:cs typeface="Calibri" panose="020F0502020204030204" pitchFamily="34" charset="0"/>
              </a:rPr>
              <a:t>that students do not have to read the answer options in order to interpret the </a:t>
            </a:r>
            <a:r>
              <a:rPr lang="en-US" dirty="0" smtClean="0">
                <a:ea typeface="Times New Roman" panose="02020603050405020304" pitchFamily="18" charset="0"/>
                <a:cs typeface="Calibri" panose="020F0502020204030204" pitchFamily="34" charset="0"/>
              </a:rPr>
              <a:t>question.</a:t>
            </a:r>
            <a:endParaRPr lang="en-US" dirty="0"/>
          </a:p>
          <a:p>
            <a:r>
              <a:rPr lang="en-US" dirty="0">
                <a:cs typeface="Calibri" panose="020F0502020204030204" pitchFamily="34" charset="0"/>
              </a:rPr>
              <a:t>Write items as a question or direction, not a completion </a:t>
            </a:r>
            <a:r>
              <a:rPr lang="en-US" dirty="0" smtClean="0">
                <a:cs typeface="Calibri" panose="020F0502020204030204" pitchFamily="34" charset="0"/>
              </a:rPr>
              <a:t>statement.</a:t>
            </a:r>
          </a:p>
          <a:p>
            <a:r>
              <a:rPr lang="en-US" dirty="0">
                <a:latin typeface="+mn-lt"/>
              </a:rPr>
              <a:t>Make context realistic and grade </a:t>
            </a:r>
            <a:r>
              <a:rPr lang="en-US" dirty="0" smtClean="0">
                <a:latin typeface="+mn-lt"/>
              </a:rPr>
              <a:t>appropriate.</a:t>
            </a:r>
          </a:p>
          <a:p>
            <a:pPr lvl="0">
              <a:spcBef>
                <a:spcPts val="480"/>
              </a:spcBef>
              <a:buSzPct val="100000"/>
            </a:pPr>
            <a:r>
              <a:rPr lang="en-US" dirty="0">
                <a:latin typeface="+mn-lt"/>
                <a:sym typeface="Arial"/>
              </a:rPr>
              <a:t>Avoid negative </a:t>
            </a:r>
            <a:r>
              <a:rPr lang="en-US" dirty="0" smtClean="0">
                <a:latin typeface="+mn-lt"/>
                <a:sym typeface="Arial"/>
              </a:rPr>
              <a:t>questions.</a:t>
            </a:r>
            <a:endParaRPr lang="en-US" dirty="0">
              <a:latin typeface="+mn-lt"/>
              <a:sym typeface="Arial"/>
            </a:endParaRPr>
          </a:p>
          <a:p>
            <a:pPr lvl="0"/>
            <a:r>
              <a:rPr lang="en-US" dirty="0"/>
              <a:t>Make sure the distractors are incorrect but plausible and </a:t>
            </a:r>
            <a:r>
              <a:rPr lang="en-US" dirty="0" smtClean="0"/>
              <a:t>help </a:t>
            </a:r>
            <a:r>
              <a:rPr lang="en-US" dirty="0"/>
              <a:t>identify student </a:t>
            </a:r>
            <a:r>
              <a:rPr lang="en-US" dirty="0" smtClean="0"/>
              <a:t>misconceptions.</a:t>
            </a:r>
            <a:endParaRPr lang="en-US" dirty="0">
              <a:sym typeface="Arial"/>
            </a:endParaRPr>
          </a:p>
          <a:p>
            <a:endParaRPr lang="en-US" dirty="0"/>
          </a:p>
          <a:p>
            <a:endParaRPr lang="en-US" dirty="0"/>
          </a:p>
          <a:p>
            <a:endParaRPr lang="en-US" dirty="0"/>
          </a:p>
        </p:txBody>
      </p:sp>
    </p:spTree>
    <p:extLst>
      <p:ext uri="{BB962C8B-B14F-4D97-AF65-F5344CB8AC3E}">
        <p14:creationId xmlns:p14="http://schemas.microsoft.com/office/powerpoint/2010/main" val="339142640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Reflect on your experience writing assessment items and discuss:</a:t>
            </a:r>
          </a:p>
          <a:p>
            <a:r>
              <a:rPr lang="en-US" dirty="0" smtClean="0"/>
              <a:t>What was challenging about this experience? </a:t>
            </a:r>
          </a:p>
          <a:p>
            <a:r>
              <a:rPr lang="en-US" dirty="0" smtClean="0"/>
              <a:t>What did you learn from this experience?</a:t>
            </a:r>
          </a:p>
          <a:p>
            <a:r>
              <a:rPr lang="en-US" dirty="0" smtClean="0"/>
              <a:t>What supports do your teachers need to better understand the relationship between standards and assessments in this way?</a:t>
            </a:r>
            <a:endParaRPr lang="en-US" dirty="0"/>
          </a:p>
          <a:p>
            <a:pPr marL="0" indent="0">
              <a:buNone/>
            </a:pPr>
            <a:endParaRPr lang="en-US" dirty="0" smtClean="0"/>
          </a:p>
          <a:p>
            <a:endParaRPr lang="en-US" dirty="0"/>
          </a:p>
        </p:txBody>
      </p:sp>
      <p:sp>
        <p:nvSpPr>
          <p:cNvPr id="3" name="Title 2"/>
          <p:cNvSpPr>
            <a:spLocks noGrp="1"/>
          </p:cNvSpPr>
          <p:nvPr>
            <p:ph type="title"/>
          </p:nvPr>
        </p:nvSpPr>
        <p:spPr/>
        <p:txBody>
          <a:bodyPr/>
          <a:lstStyle/>
          <a:p>
            <a:r>
              <a:rPr lang="en-US" dirty="0" smtClean="0"/>
              <a:t>Reflection</a:t>
            </a:r>
            <a:endParaRPr lang="en-US" dirty="0"/>
          </a:p>
        </p:txBody>
      </p:sp>
    </p:spTree>
    <p:extLst>
      <p:ext uri="{BB962C8B-B14F-4D97-AF65-F5344CB8AC3E}">
        <p14:creationId xmlns:p14="http://schemas.microsoft.com/office/powerpoint/2010/main" val="196215510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Analyze &amp; Act</a:t>
            </a:r>
            <a:endParaRPr lang="en-US" sz="4000" dirty="0"/>
          </a:p>
        </p:txBody>
      </p:sp>
    </p:spTree>
    <p:extLst>
      <p:ext uri="{BB962C8B-B14F-4D97-AF65-F5344CB8AC3E}">
        <p14:creationId xmlns:p14="http://schemas.microsoft.com/office/powerpoint/2010/main" val="21836006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000" dirty="0" smtClean="0"/>
              <a:t>Consider the following about each assessment:</a:t>
            </a:r>
          </a:p>
          <a:p>
            <a:r>
              <a:rPr lang="en-US" sz="2000" dirty="0" smtClean="0"/>
              <a:t>Is </a:t>
            </a:r>
            <a:r>
              <a:rPr lang="en-US" sz="2000" dirty="0"/>
              <a:t>the data from assessments being </a:t>
            </a:r>
            <a:r>
              <a:rPr lang="en-US" sz="2000" dirty="0" smtClean="0"/>
              <a:t>analyzed?</a:t>
            </a:r>
            <a:endParaRPr lang="en-US" sz="2000" dirty="0"/>
          </a:p>
          <a:p>
            <a:r>
              <a:rPr lang="en-US" sz="2000" dirty="0"/>
              <a:t>How is it </a:t>
            </a:r>
            <a:r>
              <a:rPr lang="en-US" sz="2000" dirty="0" smtClean="0"/>
              <a:t>analyzed?</a:t>
            </a:r>
          </a:p>
          <a:p>
            <a:r>
              <a:rPr lang="en-US" sz="2000" dirty="0" smtClean="0"/>
              <a:t>On which questions did students perform well?  Why?</a:t>
            </a:r>
          </a:p>
          <a:p>
            <a:r>
              <a:rPr lang="en-US" sz="2000" dirty="0"/>
              <a:t>On which questions did students perform </a:t>
            </a:r>
            <a:r>
              <a:rPr lang="en-US" sz="2000" dirty="0" smtClean="0"/>
              <a:t>poorly?  </a:t>
            </a:r>
            <a:r>
              <a:rPr lang="en-US" sz="2000" dirty="0"/>
              <a:t>Why</a:t>
            </a:r>
            <a:r>
              <a:rPr lang="en-US" sz="2000" dirty="0" smtClean="0"/>
              <a:t>?</a:t>
            </a:r>
          </a:p>
          <a:p>
            <a:endParaRPr lang="en-US" sz="2000" dirty="0"/>
          </a:p>
          <a:p>
            <a:pPr marL="0" indent="0">
              <a:buNone/>
            </a:pPr>
            <a:r>
              <a:rPr lang="en-US" sz="2000" dirty="0" smtClean="0"/>
              <a:t>As an example of the Analyze and Act stages, the following slides include:</a:t>
            </a:r>
          </a:p>
          <a:p>
            <a:r>
              <a:rPr lang="en-US" sz="2000" dirty="0" smtClean="0"/>
              <a:t>An overview of data from the 2015-16 EOC test administration</a:t>
            </a:r>
          </a:p>
          <a:p>
            <a:r>
              <a:rPr lang="en-US" sz="2000" dirty="0" smtClean="0"/>
              <a:t>Examples of how to analyze the data</a:t>
            </a:r>
          </a:p>
          <a:p>
            <a:r>
              <a:rPr lang="en-US" sz="2000" dirty="0" smtClean="0"/>
              <a:t>Potential conclusions to draw from the data that could inform action</a:t>
            </a:r>
          </a:p>
          <a:p>
            <a:pPr marL="0" indent="0">
              <a:buNone/>
            </a:pPr>
            <a:endParaRPr lang="en-US" sz="2000" dirty="0"/>
          </a:p>
          <a:p>
            <a:endParaRPr lang="en-US" sz="2000" dirty="0"/>
          </a:p>
          <a:p>
            <a:endParaRPr lang="en-US" sz="2000" dirty="0"/>
          </a:p>
        </p:txBody>
      </p:sp>
      <p:sp>
        <p:nvSpPr>
          <p:cNvPr id="3" name="Title 2"/>
          <p:cNvSpPr>
            <a:spLocks noGrp="1"/>
          </p:cNvSpPr>
          <p:nvPr>
            <p:ph type="title"/>
          </p:nvPr>
        </p:nvSpPr>
        <p:spPr/>
        <p:txBody>
          <a:bodyPr>
            <a:normAutofit/>
          </a:bodyPr>
          <a:lstStyle/>
          <a:p>
            <a:r>
              <a:rPr lang="en-US" dirty="0" smtClean="0"/>
              <a:t>Analysis of Assessment</a:t>
            </a:r>
            <a:endParaRPr lang="en-US" dirty="0"/>
          </a:p>
        </p:txBody>
      </p:sp>
    </p:spTree>
    <p:extLst>
      <p:ext uri="{BB962C8B-B14F-4D97-AF65-F5344CB8AC3E}">
        <p14:creationId xmlns:p14="http://schemas.microsoft.com/office/powerpoint/2010/main" val="378871885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t>To start, you might compare data across English I, II, and III overall and by subscore (that is, the score students earned on each major topic within the exam).</a:t>
            </a:r>
          </a:p>
          <a:p>
            <a:endParaRPr lang="en-US" sz="2000" dirty="0"/>
          </a:p>
          <a:p>
            <a:r>
              <a:rPr lang="en-US" sz="2000" dirty="0" smtClean="0"/>
              <a:t>Relevant data would include:</a:t>
            </a:r>
          </a:p>
          <a:p>
            <a:pPr lvl="1"/>
            <a:r>
              <a:rPr lang="en-US" sz="1800" dirty="0"/>
              <a:t>W</a:t>
            </a:r>
            <a:r>
              <a:rPr lang="en-US" sz="1800" dirty="0" smtClean="0"/>
              <a:t>hat percentage of students met the expectations of each </a:t>
            </a:r>
            <a:r>
              <a:rPr lang="en-US" sz="1800" dirty="0" err="1" smtClean="0"/>
              <a:t>subscore</a:t>
            </a:r>
            <a:endParaRPr lang="en-US" sz="1800" dirty="0"/>
          </a:p>
          <a:p>
            <a:pPr lvl="1"/>
            <a:r>
              <a:rPr lang="en-US" sz="1800" dirty="0" smtClean="0"/>
              <a:t>Whether those percentages varied in line with the overall performance level of the students (i.e., did students who were on track overall also meet expectations of each individual subscore?)</a:t>
            </a:r>
          </a:p>
          <a:p>
            <a:pPr lvl="1"/>
            <a:r>
              <a:rPr lang="en-US" sz="1800" dirty="0" smtClean="0"/>
              <a:t>Standards where students struggled the most</a:t>
            </a:r>
          </a:p>
          <a:p>
            <a:pPr lvl="1"/>
            <a:r>
              <a:rPr lang="en-US" sz="1800" dirty="0" smtClean="0"/>
              <a:t>Student perception data collected through </a:t>
            </a:r>
            <a:r>
              <a:rPr lang="en-US" sz="1800" dirty="0" err="1" smtClean="0"/>
              <a:t>TNReady</a:t>
            </a:r>
            <a:endParaRPr lang="en-US" sz="1800" dirty="0" smtClean="0"/>
          </a:p>
          <a:p>
            <a:pPr lvl="1"/>
            <a:endParaRPr lang="en-US" sz="1800" dirty="0" smtClean="0"/>
          </a:p>
          <a:p>
            <a:endParaRPr lang="en-US" sz="2000" dirty="0"/>
          </a:p>
        </p:txBody>
      </p:sp>
      <p:sp>
        <p:nvSpPr>
          <p:cNvPr id="3" name="Title 2"/>
          <p:cNvSpPr>
            <a:spLocks noGrp="1"/>
          </p:cNvSpPr>
          <p:nvPr>
            <p:ph type="title"/>
          </p:nvPr>
        </p:nvSpPr>
        <p:spPr/>
        <p:txBody>
          <a:bodyPr/>
          <a:lstStyle/>
          <a:p>
            <a:r>
              <a:rPr lang="en-US" dirty="0" smtClean="0"/>
              <a:t>Analyzing the 2015-16 English EOC Exams</a:t>
            </a:r>
            <a:endParaRPr lang="en-US" dirty="0"/>
          </a:p>
        </p:txBody>
      </p:sp>
    </p:spTree>
    <p:extLst>
      <p:ext uri="{BB962C8B-B14F-4D97-AF65-F5344CB8AC3E}">
        <p14:creationId xmlns:p14="http://schemas.microsoft.com/office/powerpoint/2010/main" val="85320881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stretch>
            <a:fillRect/>
          </a:stretch>
        </p:blipFill>
        <p:spPr>
          <a:xfrm>
            <a:off x="0" y="1143000"/>
            <a:ext cx="9144000" cy="5029200"/>
          </a:xfrm>
          <a:prstGeom prst="rect">
            <a:avLst/>
          </a:prstGeom>
        </p:spPr>
      </p:pic>
      <p:sp>
        <p:nvSpPr>
          <p:cNvPr id="3" name="Title 2"/>
          <p:cNvSpPr>
            <a:spLocks noGrp="1"/>
          </p:cNvSpPr>
          <p:nvPr>
            <p:ph type="title"/>
          </p:nvPr>
        </p:nvSpPr>
        <p:spPr/>
        <p:txBody>
          <a:bodyPr>
            <a:normAutofit/>
          </a:bodyPr>
          <a:lstStyle/>
          <a:p>
            <a:r>
              <a:rPr lang="en-US" dirty="0" smtClean="0">
                <a:latin typeface="PermianSlabSerifTypeface" panose="02000000000000000000" pitchFamily="50" charset="0"/>
              </a:rPr>
              <a:t>English I: Subscore Expectations by Performance Level </a:t>
            </a:r>
            <a:endParaRPr lang="en-US" dirty="0">
              <a:latin typeface="PermianSlabSerifTypeface" panose="02000000000000000000" pitchFamily="50" charset="0"/>
            </a:endParaRPr>
          </a:p>
        </p:txBody>
      </p:sp>
    </p:spTree>
    <p:extLst>
      <p:ext uri="{BB962C8B-B14F-4D97-AF65-F5344CB8AC3E}">
        <p14:creationId xmlns:p14="http://schemas.microsoft.com/office/powerpoint/2010/main" val="219938114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latin typeface="PermianSlabSerifTypeface" panose="02000000000000000000" pitchFamily="50" charset="0"/>
              </a:rPr>
              <a:t>English II: Subscore Expectations by Performance Level </a:t>
            </a:r>
            <a:endParaRPr lang="en-US" dirty="0">
              <a:latin typeface="PermianSlabSerifTypeface" panose="02000000000000000000" pitchFamily="50" charset="0"/>
            </a:endParaRPr>
          </a:p>
        </p:txBody>
      </p:sp>
      <p:pic>
        <p:nvPicPr>
          <p:cNvPr id="6" name="Content Placeholder 5"/>
          <p:cNvPicPr>
            <a:picLocks noGrp="1" noChangeAspect="1"/>
          </p:cNvPicPr>
          <p:nvPr>
            <p:ph idx="1"/>
          </p:nvPr>
        </p:nvPicPr>
        <p:blipFill>
          <a:blip r:embed="rId3"/>
          <a:stretch>
            <a:fillRect/>
          </a:stretch>
        </p:blipFill>
        <p:spPr>
          <a:xfrm>
            <a:off x="0" y="1188515"/>
            <a:ext cx="9144000" cy="4979931"/>
          </a:xfrm>
          <a:prstGeom prst="rect">
            <a:avLst/>
          </a:prstGeom>
        </p:spPr>
      </p:pic>
    </p:spTree>
    <p:extLst>
      <p:ext uri="{BB962C8B-B14F-4D97-AF65-F5344CB8AC3E}">
        <p14:creationId xmlns:p14="http://schemas.microsoft.com/office/powerpoint/2010/main" val="29595343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197160"/>
            <a:ext cx="8305800" cy="914400"/>
          </a:xfrm>
        </p:spPr>
        <p:txBody>
          <a:bodyPr>
            <a:normAutofit/>
          </a:bodyPr>
          <a:lstStyle/>
          <a:p>
            <a:r>
              <a:rPr lang="en-US" sz="3200" dirty="0" smtClean="0"/>
              <a:t>Pillars of Success</a:t>
            </a:r>
            <a:endParaRPr lang="en-US" sz="3200"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644939"/>
            <a:ext cx="6232268" cy="4744347"/>
          </a:xfrm>
          <a:prstGeom prst="rect">
            <a:avLst/>
          </a:prstGeom>
        </p:spPr>
      </p:pic>
      <p:sp>
        <p:nvSpPr>
          <p:cNvPr id="5" name="TextBox 4"/>
          <p:cNvSpPr txBox="1"/>
          <p:nvPr/>
        </p:nvSpPr>
        <p:spPr>
          <a:xfrm>
            <a:off x="1676400" y="6263094"/>
            <a:ext cx="5867400" cy="584775"/>
          </a:xfrm>
          <a:prstGeom prst="rect">
            <a:avLst/>
          </a:prstGeom>
          <a:noFill/>
          <a:ln>
            <a:solidFill>
              <a:schemeClr val="tx1"/>
            </a:solidFill>
          </a:ln>
        </p:spPr>
        <p:txBody>
          <a:bodyPr wrap="square" rtlCol="0">
            <a:spAutoFit/>
          </a:bodyPr>
          <a:lstStyle/>
          <a:p>
            <a:pPr algn="ctr"/>
            <a:r>
              <a:rPr lang="en-US" sz="3200" b="1" dirty="0" smtClean="0">
                <a:solidFill>
                  <a:srgbClr val="FF0000"/>
                </a:solidFill>
              </a:rPr>
              <a:t>TN Academic Standards</a:t>
            </a:r>
          </a:p>
        </p:txBody>
      </p:sp>
      <p:sp>
        <p:nvSpPr>
          <p:cNvPr id="6" name="TextBox 5"/>
          <p:cNvSpPr txBox="1"/>
          <p:nvPr/>
        </p:nvSpPr>
        <p:spPr>
          <a:xfrm>
            <a:off x="1287334" y="1195169"/>
            <a:ext cx="6705600" cy="461665"/>
          </a:xfrm>
          <a:prstGeom prst="rect">
            <a:avLst/>
          </a:prstGeom>
          <a:noFill/>
          <a:ln>
            <a:solidFill>
              <a:schemeClr val="tx1"/>
            </a:solidFill>
          </a:ln>
        </p:spPr>
        <p:txBody>
          <a:bodyPr wrap="square" rtlCol="0">
            <a:spAutoFit/>
          </a:bodyPr>
          <a:lstStyle/>
          <a:p>
            <a:pPr algn="ctr"/>
            <a:r>
              <a:rPr lang="en-US" sz="2400" b="1" dirty="0" smtClean="0">
                <a:solidFill>
                  <a:srgbClr val="FF0000"/>
                </a:solidFill>
              </a:rPr>
              <a:t>College- and Career-Ready Student</a:t>
            </a:r>
            <a:endParaRPr lang="en-US" sz="2400" b="1" dirty="0">
              <a:solidFill>
                <a:srgbClr val="FF0000"/>
              </a:solidFill>
            </a:endParaRPr>
          </a:p>
        </p:txBody>
      </p:sp>
      <p:sp>
        <p:nvSpPr>
          <p:cNvPr id="7" name="TextBox 6"/>
          <p:cNvSpPr txBox="1"/>
          <p:nvPr/>
        </p:nvSpPr>
        <p:spPr>
          <a:xfrm rot="16200000">
            <a:off x="2857499" y="3676551"/>
            <a:ext cx="3505202" cy="769441"/>
          </a:xfrm>
          <a:prstGeom prst="rect">
            <a:avLst/>
          </a:prstGeom>
          <a:noFill/>
        </p:spPr>
        <p:txBody>
          <a:bodyPr wrap="square" rtlCol="0">
            <a:spAutoFit/>
          </a:bodyPr>
          <a:lstStyle/>
          <a:p>
            <a:pPr algn="ctr"/>
            <a:r>
              <a:rPr lang="en-US" sz="2200" b="1" dirty="0" smtClean="0">
                <a:solidFill>
                  <a:srgbClr val="000000"/>
                </a:solidFill>
              </a:rPr>
              <a:t>Aligned Materials for  Strong Tier I Instruction</a:t>
            </a:r>
            <a:endParaRPr lang="en-US" sz="2200" b="1" dirty="0">
              <a:solidFill>
                <a:srgbClr val="000000"/>
              </a:solidFill>
            </a:endParaRPr>
          </a:p>
        </p:txBody>
      </p:sp>
      <p:sp>
        <p:nvSpPr>
          <p:cNvPr id="8" name="TextBox 7"/>
          <p:cNvSpPr txBox="1"/>
          <p:nvPr/>
        </p:nvSpPr>
        <p:spPr>
          <a:xfrm rot="16200000">
            <a:off x="4966909" y="3845827"/>
            <a:ext cx="3581400" cy="430887"/>
          </a:xfrm>
          <a:prstGeom prst="rect">
            <a:avLst/>
          </a:prstGeom>
          <a:noFill/>
        </p:spPr>
        <p:txBody>
          <a:bodyPr wrap="square" rtlCol="0">
            <a:spAutoFit/>
          </a:bodyPr>
          <a:lstStyle/>
          <a:p>
            <a:pPr algn="ctr"/>
            <a:r>
              <a:rPr lang="en-US" sz="2200" b="1" dirty="0" smtClean="0">
                <a:solidFill>
                  <a:srgbClr val="000000"/>
                </a:solidFill>
              </a:rPr>
              <a:t>Aligned Assessments</a:t>
            </a:r>
            <a:endParaRPr lang="en-US" sz="2200" b="1" dirty="0">
              <a:solidFill>
                <a:srgbClr val="000000"/>
              </a:solidFill>
            </a:endParaRPr>
          </a:p>
        </p:txBody>
      </p:sp>
      <p:sp>
        <p:nvSpPr>
          <p:cNvPr id="9" name="TextBox 8"/>
          <p:cNvSpPr txBox="1"/>
          <p:nvPr/>
        </p:nvSpPr>
        <p:spPr>
          <a:xfrm rot="16200000">
            <a:off x="1011254" y="3891642"/>
            <a:ext cx="2911028" cy="430887"/>
          </a:xfrm>
          <a:prstGeom prst="rect">
            <a:avLst/>
          </a:prstGeom>
          <a:noFill/>
        </p:spPr>
        <p:txBody>
          <a:bodyPr wrap="square" rtlCol="0">
            <a:spAutoFit/>
          </a:bodyPr>
          <a:lstStyle/>
          <a:p>
            <a:pPr algn="ctr"/>
            <a:r>
              <a:rPr lang="en-US" sz="2200" b="1" dirty="0" smtClean="0">
                <a:solidFill>
                  <a:srgbClr val="000000"/>
                </a:solidFill>
              </a:rPr>
              <a:t>Effective Personnel</a:t>
            </a:r>
            <a:endParaRPr lang="en-US" sz="2200" b="1" dirty="0">
              <a:solidFill>
                <a:srgbClr val="000000"/>
              </a:solidFill>
            </a:endParaRPr>
          </a:p>
        </p:txBody>
      </p:sp>
      <p:sp>
        <p:nvSpPr>
          <p:cNvPr id="10" name="Oval 9"/>
          <p:cNvSpPr/>
          <p:nvPr/>
        </p:nvSpPr>
        <p:spPr>
          <a:xfrm rot="5400000" flipH="1">
            <a:off x="3952645" y="3517245"/>
            <a:ext cx="1314910" cy="5867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137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latin typeface="PermianSlabSerifTypeface" panose="02000000000000000000" pitchFamily="50" charset="0"/>
              </a:rPr>
              <a:t>English III: Subscore Expectations by Performance Level </a:t>
            </a:r>
            <a:endParaRPr lang="en-US" dirty="0">
              <a:latin typeface="PermianSlabSerifTypeface" panose="02000000000000000000" pitchFamily="50" charset="0"/>
            </a:endParaRPr>
          </a:p>
        </p:txBody>
      </p:sp>
      <p:pic>
        <p:nvPicPr>
          <p:cNvPr id="7" name="Content Placeholder 6"/>
          <p:cNvPicPr>
            <a:picLocks noGrp="1" noChangeAspect="1"/>
          </p:cNvPicPr>
          <p:nvPr>
            <p:ph idx="1"/>
          </p:nvPr>
        </p:nvPicPr>
        <p:blipFill>
          <a:blip r:embed="rId3"/>
          <a:stretch>
            <a:fillRect/>
          </a:stretch>
        </p:blipFill>
        <p:spPr>
          <a:xfrm>
            <a:off x="0" y="1201082"/>
            <a:ext cx="9144000" cy="4794507"/>
          </a:xfrm>
          <a:prstGeom prst="rect">
            <a:avLst/>
          </a:prstGeom>
        </p:spPr>
      </p:pic>
    </p:spTree>
    <p:extLst>
      <p:ext uri="{BB962C8B-B14F-4D97-AF65-F5344CB8AC3E}">
        <p14:creationId xmlns:p14="http://schemas.microsoft.com/office/powerpoint/2010/main" val="126406126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859148388"/>
              </p:ext>
            </p:extLst>
          </p:nvPr>
        </p:nvGraphicFramePr>
        <p:xfrm>
          <a:off x="152400" y="1295401"/>
          <a:ext cx="8839200" cy="4148360"/>
        </p:xfrm>
        <a:graphic>
          <a:graphicData uri="http://schemas.openxmlformats.org/drawingml/2006/table">
            <a:tbl>
              <a:tblPr firstRow="1" firstCol="1" bandRow="1">
                <a:tableStyleId>{21E4AEA4-8DFA-4A89-87EB-49C32662AFE0}</a:tableStyleId>
              </a:tblPr>
              <a:tblGrid>
                <a:gridCol w="1446437"/>
                <a:gridCol w="2946400"/>
                <a:gridCol w="833252"/>
                <a:gridCol w="2552406"/>
                <a:gridCol w="1060705"/>
              </a:tblGrid>
              <a:tr h="1066799">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Subject</a:t>
                      </a:r>
                    </a:p>
                  </a:txBody>
                  <a:tcPr marL="68580" marR="68580" marT="0" marB="0" anchor="ctr"/>
                </a:tc>
                <a:tc gridSpan="2">
                  <a:txBody>
                    <a:bodyPr/>
                    <a:lstStyle/>
                    <a:p>
                      <a:pPr marL="0" marR="0" algn="ctr">
                        <a:lnSpc>
                          <a:spcPct val="107000"/>
                        </a:lnSpc>
                        <a:spcBef>
                          <a:spcPts val="0"/>
                        </a:spcBef>
                        <a:spcAft>
                          <a:spcPts val="0"/>
                        </a:spcAft>
                      </a:pP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Highest </a:t>
                      </a:r>
                      <a:r>
                        <a:rPr lang="en-US" sz="2000" dirty="0">
                          <a:effectLst/>
                          <a:latin typeface="Open Sans" panose="020B0606030504020204" pitchFamily="34" charset="0"/>
                          <a:ea typeface="Open Sans" panose="020B0606030504020204" pitchFamily="34" charset="0"/>
                          <a:cs typeface="Open Sans" panose="020B0606030504020204" pitchFamily="34" charset="0"/>
                        </a:rPr>
                        <a:t>Percentage </a:t>
                      </a: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Meeting/Exceeding </a:t>
                      </a:r>
                      <a:r>
                        <a:rPr lang="en-US" sz="2000" dirty="0">
                          <a:effectLst/>
                          <a:latin typeface="Open Sans" panose="020B0606030504020204" pitchFamily="34" charset="0"/>
                          <a:ea typeface="Open Sans" panose="020B0606030504020204" pitchFamily="34" charset="0"/>
                          <a:cs typeface="Open Sans" panose="020B0606030504020204" pitchFamily="34" charset="0"/>
                        </a:rPr>
                        <a:t>Expectations</a:t>
                      </a:r>
                    </a:p>
                  </a:txBody>
                  <a:tcPr marL="68580" marR="68580" marT="0" marB="0" anchor="ctr"/>
                </a:tc>
                <a:tc hMerge="1">
                  <a:txBody>
                    <a:bodyPr/>
                    <a:lstStyle/>
                    <a:p>
                      <a:endParaRPr lang="en-US"/>
                    </a:p>
                  </a:txBody>
                  <a:tcPr/>
                </a:tc>
                <a:tc gridSpan="2">
                  <a:txBody>
                    <a:bodyPr/>
                    <a:lstStyle/>
                    <a:p>
                      <a:pPr marL="0" marR="0" algn="ctr">
                        <a:lnSpc>
                          <a:spcPct val="107000"/>
                        </a:lnSpc>
                        <a:spcBef>
                          <a:spcPts val="0"/>
                        </a:spcBef>
                        <a:spcAft>
                          <a:spcPts val="0"/>
                        </a:spcAft>
                      </a:pP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Lowest </a:t>
                      </a:r>
                      <a:r>
                        <a:rPr lang="en-US" sz="2000" dirty="0">
                          <a:effectLst/>
                          <a:latin typeface="Open Sans" panose="020B0606030504020204" pitchFamily="34" charset="0"/>
                          <a:ea typeface="Open Sans" panose="020B0606030504020204" pitchFamily="34" charset="0"/>
                          <a:cs typeface="Open Sans" panose="020B0606030504020204" pitchFamily="34" charset="0"/>
                        </a:rPr>
                        <a:t>Percentage </a:t>
                      </a: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Meeting/Exceeding </a:t>
                      </a:r>
                      <a:r>
                        <a:rPr lang="en-US" sz="2000" dirty="0">
                          <a:effectLst/>
                          <a:latin typeface="Open Sans" panose="020B0606030504020204" pitchFamily="34" charset="0"/>
                          <a:ea typeface="Open Sans" panose="020B0606030504020204" pitchFamily="34" charset="0"/>
                          <a:cs typeface="Open Sans" panose="020B0606030504020204" pitchFamily="34" charset="0"/>
                        </a:rPr>
                        <a:t>Expectations</a:t>
                      </a:r>
                    </a:p>
                  </a:txBody>
                  <a:tcPr marL="68580" marR="68580" marT="0" marB="0" anchor="ctr"/>
                </a:tc>
                <a:tc hMerge="1">
                  <a:txBody>
                    <a:bodyPr/>
                    <a:lstStyle/>
                    <a:p>
                      <a:endParaRPr lang="en-US"/>
                    </a:p>
                  </a:txBody>
                  <a:tcPr/>
                </a:tc>
              </a:tr>
              <a:tr h="1027187">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English I</a:t>
                      </a:r>
                    </a:p>
                  </a:txBody>
                  <a:tcPr marL="68580" marR="68580" marT="0" marB="0" anchor="ctr"/>
                </a:tc>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Writing: Language and </a:t>
                      </a: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Style</a:t>
                      </a:r>
                      <a:endParaRPr lang="en-US" sz="20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53%</a:t>
                      </a:r>
                    </a:p>
                  </a:txBody>
                  <a:tcPr marL="68580" marR="68580" marT="0" marB="0" anchor="ctr"/>
                </a:tc>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Reading: Informational </a:t>
                      </a: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Text</a:t>
                      </a:r>
                      <a:endParaRPr lang="en-US" sz="20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31%</a:t>
                      </a:r>
                    </a:p>
                  </a:txBody>
                  <a:tcPr marL="68580" marR="68580" marT="0" marB="0" anchor="ctr"/>
                </a:tc>
              </a:tr>
              <a:tr h="1027187">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English II</a:t>
                      </a:r>
                    </a:p>
                  </a:txBody>
                  <a:tcPr marL="68580" marR="68580" marT="0" marB="0" anchor="ctr"/>
                </a:tc>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Writing: Language and </a:t>
                      </a: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Style</a:t>
                      </a:r>
                      <a:endParaRPr lang="en-US" sz="20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72%</a:t>
                      </a:r>
                    </a:p>
                  </a:txBody>
                  <a:tcPr marL="68580" marR="68580" marT="0" marB="0" anchor="ctr"/>
                </a:tc>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Reading: Informational </a:t>
                      </a: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Text</a:t>
                      </a:r>
                      <a:endParaRPr lang="en-US" sz="20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35%</a:t>
                      </a:r>
                    </a:p>
                  </a:txBody>
                  <a:tcPr marL="68580" marR="68580" marT="0" marB="0" anchor="ctr"/>
                </a:tc>
              </a:tr>
              <a:tr h="1027187">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English III</a:t>
                      </a:r>
                    </a:p>
                  </a:txBody>
                  <a:tcPr marL="68580" marR="68580" marT="0" marB="0" anchor="ctr"/>
                </a:tc>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Writing: Language and </a:t>
                      </a: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Style</a:t>
                      </a:r>
                      <a:endParaRPr lang="en-US" sz="20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76%</a:t>
                      </a:r>
                    </a:p>
                  </a:txBody>
                  <a:tcPr marL="68580" marR="68580" marT="0" marB="0" anchor="ctr"/>
                </a:tc>
                <a:tc>
                  <a:txBody>
                    <a:bodyPr/>
                    <a:lstStyle/>
                    <a:p>
                      <a:pPr marL="0" marR="0" algn="ctr">
                        <a:lnSpc>
                          <a:spcPct val="107000"/>
                        </a:lnSpc>
                        <a:spcBef>
                          <a:spcPts val="0"/>
                        </a:spcBef>
                        <a:spcAft>
                          <a:spcPts val="0"/>
                        </a:spcAft>
                      </a:pPr>
                      <a:r>
                        <a:rPr lang="en-US" sz="2000" dirty="0">
                          <a:effectLst/>
                          <a:latin typeface="Open Sans" panose="020B0606030504020204" pitchFamily="34" charset="0"/>
                          <a:ea typeface="Open Sans" panose="020B0606030504020204" pitchFamily="34" charset="0"/>
                          <a:cs typeface="Open Sans" panose="020B0606030504020204" pitchFamily="34" charset="0"/>
                        </a:rPr>
                        <a:t>Reading: Informational </a:t>
                      </a: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Text</a:t>
                      </a:r>
                      <a:endParaRPr lang="en-US" sz="20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ea typeface="Open Sans" panose="020B0606030504020204" pitchFamily="34" charset="0"/>
                          <a:cs typeface="Open Sans" panose="020B0606030504020204" pitchFamily="34" charset="0"/>
                        </a:rPr>
                        <a:t>30%</a:t>
                      </a:r>
                    </a:p>
                  </a:txBody>
                  <a:tcPr marL="68580" marR="68580" marT="0" marB="0" anchor="ctr"/>
                </a:tc>
              </a:tr>
            </a:tbl>
          </a:graphicData>
        </a:graphic>
      </p:graphicFrame>
      <p:sp>
        <p:nvSpPr>
          <p:cNvPr id="3" name="Title 2"/>
          <p:cNvSpPr>
            <a:spLocks noGrp="1"/>
          </p:cNvSpPr>
          <p:nvPr>
            <p:ph type="title"/>
          </p:nvPr>
        </p:nvSpPr>
        <p:spPr/>
        <p:txBody>
          <a:bodyPr>
            <a:normAutofit/>
          </a:bodyPr>
          <a:lstStyle/>
          <a:p>
            <a:r>
              <a:rPr lang="en-US" dirty="0" smtClean="0">
                <a:latin typeface="PermianSlabSerifTypeface" panose="02000000000000000000" pitchFamily="50" charset="0"/>
              </a:rPr>
              <a:t>Subscore Category Summary </a:t>
            </a:r>
            <a:endParaRPr lang="en-US" dirty="0">
              <a:latin typeface="PermianSlabSerifTypeface" panose="02000000000000000000" pitchFamily="50" charset="0"/>
            </a:endParaRPr>
          </a:p>
        </p:txBody>
      </p:sp>
    </p:spTree>
    <p:extLst>
      <p:ext uri="{BB962C8B-B14F-4D97-AF65-F5344CB8AC3E}">
        <p14:creationId xmlns:p14="http://schemas.microsoft.com/office/powerpoint/2010/main" val="278061010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19200"/>
            <a:ext cx="9144000" cy="4495800"/>
          </a:xfrm>
        </p:spPr>
        <p:txBody>
          <a:bodyPr>
            <a:noAutofit/>
          </a:bodyPr>
          <a:lstStyle/>
          <a:p>
            <a:r>
              <a:rPr lang="en-US" sz="2000" dirty="0" smtClean="0"/>
              <a:t>There were larger gaps between higher achieving and lower achieving students in subscore categories in English I versus English II/III.</a:t>
            </a:r>
          </a:p>
          <a:p>
            <a:endParaRPr lang="en-US" sz="2000" dirty="0" smtClean="0"/>
          </a:p>
          <a:p>
            <a:r>
              <a:rPr lang="en-US" sz="2000" dirty="0" smtClean="0"/>
              <a:t>Across high school English:</a:t>
            </a:r>
          </a:p>
          <a:p>
            <a:pPr lvl="1"/>
            <a:r>
              <a:rPr lang="en-US" sz="1850" i="1" u="sng" dirty="0" smtClean="0"/>
              <a:t>Writing: Language &amp; Style </a:t>
            </a:r>
            <a:r>
              <a:rPr lang="en-US" sz="1850" dirty="0" smtClean="0"/>
              <a:t>had the </a:t>
            </a:r>
            <a:r>
              <a:rPr lang="en-US" sz="1850" b="1" dirty="0" smtClean="0"/>
              <a:t>highest percentage of students meeting expectations</a:t>
            </a:r>
            <a:r>
              <a:rPr lang="en-US" sz="1850" b="1" dirty="0"/>
              <a:t>.</a:t>
            </a:r>
            <a:r>
              <a:rPr lang="en-US" sz="1850" dirty="0" smtClean="0"/>
              <a:t> </a:t>
            </a:r>
          </a:p>
          <a:p>
            <a:pPr lvl="1"/>
            <a:r>
              <a:rPr lang="en-US" sz="1850" i="1" u="sng" dirty="0" smtClean="0"/>
              <a:t>Reading: Informational Text</a:t>
            </a:r>
            <a:r>
              <a:rPr lang="en-US" sz="1850" i="1" dirty="0" smtClean="0"/>
              <a:t> </a:t>
            </a:r>
            <a:r>
              <a:rPr lang="en-US" sz="1850" dirty="0" smtClean="0"/>
              <a:t>had the </a:t>
            </a:r>
            <a:r>
              <a:rPr lang="en-US" sz="1850" b="1" dirty="0" smtClean="0"/>
              <a:t>lowest percentage</a:t>
            </a:r>
            <a:r>
              <a:rPr lang="en-US" sz="1850" dirty="0"/>
              <a:t>.</a:t>
            </a:r>
            <a:endParaRPr lang="en-US" sz="1850" b="1" dirty="0" smtClean="0"/>
          </a:p>
        </p:txBody>
      </p:sp>
      <p:sp>
        <p:nvSpPr>
          <p:cNvPr id="3" name="Title 2"/>
          <p:cNvSpPr>
            <a:spLocks noGrp="1"/>
          </p:cNvSpPr>
          <p:nvPr>
            <p:ph type="title"/>
          </p:nvPr>
        </p:nvSpPr>
        <p:spPr/>
        <p:txBody>
          <a:bodyPr>
            <a:normAutofit/>
          </a:bodyPr>
          <a:lstStyle/>
          <a:p>
            <a:r>
              <a:rPr lang="en-US" dirty="0" smtClean="0">
                <a:latin typeface="PermianSlabSerifTypeface" panose="02000000000000000000" pitchFamily="50" charset="0"/>
              </a:rPr>
              <a:t>Key Takeaways from 2015-16 English EOC Exams: Meeting Expectations Within </a:t>
            </a:r>
            <a:r>
              <a:rPr lang="en-US" dirty="0" err="1" smtClean="0">
                <a:latin typeface="PermianSlabSerifTypeface" panose="02000000000000000000" pitchFamily="50" charset="0"/>
              </a:rPr>
              <a:t>Subscores</a:t>
            </a:r>
            <a:endParaRPr lang="en-US" dirty="0">
              <a:latin typeface="PermianSlabSerifTypeface" panose="02000000000000000000" pitchFamily="50" charset="0"/>
            </a:endParaRPr>
          </a:p>
        </p:txBody>
      </p:sp>
    </p:spTree>
    <p:extLst>
      <p:ext uri="{BB962C8B-B14F-4D97-AF65-F5344CB8AC3E}">
        <p14:creationId xmlns:p14="http://schemas.microsoft.com/office/powerpoint/2010/main" val="98603084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19200"/>
            <a:ext cx="9144000" cy="4495800"/>
          </a:xfrm>
        </p:spPr>
        <p:txBody>
          <a:bodyPr>
            <a:noAutofit/>
          </a:bodyPr>
          <a:lstStyle/>
          <a:p>
            <a:r>
              <a:rPr lang="en-US" sz="2000" dirty="0"/>
              <a:t>In terms of average percent correct across subscore categories, </a:t>
            </a:r>
            <a:r>
              <a:rPr lang="en-US" sz="2000" b="1" dirty="0"/>
              <a:t>English I performance was stronger than English II/III.</a:t>
            </a:r>
          </a:p>
          <a:p>
            <a:endParaRPr lang="en-US" sz="2000" dirty="0" smtClean="0"/>
          </a:p>
          <a:p>
            <a:r>
              <a:rPr lang="en-US" sz="2000" dirty="0" smtClean="0"/>
              <a:t>Students had </a:t>
            </a:r>
            <a:r>
              <a:rPr lang="en-US" sz="2000" b="1" dirty="0" smtClean="0"/>
              <a:t>highest percent of points earned </a:t>
            </a:r>
            <a:r>
              <a:rPr lang="en-US" sz="2000" dirty="0" smtClean="0"/>
              <a:t>in </a:t>
            </a:r>
            <a:r>
              <a:rPr lang="en-US" sz="2000" i="1" u="sng" dirty="0" smtClean="0"/>
              <a:t>Conventions and Reading: Vocabulary.</a:t>
            </a:r>
          </a:p>
          <a:p>
            <a:endParaRPr lang="en-US" sz="2000" i="1" u="sng" dirty="0" smtClean="0"/>
          </a:p>
          <a:p>
            <a:r>
              <a:rPr lang="en-US" sz="2000" dirty="0" smtClean="0"/>
              <a:t>English I students did better in writing categories than English II/III.</a:t>
            </a:r>
          </a:p>
          <a:p>
            <a:pPr lvl="1"/>
            <a:endParaRPr lang="en-US" sz="2000" dirty="0" smtClean="0"/>
          </a:p>
          <a:p>
            <a:r>
              <a:rPr lang="en-US" sz="2000" dirty="0" smtClean="0"/>
              <a:t>Overall, students had </a:t>
            </a:r>
            <a:r>
              <a:rPr lang="en-US" sz="2000" b="1" dirty="0" smtClean="0"/>
              <a:t>lowest percent of points earned</a:t>
            </a:r>
            <a:r>
              <a:rPr lang="en-US" sz="2000" dirty="0" smtClean="0"/>
              <a:t> in </a:t>
            </a:r>
            <a:r>
              <a:rPr lang="en-US" sz="2000" i="1" u="sng" dirty="0" smtClean="0"/>
              <a:t>Reading: Literature</a:t>
            </a:r>
            <a:r>
              <a:rPr lang="en-US" sz="2000" dirty="0" smtClean="0"/>
              <a:t>.  However, English III students had weaker performance on </a:t>
            </a:r>
            <a:r>
              <a:rPr lang="en-US" sz="2000" i="1" u="sng" dirty="0" smtClean="0"/>
              <a:t>Reading: Informational Text.</a:t>
            </a:r>
          </a:p>
          <a:p>
            <a:pPr lvl="1"/>
            <a:endParaRPr lang="en-US" sz="2000" dirty="0" smtClean="0"/>
          </a:p>
        </p:txBody>
      </p:sp>
      <p:sp>
        <p:nvSpPr>
          <p:cNvPr id="3" name="Title 2"/>
          <p:cNvSpPr>
            <a:spLocks noGrp="1"/>
          </p:cNvSpPr>
          <p:nvPr>
            <p:ph type="title"/>
          </p:nvPr>
        </p:nvSpPr>
        <p:spPr/>
        <p:txBody>
          <a:bodyPr>
            <a:normAutofit/>
          </a:bodyPr>
          <a:lstStyle/>
          <a:p>
            <a:r>
              <a:rPr lang="en-US" dirty="0" smtClean="0">
                <a:latin typeface="PermianSlabSerifTypeface" panose="02000000000000000000" pitchFamily="50" charset="0"/>
              </a:rPr>
              <a:t>Key Takeaways from 2015-16 English EOC Exams:</a:t>
            </a:r>
            <a:br>
              <a:rPr lang="en-US" dirty="0" smtClean="0">
                <a:latin typeface="PermianSlabSerifTypeface" panose="02000000000000000000" pitchFamily="50" charset="0"/>
              </a:rPr>
            </a:br>
            <a:r>
              <a:rPr lang="en-US" dirty="0" smtClean="0"/>
              <a:t>Percentage of Points Earned Within </a:t>
            </a:r>
            <a:r>
              <a:rPr lang="en-US" dirty="0" err="1" smtClean="0"/>
              <a:t>Subscores</a:t>
            </a:r>
            <a:endParaRPr lang="en-US" dirty="0">
              <a:latin typeface="PermianSlabSerifTypeface" panose="02000000000000000000" pitchFamily="50" charset="0"/>
            </a:endParaRPr>
          </a:p>
        </p:txBody>
      </p:sp>
    </p:spTree>
    <p:extLst>
      <p:ext uri="{BB962C8B-B14F-4D97-AF65-F5344CB8AC3E}">
        <p14:creationId xmlns:p14="http://schemas.microsoft.com/office/powerpoint/2010/main" val="11726227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866991693"/>
              </p:ext>
            </p:extLst>
          </p:nvPr>
        </p:nvGraphicFramePr>
        <p:xfrm>
          <a:off x="1" y="1189037"/>
          <a:ext cx="9143999" cy="5712588"/>
        </p:xfrm>
        <a:graphic>
          <a:graphicData uri="http://schemas.openxmlformats.org/drawingml/2006/table">
            <a:tbl>
              <a:tblPr firstRow="1" firstCol="1" bandRow="1">
                <a:tableStyleId>{21E4AEA4-8DFA-4A89-87EB-49C32662AFE0}</a:tableStyleId>
              </a:tblPr>
              <a:tblGrid>
                <a:gridCol w="1432554"/>
                <a:gridCol w="1512139"/>
                <a:gridCol w="795862"/>
                <a:gridCol w="5403444"/>
              </a:tblGrid>
              <a:tr h="704964">
                <a:tc>
                  <a:txBody>
                    <a:bodyPr/>
                    <a:lstStyle/>
                    <a:p>
                      <a:pPr marL="0" marR="0" algn="ctr">
                        <a:lnSpc>
                          <a:spcPct val="107000"/>
                        </a:lnSpc>
                        <a:spcBef>
                          <a:spcPts val="0"/>
                        </a:spcBef>
                        <a:spcAft>
                          <a:spcPts val="0"/>
                        </a:spcAft>
                      </a:pPr>
                      <a:r>
                        <a:rPr lang="en-US" sz="1800" dirty="0">
                          <a:effectLst/>
                          <a:latin typeface="Open Sans" panose="020B0606030504020204" pitchFamily="34" charset="0"/>
                        </a:rPr>
                        <a:t>Subject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marL="0" marR="0" algn="ctr">
                        <a:lnSpc>
                          <a:spcPct val="107000"/>
                        </a:lnSpc>
                        <a:spcBef>
                          <a:spcPts val="0"/>
                        </a:spcBef>
                        <a:spcAft>
                          <a:spcPts val="0"/>
                        </a:spcAft>
                      </a:pPr>
                      <a:r>
                        <a:rPr lang="en-US" sz="1800" dirty="0">
                          <a:effectLst/>
                          <a:latin typeface="Open Sans" panose="020B0606030504020204" pitchFamily="34" charset="0"/>
                        </a:rPr>
                        <a:t>Standard </a:t>
                      </a:r>
                      <a:endParaRPr lang="en-US" sz="1800" dirty="0" smtClean="0">
                        <a:effectLst/>
                        <a:latin typeface="Open Sans" panose="020B0606030504020204" pitchFamily="34" charset="0"/>
                      </a:endParaRPr>
                    </a:p>
                    <a:p>
                      <a:pPr marL="0" marR="0" algn="ctr">
                        <a:lnSpc>
                          <a:spcPct val="107000"/>
                        </a:lnSpc>
                        <a:spcBef>
                          <a:spcPts val="0"/>
                        </a:spcBef>
                        <a:spcAft>
                          <a:spcPts val="0"/>
                        </a:spcAft>
                      </a:pPr>
                      <a:r>
                        <a:rPr lang="en-US" sz="1400" dirty="0" smtClean="0">
                          <a:effectLst/>
                          <a:latin typeface="Open Sans" panose="020B0606030504020204" pitchFamily="34" charset="0"/>
                        </a:rPr>
                        <a:t>(% </a:t>
                      </a:r>
                      <a:r>
                        <a:rPr lang="en-US" sz="1400" dirty="0">
                          <a:effectLst/>
                          <a:latin typeface="Open Sans" panose="020B0606030504020204" pitchFamily="34" charset="0"/>
                        </a:rPr>
                        <a:t>of </a:t>
                      </a:r>
                      <a:r>
                        <a:rPr lang="en-US" sz="1400" dirty="0" smtClean="0">
                          <a:effectLst/>
                          <a:latin typeface="Open Sans" panose="020B0606030504020204" pitchFamily="34" charset="0"/>
                        </a:rPr>
                        <a:t>Points </a:t>
                      </a:r>
                      <a:r>
                        <a:rPr lang="en-US" sz="1400" dirty="0">
                          <a:effectLst/>
                          <a:latin typeface="Open Sans" panose="020B0606030504020204" pitchFamily="34" charset="0"/>
                        </a:rPr>
                        <a:t>Earned </a:t>
                      </a:r>
                      <a:r>
                        <a:rPr lang="en-US" sz="1400" dirty="0" smtClean="0">
                          <a:effectLst/>
                          <a:latin typeface="Open Sans" panose="020B0606030504020204" pitchFamily="34" charset="0"/>
                        </a:rPr>
                        <a:t>Statewide)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0"/>
                        </a:spcAft>
                      </a:pPr>
                      <a:r>
                        <a:rPr lang="en-US" sz="1800" dirty="0" smtClean="0">
                          <a:effectLst/>
                          <a:latin typeface="Open Sans" panose="020B0606030504020204" pitchFamily="34" charset="0"/>
                        </a:rPr>
                        <a:t>Description</a:t>
                      </a:r>
                      <a:r>
                        <a:rPr lang="en-US" sz="1800" baseline="0" dirty="0" smtClean="0">
                          <a:effectLst/>
                          <a:latin typeface="Open Sans" panose="020B060603050402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664020">
                <a:tc rowSpan="2">
                  <a:txBody>
                    <a:bodyPr/>
                    <a:lstStyle/>
                    <a:p>
                      <a:pPr marL="0" marR="0" algn="ctr">
                        <a:lnSpc>
                          <a:spcPct val="107000"/>
                        </a:lnSpc>
                        <a:spcBef>
                          <a:spcPts val="0"/>
                        </a:spcBef>
                        <a:spcAft>
                          <a:spcPts val="0"/>
                        </a:spcAft>
                      </a:pPr>
                      <a:r>
                        <a:rPr lang="en-US" sz="2000" dirty="0">
                          <a:effectLst/>
                          <a:latin typeface="Open Sans" panose="020B0606030504020204" pitchFamily="34" charset="0"/>
                        </a:rPr>
                        <a:t>English I</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dirty="0" smtClean="0">
                          <a:effectLst/>
                          <a:latin typeface="Open Sans" panose="020B0606030504020204" pitchFamily="34" charset="0"/>
                        </a:rPr>
                        <a:t>RL.9.10.1</a:t>
                      </a:r>
                      <a:endParaRPr lang="en-US" sz="2000" dirty="0">
                        <a:effectLst/>
                        <a:latin typeface="Open Sans" panose="020B0606030504020204" pitchFamily="34"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rPr>
                        <a:t>26%</a:t>
                      </a:r>
                    </a:p>
                  </a:txBody>
                  <a:tcPr marL="68580" marR="68580" marT="0" marB="0" anchor="ctr"/>
                </a:tc>
                <a:tc>
                  <a:txBody>
                    <a:bodyPr/>
                    <a:lstStyle/>
                    <a:p>
                      <a:pPr marL="0" marR="0" algn="ctr">
                        <a:lnSpc>
                          <a:spcPct val="107000"/>
                        </a:lnSpc>
                        <a:spcBef>
                          <a:spcPts val="0"/>
                        </a:spcBef>
                        <a:spcAft>
                          <a:spcPts val="0"/>
                        </a:spcAft>
                      </a:pPr>
                      <a:r>
                        <a:rPr lang="en-US" sz="1400" dirty="0" smtClean="0">
                          <a:effectLst/>
                          <a:latin typeface="Open Sans" panose="020B0606030504020204" pitchFamily="34" charset="0"/>
                        </a:rPr>
                        <a:t>Cite strong and thorough textual evidence to support analysis of what the text says explicitly as well as</a:t>
                      </a:r>
                      <a:r>
                        <a:rPr lang="en-US" sz="1400" baseline="0" dirty="0" smtClean="0">
                          <a:effectLst/>
                          <a:latin typeface="Open Sans" panose="020B0606030504020204" pitchFamily="34" charset="0"/>
                        </a:rPr>
                        <a:t> </a:t>
                      </a:r>
                      <a:r>
                        <a:rPr lang="en-US" sz="1400" dirty="0" smtClean="0">
                          <a:effectLst/>
                          <a:latin typeface="Open Sans" panose="020B0606030504020204" pitchFamily="34" charset="0"/>
                        </a:rPr>
                        <a:t>inferences drawn from the text.</a:t>
                      </a:r>
                      <a:endParaRPr lang="en-US" sz="14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r h="885359">
                <a:tc vMerge="1">
                  <a:txBody>
                    <a:bodyPr/>
                    <a:lstStyle/>
                    <a:p>
                      <a:endParaRPr lang="en-US"/>
                    </a:p>
                  </a:txBody>
                  <a:tcP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rPr>
                        <a:t>RL.9.10.5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rPr>
                        <a:t>23%</a:t>
                      </a:r>
                      <a:endParaRPr lang="en-US" sz="20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400" dirty="0" smtClean="0">
                          <a:effectLst/>
                          <a:latin typeface="Open Sans" panose="020B0606030504020204" pitchFamily="34" charset="0"/>
                        </a:rPr>
                        <a:t>Analyze how an author’s choices concerning how to structure a text, order events within it (e.g.,</a:t>
                      </a:r>
                      <a:r>
                        <a:rPr lang="en-US" sz="1400" baseline="0" dirty="0" smtClean="0">
                          <a:effectLst/>
                          <a:latin typeface="Open Sans" panose="020B0606030504020204" pitchFamily="34" charset="0"/>
                        </a:rPr>
                        <a:t> </a:t>
                      </a:r>
                      <a:r>
                        <a:rPr lang="en-US" sz="1400" dirty="0" smtClean="0">
                          <a:effectLst/>
                          <a:latin typeface="Open Sans" panose="020B0606030504020204" pitchFamily="34" charset="0"/>
                        </a:rPr>
                        <a:t>parallel plots), and manipulate time (e.g., pacing, flashbacks) create such effects as mystery, tension, or</a:t>
                      </a:r>
                      <a:r>
                        <a:rPr lang="en-US" sz="1400" baseline="0" dirty="0" smtClean="0">
                          <a:effectLst/>
                          <a:latin typeface="Open Sans" panose="020B0606030504020204" pitchFamily="34" charset="0"/>
                        </a:rPr>
                        <a:t> </a:t>
                      </a:r>
                      <a:r>
                        <a:rPr lang="en-US" sz="1400" dirty="0" smtClean="0">
                          <a:effectLst/>
                          <a:latin typeface="Open Sans" panose="020B0606030504020204" pitchFamily="34" charset="0"/>
                        </a:rPr>
                        <a:t>surprise.</a:t>
                      </a:r>
                      <a:endParaRPr lang="en-US" sz="14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r h="664020">
                <a:tc rowSpan="3">
                  <a:txBody>
                    <a:bodyPr/>
                    <a:lstStyle/>
                    <a:p>
                      <a:pPr marL="0" marR="0" algn="ctr">
                        <a:lnSpc>
                          <a:spcPct val="107000"/>
                        </a:lnSpc>
                        <a:spcBef>
                          <a:spcPts val="0"/>
                        </a:spcBef>
                        <a:spcAft>
                          <a:spcPts val="0"/>
                        </a:spcAft>
                      </a:pPr>
                      <a:r>
                        <a:rPr lang="en-US" sz="2000" dirty="0">
                          <a:effectLst/>
                          <a:latin typeface="Open Sans" panose="020B0606030504020204" pitchFamily="34" charset="0"/>
                        </a:rPr>
                        <a:t>English II</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dirty="0" smtClean="0">
                          <a:effectLst/>
                          <a:latin typeface="Open Sans" panose="020B0606030504020204" pitchFamily="34" charset="0"/>
                        </a:rPr>
                        <a:t>RL.9.10.1</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rPr>
                        <a:t>39%</a:t>
                      </a:r>
                      <a:endParaRPr lang="en-US" sz="20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400" dirty="0" smtClean="0">
                          <a:effectLst/>
                          <a:latin typeface="Open Sans" panose="020B0606030504020204" pitchFamily="34" charset="0"/>
                        </a:rPr>
                        <a:t>Cite strong and thorough textual evidence to support analysis of what the text says explicitly as well as</a:t>
                      </a:r>
                      <a:r>
                        <a:rPr lang="en-US" sz="1400" baseline="0" dirty="0" smtClean="0">
                          <a:effectLst/>
                          <a:latin typeface="Open Sans" panose="020B0606030504020204" pitchFamily="34" charset="0"/>
                        </a:rPr>
                        <a:t> </a:t>
                      </a:r>
                      <a:r>
                        <a:rPr lang="en-US" sz="1400" dirty="0" smtClean="0">
                          <a:effectLst/>
                          <a:latin typeface="Open Sans" panose="020B0606030504020204" pitchFamily="34" charset="0"/>
                        </a:rPr>
                        <a:t>inferences drawn from the text.</a:t>
                      </a:r>
                      <a:endParaRPr lang="en-US" sz="1400" dirty="0" smtClean="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r h="885359">
                <a:tc vMerge="1">
                  <a:txBody>
                    <a:bodyPr/>
                    <a:lstStyle/>
                    <a:p>
                      <a:endParaRPr lang="en-US"/>
                    </a:p>
                  </a:txBody>
                  <a:tcP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rPr>
                        <a:t>RL.9.10.5</a:t>
                      </a:r>
                      <a:endParaRPr lang="en-US" sz="20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rPr>
                        <a:t>36%</a:t>
                      </a:r>
                      <a:endParaRPr lang="en-US" sz="20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400" dirty="0" smtClean="0">
                          <a:effectLst/>
                          <a:latin typeface="Open Sans" panose="020B0606030504020204" pitchFamily="34" charset="0"/>
                        </a:rPr>
                        <a:t>Analyze how an author’s choices concerning how to structure a text, order events within it (e.g.,</a:t>
                      </a:r>
                      <a:r>
                        <a:rPr lang="en-US" sz="1400" baseline="0" dirty="0" smtClean="0">
                          <a:effectLst/>
                          <a:latin typeface="Open Sans" panose="020B0606030504020204" pitchFamily="34" charset="0"/>
                        </a:rPr>
                        <a:t> </a:t>
                      </a:r>
                      <a:r>
                        <a:rPr lang="en-US" sz="1400" dirty="0" smtClean="0">
                          <a:effectLst/>
                          <a:latin typeface="Open Sans" panose="020B0606030504020204" pitchFamily="34" charset="0"/>
                        </a:rPr>
                        <a:t>parallel plots), and manipulate time (e.g., pacing, flashbacks) create such effects as mystery, tension, or</a:t>
                      </a:r>
                      <a:r>
                        <a:rPr lang="en-US" sz="1400" baseline="0" dirty="0" smtClean="0">
                          <a:effectLst/>
                          <a:latin typeface="Open Sans" panose="020B0606030504020204" pitchFamily="34" charset="0"/>
                        </a:rPr>
                        <a:t> </a:t>
                      </a:r>
                      <a:r>
                        <a:rPr lang="en-US" sz="1400" dirty="0" smtClean="0">
                          <a:effectLst/>
                          <a:latin typeface="Open Sans" panose="020B0606030504020204" pitchFamily="34" charset="0"/>
                        </a:rPr>
                        <a:t>surprise.</a:t>
                      </a:r>
                      <a:endParaRPr lang="en-US" sz="1400" dirty="0" smtClean="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r h="827484">
                <a:tc vMerge="1">
                  <a:txBody>
                    <a:bodyPr/>
                    <a:lstStyle/>
                    <a:p>
                      <a:endParaRPr lang="en-US"/>
                    </a:p>
                  </a:txBody>
                  <a:tcP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rPr>
                        <a:t>RI.9.10.2</a:t>
                      </a: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effectLst/>
                          <a:latin typeface="Open Sans" panose="020B0606030504020204" pitchFamily="34" charset="0"/>
                        </a:rPr>
                        <a:t>32%</a:t>
                      </a:r>
                    </a:p>
                  </a:txBody>
                  <a:tcPr marL="68580" marR="68580" marT="0" marB="0" anchor="ctr"/>
                </a:tc>
                <a:tc>
                  <a:txBody>
                    <a:bodyPr/>
                    <a:lstStyle/>
                    <a:p>
                      <a:pPr algn="ctr"/>
                      <a:r>
                        <a:rPr lang="en-US" sz="1400" dirty="0" smtClean="0">
                          <a:latin typeface="Open Sans" panose="020B0606030504020204" pitchFamily="34" charset="0"/>
                        </a:rPr>
                        <a:t>Determine a central idea of a text and analyze its development over the course of the text, including</a:t>
                      </a:r>
                      <a:r>
                        <a:rPr lang="en-US" sz="1400" baseline="0" dirty="0" smtClean="0">
                          <a:latin typeface="Open Sans" panose="020B0606030504020204" pitchFamily="34" charset="0"/>
                        </a:rPr>
                        <a:t> </a:t>
                      </a:r>
                      <a:r>
                        <a:rPr lang="en-US" sz="1400" dirty="0" smtClean="0">
                          <a:latin typeface="Open Sans" panose="020B0606030504020204" pitchFamily="34" charset="0"/>
                        </a:rPr>
                        <a:t>how it emerges and is</a:t>
                      </a:r>
                      <a:r>
                        <a:rPr lang="en-US" sz="1400" baseline="0" dirty="0" smtClean="0">
                          <a:latin typeface="Open Sans" panose="020B0606030504020204" pitchFamily="34" charset="0"/>
                        </a:rPr>
                        <a:t> </a:t>
                      </a:r>
                      <a:r>
                        <a:rPr lang="en-US" sz="1400" dirty="0" smtClean="0">
                          <a:latin typeface="Open Sans" panose="020B0606030504020204" pitchFamily="34" charset="0"/>
                        </a:rPr>
                        <a:t>shaped and refined by specific details; provide an objective</a:t>
                      </a:r>
                      <a:r>
                        <a:rPr lang="en-US" sz="1400" baseline="0" dirty="0" smtClean="0">
                          <a:latin typeface="Open Sans" panose="020B0606030504020204" pitchFamily="34" charset="0"/>
                        </a:rPr>
                        <a:t> </a:t>
                      </a:r>
                      <a:r>
                        <a:rPr lang="en-US" sz="1400" dirty="0" smtClean="0">
                          <a:latin typeface="Open Sans" panose="020B0606030504020204" pitchFamily="34" charset="0"/>
                        </a:rPr>
                        <a:t>summary of the text.</a:t>
                      </a:r>
                      <a:endParaRPr lang="en-US" sz="1400" dirty="0">
                        <a:latin typeface="Open Sans" panose="020B0606030504020204" pitchFamily="34" charset="0"/>
                      </a:endParaRPr>
                    </a:p>
                  </a:txBody>
                  <a:tcPr marL="68580" marR="68580" marT="0" marB="0" anchor="ctr"/>
                </a:tc>
              </a:tr>
              <a:tr h="885359">
                <a:tc>
                  <a:txBody>
                    <a:bodyPr/>
                    <a:lstStyle/>
                    <a:p>
                      <a:pPr marL="0" marR="0" algn="ctr">
                        <a:lnSpc>
                          <a:spcPct val="107000"/>
                        </a:lnSpc>
                        <a:spcBef>
                          <a:spcPts val="0"/>
                        </a:spcBef>
                        <a:spcAft>
                          <a:spcPts val="0"/>
                        </a:spcAft>
                      </a:pPr>
                      <a:r>
                        <a:rPr lang="en-US" sz="2000" dirty="0">
                          <a:effectLst/>
                          <a:latin typeface="Open Sans" panose="020B0606030504020204" pitchFamily="34" charset="0"/>
                        </a:rPr>
                        <a:t>English III</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dirty="0" smtClean="0">
                          <a:effectLst/>
                          <a:latin typeface="Open Sans" panose="020B0606030504020204" pitchFamily="34" charset="0"/>
                        </a:rPr>
                        <a:t>RI.11.12.2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Open Sans" panose="020B0606030504020204" pitchFamily="34" charset="0"/>
                        </a:rPr>
                        <a:t>28%</a:t>
                      </a:r>
                      <a:endParaRPr lang="en-US" sz="18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400" dirty="0" smtClean="0">
                          <a:effectLst/>
                          <a:latin typeface="Open Sans" panose="020B0606030504020204" pitchFamily="34" charset="0"/>
                        </a:rPr>
                        <a:t>Determine two or more central ideas of a text and analyze their development over the course of the</a:t>
                      </a:r>
                      <a:r>
                        <a:rPr lang="en-US" sz="1400" baseline="0" dirty="0" smtClean="0">
                          <a:effectLst/>
                          <a:latin typeface="Open Sans" panose="020B0606030504020204" pitchFamily="34" charset="0"/>
                        </a:rPr>
                        <a:t> </a:t>
                      </a:r>
                      <a:r>
                        <a:rPr lang="en-US" sz="1400" dirty="0" smtClean="0">
                          <a:effectLst/>
                          <a:latin typeface="Open Sans" panose="020B0606030504020204" pitchFamily="34" charset="0"/>
                        </a:rPr>
                        <a:t>text, including how they interact</a:t>
                      </a:r>
                      <a:r>
                        <a:rPr lang="en-US" sz="1400" baseline="0" dirty="0" smtClean="0">
                          <a:effectLst/>
                          <a:latin typeface="Open Sans" panose="020B0606030504020204" pitchFamily="34" charset="0"/>
                        </a:rPr>
                        <a:t> </a:t>
                      </a:r>
                      <a:r>
                        <a:rPr lang="en-US" sz="1400" dirty="0" smtClean="0">
                          <a:effectLst/>
                          <a:latin typeface="Open Sans" panose="020B0606030504020204" pitchFamily="34" charset="0"/>
                        </a:rPr>
                        <a:t>and build on one another to provide a complex analysis; provide an</a:t>
                      </a:r>
                      <a:r>
                        <a:rPr lang="en-US" sz="1400" baseline="0" dirty="0" smtClean="0">
                          <a:effectLst/>
                          <a:latin typeface="Open Sans" panose="020B0606030504020204" pitchFamily="34" charset="0"/>
                        </a:rPr>
                        <a:t> </a:t>
                      </a:r>
                      <a:r>
                        <a:rPr lang="en-US" sz="1400" dirty="0" smtClean="0">
                          <a:effectLst/>
                          <a:latin typeface="Open Sans" panose="020B0606030504020204" pitchFamily="34" charset="0"/>
                        </a:rPr>
                        <a:t>objective summary of the text.</a:t>
                      </a:r>
                      <a:endParaRPr lang="en-US" sz="14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
        <p:nvSpPr>
          <p:cNvPr id="3" name="Title 2"/>
          <p:cNvSpPr>
            <a:spLocks noGrp="1"/>
          </p:cNvSpPr>
          <p:nvPr>
            <p:ph type="title"/>
          </p:nvPr>
        </p:nvSpPr>
        <p:spPr/>
        <p:txBody>
          <a:bodyPr>
            <a:normAutofit/>
          </a:bodyPr>
          <a:lstStyle/>
          <a:p>
            <a:r>
              <a:rPr lang="en-US" dirty="0" smtClean="0">
                <a:latin typeface="PermianSlabSerifTypeface" panose="02000000000000000000" pitchFamily="50" charset="0"/>
              </a:rPr>
              <a:t>EOC English: Standards Analysis Summary</a:t>
            </a:r>
            <a:endParaRPr lang="en-US" dirty="0">
              <a:latin typeface="PermianSlabSerifTypeface" panose="02000000000000000000" pitchFamily="50" charset="0"/>
            </a:endParaRPr>
          </a:p>
        </p:txBody>
      </p:sp>
    </p:spTree>
    <p:extLst>
      <p:ext uri="{BB962C8B-B14F-4D97-AF65-F5344CB8AC3E}">
        <p14:creationId xmlns:p14="http://schemas.microsoft.com/office/powerpoint/2010/main" val="173014457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t>More students at the Mastered level report writing a paper for class at least once or twice per month (51 percent) than students at the below level (34 percent).</a:t>
            </a:r>
          </a:p>
          <a:p>
            <a:pPr lvl="1"/>
            <a:r>
              <a:rPr lang="en-US" sz="1800" dirty="0" smtClean="0"/>
              <a:t>Mastered-level students were also more likely to get feedback on their writing (64 percent) than Below-level students (48 percent).</a:t>
            </a:r>
          </a:p>
          <a:p>
            <a:endParaRPr lang="en-US" sz="2000" dirty="0" smtClean="0"/>
          </a:p>
          <a:p>
            <a:r>
              <a:rPr lang="en-US" sz="2000" dirty="0" smtClean="0"/>
              <a:t>Students reported regularly planning for writing in class, but nearly 40 percent did not use any planning strategies for </a:t>
            </a:r>
            <a:r>
              <a:rPr lang="en-US" sz="2000" dirty="0" err="1" smtClean="0"/>
              <a:t>TNReady</a:t>
            </a:r>
            <a:r>
              <a:rPr lang="en-US" sz="2000" dirty="0" smtClean="0"/>
              <a:t>.  </a:t>
            </a:r>
            <a:r>
              <a:rPr lang="en-US" sz="2000" b="1" dirty="0" smtClean="0"/>
              <a:t>This is crucial because s</a:t>
            </a:r>
            <a:r>
              <a:rPr lang="en-US" sz="2000" b="1" dirty="0" smtClean="0">
                <a:solidFill>
                  <a:srgbClr val="000000"/>
                </a:solidFill>
              </a:rPr>
              <a:t>tudent </a:t>
            </a:r>
            <a:r>
              <a:rPr lang="en-US" sz="2000" b="1" dirty="0">
                <a:solidFill>
                  <a:srgbClr val="000000"/>
                </a:solidFill>
              </a:rPr>
              <a:t>indication of planning before writing </a:t>
            </a:r>
            <a:r>
              <a:rPr lang="en-US" sz="2000" b="1" dirty="0" smtClean="0">
                <a:solidFill>
                  <a:srgbClr val="000000"/>
                </a:solidFill>
              </a:rPr>
              <a:t>was the best </a:t>
            </a:r>
            <a:r>
              <a:rPr lang="en-US" sz="2000" b="1" dirty="0">
                <a:solidFill>
                  <a:srgbClr val="000000"/>
                </a:solidFill>
              </a:rPr>
              <a:t>predictor of overall writing trait scores. </a:t>
            </a:r>
            <a:endParaRPr lang="en-US" sz="2000" b="1" dirty="0" smtClean="0"/>
          </a:p>
          <a:p>
            <a:pPr lvl="1"/>
            <a:r>
              <a:rPr lang="en-US" sz="1800" dirty="0" smtClean="0"/>
              <a:t>Time </a:t>
            </a:r>
            <a:r>
              <a:rPr lang="en-US" sz="1800" dirty="0"/>
              <a:t>did not seem to be a factor as </a:t>
            </a:r>
            <a:r>
              <a:rPr lang="en-US" sz="1800" dirty="0" smtClean="0"/>
              <a:t>71 percent </a:t>
            </a:r>
            <a:r>
              <a:rPr lang="en-US" sz="1800" dirty="0"/>
              <a:t>reported finishing </a:t>
            </a:r>
            <a:r>
              <a:rPr lang="en-US" sz="1800" dirty="0" smtClean="0"/>
              <a:t>early, </a:t>
            </a:r>
            <a:r>
              <a:rPr lang="en-US" sz="1800" dirty="0"/>
              <a:t>and </a:t>
            </a:r>
            <a:r>
              <a:rPr lang="en-US" sz="1800" dirty="0" smtClean="0"/>
              <a:t>22 percent </a:t>
            </a:r>
            <a:r>
              <a:rPr lang="en-US" sz="1800" dirty="0"/>
              <a:t>finished on time. </a:t>
            </a:r>
          </a:p>
          <a:p>
            <a:endParaRPr lang="en-US" sz="2000" dirty="0"/>
          </a:p>
        </p:txBody>
      </p:sp>
      <p:sp>
        <p:nvSpPr>
          <p:cNvPr id="3" name="Title 2"/>
          <p:cNvSpPr>
            <a:spLocks noGrp="1"/>
          </p:cNvSpPr>
          <p:nvPr>
            <p:ph type="title"/>
          </p:nvPr>
        </p:nvSpPr>
        <p:spPr/>
        <p:txBody>
          <a:bodyPr>
            <a:normAutofit/>
          </a:bodyPr>
          <a:lstStyle/>
          <a:p>
            <a:r>
              <a:rPr lang="en-US" dirty="0" smtClean="0">
                <a:latin typeface="PermianSlabSerifTypeface" panose="02000000000000000000" pitchFamily="50" charset="0"/>
              </a:rPr>
              <a:t>EOC English Exams–Student Perceptions on Writing</a:t>
            </a:r>
            <a:endParaRPr lang="en-US" dirty="0">
              <a:latin typeface="PermianSlabSerifTypeface" panose="02000000000000000000" pitchFamily="50" charset="0"/>
            </a:endParaRPr>
          </a:p>
        </p:txBody>
      </p:sp>
    </p:spTree>
    <p:extLst>
      <p:ext uri="{BB962C8B-B14F-4D97-AF65-F5344CB8AC3E}">
        <p14:creationId xmlns:p14="http://schemas.microsoft.com/office/powerpoint/2010/main" val="409473538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EOC English </a:t>
            </a:r>
            <a:r>
              <a:rPr lang="en-US" dirty="0" smtClean="0"/>
              <a:t>Exams–Student </a:t>
            </a:r>
            <a:r>
              <a:rPr lang="en-US" dirty="0"/>
              <a:t>Perceptions on Writing</a:t>
            </a:r>
          </a:p>
        </p:txBody>
      </p:sp>
      <p:sp>
        <p:nvSpPr>
          <p:cNvPr id="6" name="Content Placeholder 5"/>
          <p:cNvSpPr>
            <a:spLocks noGrp="1"/>
          </p:cNvSpPr>
          <p:nvPr>
            <p:ph idx="1"/>
          </p:nvPr>
        </p:nvSpPr>
        <p:spPr>
          <a:xfrm>
            <a:off x="152400" y="1371600"/>
            <a:ext cx="8686800" cy="4572000"/>
          </a:xfrm>
        </p:spPr>
        <p:txBody>
          <a:bodyPr>
            <a:normAutofit lnSpcReduction="10000"/>
          </a:bodyPr>
          <a:lstStyle/>
          <a:p>
            <a:pPr marL="0" indent="0">
              <a:buNone/>
            </a:pPr>
            <a:r>
              <a:rPr lang="en-US" dirty="0" smtClean="0"/>
              <a:t>When looking to student perception data for possible root causes of the struggle with citing evidence to support text analysis, several other questions are relevant.</a:t>
            </a:r>
          </a:p>
          <a:p>
            <a:endParaRPr lang="en-US" sz="1800" dirty="0" smtClean="0"/>
          </a:p>
          <a:p>
            <a:r>
              <a:rPr lang="en-US" sz="1800" dirty="0" smtClean="0"/>
              <a:t>Only </a:t>
            </a:r>
            <a:r>
              <a:rPr lang="en-US" sz="1800" b="1" dirty="0" smtClean="0"/>
              <a:t>40 percent of all students</a:t>
            </a:r>
            <a:r>
              <a:rPr lang="en-US" sz="1800" b="1" i="1" dirty="0" smtClean="0"/>
              <a:t> </a:t>
            </a:r>
            <a:r>
              <a:rPr lang="en-US" sz="1800" dirty="0" smtClean="0"/>
              <a:t>reported that they “almost always” wrote about something they read</a:t>
            </a:r>
            <a:r>
              <a:rPr lang="en-US" dirty="0"/>
              <a:t> </a:t>
            </a:r>
            <a:r>
              <a:rPr lang="en-US" dirty="0" smtClean="0"/>
              <a:t>(as opposed to a more creative essay). Higher-achieving students report </a:t>
            </a:r>
            <a:r>
              <a:rPr lang="en-US" b="1" dirty="0" smtClean="0"/>
              <a:t>more consistent expectations </a:t>
            </a:r>
            <a:r>
              <a:rPr lang="en-US" dirty="0" smtClean="0"/>
              <a:t>for text-based writing assignments. </a:t>
            </a:r>
          </a:p>
          <a:p>
            <a:pPr lvl="1"/>
            <a:endParaRPr lang="en-US" sz="1600" b="1" i="1" dirty="0"/>
          </a:p>
          <a:p>
            <a:r>
              <a:rPr lang="en-US" dirty="0" smtClean="0"/>
              <a:t>About 47 percent of all students report </a:t>
            </a:r>
            <a:r>
              <a:rPr lang="en-US" dirty="0"/>
              <a:t>“almost always” using evidence from text to support an </a:t>
            </a:r>
            <a:r>
              <a:rPr lang="en-US" dirty="0" smtClean="0"/>
              <a:t>argument. </a:t>
            </a:r>
            <a:r>
              <a:rPr lang="en-US" b="1" dirty="0" smtClean="0"/>
              <a:t>This ranges from 70 percent of Mastered-level students to only a third of Below-level students</a:t>
            </a:r>
            <a:r>
              <a:rPr lang="en-US" dirty="0" smtClean="0"/>
              <a:t>.</a:t>
            </a:r>
          </a:p>
          <a:p>
            <a:endParaRPr lang="en-US" dirty="0"/>
          </a:p>
          <a:p>
            <a:r>
              <a:rPr lang="en-US" dirty="0" smtClean="0"/>
              <a:t>More students, </a:t>
            </a:r>
            <a:r>
              <a:rPr lang="en-US" b="1" dirty="0" smtClean="0"/>
              <a:t>59</a:t>
            </a:r>
            <a:r>
              <a:rPr lang="en-US" b="1" dirty="0"/>
              <a:t> </a:t>
            </a:r>
            <a:r>
              <a:rPr lang="en-US" b="1" dirty="0" smtClean="0"/>
              <a:t>percent, </a:t>
            </a:r>
            <a:r>
              <a:rPr lang="en-US" b="1" dirty="0"/>
              <a:t>reported that teachers “almost always” ask them to explain answers with evidence from text. </a:t>
            </a:r>
            <a:r>
              <a:rPr lang="en-US" dirty="0" smtClean="0"/>
              <a:t>Again</a:t>
            </a:r>
            <a:r>
              <a:rPr lang="en-US" dirty="0"/>
              <a:t>, student responses varied widely when categorized by overall performance level.  </a:t>
            </a:r>
          </a:p>
          <a:p>
            <a:endParaRPr lang="en-US" dirty="0"/>
          </a:p>
          <a:p>
            <a:pPr lvl="1"/>
            <a:endParaRPr lang="en-US" sz="1600" b="1" i="1" dirty="0"/>
          </a:p>
        </p:txBody>
      </p:sp>
    </p:spTree>
    <p:extLst>
      <p:ext uri="{BB962C8B-B14F-4D97-AF65-F5344CB8AC3E}">
        <p14:creationId xmlns:p14="http://schemas.microsoft.com/office/powerpoint/2010/main" val="250927175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8686800" cy="4525963"/>
          </a:xfrm>
        </p:spPr>
        <p:txBody>
          <a:bodyPr>
            <a:normAutofit/>
          </a:bodyPr>
          <a:lstStyle/>
          <a:p>
            <a:r>
              <a:rPr lang="en-US" sz="2000" dirty="0" smtClean="0"/>
              <a:t>Nearly </a:t>
            </a:r>
            <a:r>
              <a:rPr lang="en-US" sz="2000" b="1" dirty="0" smtClean="0"/>
              <a:t>40 percent of students report that they “never or hardly ever” </a:t>
            </a:r>
            <a:r>
              <a:rPr lang="en-US" sz="2000" dirty="0" smtClean="0"/>
              <a:t>read nonfiction beyond a textbook in classes outside of English. </a:t>
            </a:r>
          </a:p>
          <a:p>
            <a:endParaRPr lang="en-US" sz="2000" dirty="0" smtClean="0"/>
          </a:p>
          <a:p>
            <a:r>
              <a:rPr lang="en-US" sz="2000" dirty="0" err="1" smtClean="0"/>
              <a:t>TNReady</a:t>
            </a:r>
            <a:r>
              <a:rPr lang="en-US" sz="2000" dirty="0" smtClean="0"/>
              <a:t> assessments include a variety of </a:t>
            </a:r>
            <a:r>
              <a:rPr lang="en-US" sz="2000" b="1" dirty="0" smtClean="0"/>
              <a:t>nonfiction texts from authentic sources</a:t>
            </a:r>
            <a:r>
              <a:rPr lang="en-US" sz="2000" dirty="0" smtClean="0"/>
              <a:t>. </a:t>
            </a:r>
          </a:p>
          <a:p>
            <a:endParaRPr lang="en-US" sz="2000" dirty="0" smtClean="0"/>
          </a:p>
          <a:p>
            <a:r>
              <a:rPr lang="en-US" sz="2000" dirty="0" smtClean="0"/>
              <a:t>Challenges with student performance on informational text passages may be related to this finding.  Lower achieving students tended to struggle the most with nonfiction passages.</a:t>
            </a:r>
          </a:p>
          <a:p>
            <a:endParaRPr lang="en-US" sz="2000" dirty="0"/>
          </a:p>
        </p:txBody>
      </p:sp>
      <p:sp>
        <p:nvSpPr>
          <p:cNvPr id="3" name="Title 2"/>
          <p:cNvSpPr>
            <a:spLocks noGrp="1"/>
          </p:cNvSpPr>
          <p:nvPr>
            <p:ph type="title"/>
          </p:nvPr>
        </p:nvSpPr>
        <p:spPr/>
        <p:txBody>
          <a:bodyPr>
            <a:normAutofit/>
          </a:bodyPr>
          <a:lstStyle/>
          <a:p>
            <a:r>
              <a:rPr lang="en-US" dirty="0"/>
              <a:t>EOC English </a:t>
            </a:r>
            <a:r>
              <a:rPr lang="en-US" dirty="0" smtClean="0"/>
              <a:t>Exams–Student </a:t>
            </a:r>
            <a:r>
              <a:rPr lang="en-US" dirty="0"/>
              <a:t>Perceptions on </a:t>
            </a:r>
            <a:r>
              <a:rPr lang="en-US" dirty="0" smtClean="0"/>
              <a:t>Reading: Informational Text</a:t>
            </a:r>
            <a:endParaRPr lang="en-US" dirty="0"/>
          </a:p>
        </p:txBody>
      </p:sp>
    </p:spTree>
    <p:extLst>
      <p:ext uri="{BB962C8B-B14F-4D97-AF65-F5344CB8AC3E}">
        <p14:creationId xmlns:p14="http://schemas.microsoft.com/office/powerpoint/2010/main" val="293172926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19200"/>
            <a:ext cx="8382000" cy="4953000"/>
          </a:xfrm>
        </p:spPr>
        <p:txBody>
          <a:bodyPr>
            <a:normAutofit/>
          </a:bodyPr>
          <a:lstStyle/>
          <a:p>
            <a:r>
              <a:rPr lang="en-US" sz="2000" b="1" dirty="0" smtClean="0">
                <a:latin typeface="Open Sans" panose="020B0606030504020204" pitchFamily="34" charset="0"/>
                <a:cs typeface="Open Sans" panose="020B0606030504020204" pitchFamily="34" charset="0"/>
              </a:rPr>
              <a:t>Student perceptions </a:t>
            </a:r>
            <a:r>
              <a:rPr lang="en-US" sz="2000" dirty="0" smtClean="0">
                <a:latin typeface="Open Sans" panose="020B0606030504020204" pitchFamily="34" charset="0"/>
                <a:cs typeface="Open Sans" panose="020B0606030504020204" pitchFamily="34" charset="0"/>
              </a:rPr>
              <a:t>indicate there may be a need for:</a:t>
            </a:r>
          </a:p>
          <a:p>
            <a:pPr lvl="1"/>
            <a:r>
              <a:rPr lang="en-US" sz="2000" dirty="0" smtClean="0">
                <a:latin typeface="Open Sans" panose="020B0606030504020204" pitchFamily="34" charset="0"/>
                <a:cs typeface="Open Sans" panose="020B0606030504020204" pitchFamily="34" charset="0"/>
              </a:rPr>
              <a:t>more exposure to informational text, </a:t>
            </a:r>
          </a:p>
          <a:p>
            <a:pPr lvl="1"/>
            <a:r>
              <a:rPr lang="en-US" sz="2000" dirty="0" smtClean="0">
                <a:latin typeface="Open Sans" panose="020B0606030504020204" pitchFamily="34" charset="0"/>
                <a:cs typeface="Open Sans" panose="020B0606030504020204" pitchFamily="34" charset="0"/>
              </a:rPr>
              <a:t>more opportunities to cite and use evidence in their writing, and</a:t>
            </a:r>
          </a:p>
          <a:p>
            <a:pPr lvl="1"/>
            <a:r>
              <a:rPr lang="en-US" sz="2000" dirty="0" smtClean="0">
                <a:latin typeface="Open Sans" panose="020B0606030504020204" pitchFamily="34" charset="0"/>
                <a:cs typeface="Open Sans" panose="020B0606030504020204" pitchFamily="34" charset="0"/>
              </a:rPr>
              <a:t>explicit expectations about planning in the writing process.</a:t>
            </a:r>
          </a:p>
          <a:p>
            <a:endParaRPr lang="en-US" sz="2000" dirty="0">
              <a:latin typeface="Open Sans" panose="020B0606030504020204" pitchFamily="34" charset="0"/>
              <a:cs typeface="Open Sans" panose="020B0606030504020204" pitchFamily="34" charset="0"/>
            </a:endParaRPr>
          </a:p>
        </p:txBody>
      </p:sp>
      <p:sp>
        <p:nvSpPr>
          <p:cNvPr id="3" name="Title 2"/>
          <p:cNvSpPr>
            <a:spLocks noGrp="1"/>
          </p:cNvSpPr>
          <p:nvPr>
            <p:ph type="title"/>
          </p:nvPr>
        </p:nvSpPr>
        <p:spPr/>
        <p:txBody>
          <a:bodyPr>
            <a:normAutofit/>
          </a:bodyPr>
          <a:lstStyle/>
          <a:p>
            <a:r>
              <a:rPr lang="en-US" dirty="0"/>
              <a:t>Key Takeaways from 2015-16 English EOC </a:t>
            </a:r>
            <a:r>
              <a:rPr lang="en-US" dirty="0" smtClean="0"/>
              <a:t>Exams: Student Perceptions</a:t>
            </a:r>
            <a:endParaRPr lang="en-US" dirty="0">
              <a:latin typeface="PermianSlabSerifTypeface" panose="02000000000000000000" pitchFamily="50" charset="0"/>
            </a:endParaRPr>
          </a:p>
        </p:txBody>
      </p:sp>
    </p:spTree>
    <p:extLst>
      <p:ext uri="{BB962C8B-B14F-4D97-AF65-F5344CB8AC3E}">
        <p14:creationId xmlns:p14="http://schemas.microsoft.com/office/powerpoint/2010/main" val="140267390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We looked at four types of data:</a:t>
            </a:r>
            <a:endParaRPr lang="en-US" dirty="0"/>
          </a:p>
          <a:p>
            <a:pPr lvl="1"/>
            <a:r>
              <a:rPr lang="en-US" dirty="0"/>
              <a:t>What percent of students met the expectations of each subscore</a:t>
            </a:r>
          </a:p>
          <a:p>
            <a:pPr lvl="1"/>
            <a:r>
              <a:rPr lang="en-US" dirty="0"/>
              <a:t>Whether those percentages varied in line with the overall performance level of the students </a:t>
            </a:r>
            <a:r>
              <a:rPr lang="en-US" dirty="0" smtClean="0"/>
              <a:t>(i.e., </a:t>
            </a:r>
            <a:r>
              <a:rPr lang="en-US" dirty="0"/>
              <a:t>did students who were on track overall also meet expectations of each individual subscore?)</a:t>
            </a:r>
          </a:p>
          <a:p>
            <a:pPr lvl="1"/>
            <a:r>
              <a:rPr lang="en-US" dirty="0" smtClean="0"/>
              <a:t>Standards </a:t>
            </a:r>
            <a:r>
              <a:rPr lang="en-US" dirty="0"/>
              <a:t>where students struggled the most</a:t>
            </a:r>
          </a:p>
          <a:p>
            <a:pPr lvl="1"/>
            <a:r>
              <a:rPr lang="en-US" dirty="0"/>
              <a:t>Student perception data collected through </a:t>
            </a:r>
            <a:r>
              <a:rPr lang="en-US" dirty="0" err="1" smtClean="0"/>
              <a:t>TNReady</a:t>
            </a:r>
            <a:endParaRPr lang="en-US" dirty="0" smtClean="0"/>
          </a:p>
          <a:p>
            <a:endParaRPr lang="en-US" dirty="0" smtClean="0"/>
          </a:p>
          <a:p>
            <a:r>
              <a:rPr lang="en-US" dirty="0" smtClean="0"/>
              <a:t>Based on that data, we identified specific areas to target for improvement in high school English.</a:t>
            </a:r>
          </a:p>
          <a:p>
            <a:endParaRPr lang="en-US" dirty="0"/>
          </a:p>
          <a:p>
            <a:r>
              <a:rPr lang="en-US" dirty="0" smtClean="0"/>
              <a:t>With your district team, take a few minutes to discuss aspects of this analytical process that felt similar to what you already do</a:t>
            </a:r>
            <a:r>
              <a:rPr lang="en-US" dirty="0"/>
              <a:t>,</a:t>
            </a:r>
            <a:r>
              <a:rPr lang="en-US" dirty="0" smtClean="0"/>
              <a:t> parts that were different, and anything new you might want to try with your district data.</a:t>
            </a:r>
            <a:endParaRPr lang="en-US" dirty="0"/>
          </a:p>
        </p:txBody>
      </p:sp>
      <p:sp>
        <p:nvSpPr>
          <p:cNvPr id="3" name="Title 2"/>
          <p:cNvSpPr>
            <a:spLocks noGrp="1"/>
          </p:cNvSpPr>
          <p:nvPr>
            <p:ph type="title"/>
          </p:nvPr>
        </p:nvSpPr>
        <p:spPr/>
        <p:txBody>
          <a:bodyPr/>
          <a:lstStyle/>
          <a:p>
            <a:r>
              <a:rPr lang="en-US" dirty="0" smtClean="0"/>
              <a:t>Stop and Process</a:t>
            </a:r>
            <a:endParaRPr lang="en-US" dirty="0"/>
          </a:p>
        </p:txBody>
      </p:sp>
    </p:spTree>
    <p:extLst>
      <p:ext uri="{BB962C8B-B14F-4D97-AF65-F5344CB8AC3E}">
        <p14:creationId xmlns:p14="http://schemas.microsoft.com/office/powerpoint/2010/main" val="15127481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dirty="0">
                <a:latin typeface="+mn-lt"/>
              </a:rPr>
              <a:t>The </a:t>
            </a:r>
            <a:r>
              <a:rPr lang="en-US" b="1" dirty="0">
                <a:latin typeface="+mn-lt"/>
              </a:rPr>
              <a:t>current focus of </a:t>
            </a:r>
            <a:r>
              <a:rPr lang="en-US" b="1" dirty="0" smtClean="0">
                <a:latin typeface="+mn-lt"/>
              </a:rPr>
              <a:t>the standards </a:t>
            </a:r>
            <a:r>
              <a:rPr lang="en-US" b="1" dirty="0">
                <a:latin typeface="+mn-lt"/>
              </a:rPr>
              <a:t>remains the same </a:t>
            </a:r>
            <a:r>
              <a:rPr lang="en-US" dirty="0">
                <a:latin typeface="+mn-lt"/>
              </a:rPr>
              <a:t>as the original instructional shifts.</a:t>
            </a:r>
          </a:p>
          <a:p>
            <a:pPr marL="0" indent="0">
              <a:buNone/>
            </a:pPr>
            <a:endParaRPr lang="en-US" dirty="0">
              <a:latin typeface="+mn-lt"/>
            </a:endParaRPr>
          </a:p>
          <a:p>
            <a:pPr>
              <a:buFont typeface="Arial" panose="020B0604020202020204" pitchFamily="34" charset="0"/>
              <a:buChar char="•"/>
            </a:pPr>
            <a:r>
              <a:rPr lang="en-US" dirty="0" smtClean="0">
                <a:latin typeface="+mn-lt"/>
              </a:rPr>
              <a:t>The revised standards represent a </a:t>
            </a:r>
            <a:r>
              <a:rPr lang="en-US" b="1" dirty="0">
                <a:latin typeface="+mn-lt"/>
              </a:rPr>
              <a:t>stronger foundation</a:t>
            </a:r>
            <a:r>
              <a:rPr lang="en-US" dirty="0">
                <a:latin typeface="+mn-lt"/>
              </a:rPr>
              <a:t> </a:t>
            </a:r>
            <a:r>
              <a:rPr lang="en-US" dirty="0" smtClean="0">
                <a:latin typeface="+mn-lt"/>
              </a:rPr>
              <a:t>that will support </a:t>
            </a:r>
            <a:r>
              <a:rPr lang="en-US" dirty="0">
                <a:latin typeface="+mn-lt"/>
              </a:rPr>
              <a:t>the progression of rigorous standards throughout the grade levels. </a:t>
            </a:r>
          </a:p>
          <a:p>
            <a:pPr>
              <a:buFont typeface="Arial" panose="020B0604020202020204" pitchFamily="34" charset="0"/>
              <a:buChar char="•"/>
            </a:pPr>
            <a:endParaRPr lang="en-US" dirty="0">
              <a:latin typeface="+mn-lt"/>
            </a:endParaRPr>
          </a:p>
          <a:p>
            <a:pPr>
              <a:buFont typeface="Arial" panose="020B0604020202020204" pitchFamily="34" charset="0"/>
              <a:buChar char="•"/>
            </a:pPr>
            <a:r>
              <a:rPr lang="en-US" dirty="0">
                <a:latin typeface="+mn-lt"/>
              </a:rPr>
              <a:t>The </a:t>
            </a:r>
            <a:r>
              <a:rPr lang="en-US" dirty="0" smtClean="0">
                <a:latin typeface="+mn-lt"/>
              </a:rPr>
              <a:t>revised standards </a:t>
            </a:r>
            <a:r>
              <a:rPr lang="en-US" b="1" dirty="0" smtClean="0">
                <a:latin typeface="+mn-lt"/>
              </a:rPr>
              <a:t>improve </a:t>
            </a:r>
            <a:r>
              <a:rPr lang="en-US" b="1" dirty="0">
                <a:latin typeface="+mn-lt"/>
              </a:rPr>
              <a:t>connections</a:t>
            </a:r>
            <a:r>
              <a:rPr lang="en-US" dirty="0">
                <a:latin typeface="+mn-lt"/>
              </a:rPr>
              <a:t>: </a:t>
            </a:r>
          </a:p>
          <a:p>
            <a:pPr lvl="1"/>
            <a:r>
              <a:rPr lang="en-US" sz="2400" dirty="0">
                <a:latin typeface="+mn-lt"/>
              </a:rPr>
              <a:t>within a single grade </a:t>
            </a:r>
            <a:r>
              <a:rPr lang="en-US" sz="2400" dirty="0" smtClean="0">
                <a:latin typeface="+mn-lt"/>
              </a:rPr>
              <a:t>level, and</a:t>
            </a:r>
            <a:endParaRPr lang="en-US" sz="2400" dirty="0">
              <a:latin typeface="+mn-lt"/>
            </a:endParaRPr>
          </a:p>
          <a:p>
            <a:pPr lvl="1"/>
            <a:r>
              <a:rPr lang="en-US" sz="2400" dirty="0" smtClean="0">
                <a:latin typeface="+mn-lt"/>
              </a:rPr>
              <a:t>between </a:t>
            </a:r>
            <a:r>
              <a:rPr lang="en-US" sz="2400" dirty="0">
                <a:latin typeface="+mn-lt"/>
              </a:rPr>
              <a:t>multiple grade </a:t>
            </a:r>
            <a:r>
              <a:rPr lang="en-US" sz="2400" dirty="0" smtClean="0">
                <a:latin typeface="+mn-lt"/>
              </a:rPr>
              <a:t>levels.</a:t>
            </a:r>
            <a:endParaRPr lang="en-US" sz="2400" dirty="0">
              <a:latin typeface="+mn-lt"/>
            </a:endParaRPr>
          </a:p>
          <a:p>
            <a:endParaRPr lang="en-US" dirty="0" smtClean="0"/>
          </a:p>
        </p:txBody>
      </p:sp>
      <p:sp>
        <p:nvSpPr>
          <p:cNvPr id="2" name="Title 1"/>
          <p:cNvSpPr>
            <a:spLocks noGrp="1"/>
          </p:cNvSpPr>
          <p:nvPr>
            <p:ph type="title"/>
          </p:nvPr>
        </p:nvSpPr>
        <p:spPr/>
        <p:txBody>
          <a:bodyPr/>
          <a:lstStyle/>
          <a:p>
            <a:r>
              <a:rPr lang="en-US" dirty="0" smtClean="0">
                <a:latin typeface="+mj-lt"/>
              </a:rPr>
              <a:t>Standards Revision 2017-18: Key Points  </a:t>
            </a:r>
            <a:endParaRPr lang="en-US" dirty="0">
              <a:latin typeface="+mj-lt"/>
            </a:endParaRPr>
          </a:p>
        </p:txBody>
      </p:sp>
    </p:spTree>
    <p:extLst>
      <p:ext uri="{BB962C8B-B14F-4D97-AF65-F5344CB8AC3E}">
        <p14:creationId xmlns:p14="http://schemas.microsoft.com/office/powerpoint/2010/main" val="41609654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We will briefly walk through this process for the high school Math exams.</a:t>
            </a:r>
          </a:p>
          <a:p>
            <a:endParaRPr lang="en-US" dirty="0" smtClean="0"/>
          </a:p>
          <a:p>
            <a:r>
              <a:rPr lang="en-US" dirty="0" smtClean="0"/>
              <a:t>We will look at the similar sources of data:</a:t>
            </a:r>
            <a:endParaRPr lang="en-US" dirty="0"/>
          </a:p>
          <a:p>
            <a:pPr lvl="1"/>
            <a:r>
              <a:rPr lang="en-US" dirty="0"/>
              <a:t>What percent of students met the expectations of each subscore</a:t>
            </a:r>
          </a:p>
          <a:p>
            <a:pPr lvl="1"/>
            <a:r>
              <a:rPr lang="en-US" dirty="0"/>
              <a:t>Whether those percentages varied in line with the overall performance level of the students </a:t>
            </a:r>
            <a:r>
              <a:rPr lang="en-US" dirty="0" smtClean="0"/>
              <a:t>(i.e., </a:t>
            </a:r>
            <a:r>
              <a:rPr lang="en-US" dirty="0"/>
              <a:t>did students who were on track overall also meet expectations of each individual subscore?)</a:t>
            </a:r>
          </a:p>
          <a:p>
            <a:pPr lvl="1"/>
            <a:r>
              <a:rPr lang="en-US" dirty="0"/>
              <a:t>Standards where students struggled the most</a:t>
            </a:r>
          </a:p>
          <a:p>
            <a:pPr lvl="1"/>
            <a:r>
              <a:rPr lang="en-US" dirty="0"/>
              <a:t>Student perception data collected through </a:t>
            </a:r>
            <a:r>
              <a:rPr lang="en-US" dirty="0" err="1"/>
              <a:t>TNReady</a:t>
            </a:r>
            <a:endParaRPr lang="en-US" dirty="0"/>
          </a:p>
          <a:p>
            <a:endParaRPr lang="en-US" dirty="0" smtClean="0"/>
          </a:p>
          <a:p>
            <a:r>
              <a:rPr lang="en-US" dirty="0" smtClean="0"/>
              <a:t>This time, we will also look at comparisons of the traditional and integrated math pathways.</a:t>
            </a:r>
            <a:endParaRPr lang="en-US" dirty="0"/>
          </a:p>
        </p:txBody>
      </p:sp>
      <p:sp>
        <p:nvSpPr>
          <p:cNvPr id="3" name="Title 2"/>
          <p:cNvSpPr>
            <a:spLocks noGrp="1"/>
          </p:cNvSpPr>
          <p:nvPr>
            <p:ph type="title"/>
          </p:nvPr>
        </p:nvSpPr>
        <p:spPr/>
        <p:txBody>
          <a:bodyPr/>
          <a:lstStyle/>
          <a:p>
            <a:r>
              <a:rPr lang="en-US" dirty="0"/>
              <a:t>Analyzing the 2015-16 </a:t>
            </a:r>
            <a:r>
              <a:rPr lang="en-US" dirty="0" smtClean="0"/>
              <a:t>Math EOC </a:t>
            </a:r>
            <a:r>
              <a:rPr lang="en-US" dirty="0"/>
              <a:t>Exams</a:t>
            </a:r>
          </a:p>
        </p:txBody>
      </p:sp>
    </p:spTree>
    <p:extLst>
      <p:ext uri="{BB962C8B-B14F-4D97-AF65-F5344CB8AC3E}">
        <p14:creationId xmlns:p14="http://schemas.microsoft.com/office/powerpoint/2010/main" val="269391499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Algebra I/Integrated Math I: Subscore Expectations by Performance Level </a:t>
            </a:r>
            <a:endParaRPr lang="en-US" dirty="0"/>
          </a:p>
        </p:txBody>
      </p:sp>
      <p:graphicFrame>
        <p:nvGraphicFramePr>
          <p:cNvPr id="7" name="Content Placeholder 5"/>
          <p:cNvGraphicFramePr>
            <a:graphicFrameLocks/>
          </p:cNvGraphicFramePr>
          <p:nvPr>
            <p:extLst>
              <p:ext uri="{D42A27DB-BD31-4B8C-83A1-F6EECF244321}">
                <p14:modId xmlns:p14="http://schemas.microsoft.com/office/powerpoint/2010/main" val="3341127862"/>
              </p:ext>
            </p:extLst>
          </p:nvPr>
        </p:nvGraphicFramePr>
        <p:xfrm>
          <a:off x="152400" y="1219200"/>
          <a:ext cx="4343400" cy="4724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ontent Placeholder 5"/>
          <p:cNvGraphicFramePr>
            <a:graphicFrameLocks/>
          </p:cNvGraphicFramePr>
          <p:nvPr>
            <p:extLst>
              <p:ext uri="{D42A27DB-BD31-4B8C-83A1-F6EECF244321}">
                <p14:modId xmlns:p14="http://schemas.microsoft.com/office/powerpoint/2010/main" val="1722797251"/>
              </p:ext>
            </p:extLst>
          </p:nvPr>
        </p:nvGraphicFramePr>
        <p:xfrm>
          <a:off x="4572000" y="1219200"/>
          <a:ext cx="4495800" cy="4876800"/>
        </p:xfrm>
        <a:graphic>
          <a:graphicData uri="http://schemas.openxmlformats.org/drawingml/2006/chart">
            <c:chart xmlns:c="http://schemas.openxmlformats.org/drawingml/2006/chart" xmlns:r="http://schemas.openxmlformats.org/officeDocument/2006/relationships" r:id="rId4"/>
          </a:graphicData>
        </a:graphic>
      </p:graphicFrame>
      <p:pic>
        <p:nvPicPr>
          <p:cNvPr id="10" name="Picture 9"/>
          <p:cNvPicPr>
            <a:picLocks noChangeAspect="1"/>
          </p:cNvPicPr>
          <p:nvPr/>
        </p:nvPicPr>
        <p:blipFill>
          <a:blip r:embed="rId5"/>
          <a:stretch>
            <a:fillRect/>
          </a:stretch>
        </p:blipFill>
        <p:spPr>
          <a:xfrm>
            <a:off x="2019300" y="6083698"/>
            <a:ext cx="5105400" cy="545303"/>
          </a:xfrm>
          <a:prstGeom prst="rect">
            <a:avLst/>
          </a:prstGeom>
        </p:spPr>
      </p:pic>
    </p:spTree>
    <p:extLst>
      <p:ext uri="{BB962C8B-B14F-4D97-AF65-F5344CB8AC3E}">
        <p14:creationId xmlns:p14="http://schemas.microsoft.com/office/powerpoint/2010/main" val="114503382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Geometry/Integrated Math II: Subscore Expectations by Performance Level </a:t>
            </a:r>
            <a:endParaRPr lang="en-US" dirty="0"/>
          </a:p>
        </p:txBody>
      </p:sp>
      <p:pic>
        <p:nvPicPr>
          <p:cNvPr id="8" name="Picture 7"/>
          <p:cNvPicPr>
            <a:picLocks noChangeAspect="1"/>
          </p:cNvPicPr>
          <p:nvPr/>
        </p:nvPicPr>
        <p:blipFill>
          <a:blip r:embed="rId3"/>
          <a:stretch>
            <a:fillRect/>
          </a:stretch>
        </p:blipFill>
        <p:spPr>
          <a:xfrm>
            <a:off x="2019300" y="6083698"/>
            <a:ext cx="5105400" cy="545303"/>
          </a:xfrm>
          <a:prstGeom prst="rect">
            <a:avLst/>
          </a:prstGeom>
        </p:spPr>
      </p:pic>
      <p:graphicFrame>
        <p:nvGraphicFramePr>
          <p:cNvPr id="9" name="Content Placeholder 5"/>
          <p:cNvGraphicFramePr>
            <a:graphicFrameLocks/>
          </p:cNvGraphicFramePr>
          <p:nvPr>
            <p:extLst>
              <p:ext uri="{D42A27DB-BD31-4B8C-83A1-F6EECF244321}">
                <p14:modId xmlns:p14="http://schemas.microsoft.com/office/powerpoint/2010/main" val="3033343938"/>
              </p:ext>
            </p:extLst>
          </p:nvPr>
        </p:nvGraphicFramePr>
        <p:xfrm>
          <a:off x="0" y="1143000"/>
          <a:ext cx="4572000" cy="4876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ontent Placeholder 5"/>
          <p:cNvGraphicFramePr>
            <a:graphicFrameLocks/>
          </p:cNvGraphicFramePr>
          <p:nvPr>
            <p:extLst>
              <p:ext uri="{D42A27DB-BD31-4B8C-83A1-F6EECF244321}">
                <p14:modId xmlns:p14="http://schemas.microsoft.com/office/powerpoint/2010/main" val="3610609717"/>
              </p:ext>
            </p:extLst>
          </p:nvPr>
        </p:nvGraphicFramePr>
        <p:xfrm>
          <a:off x="4566557" y="1143000"/>
          <a:ext cx="4495800" cy="494069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7489205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Algebra II/Integrated Math III: Subscore Expectations by Performance Level </a:t>
            </a:r>
            <a:endParaRPr lang="en-US" dirty="0"/>
          </a:p>
        </p:txBody>
      </p:sp>
      <p:pic>
        <p:nvPicPr>
          <p:cNvPr id="6" name="Picture 5"/>
          <p:cNvPicPr>
            <a:picLocks noChangeAspect="1"/>
          </p:cNvPicPr>
          <p:nvPr/>
        </p:nvPicPr>
        <p:blipFill>
          <a:blip r:embed="rId3"/>
          <a:stretch>
            <a:fillRect/>
          </a:stretch>
        </p:blipFill>
        <p:spPr>
          <a:xfrm>
            <a:off x="2019300" y="6083698"/>
            <a:ext cx="5105400" cy="545303"/>
          </a:xfrm>
          <a:prstGeom prst="rect">
            <a:avLst/>
          </a:prstGeom>
        </p:spPr>
      </p:pic>
      <p:graphicFrame>
        <p:nvGraphicFramePr>
          <p:cNvPr id="7" name="Content Placeholder 5"/>
          <p:cNvGraphicFramePr>
            <a:graphicFrameLocks/>
          </p:cNvGraphicFramePr>
          <p:nvPr>
            <p:extLst>
              <p:ext uri="{D42A27DB-BD31-4B8C-83A1-F6EECF244321}">
                <p14:modId xmlns:p14="http://schemas.microsoft.com/office/powerpoint/2010/main" val="970019594"/>
              </p:ext>
            </p:extLst>
          </p:nvPr>
        </p:nvGraphicFramePr>
        <p:xfrm>
          <a:off x="1" y="1143000"/>
          <a:ext cx="4572000" cy="4800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ontent Placeholder 5"/>
          <p:cNvGraphicFramePr>
            <a:graphicFrameLocks/>
          </p:cNvGraphicFramePr>
          <p:nvPr>
            <p:extLst>
              <p:ext uri="{D42A27DB-BD31-4B8C-83A1-F6EECF244321}">
                <p14:modId xmlns:p14="http://schemas.microsoft.com/office/powerpoint/2010/main" val="818254900"/>
              </p:ext>
            </p:extLst>
          </p:nvPr>
        </p:nvGraphicFramePr>
        <p:xfrm>
          <a:off x="4572000" y="1143000"/>
          <a:ext cx="4572000" cy="571499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06694613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792233106"/>
              </p:ext>
            </p:extLst>
          </p:nvPr>
        </p:nvGraphicFramePr>
        <p:xfrm>
          <a:off x="0" y="1295400"/>
          <a:ext cx="9144000" cy="5562600"/>
        </p:xfrm>
        <a:graphic>
          <a:graphicData uri="http://schemas.openxmlformats.org/drawingml/2006/table">
            <a:tbl>
              <a:tblPr firstRow="1" firstCol="1" bandRow="1">
                <a:tableStyleId>{21E4AEA4-8DFA-4A89-87EB-49C32662AFE0}</a:tableStyleId>
              </a:tblPr>
              <a:tblGrid>
                <a:gridCol w="1812324"/>
                <a:gridCol w="2731991"/>
                <a:gridCol w="861984"/>
                <a:gridCol w="2913917"/>
                <a:gridCol w="823784"/>
              </a:tblGrid>
              <a:tr h="919457">
                <a:tc>
                  <a:txBody>
                    <a:bodyPr/>
                    <a:lstStyle/>
                    <a:p>
                      <a:pPr marL="0" marR="0" algn="ctr">
                        <a:lnSpc>
                          <a:spcPct val="107000"/>
                        </a:lnSpc>
                        <a:spcBef>
                          <a:spcPts val="0"/>
                        </a:spcBef>
                        <a:spcAft>
                          <a:spcPts val="0"/>
                        </a:spcAft>
                      </a:pPr>
                      <a:r>
                        <a:rPr lang="en-US" sz="1800" dirty="0">
                          <a:effectLst/>
                          <a:latin typeface="Open Sans" panose="020B0606030504020204" pitchFamily="34" charset="0"/>
                        </a:rPr>
                        <a:t>Subject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3931" marR="63931" marT="0" marB="0" anchor="ctr"/>
                </a:tc>
                <a:tc gridSpan="2">
                  <a:txBody>
                    <a:bodyPr/>
                    <a:lstStyle/>
                    <a:p>
                      <a:pPr marL="0" marR="0" algn="ctr">
                        <a:lnSpc>
                          <a:spcPct val="107000"/>
                        </a:lnSpc>
                        <a:spcBef>
                          <a:spcPts val="0"/>
                        </a:spcBef>
                        <a:spcAft>
                          <a:spcPts val="0"/>
                        </a:spcAft>
                      </a:pPr>
                      <a:r>
                        <a:rPr lang="en-US" sz="1800" dirty="0" smtClean="0">
                          <a:effectLst/>
                          <a:latin typeface="Open Sans" panose="020B0606030504020204" pitchFamily="34" charset="0"/>
                        </a:rPr>
                        <a:t>Highest </a:t>
                      </a:r>
                      <a:r>
                        <a:rPr lang="en-US" sz="1800" dirty="0">
                          <a:effectLst/>
                          <a:latin typeface="Open Sans" panose="020B0606030504020204" pitchFamily="34" charset="0"/>
                        </a:rPr>
                        <a:t>Percentage </a:t>
                      </a:r>
                      <a:r>
                        <a:rPr lang="en-US" sz="1800" dirty="0" smtClean="0">
                          <a:effectLst/>
                          <a:latin typeface="Open Sans" panose="020B0606030504020204" pitchFamily="34" charset="0"/>
                        </a:rPr>
                        <a:t>Meeting/Exceeding </a:t>
                      </a:r>
                      <a:r>
                        <a:rPr lang="en-US" sz="1800" dirty="0">
                          <a:effectLst/>
                          <a:latin typeface="Open Sans" panose="020B0606030504020204" pitchFamily="34" charset="0"/>
                        </a:rPr>
                        <a:t>Expectations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3931" marR="63931" marT="0" marB="0" anchor="ctr"/>
                </a:tc>
                <a:tc hMerge="1">
                  <a:txBody>
                    <a:bodyPr/>
                    <a:lstStyle/>
                    <a:p>
                      <a:endParaRPr lang="en-US"/>
                    </a:p>
                  </a:txBody>
                  <a:tcPr/>
                </a:tc>
                <a:tc gridSpan="2">
                  <a:txBody>
                    <a:bodyPr/>
                    <a:lstStyle/>
                    <a:p>
                      <a:pPr marL="0" marR="0" algn="ctr">
                        <a:lnSpc>
                          <a:spcPct val="107000"/>
                        </a:lnSpc>
                        <a:spcBef>
                          <a:spcPts val="0"/>
                        </a:spcBef>
                        <a:spcAft>
                          <a:spcPts val="0"/>
                        </a:spcAft>
                      </a:pPr>
                      <a:r>
                        <a:rPr lang="en-US" sz="1800" dirty="0" smtClean="0">
                          <a:effectLst/>
                          <a:latin typeface="Open Sans" panose="020B0606030504020204" pitchFamily="34" charset="0"/>
                        </a:rPr>
                        <a:t>Lowest </a:t>
                      </a:r>
                      <a:r>
                        <a:rPr lang="en-US" sz="1800" dirty="0">
                          <a:effectLst/>
                          <a:latin typeface="Open Sans" panose="020B0606030504020204" pitchFamily="34" charset="0"/>
                        </a:rPr>
                        <a:t>Percentage </a:t>
                      </a:r>
                      <a:r>
                        <a:rPr lang="en-US" sz="1800" dirty="0" smtClean="0">
                          <a:effectLst/>
                          <a:latin typeface="Open Sans" panose="020B0606030504020204" pitchFamily="34" charset="0"/>
                        </a:rPr>
                        <a:t>Meeting/Exceeding </a:t>
                      </a:r>
                      <a:r>
                        <a:rPr lang="en-US" sz="1800" dirty="0">
                          <a:effectLst/>
                          <a:latin typeface="Open Sans" panose="020B0606030504020204" pitchFamily="34" charset="0"/>
                        </a:rPr>
                        <a:t>Expectations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3931" marR="63931" marT="0" marB="0" anchor="ctr"/>
                </a:tc>
                <a:tc hMerge="1">
                  <a:txBody>
                    <a:bodyPr/>
                    <a:lstStyle/>
                    <a:p>
                      <a:endParaRPr lang="en-US"/>
                    </a:p>
                  </a:txBody>
                  <a:tcPr/>
                </a:tc>
              </a:tr>
              <a:tr h="715271">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Algebra I</a:t>
                      </a:r>
                    </a:p>
                  </a:txBody>
                  <a:tcPr marL="63931" marR="63931" marT="0" marB="0" anchor="ctr"/>
                </a:tc>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Structure and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Operations</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26%</a:t>
                      </a:r>
                    </a:p>
                  </a:txBody>
                  <a:tcPr marL="63931" marR="63931" marT="0" marB="0" anchor="ctr"/>
                </a:tc>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Functions and Interpreting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Data</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22%</a:t>
                      </a:r>
                    </a:p>
                  </a:txBody>
                  <a:tcPr marL="63931" marR="63931" marT="0" marB="0" anchor="ctr"/>
                </a:tc>
              </a:tr>
              <a:tr h="715271">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Geometry</a:t>
                      </a:r>
                    </a:p>
                  </a:txBody>
                  <a:tcPr marL="63931" marR="63931" marT="0" marB="0" anchor="ctr"/>
                </a:tc>
                <a:tc>
                  <a:txBody>
                    <a:bodyPr/>
                    <a:lstStyle/>
                    <a:p>
                      <a:pPr marL="0" marR="0" algn="ctr">
                        <a:lnSpc>
                          <a:spcPct val="107000"/>
                        </a:lnSpc>
                        <a:spcBef>
                          <a:spcPts val="0"/>
                        </a:spcBef>
                        <a:spcAft>
                          <a:spcPts val="0"/>
                        </a:spcAft>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Two- </a:t>
                      </a:r>
                      <a:r>
                        <a:rPr lang="en-US" sz="1600" dirty="0">
                          <a:effectLst/>
                          <a:latin typeface="Open Sans" panose="020B0606030504020204" pitchFamily="34" charset="0"/>
                          <a:ea typeface="Calibri" panose="020F0502020204030204" pitchFamily="34" charset="0"/>
                          <a:cs typeface="Times New Roman" panose="02020603050405020304" pitchFamily="18" charset="0"/>
                        </a:rPr>
                        <a:t>and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Three- </a:t>
                      </a:r>
                      <a:r>
                        <a:rPr lang="en-US" sz="1600" dirty="0">
                          <a:effectLst/>
                          <a:latin typeface="Open Sans" panose="020B0606030504020204" pitchFamily="34" charset="0"/>
                          <a:ea typeface="Calibri" panose="020F0502020204030204" pitchFamily="34" charset="0"/>
                          <a:cs typeface="Times New Roman" panose="02020603050405020304" pitchFamily="18" charset="0"/>
                        </a:rPr>
                        <a:t>Dimensional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Geometry</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algn="ctr">
                        <a:lnSpc>
                          <a:spcPct val="107000"/>
                        </a:lnSpc>
                        <a:spcBef>
                          <a:spcPts val="0"/>
                        </a:spcBef>
                        <a:spcAft>
                          <a:spcPts val="0"/>
                        </a:spcAft>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40%</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Congruence </a:t>
                      </a:r>
                      <a:endParaRPr lang="en-US" sz="1600" dirty="0" smtClean="0">
                        <a:effectLst/>
                        <a:latin typeface="Open Sans" panose="020B060603050402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Triangles </a:t>
                      </a:r>
                      <a:r>
                        <a:rPr lang="en-US" sz="1600" dirty="0">
                          <a:effectLst/>
                          <a:latin typeface="Open Sans" panose="020B0606030504020204" pitchFamily="34" charset="0"/>
                          <a:ea typeface="Calibri" panose="020F0502020204030204" pitchFamily="34" charset="0"/>
                          <a:cs typeface="Times New Roman" panose="02020603050405020304" pitchFamily="18" charset="0"/>
                        </a:rPr>
                        <a:t>and Circles </a:t>
                      </a:r>
                    </a:p>
                  </a:txBody>
                  <a:tcPr marL="63931" marR="63931" marT="0" marB="0" anchor="ctr"/>
                </a:tc>
                <a:tc>
                  <a:txBody>
                    <a:bodyPr/>
                    <a:lstStyle/>
                    <a:p>
                      <a:pPr marL="0" marR="0" algn="ctr">
                        <a:lnSpc>
                          <a:spcPct val="107000"/>
                        </a:lnSpc>
                        <a:spcBef>
                          <a:spcPts val="0"/>
                        </a:spcBef>
                        <a:spcAft>
                          <a:spcPts val="0"/>
                        </a:spcAft>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26%</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r>
              <a:tr h="709152">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Algebra II</a:t>
                      </a:r>
                    </a:p>
                  </a:txBody>
                  <a:tcPr marL="63931" marR="63931" marT="0" marB="0" anchor="ctr"/>
                </a:tc>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Interpreting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Data</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algn="ctr">
                        <a:lnSpc>
                          <a:spcPct val="107000"/>
                        </a:lnSpc>
                        <a:spcBef>
                          <a:spcPts val="0"/>
                        </a:spcBef>
                        <a:spcAft>
                          <a:spcPts val="0"/>
                        </a:spcAft>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31%</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algn="ctr">
                        <a:lnSpc>
                          <a:spcPct val="107000"/>
                        </a:lnSpc>
                        <a:spcBef>
                          <a:spcPts val="0"/>
                        </a:spcBef>
                        <a:spcAft>
                          <a:spcPts val="0"/>
                        </a:spcAft>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Functions</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algn="ctr">
                        <a:lnSpc>
                          <a:spcPct val="107000"/>
                        </a:lnSpc>
                        <a:spcBef>
                          <a:spcPts val="0"/>
                        </a:spcBef>
                        <a:spcAft>
                          <a:spcPts val="0"/>
                        </a:spcAft>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27%</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r>
              <a:tr h="1072907">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Integrated Math I</a:t>
                      </a:r>
                    </a:p>
                  </a:txBody>
                  <a:tcPr marL="63931" marR="63931" marT="0" marB="0" anchor="ctr"/>
                </a:tc>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Structure and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Operations</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48%</a:t>
                      </a:r>
                    </a:p>
                  </a:txBody>
                  <a:tcPr marL="63931" marR="63931" marT="0" marB="0" anchor="ctr"/>
                </a:tc>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Equalities and Inequalities </a:t>
                      </a:r>
                      <a:endParaRPr lang="en-US" sz="1600" dirty="0" smtClean="0">
                        <a:effectLst/>
                        <a:latin typeface="Open Sans" panose="020B060603050402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Geometry </a:t>
                      </a:r>
                      <a:r>
                        <a:rPr lang="en-US" sz="1600" dirty="0">
                          <a:effectLst/>
                          <a:latin typeface="Open Sans" panose="020B0606030504020204" pitchFamily="34" charset="0"/>
                          <a:ea typeface="Calibri" panose="020F0502020204030204" pitchFamily="34" charset="0"/>
                          <a:cs typeface="Times New Roman" panose="02020603050405020304" pitchFamily="18" charset="0"/>
                        </a:rPr>
                        <a:t>and Interpreting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Data</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27%</a:t>
                      </a:r>
                    </a:p>
                  </a:txBody>
                  <a:tcPr marL="63931" marR="63931" marT="0" marB="0" anchor="ctr"/>
                </a:tc>
              </a:tr>
              <a:tr h="715271">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Integrated Math II</a:t>
                      </a:r>
                    </a:p>
                  </a:txBody>
                  <a:tcPr marL="63931" marR="63931" marT="0" marB="0" anchor="ctr"/>
                </a:tc>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Equalities and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Inequalities</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36%</a:t>
                      </a:r>
                    </a:p>
                  </a:txBody>
                  <a:tcPr marL="63931" marR="63931" marT="0" marB="0" anchor="ctr"/>
                </a:tc>
                <a:tc>
                  <a:txBody>
                    <a:bodyPr/>
                    <a:lstStyle/>
                    <a:p>
                      <a:pPr marL="0" marR="0" algn="ctr">
                        <a:lnSpc>
                          <a:spcPct val="107000"/>
                        </a:lnSpc>
                        <a:spcBef>
                          <a:spcPts val="0"/>
                        </a:spcBef>
                        <a:spcAft>
                          <a:spcPts val="0"/>
                        </a:spcAft>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Functions</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27%</a:t>
                      </a:r>
                    </a:p>
                  </a:txBody>
                  <a:tcPr marL="63931" marR="63931" marT="0" marB="0" anchor="ctr"/>
                </a:tc>
              </a:tr>
              <a:tr h="715271">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Integrated Math III</a:t>
                      </a:r>
                    </a:p>
                  </a:txBody>
                  <a:tcPr marL="63931" marR="63931" marT="0" marB="0" anchor="ctr"/>
                </a:tc>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Structure and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Operations</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26%</a:t>
                      </a:r>
                    </a:p>
                  </a:txBody>
                  <a:tcPr marL="63931" marR="63931" marT="0" marB="0" anchor="ctr"/>
                </a:tc>
                <a:tc>
                  <a:txBody>
                    <a:bodyPr/>
                    <a:lstStyle/>
                    <a:p>
                      <a:pPr marL="0" marR="0" algn="ctr">
                        <a:lnSpc>
                          <a:spcPct val="107000"/>
                        </a:lnSpc>
                        <a:spcBef>
                          <a:spcPts val="0"/>
                        </a:spcBef>
                        <a:spcAft>
                          <a:spcPts val="0"/>
                        </a:spcAft>
                      </a:pPr>
                      <a:r>
                        <a:rPr lang="en-US" sz="1600" dirty="0">
                          <a:effectLst/>
                          <a:latin typeface="Open Sans" panose="020B0606030504020204" pitchFamily="34" charset="0"/>
                          <a:ea typeface="Calibri" panose="020F0502020204030204" pitchFamily="34" charset="0"/>
                          <a:cs typeface="Times New Roman" panose="02020603050405020304" pitchFamily="18" charset="0"/>
                        </a:rPr>
                        <a:t>Equalities and </a:t>
                      </a: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Inequalities</a:t>
                      </a:r>
                      <a:endParaRPr lang="en-US" sz="1600" dirty="0">
                        <a:effectLst/>
                        <a:latin typeface="Open Sans" panose="020B0606030504020204" pitchFamily="34" charset="0"/>
                        <a:ea typeface="Calibri" panose="020F0502020204030204" pitchFamily="34" charset="0"/>
                        <a:cs typeface="Times New Roman" panose="02020603050405020304" pitchFamily="18" charset="0"/>
                      </a:endParaRPr>
                    </a:p>
                  </a:txBody>
                  <a:tcPr marL="63931" marR="63931"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600" dirty="0" smtClean="0">
                          <a:effectLst/>
                          <a:latin typeface="Open Sans" panose="020B0606030504020204" pitchFamily="34" charset="0"/>
                          <a:ea typeface="Calibri" panose="020F0502020204030204" pitchFamily="34" charset="0"/>
                          <a:cs typeface="Times New Roman" panose="02020603050405020304" pitchFamily="18" charset="0"/>
                        </a:rPr>
                        <a:t>18%</a:t>
                      </a:r>
                    </a:p>
                  </a:txBody>
                  <a:tcPr marL="63931" marR="63931" marT="0" marB="0" anchor="ctr"/>
                </a:tc>
              </a:tr>
            </a:tbl>
          </a:graphicData>
        </a:graphic>
      </p:graphicFrame>
      <p:sp>
        <p:nvSpPr>
          <p:cNvPr id="3" name="Title 2"/>
          <p:cNvSpPr>
            <a:spLocks noGrp="1"/>
          </p:cNvSpPr>
          <p:nvPr>
            <p:ph type="title"/>
          </p:nvPr>
        </p:nvSpPr>
        <p:spPr/>
        <p:txBody>
          <a:bodyPr>
            <a:normAutofit/>
          </a:bodyPr>
          <a:lstStyle/>
          <a:p>
            <a:r>
              <a:rPr lang="en-US" dirty="0"/>
              <a:t>Subscore Category Summary </a:t>
            </a:r>
          </a:p>
        </p:txBody>
      </p:sp>
    </p:spTree>
    <p:extLst>
      <p:ext uri="{BB962C8B-B14F-4D97-AF65-F5344CB8AC3E}">
        <p14:creationId xmlns:p14="http://schemas.microsoft.com/office/powerpoint/2010/main" val="92372033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19200"/>
            <a:ext cx="8382000" cy="4953000"/>
          </a:xfrm>
        </p:spPr>
        <p:txBody>
          <a:bodyPr>
            <a:normAutofit/>
          </a:bodyPr>
          <a:lstStyle/>
          <a:p>
            <a:pPr lvl="0"/>
            <a:r>
              <a:rPr lang="en-US" sz="2000" dirty="0"/>
              <a:t>Part I</a:t>
            </a:r>
            <a:r>
              <a:rPr lang="en-US" sz="2000" dirty="0" smtClean="0"/>
              <a:t> </a:t>
            </a:r>
            <a:r>
              <a:rPr lang="en-US" sz="2000" dirty="0"/>
              <a:t>scores were lower than </a:t>
            </a:r>
            <a:r>
              <a:rPr lang="en-US" sz="2000" dirty="0" smtClean="0"/>
              <a:t>Part II </a:t>
            </a:r>
            <a:r>
              <a:rPr lang="en-US" sz="2000" dirty="0"/>
              <a:t>scores on all math end-of-course (EOC) </a:t>
            </a:r>
            <a:r>
              <a:rPr lang="en-US" sz="2000" dirty="0" smtClean="0"/>
              <a:t>assessments. This was largely driven by </a:t>
            </a:r>
            <a:r>
              <a:rPr lang="en-US" sz="2000" b="1" dirty="0" smtClean="0"/>
              <a:t>weaker student performance on the </a:t>
            </a:r>
            <a:r>
              <a:rPr lang="en-US" sz="2000" i="1" u="sng" dirty="0" smtClean="0"/>
              <a:t>Functions</a:t>
            </a:r>
            <a:r>
              <a:rPr lang="en-US" sz="2000" b="1" dirty="0" smtClean="0"/>
              <a:t> related standards</a:t>
            </a:r>
            <a:r>
              <a:rPr lang="en-US" sz="2000" dirty="0" smtClean="0"/>
              <a:t>, which were prevalent on Part I tests.</a:t>
            </a:r>
            <a:endParaRPr lang="en-US" sz="2000" dirty="0"/>
          </a:p>
          <a:p>
            <a:endParaRPr lang="en-US" sz="2000" dirty="0" smtClean="0"/>
          </a:p>
          <a:p>
            <a:r>
              <a:rPr lang="en-US" sz="2000" dirty="0" smtClean="0"/>
              <a:t>There </a:t>
            </a:r>
            <a:r>
              <a:rPr lang="en-US" sz="2000" dirty="0"/>
              <a:t>was </a:t>
            </a:r>
            <a:r>
              <a:rPr lang="en-US" sz="2000" b="1" dirty="0"/>
              <a:t>less variation on sub-score performance </a:t>
            </a:r>
            <a:r>
              <a:rPr lang="en-US" sz="2000" dirty="0" smtClean="0"/>
              <a:t>for </a:t>
            </a:r>
            <a:r>
              <a:rPr lang="en-US" sz="2000" b="1" dirty="0" smtClean="0"/>
              <a:t>Algebra I and Integrated Math I </a:t>
            </a:r>
            <a:r>
              <a:rPr lang="en-US" sz="2000" dirty="0" smtClean="0"/>
              <a:t>than in the other courses.</a:t>
            </a:r>
            <a:endParaRPr lang="en-US" sz="2000" dirty="0"/>
          </a:p>
          <a:p>
            <a:endParaRPr lang="en-US" sz="2000" dirty="0" smtClean="0"/>
          </a:p>
          <a:p>
            <a:r>
              <a:rPr lang="en-US" sz="2000" dirty="0" smtClean="0"/>
              <a:t>Students earned the highest percentage of points on </a:t>
            </a:r>
            <a:r>
              <a:rPr lang="en-US" sz="2000" i="1" u="sng" dirty="0" smtClean="0"/>
              <a:t>Equalities and Inequalities</a:t>
            </a:r>
            <a:r>
              <a:rPr lang="en-US" sz="2000" dirty="0" smtClean="0"/>
              <a:t> in Algebra II, followed by </a:t>
            </a:r>
            <a:r>
              <a:rPr lang="en-US" sz="2000" i="1" u="sng" dirty="0" smtClean="0"/>
              <a:t>Congruence</a:t>
            </a:r>
            <a:r>
              <a:rPr lang="en-US" sz="2000" dirty="0" smtClean="0"/>
              <a:t> in Geometry. </a:t>
            </a:r>
          </a:p>
          <a:p>
            <a:endParaRPr lang="en-US" sz="2000" dirty="0" smtClean="0"/>
          </a:p>
          <a:p>
            <a:r>
              <a:rPr lang="en-US" sz="2000" dirty="0" smtClean="0"/>
              <a:t>It is </a:t>
            </a:r>
            <a:r>
              <a:rPr lang="en-US" sz="2000" b="1" dirty="0" smtClean="0"/>
              <a:t>too early to draw any conclusions </a:t>
            </a:r>
            <a:r>
              <a:rPr lang="en-US" sz="2000" dirty="0" smtClean="0"/>
              <a:t>about student performance in </a:t>
            </a:r>
            <a:r>
              <a:rPr lang="en-US" sz="2000" i="1" dirty="0" smtClean="0"/>
              <a:t>integrated math </a:t>
            </a:r>
            <a:r>
              <a:rPr lang="en-US" sz="2000" dirty="0" smtClean="0"/>
              <a:t>versus </a:t>
            </a:r>
            <a:r>
              <a:rPr lang="en-US" sz="2000" i="1" dirty="0" smtClean="0"/>
              <a:t>traditional math</a:t>
            </a:r>
            <a:r>
              <a:rPr lang="en-US" sz="2000" dirty="0" smtClean="0"/>
              <a:t> course sequences. </a:t>
            </a:r>
          </a:p>
          <a:p>
            <a:endParaRPr lang="en-US" sz="2000" dirty="0"/>
          </a:p>
        </p:txBody>
      </p:sp>
      <p:sp>
        <p:nvSpPr>
          <p:cNvPr id="3" name="Title 2"/>
          <p:cNvSpPr>
            <a:spLocks noGrp="1"/>
          </p:cNvSpPr>
          <p:nvPr>
            <p:ph type="title"/>
          </p:nvPr>
        </p:nvSpPr>
        <p:spPr/>
        <p:txBody>
          <a:bodyPr>
            <a:normAutofit/>
          </a:bodyPr>
          <a:lstStyle/>
          <a:p>
            <a:r>
              <a:rPr lang="en-US" dirty="0"/>
              <a:t>Key Takeaways from 2015-16 </a:t>
            </a:r>
            <a:r>
              <a:rPr lang="en-US" dirty="0" smtClean="0"/>
              <a:t>Math EOC </a:t>
            </a:r>
            <a:r>
              <a:rPr lang="en-US" dirty="0"/>
              <a:t>Exams</a:t>
            </a:r>
          </a:p>
        </p:txBody>
      </p:sp>
    </p:spTree>
    <p:extLst>
      <p:ext uri="{BB962C8B-B14F-4D97-AF65-F5344CB8AC3E}">
        <p14:creationId xmlns:p14="http://schemas.microsoft.com/office/powerpoint/2010/main" val="232617471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012318277"/>
              </p:ext>
            </p:extLst>
          </p:nvPr>
        </p:nvGraphicFramePr>
        <p:xfrm>
          <a:off x="0" y="843426"/>
          <a:ext cx="9144000" cy="6043556"/>
        </p:xfrm>
        <a:graphic>
          <a:graphicData uri="http://schemas.openxmlformats.org/drawingml/2006/table">
            <a:tbl>
              <a:tblPr firstRow="1" firstCol="1" bandRow="1">
                <a:tableStyleId>{21E4AEA4-8DFA-4A89-87EB-49C32662AFE0}</a:tableStyleId>
              </a:tblPr>
              <a:tblGrid>
                <a:gridCol w="1219199"/>
                <a:gridCol w="1219200"/>
                <a:gridCol w="914400"/>
                <a:gridCol w="5791201"/>
              </a:tblGrid>
              <a:tr h="643338">
                <a:tc>
                  <a:txBody>
                    <a:bodyPr/>
                    <a:lstStyle/>
                    <a:p>
                      <a:pPr marL="0" marR="0" algn="ctr">
                        <a:lnSpc>
                          <a:spcPct val="107000"/>
                        </a:lnSpc>
                        <a:spcBef>
                          <a:spcPts val="0"/>
                        </a:spcBef>
                        <a:spcAft>
                          <a:spcPts val="0"/>
                        </a:spcAft>
                      </a:pPr>
                      <a:r>
                        <a:rPr lang="en-US" sz="1800" dirty="0">
                          <a:effectLst/>
                          <a:latin typeface="Open Sans" panose="020B0606030504020204" pitchFamily="34" charset="0"/>
                        </a:rPr>
                        <a:t>Subject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marL="0" marR="0" algn="ctr">
                        <a:lnSpc>
                          <a:spcPct val="107000"/>
                        </a:lnSpc>
                        <a:spcBef>
                          <a:spcPts val="0"/>
                        </a:spcBef>
                        <a:spcAft>
                          <a:spcPts val="0"/>
                        </a:spcAft>
                      </a:pPr>
                      <a:r>
                        <a:rPr lang="en-US" sz="1800" dirty="0">
                          <a:effectLst/>
                          <a:latin typeface="Open Sans" panose="020B0606030504020204" pitchFamily="34" charset="0"/>
                        </a:rPr>
                        <a:t>Standard </a:t>
                      </a:r>
                      <a:endParaRPr lang="en-US" sz="1800" dirty="0" smtClean="0">
                        <a:effectLst/>
                        <a:latin typeface="Open Sans" panose="020B0606030504020204" pitchFamily="34" charset="0"/>
                      </a:endParaRPr>
                    </a:p>
                    <a:p>
                      <a:pPr marL="0" marR="0" algn="ctr">
                        <a:lnSpc>
                          <a:spcPct val="107000"/>
                        </a:lnSpc>
                        <a:spcBef>
                          <a:spcPts val="0"/>
                        </a:spcBef>
                        <a:spcAft>
                          <a:spcPts val="0"/>
                        </a:spcAft>
                      </a:pPr>
                      <a:r>
                        <a:rPr lang="en-US" sz="1400" dirty="0" smtClean="0">
                          <a:effectLst/>
                          <a:latin typeface="Open Sans" panose="020B0606030504020204" pitchFamily="34" charset="0"/>
                        </a:rPr>
                        <a:t>(% </a:t>
                      </a:r>
                      <a:r>
                        <a:rPr lang="en-US" sz="1400" dirty="0">
                          <a:effectLst/>
                          <a:latin typeface="Open Sans" panose="020B0606030504020204" pitchFamily="34" charset="0"/>
                        </a:rPr>
                        <a:t>of </a:t>
                      </a:r>
                      <a:r>
                        <a:rPr lang="en-US" sz="1400" dirty="0" smtClean="0">
                          <a:effectLst/>
                          <a:latin typeface="Open Sans" panose="020B0606030504020204" pitchFamily="34" charset="0"/>
                        </a:rPr>
                        <a:t>Points </a:t>
                      </a:r>
                      <a:r>
                        <a:rPr lang="en-US" sz="1400" dirty="0">
                          <a:effectLst/>
                          <a:latin typeface="Open Sans" panose="020B0606030504020204" pitchFamily="34" charset="0"/>
                        </a:rPr>
                        <a:t>Earned </a:t>
                      </a:r>
                      <a:r>
                        <a:rPr lang="en-US" sz="1400" dirty="0" smtClean="0">
                          <a:effectLst/>
                          <a:latin typeface="Open Sans" panose="020B0606030504020204" pitchFamily="34" charset="0"/>
                        </a:rPr>
                        <a:t> Statewide)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0"/>
                        </a:spcAft>
                      </a:pPr>
                      <a:r>
                        <a:rPr lang="en-US" sz="1800" dirty="0" smtClean="0">
                          <a:effectLst/>
                          <a:latin typeface="Open Sans" panose="020B0606030504020204" pitchFamily="34" charset="0"/>
                        </a:rPr>
                        <a:t>Description</a:t>
                      </a:r>
                      <a:r>
                        <a:rPr lang="en-US" sz="1800" baseline="0" dirty="0" smtClean="0">
                          <a:effectLst/>
                          <a:latin typeface="Open Sans" panose="020B060603050402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581676">
                <a:tc rowSpan="4">
                  <a:txBody>
                    <a:bodyPr/>
                    <a:lstStyle/>
                    <a:p>
                      <a:pPr marL="0" marR="0" algn="ctr">
                        <a:lnSpc>
                          <a:spcPct val="107000"/>
                        </a:lnSpc>
                        <a:spcBef>
                          <a:spcPts val="0"/>
                        </a:spcBef>
                        <a:spcAft>
                          <a:spcPts val="0"/>
                        </a:spcAft>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Algebra</a:t>
                      </a:r>
                      <a:r>
                        <a:rPr lang="en-US" sz="1800" baseline="0" dirty="0" smtClean="0">
                          <a:effectLst/>
                          <a:latin typeface="Open Sans" panose="020B0606030504020204" pitchFamily="34" charset="0"/>
                          <a:ea typeface="Calibri" panose="020F0502020204030204" pitchFamily="34" charset="0"/>
                          <a:cs typeface="Times New Roman" panose="02020603050405020304" pitchFamily="18" charset="0"/>
                        </a:rPr>
                        <a:t> I</a:t>
                      </a:r>
                      <a:endParaRPr lang="en-US" sz="18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F.BF.3</a:t>
                      </a:r>
                      <a:endParaRPr lang="en-US" sz="1800" dirty="0">
                        <a:effectLst/>
                        <a:latin typeface="Open Sans" panose="020B0606030504020204" pitchFamily="34" charset="0"/>
                        <a:ea typeface="Calibri" panose="020F0502020204030204" pitchFamily="34" charset="0"/>
                        <a:cs typeface="Times New Roman" panose="02020603050405020304" pitchFamily="18" charset="0"/>
                      </a:endParaRPr>
                    </a:p>
                  </a:txBody>
                  <a:tcPr marL="114300" marR="11430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1%</a:t>
                      </a:r>
                      <a:endParaRPr lang="en-US" sz="1800" dirty="0" smtClean="0">
                        <a:effectLst/>
                        <a:latin typeface="Open Sans" panose="020B0606030504020204" pitchFamily="34" charset="0"/>
                      </a:endParaRPr>
                    </a:p>
                  </a:txBody>
                  <a:tcPr marL="68580" marR="68580" marT="0" marB="0" anchor="ctr"/>
                </a:tc>
                <a:tc>
                  <a:txBody>
                    <a:bodyPr/>
                    <a:lstStyle/>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Identify the effect on the graph of replacing f(x) by f(x)+k, </a:t>
                      </a:r>
                      <a:r>
                        <a:rPr lang="en-US" sz="1200" dirty="0" err="1" smtClean="0">
                          <a:effectLst/>
                          <a:latin typeface="Open Sans" panose="020B0606030504020204" pitchFamily="34" charset="0"/>
                          <a:ea typeface="Calibri" panose="020F0502020204030204" pitchFamily="34" charset="0"/>
                          <a:cs typeface="Times New Roman" panose="02020603050405020304" pitchFamily="18" charset="0"/>
                        </a:rPr>
                        <a:t>kf</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(x), f(</a:t>
                      </a:r>
                      <a:r>
                        <a:rPr lang="en-US" sz="1200" dirty="0" err="1" smtClean="0">
                          <a:effectLst/>
                          <a:latin typeface="Open Sans" panose="020B0606030504020204" pitchFamily="34" charset="0"/>
                          <a:ea typeface="Calibri" panose="020F0502020204030204" pitchFamily="34" charset="0"/>
                          <a:cs typeface="Times New Roman" panose="02020603050405020304" pitchFamily="18" charset="0"/>
                        </a:rPr>
                        <a:t>kx</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 and</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f(</a:t>
                      </a:r>
                      <a:r>
                        <a:rPr lang="en-US" sz="1200" dirty="0" err="1" smtClean="0">
                          <a:effectLst/>
                          <a:latin typeface="Open Sans" panose="020B0606030504020204" pitchFamily="34" charset="0"/>
                          <a:ea typeface="Calibri" panose="020F0502020204030204" pitchFamily="34" charset="0"/>
                          <a:cs typeface="Times New Roman" panose="02020603050405020304" pitchFamily="18" charset="0"/>
                        </a:rPr>
                        <a:t>x+k</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 for specific values of k (both positive and negative); find value of k given</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the</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graphs. </a:t>
                      </a:r>
                      <a:endParaRPr lang="en-US" sz="12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r h="817761">
                <a:tc vMerge="1">
                  <a:txBody>
                    <a:bodyPr/>
                    <a:lstStyle/>
                    <a:p>
                      <a:endParaRPr lang="en-US" dirty="0"/>
                    </a:p>
                  </a:txBody>
                  <a:tcPr marL="68580" marR="68580" marT="0" marB="0" anchor="ctr"/>
                </a:tc>
                <a:tc>
                  <a:txBody>
                    <a:bodyPr/>
                    <a:lstStyle/>
                    <a:p>
                      <a:pPr marL="0" marR="0" algn="ctr">
                        <a:lnSpc>
                          <a:spcPct val="107000"/>
                        </a:lnSpc>
                        <a:spcBef>
                          <a:spcPts val="0"/>
                        </a:spcBef>
                        <a:spcAft>
                          <a:spcPts val="0"/>
                        </a:spcAft>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F.IF.7b</a:t>
                      </a: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1%</a:t>
                      </a:r>
                    </a:p>
                  </a:txBody>
                  <a:tcPr marL="68580" marR="68580" marT="0" marB="0" anchor="ctr"/>
                </a:tc>
                <a:tc>
                  <a:txBody>
                    <a:bodyPr/>
                    <a:lstStyle/>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Graph functions expressed symbolically and show key features of the graph, by</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hand in simple cases and using technology for more complicated cases.(b.)Graph square root, cube root, and piecewise-defined functions, including step</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functions and absolute value functions.</a:t>
                      </a:r>
                      <a:endParaRPr lang="en-US" sz="12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r h="521381">
                <a:tc vMerge="1">
                  <a:txBody>
                    <a:bodyPr/>
                    <a:lstStyle/>
                    <a:p>
                      <a:pPr marL="0" marR="0">
                        <a:lnSpc>
                          <a:spcPct val="107000"/>
                        </a:lnSpc>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F.IF.9</a:t>
                      </a: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10%</a:t>
                      </a: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Compare properties of two functions each represented in a different way</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(algebraically, graphically, numerically in tables, or by verbal descriptions). </a:t>
                      </a:r>
                    </a:p>
                  </a:txBody>
                  <a:tcPr marL="68580" marR="68580" marT="0" marB="0" anchor="ctr"/>
                </a:tc>
              </a:tr>
              <a:tr h="613320">
                <a:tc vMerge="1">
                  <a:txBody>
                    <a:bodyPr/>
                    <a:lstStyle/>
                    <a:p>
                      <a:endParaRPr lang="en-US" dirty="0"/>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S.ID.6b</a:t>
                      </a: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5%</a:t>
                      </a: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Represent data on two quantitative variables on a scatter plot, and describe how</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the variables are related.</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b.)Informally assess the fit of a function by plotting and analyzing residuals.</a:t>
                      </a:r>
                    </a:p>
                  </a:txBody>
                  <a:tcPr marL="68580" marR="68580" marT="0" marB="0" anchor="ctr"/>
                </a:tc>
              </a:tr>
              <a:tr h="284373">
                <a:tc rowSpan="5">
                  <a:txBody>
                    <a:bodyPr/>
                    <a:lstStyle/>
                    <a:p>
                      <a:pPr algn="ctr"/>
                      <a:r>
                        <a:rPr lang="en-US" sz="1600" dirty="0" smtClean="0">
                          <a:latin typeface="Open Sans" panose="020B0606030504020204" pitchFamily="34" charset="0"/>
                        </a:rPr>
                        <a:t>Algebra II</a:t>
                      </a:r>
                      <a:endParaRPr lang="en-US" sz="1600" dirty="0">
                        <a:latin typeface="Open Sans" panose="020B0606030504020204" pitchFamily="34" charset="0"/>
                      </a:endParaRPr>
                    </a:p>
                  </a:txBody>
                  <a:tcPr marL="68580" marR="68580" marT="0" marB="0" anchor="ctr"/>
                </a:tc>
                <a:tc>
                  <a:txBody>
                    <a:bodyPr/>
                    <a:lstStyle/>
                    <a:p>
                      <a:pPr marL="0" marR="0" algn="ctr">
                        <a:lnSpc>
                          <a:spcPct val="107000"/>
                        </a:lnSpc>
                        <a:spcBef>
                          <a:spcPts val="0"/>
                        </a:spcBef>
                        <a:spcAft>
                          <a:spcPts val="0"/>
                        </a:spcAft>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F.BF.1</a:t>
                      </a:r>
                      <a:endParaRPr lang="en-US" sz="1800" dirty="0">
                        <a:effectLst/>
                        <a:latin typeface="Open Sans" panose="020B0606030504020204" pitchFamily="34" charset="0"/>
                        <a:ea typeface="Calibri" panose="020F0502020204030204" pitchFamily="34" charset="0"/>
                        <a:cs typeface="Times New Roman" panose="02020603050405020304" pitchFamily="18" charset="0"/>
                      </a:endParaRPr>
                    </a:p>
                  </a:txBody>
                  <a:tcPr marL="114300" marR="11430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15%</a:t>
                      </a:r>
                    </a:p>
                  </a:txBody>
                  <a:tcPr marL="68580" marR="68580" marT="0" marB="0" anchor="ctr"/>
                </a:tc>
                <a:tc>
                  <a:txBody>
                    <a:bodyPr/>
                    <a:lstStyle/>
                    <a:p>
                      <a:pPr algn="ctr"/>
                      <a:r>
                        <a:rPr lang="en-US" sz="1200" dirty="0" smtClean="0">
                          <a:latin typeface="Open Sans" panose="020B0606030504020204" pitchFamily="34" charset="0"/>
                        </a:rPr>
                        <a:t>Write a function that describes a relationship between two quantities.</a:t>
                      </a:r>
                      <a:endParaRPr lang="en-US" sz="1200" dirty="0">
                        <a:latin typeface="Open Sans" panose="020B0606030504020204" pitchFamily="34" charset="0"/>
                      </a:endParaRPr>
                    </a:p>
                  </a:txBody>
                  <a:tcPr marL="68580" marR="68580" marT="0" marB="0" anchor="ctr"/>
                </a:tc>
              </a:tr>
              <a:tr h="613320">
                <a:tc vMerge="1">
                  <a:txBody>
                    <a:bodyPr/>
                    <a:lstStyle/>
                    <a:p>
                      <a:pPr marL="0" marR="0">
                        <a:lnSpc>
                          <a:spcPct val="107000"/>
                        </a:lnSpc>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F.BF.1a</a:t>
                      </a:r>
                      <a:endParaRPr lang="en-US" sz="18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7%</a:t>
                      </a:r>
                    </a:p>
                  </a:txBody>
                  <a:tcPr marL="68580" marR="68580" marT="0" marB="0" anchor="ctr"/>
                </a:tc>
                <a:tc>
                  <a:txBody>
                    <a:bodyPr/>
                    <a:lstStyle/>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Write a function that describes a relationship between two quantities.</a:t>
                      </a:r>
                    </a:p>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(a.) Determine an explicit expression, a recursive process, or steps for</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calculation from a</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context.</a:t>
                      </a:r>
                      <a:endParaRPr lang="en-US" sz="12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r h="532133">
                <a:tc vMerge="1">
                  <a:txBody>
                    <a:bodyPr/>
                    <a:lstStyle/>
                    <a:p>
                      <a:pPr marL="0" marR="0">
                        <a:lnSpc>
                          <a:spcPct val="107000"/>
                        </a:lnSpc>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F.BF.2</a:t>
                      </a:r>
                      <a:endParaRPr lang="en-US" sz="18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14%</a:t>
                      </a:r>
                    </a:p>
                  </a:txBody>
                  <a:tcPr marL="68580" marR="68580" marT="0" marB="0" anchor="ctr"/>
                </a:tc>
                <a:tc>
                  <a:txBody>
                    <a:bodyPr/>
                    <a:lstStyle/>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Write arithmetic and geometric sequences both recursively and with an explicit</a:t>
                      </a:r>
                    </a:p>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formula, use them to model situations, and translate between the two forms.</a:t>
                      </a:r>
                    </a:p>
                  </a:txBody>
                  <a:tcPr marL="68580" marR="68580" marT="0" marB="0" anchor="ctr"/>
                </a:tc>
              </a:tr>
              <a:tr h="778765">
                <a:tc vMerge="1">
                  <a:txBody>
                    <a:bodyPr/>
                    <a:lstStyle/>
                    <a:p>
                      <a:pPr marL="0" marR="0">
                        <a:lnSpc>
                          <a:spcPct val="107000"/>
                        </a:lnSpc>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F.LE.2</a:t>
                      </a: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13%</a:t>
                      </a:r>
                    </a:p>
                  </a:txBody>
                  <a:tcPr marL="68580" marR="68580" marT="0" marB="0" anchor="ctr"/>
                </a:tc>
                <a:tc>
                  <a:txBody>
                    <a:bodyPr/>
                    <a:lstStyle/>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Construct linear and exponential functions, including arithmetic and geometric</a:t>
                      </a:r>
                    </a:p>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sequences, given a graph, a description of a relationship, or two input-output pairs</a:t>
                      </a:r>
                    </a:p>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(include reading these from a table).</a:t>
                      </a:r>
                      <a:endParaRPr lang="en-US" sz="12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r h="532133">
                <a:tc vMerge="1">
                  <a:txBody>
                    <a:bodyPr/>
                    <a:lstStyle/>
                    <a:p>
                      <a:pPr marL="0" marR="0">
                        <a:lnSpc>
                          <a:spcPct val="107000"/>
                        </a:lnSpc>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F.TF.8</a:t>
                      </a: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Open Sans" panose="020B0606030504020204" pitchFamily="34" charset="0"/>
                          <a:ea typeface="Calibri" panose="020F0502020204030204" pitchFamily="34" charset="0"/>
                          <a:cs typeface="Times New Roman" panose="02020603050405020304" pitchFamily="18" charset="0"/>
                        </a:rPr>
                        <a:t>7%</a:t>
                      </a:r>
                    </a:p>
                  </a:txBody>
                  <a:tcPr marL="68580" marR="68580" marT="0" marB="0" anchor="ctr"/>
                </a:tc>
                <a:tc>
                  <a:txBody>
                    <a:bodyPr/>
                    <a:lstStyle/>
                    <a:p>
                      <a:pPr marL="0" marR="0" algn="ctr">
                        <a:lnSpc>
                          <a:spcPct val="107000"/>
                        </a:lnSpc>
                        <a:spcBef>
                          <a:spcPts val="0"/>
                        </a:spcBef>
                        <a:spcAft>
                          <a:spcPts val="0"/>
                        </a:spcAft>
                      </a:pP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Prove the Pythagorean identity sin2(θ) + cos2(θ) = 1 and use it to find sin(θ), cos(θ), or</a:t>
                      </a:r>
                      <a:r>
                        <a:rPr lang="en-US" sz="1200" baseline="0" dirty="0" smtClean="0">
                          <a:effectLst/>
                          <a:latin typeface="Open Sans" panose="020B0606030504020204" pitchFamily="34" charset="0"/>
                          <a:ea typeface="Calibri" panose="020F0502020204030204" pitchFamily="34" charset="0"/>
                          <a:cs typeface="Times New Roman" panose="02020603050405020304" pitchFamily="18" charset="0"/>
                        </a:rPr>
                        <a:t> </a:t>
                      </a:r>
                      <a:r>
                        <a:rPr lang="en-US" sz="1200" dirty="0" smtClean="0">
                          <a:effectLst/>
                          <a:latin typeface="Open Sans" panose="020B0606030504020204" pitchFamily="34" charset="0"/>
                          <a:ea typeface="Calibri" panose="020F0502020204030204" pitchFamily="34" charset="0"/>
                          <a:cs typeface="Times New Roman" panose="02020603050405020304" pitchFamily="18" charset="0"/>
                        </a:rPr>
                        <a:t>tan(θ) given sin(θ), cos(θ), or tan(θ) and the quadrant of the angle.</a:t>
                      </a:r>
                      <a:endParaRPr lang="en-US" sz="1200" dirty="0">
                        <a:effectLst/>
                        <a:latin typeface="Open Sans" panose="020B060603050402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
        <p:nvSpPr>
          <p:cNvPr id="3" name="Title 2"/>
          <p:cNvSpPr>
            <a:spLocks noGrp="1"/>
          </p:cNvSpPr>
          <p:nvPr>
            <p:ph type="title"/>
          </p:nvPr>
        </p:nvSpPr>
        <p:spPr>
          <a:xfrm>
            <a:off x="228600" y="8467"/>
            <a:ext cx="8305800" cy="914400"/>
          </a:xfrm>
        </p:spPr>
        <p:txBody>
          <a:bodyPr>
            <a:normAutofit/>
          </a:bodyPr>
          <a:lstStyle/>
          <a:p>
            <a:r>
              <a:rPr lang="en-US" dirty="0"/>
              <a:t>EOC </a:t>
            </a:r>
            <a:r>
              <a:rPr lang="en-US" dirty="0" smtClean="0"/>
              <a:t>Math: </a:t>
            </a:r>
            <a:r>
              <a:rPr lang="en-US" dirty="0"/>
              <a:t>Standards Analysis Summary</a:t>
            </a:r>
          </a:p>
        </p:txBody>
      </p:sp>
    </p:spTree>
    <p:extLst>
      <p:ext uri="{BB962C8B-B14F-4D97-AF65-F5344CB8AC3E}">
        <p14:creationId xmlns:p14="http://schemas.microsoft.com/office/powerpoint/2010/main" val="124230034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t>Given the struggles seen in several </a:t>
            </a:r>
            <a:r>
              <a:rPr lang="en-US" sz="2000" dirty="0" err="1" smtClean="0"/>
              <a:t>subscores</a:t>
            </a:r>
            <a:r>
              <a:rPr lang="en-US" sz="2000" dirty="0" smtClean="0"/>
              <a:t>, it is not surprising that </a:t>
            </a:r>
            <a:r>
              <a:rPr lang="en-US" sz="2000" b="1" dirty="0" smtClean="0"/>
              <a:t>student </a:t>
            </a:r>
            <a:r>
              <a:rPr lang="en-US" sz="2000" b="1" dirty="0"/>
              <a:t>perceptions </a:t>
            </a:r>
            <a:r>
              <a:rPr lang="en-US" sz="2000" dirty="0"/>
              <a:t>reflected </a:t>
            </a:r>
            <a:r>
              <a:rPr lang="en-US" sz="2000" b="1" dirty="0"/>
              <a:t>near universal agreement </a:t>
            </a:r>
            <a:r>
              <a:rPr lang="en-US" sz="2000" dirty="0"/>
              <a:t>that </a:t>
            </a:r>
            <a:r>
              <a:rPr lang="en-US" sz="2000" dirty="0" smtClean="0"/>
              <a:t>these assessments were </a:t>
            </a:r>
            <a:r>
              <a:rPr lang="en-US" sz="2000" dirty="0"/>
              <a:t>more challenging than classroom tasks, </a:t>
            </a:r>
            <a:r>
              <a:rPr lang="en-US" sz="2000" b="1" dirty="0"/>
              <a:t>indicating a need for greater rigor at all levels</a:t>
            </a:r>
            <a:r>
              <a:rPr lang="en-US" sz="2000" dirty="0"/>
              <a:t>. </a:t>
            </a:r>
            <a:endParaRPr lang="en-US" sz="2000" dirty="0" smtClean="0"/>
          </a:p>
          <a:p>
            <a:endParaRPr lang="en-US" sz="2000" dirty="0" smtClean="0"/>
          </a:p>
          <a:p>
            <a:r>
              <a:rPr lang="en-US" sz="2000" dirty="0" smtClean="0"/>
              <a:t>Most students reported having enough time to complete both Part I and Part II of the assessment – up to 90 percent finished on time or early on </a:t>
            </a:r>
            <a:r>
              <a:rPr lang="en-US" sz="2000" dirty="0"/>
              <a:t>P</a:t>
            </a:r>
            <a:r>
              <a:rPr lang="en-US" sz="2000" dirty="0" smtClean="0"/>
              <a:t>art II.</a:t>
            </a:r>
          </a:p>
          <a:p>
            <a:pPr lvl="1"/>
            <a:r>
              <a:rPr lang="en-US" sz="2000" dirty="0" smtClean="0"/>
              <a:t>Students with lower scores actually finished slightly more quickly than students at the Mastered level.  Student rate of early completion may be an indication of lower persistence in solving difficult problems.</a:t>
            </a:r>
          </a:p>
        </p:txBody>
      </p:sp>
      <p:sp>
        <p:nvSpPr>
          <p:cNvPr id="3" name="Title 2"/>
          <p:cNvSpPr>
            <a:spLocks noGrp="1"/>
          </p:cNvSpPr>
          <p:nvPr>
            <p:ph type="title"/>
          </p:nvPr>
        </p:nvSpPr>
        <p:spPr/>
        <p:txBody>
          <a:bodyPr>
            <a:normAutofit/>
          </a:bodyPr>
          <a:lstStyle/>
          <a:p>
            <a:r>
              <a:rPr lang="en-US" dirty="0"/>
              <a:t>EOC </a:t>
            </a:r>
            <a:r>
              <a:rPr lang="en-US" dirty="0" smtClean="0"/>
              <a:t>Math Exams</a:t>
            </a:r>
            <a:r>
              <a:rPr lang="en-US" dirty="0"/>
              <a:t>: Student </a:t>
            </a:r>
            <a:r>
              <a:rPr lang="en-US" dirty="0" smtClean="0"/>
              <a:t>Perceptions on the Assessment</a:t>
            </a:r>
            <a:endParaRPr lang="en-US" dirty="0"/>
          </a:p>
        </p:txBody>
      </p:sp>
    </p:spTree>
    <p:extLst>
      <p:ext uri="{BB962C8B-B14F-4D97-AF65-F5344CB8AC3E}">
        <p14:creationId xmlns:p14="http://schemas.microsoft.com/office/powerpoint/2010/main" val="286908736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8382000" cy="4876800"/>
          </a:xfrm>
        </p:spPr>
        <p:txBody>
          <a:bodyPr>
            <a:normAutofit fontScale="92500" lnSpcReduction="10000"/>
          </a:bodyPr>
          <a:lstStyle/>
          <a:p>
            <a:r>
              <a:rPr lang="en-US" dirty="0"/>
              <a:t>We looked at four types of data:</a:t>
            </a:r>
          </a:p>
          <a:p>
            <a:pPr lvl="1"/>
            <a:r>
              <a:rPr lang="en-US" dirty="0"/>
              <a:t>What percent of students met the expectations of each subscore</a:t>
            </a:r>
          </a:p>
          <a:p>
            <a:pPr lvl="1"/>
            <a:r>
              <a:rPr lang="en-US" dirty="0"/>
              <a:t>Whether those percentages varied in line with the overall performance level of the students </a:t>
            </a:r>
            <a:r>
              <a:rPr lang="en-US" dirty="0" smtClean="0"/>
              <a:t>(i.e., </a:t>
            </a:r>
            <a:r>
              <a:rPr lang="en-US" dirty="0"/>
              <a:t>did students who were on track overall also meet expectations of each individual subscore?)</a:t>
            </a:r>
          </a:p>
          <a:p>
            <a:pPr lvl="1"/>
            <a:r>
              <a:rPr lang="en-US" dirty="0"/>
              <a:t>Standards where students struggled the most</a:t>
            </a:r>
          </a:p>
          <a:p>
            <a:pPr lvl="1"/>
            <a:r>
              <a:rPr lang="en-US" dirty="0"/>
              <a:t>Student perception data collected through </a:t>
            </a:r>
            <a:r>
              <a:rPr lang="en-US" dirty="0" err="1"/>
              <a:t>TNReady</a:t>
            </a:r>
            <a:endParaRPr lang="en-US" dirty="0"/>
          </a:p>
          <a:p>
            <a:endParaRPr lang="en-US" dirty="0"/>
          </a:p>
          <a:p>
            <a:r>
              <a:rPr lang="en-US" dirty="0"/>
              <a:t>Based on that data, </a:t>
            </a:r>
            <a:r>
              <a:rPr lang="en-US" dirty="0" smtClean="0"/>
              <a:t>we saw that across the board, students struggled with the rigor of </a:t>
            </a:r>
            <a:r>
              <a:rPr lang="en-US" dirty="0" err="1" smtClean="0"/>
              <a:t>TNReady</a:t>
            </a:r>
            <a:r>
              <a:rPr lang="en-US" dirty="0" smtClean="0"/>
              <a:t>, which is aligned to the rigor of the state standards.</a:t>
            </a:r>
          </a:p>
          <a:p>
            <a:pPr lvl="1"/>
            <a:r>
              <a:rPr lang="en-US" dirty="0" smtClean="0"/>
              <a:t>What actions might you take next as a result of this information? </a:t>
            </a:r>
            <a:endParaRPr lang="en-US" dirty="0"/>
          </a:p>
          <a:p>
            <a:endParaRPr lang="en-US" dirty="0"/>
          </a:p>
          <a:p>
            <a:endParaRPr lang="en-US" dirty="0"/>
          </a:p>
          <a:p>
            <a:endParaRPr lang="en-US" dirty="0"/>
          </a:p>
        </p:txBody>
      </p:sp>
      <p:sp>
        <p:nvSpPr>
          <p:cNvPr id="3" name="Title 2"/>
          <p:cNvSpPr>
            <a:spLocks noGrp="1"/>
          </p:cNvSpPr>
          <p:nvPr>
            <p:ph type="title"/>
          </p:nvPr>
        </p:nvSpPr>
        <p:spPr/>
        <p:txBody>
          <a:bodyPr/>
          <a:lstStyle/>
          <a:p>
            <a:r>
              <a:rPr lang="en-US" dirty="0" smtClean="0"/>
              <a:t>Stop and Process</a:t>
            </a:r>
            <a:endParaRPr lang="en-US" dirty="0"/>
          </a:p>
        </p:txBody>
      </p:sp>
    </p:spTree>
    <p:extLst>
      <p:ext uri="{BB962C8B-B14F-4D97-AF65-F5344CB8AC3E}">
        <p14:creationId xmlns:p14="http://schemas.microsoft.com/office/powerpoint/2010/main" val="179036741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7397" y="3429000"/>
            <a:ext cx="8382000" cy="2514600"/>
          </a:xfrm>
        </p:spPr>
        <p:txBody>
          <a:bodyPr/>
          <a:lstStyle/>
          <a:p>
            <a:r>
              <a:rPr lang="en-US" dirty="0" smtClean="0"/>
              <a:t>How </a:t>
            </a:r>
            <a:r>
              <a:rPr lang="en-US" dirty="0"/>
              <a:t>is instruction changing/adapting as a result of student data?</a:t>
            </a:r>
          </a:p>
          <a:p>
            <a:r>
              <a:rPr lang="en-US" dirty="0"/>
              <a:t>Are results shared with all stakeholders (including students)?</a:t>
            </a:r>
          </a:p>
          <a:p>
            <a:r>
              <a:rPr lang="en-US" dirty="0"/>
              <a:t>Are assessments adapted to address weaknesses found?</a:t>
            </a:r>
          </a:p>
          <a:p>
            <a:endParaRPr lang="en-US" dirty="0"/>
          </a:p>
        </p:txBody>
      </p:sp>
      <p:sp>
        <p:nvSpPr>
          <p:cNvPr id="3" name="Title 2"/>
          <p:cNvSpPr>
            <a:spLocks noGrp="1"/>
          </p:cNvSpPr>
          <p:nvPr>
            <p:ph type="title"/>
          </p:nvPr>
        </p:nvSpPr>
        <p:spPr/>
        <p:txBody>
          <a:bodyPr/>
          <a:lstStyle/>
          <a:p>
            <a:r>
              <a:rPr lang="en-US" dirty="0" smtClean="0"/>
              <a:t>Action</a:t>
            </a:r>
            <a:endParaRPr lang="en-US" dirty="0"/>
          </a:p>
        </p:txBody>
      </p:sp>
      <p:grpSp>
        <p:nvGrpSpPr>
          <p:cNvPr id="20" name="Group 19"/>
          <p:cNvGrpSpPr/>
          <p:nvPr/>
        </p:nvGrpSpPr>
        <p:grpSpPr>
          <a:xfrm>
            <a:off x="1981200" y="1371600"/>
            <a:ext cx="5374395" cy="1828800"/>
            <a:chOff x="990600" y="1676400"/>
            <a:chExt cx="3352800" cy="1676400"/>
          </a:xfrm>
        </p:grpSpPr>
        <p:sp>
          <p:nvSpPr>
            <p:cNvPr id="21" name="Rectangle 20"/>
            <p:cNvSpPr/>
            <p:nvPr/>
          </p:nvSpPr>
          <p:spPr>
            <a:xfrm>
              <a:off x="990600" y="1676400"/>
              <a:ext cx="1676400" cy="16764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2286000" y="2133600"/>
              <a:ext cx="762000" cy="762000"/>
            </a:xfrm>
            <a:prstGeom prst="ellipse">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667000" y="1676400"/>
              <a:ext cx="1676400" cy="1676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extBox 33"/>
          <p:cNvSpPr txBox="1"/>
          <p:nvPr/>
        </p:nvSpPr>
        <p:spPr>
          <a:xfrm>
            <a:off x="2148911" y="2057400"/>
            <a:ext cx="2076471" cy="461665"/>
          </a:xfrm>
          <a:prstGeom prst="rect">
            <a:avLst/>
          </a:prstGeom>
          <a:noFill/>
        </p:spPr>
        <p:txBody>
          <a:bodyPr wrap="square" rtlCol="0">
            <a:spAutoFit/>
          </a:bodyPr>
          <a:lstStyle/>
          <a:p>
            <a:r>
              <a:rPr lang="en-US" sz="2400" dirty="0" smtClean="0">
                <a:solidFill>
                  <a:schemeClr val="bg1"/>
                </a:solidFill>
              </a:rPr>
              <a:t>Assessment</a:t>
            </a:r>
            <a:endParaRPr lang="en-US" sz="2400" dirty="0">
              <a:solidFill>
                <a:schemeClr val="bg1"/>
              </a:solidFill>
            </a:endParaRPr>
          </a:p>
        </p:txBody>
      </p:sp>
      <p:sp>
        <p:nvSpPr>
          <p:cNvPr id="35" name="TextBox 34"/>
          <p:cNvSpPr txBox="1"/>
          <p:nvPr/>
        </p:nvSpPr>
        <p:spPr>
          <a:xfrm>
            <a:off x="5111414" y="2045560"/>
            <a:ext cx="1771671" cy="461665"/>
          </a:xfrm>
          <a:prstGeom prst="rect">
            <a:avLst/>
          </a:prstGeom>
          <a:noFill/>
        </p:spPr>
        <p:txBody>
          <a:bodyPr wrap="square" rtlCol="0">
            <a:spAutoFit/>
          </a:bodyPr>
          <a:lstStyle/>
          <a:p>
            <a:r>
              <a:rPr lang="en-US" sz="2400" dirty="0" smtClean="0">
                <a:solidFill>
                  <a:schemeClr val="bg1"/>
                </a:solidFill>
              </a:rPr>
              <a:t>Instruction</a:t>
            </a:r>
            <a:endParaRPr lang="en-US" sz="2400" dirty="0">
              <a:solidFill>
                <a:schemeClr val="bg1"/>
              </a:solidFill>
            </a:endParaRPr>
          </a:p>
        </p:txBody>
      </p:sp>
    </p:spTree>
    <p:extLst>
      <p:ext uri="{BB962C8B-B14F-4D97-AF65-F5344CB8AC3E}">
        <p14:creationId xmlns:p14="http://schemas.microsoft.com/office/powerpoint/2010/main" val="89154305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1_TDOE Template - Editing">
  <a:themeElements>
    <a:clrScheme name="Theme Colors for TDOE">
      <a:dk1>
        <a:srgbClr val="1B365D"/>
      </a:dk1>
      <a:lt1>
        <a:srgbClr val="FFFFFF"/>
      </a:lt1>
      <a:dk2>
        <a:srgbClr val="6E7073"/>
      </a:dk2>
      <a:lt2>
        <a:srgbClr val="EEEEEE"/>
      </a:lt2>
      <a:accent1>
        <a:srgbClr val="000000"/>
      </a:accent1>
      <a:accent2>
        <a:srgbClr val="174A7C"/>
      </a:accent2>
      <a:accent3>
        <a:srgbClr val="2DCCD3"/>
      </a:accent3>
      <a:accent4>
        <a:srgbClr val="D2D755"/>
      </a:accent4>
      <a:accent5>
        <a:srgbClr val="E87722"/>
      </a:accent5>
      <a:accent6>
        <a:srgbClr val="5D7975"/>
      </a:accent6>
      <a:hlink>
        <a:srgbClr val="0000FF"/>
      </a:hlink>
      <a:folHlink>
        <a:srgbClr val="800080"/>
      </a:folHlink>
    </a:clrScheme>
    <a:fontScheme name="Primary Fonts - Permian Slab and Open Sans">
      <a:majorFont>
        <a:latin typeface="PermianSlabSerifTypeface"/>
        <a:ea typeface=""/>
        <a:cs typeface=""/>
      </a:majorFont>
      <a:minorFont>
        <a:latin typeface="Open Sans"/>
        <a:ea typeface=""/>
        <a:cs typeface=""/>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TDOE Template - Editing">
  <a:themeElements>
    <a:clrScheme name="Theme Colors for TDOE">
      <a:dk1>
        <a:srgbClr val="1B365D"/>
      </a:dk1>
      <a:lt1>
        <a:srgbClr val="FFFFFF"/>
      </a:lt1>
      <a:dk2>
        <a:srgbClr val="6E7073"/>
      </a:dk2>
      <a:lt2>
        <a:srgbClr val="EEEEEE"/>
      </a:lt2>
      <a:accent1>
        <a:srgbClr val="000000"/>
      </a:accent1>
      <a:accent2>
        <a:srgbClr val="174A7C"/>
      </a:accent2>
      <a:accent3>
        <a:srgbClr val="2DCCD3"/>
      </a:accent3>
      <a:accent4>
        <a:srgbClr val="D2D755"/>
      </a:accent4>
      <a:accent5>
        <a:srgbClr val="E87722"/>
      </a:accent5>
      <a:accent6>
        <a:srgbClr val="5D7975"/>
      </a:accent6>
      <a:hlink>
        <a:srgbClr val="0000FF"/>
      </a:hlink>
      <a:folHlink>
        <a:srgbClr val="800080"/>
      </a:folHlink>
    </a:clrScheme>
    <a:fontScheme name="Primary Fonts - Permian Slab and Open Sans">
      <a:majorFont>
        <a:latin typeface="PermianSlabSerifTypeface"/>
        <a:ea typeface=""/>
        <a:cs typeface=""/>
      </a:majorFont>
      <a:minorFont>
        <a:latin typeface="Open Sans"/>
        <a:ea typeface=""/>
        <a:cs typeface=""/>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PowerPoint B">
  <a:themeElements>
    <a:clrScheme name="Brand Colors">
      <a:dk1>
        <a:srgbClr val="000000"/>
      </a:dk1>
      <a:lt1>
        <a:srgbClr val="FFFFFF"/>
      </a:lt1>
      <a:dk2>
        <a:srgbClr val="1B365D"/>
      </a:dk2>
      <a:lt2>
        <a:srgbClr val="FF0F00"/>
      </a:lt2>
      <a:accent1>
        <a:srgbClr val="2DCCD3"/>
      </a:accent1>
      <a:accent2>
        <a:srgbClr val="D2D755"/>
      </a:accent2>
      <a:accent3>
        <a:srgbClr val="E87722"/>
      </a:accent3>
      <a:accent4>
        <a:srgbClr val="7C2529"/>
      </a:accent4>
      <a:accent5>
        <a:srgbClr val="666666"/>
      </a:accent5>
      <a:accent6>
        <a:srgbClr val="E6D395"/>
      </a:accent6>
      <a:hlink>
        <a:srgbClr val="131E29"/>
      </a:hlink>
      <a:folHlink>
        <a:srgbClr val="CBC4B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owerPoint B">
  <a:themeElements>
    <a:clrScheme name="PowerPoint B">
      <a:dk1>
        <a:srgbClr val="000000"/>
      </a:dk1>
      <a:lt1>
        <a:srgbClr val="FFFFFF"/>
      </a:lt1>
      <a:dk2>
        <a:srgbClr val="A7A7A7"/>
      </a:dk2>
      <a:lt2>
        <a:srgbClr val="535353"/>
      </a:lt2>
      <a:accent1>
        <a:srgbClr val="2DCCD3"/>
      </a:accent1>
      <a:accent2>
        <a:srgbClr val="D2D755"/>
      </a:accent2>
      <a:accent3>
        <a:srgbClr val="E87722"/>
      </a:accent3>
      <a:accent4>
        <a:srgbClr val="7C2529"/>
      </a:accent4>
      <a:accent5>
        <a:srgbClr val="666666"/>
      </a:accent5>
      <a:accent6>
        <a:srgbClr val="E6D395"/>
      </a:accent6>
      <a:hlink>
        <a:srgbClr val="0000FF"/>
      </a:hlink>
      <a:folHlink>
        <a:srgbClr val="FF00FF"/>
      </a:folHlink>
    </a:clrScheme>
    <a:fontScheme name="PowerPoint B">
      <a:majorFont>
        <a:latin typeface="Helvetica"/>
        <a:ea typeface="Helvetica"/>
        <a:cs typeface="Helvetica"/>
      </a:majorFont>
      <a:minorFont>
        <a:latin typeface="Arial"/>
        <a:ea typeface="Arial"/>
        <a:cs typeface="Arial"/>
      </a:minorFont>
    </a:fontScheme>
    <a:fmtScheme name="PowerPoint B">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925F3602B27B4F8F99DC394740D482" ma:contentTypeVersion="2" ma:contentTypeDescription="Create a new document." ma:contentTypeScope="" ma:versionID="75185acb001b7fe398ad995ecf0a09c6">
  <xsd:schema xmlns:xsd="http://www.w3.org/2001/XMLSchema" xmlns:xs="http://www.w3.org/2001/XMLSchema" xmlns:p="http://schemas.microsoft.com/office/2006/metadata/properties" xmlns:ns2="4f471db0-8e13-4da6-917c-c8b649b60ab5" targetNamespace="http://schemas.microsoft.com/office/2006/metadata/properties" ma:root="true" ma:fieldsID="df4f3801f21a8f89743393fa0e61e976" ns2:_="">
    <xsd:import namespace="4f471db0-8e13-4da6-917c-c8b649b60ab5"/>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471db0-8e13-4da6-917c-c8b649b60ab5"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F0FE029-B07C-4FCD-9071-42258F9D927D}"/>
</file>

<file path=customXml/itemProps2.xml><?xml version="1.0" encoding="utf-8"?>
<ds:datastoreItem xmlns:ds="http://schemas.openxmlformats.org/officeDocument/2006/customXml" ds:itemID="{E76B6663-0AC7-483B-97F8-E7015E095652}"/>
</file>

<file path=customXml/itemProps3.xml><?xml version="1.0" encoding="utf-8"?>
<ds:datastoreItem xmlns:ds="http://schemas.openxmlformats.org/officeDocument/2006/customXml" ds:itemID="{7753A413-D515-481B-A62B-0A96D603CE42}"/>
</file>

<file path=docProps/app.xml><?xml version="1.0" encoding="utf-8"?>
<Properties xmlns="http://schemas.openxmlformats.org/officeDocument/2006/extended-properties" xmlns:vt="http://schemas.openxmlformats.org/officeDocument/2006/docPropsVTypes">
  <Template>TDOE PowerPoint Template 2017</Template>
  <TotalTime>4421</TotalTime>
  <Words>15599</Words>
  <Application>Microsoft Office PowerPoint</Application>
  <PresentationFormat>On-screen Show (4:3)</PresentationFormat>
  <Paragraphs>1296</Paragraphs>
  <Slides>111</Slides>
  <Notes>102</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111</vt:i4>
      </vt:variant>
    </vt:vector>
  </HeadingPairs>
  <TitlesOfParts>
    <vt:vector size="124" baseType="lpstr">
      <vt:lpstr>Arial</vt:lpstr>
      <vt:lpstr>Calibri</vt:lpstr>
      <vt:lpstr>Courier New</vt:lpstr>
      <vt:lpstr>Georgia</vt:lpstr>
      <vt:lpstr>Open Sans</vt:lpstr>
      <vt:lpstr>Optima</vt:lpstr>
      <vt:lpstr>PermianSlabSerifTypeface</vt:lpstr>
      <vt:lpstr>Times New Roman</vt:lpstr>
      <vt:lpstr>Wingdings</vt:lpstr>
      <vt:lpstr>1_TDOE Template - Editing</vt:lpstr>
      <vt:lpstr>2_TDOE Template - Editing</vt:lpstr>
      <vt:lpstr>1_PowerPoint B</vt:lpstr>
      <vt:lpstr>PowerPoint B</vt:lpstr>
      <vt:lpstr>District Team Training Revised ELA and Math TN Academic Standards </vt:lpstr>
      <vt:lpstr>Welcome &amp; Overview</vt:lpstr>
      <vt:lpstr>Agenda</vt:lpstr>
      <vt:lpstr>Meeting Norms</vt:lpstr>
      <vt:lpstr>Today’s Objectives </vt:lpstr>
      <vt:lpstr>Your Role</vt:lpstr>
      <vt:lpstr>Standards</vt:lpstr>
      <vt:lpstr>Pillars of Success</vt:lpstr>
      <vt:lpstr>Standards Revision 2017-18: Key Points  </vt:lpstr>
      <vt:lpstr>2017-18 ELA Standards Revisions </vt:lpstr>
      <vt:lpstr>2017-18 Math Standards Revisions </vt:lpstr>
      <vt:lpstr>2017-18 Standards Revision Takeaways  </vt:lpstr>
      <vt:lpstr>Instructional Materials</vt:lpstr>
      <vt:lpstr>Pillars of Success</vt:lpstr>
      <vt:lpstr>Objectives  </vt:lpstr>
      <vt:lpstr>Instructional Materials  </vt:lpstr>
      <vt:lpstr>Instructional Materials </vt:lpstr>
      <vt:lpstr>Best Practices </vt:lpstr>
      <vt:lpstr>Overview of the State Adoption Process</vt:lpstr>
      <vt:lpstr>Overview of State Instructional Materials Adoption Process </vt:lpstr>
      <vt:lpstr>Overview of State Adoption Cycle</vt:lpstr>
      <vt:lpstr>District Materials Review</vt:lpstr>
      <vt:lpstr>District Materials Review</vt:lpstr>
      <vt:lpstr> District Materials Review Process </vt:lpstr>
      <vt:lpstr>District Materials Review Process</vt:lpstr>
      <vt:lpstr>Materials Review: Screening Instruments</vt:lpstr>
      <vt:lpstr>Materials Review: Screening Instruments</vt:lpstr>
      <vt:lpstr>Materials Review: Screening Instrument</vt:lpstr>
      <vt:lpstr>Screening Instrument Section I</vt:lpstr>
      <vt:lpstr>Screening Instrument Section I </vt:lpstr>
      <vt:lpstr>Screening Instrument Section II</vt:lpstr>
      <vt:lpstr>District Materials Review Process</vt:lpstr>
      <vt:lpstr>ELA Standards Revisions - Potential Gaps in Materials</vt:lpstr>
      <vt:lpstr>ELA Standards Revisions - Potential Gaps in Materials</vt:lpstr>
      <vt:lpstr>Math Standards Revisions - Potential Gaps in Materials</vt:lpstr>
      <vt:lpstr>Math Standards Revisions – Potential Gaps</vt:lpstr>
      <vt:lpstr>District Materials Review Process</vt:lpstr>
      <vt:lpstr>Supplemental Materials</vt:lpstr>
      <vt:lpstr>Key Takeaways</vt:lpstr>
      <vt:lpstr>Break</vt:lpstr>
      <vt:lpstr>Assessment</vt:lpstr>
      <vt:lpstr>Think About It…</vt:lpstr>
      <vt:lpstr>District Assessment Inventory</vt:lpstr>
      <vt:lpstr>Assessment Considerations</vt:lpstr>
      <vt:lpstr>Connecting State &amp; Local Assessments</vt:lpstr>
      <vt:lpstr>Pillars of Success</vt:lpstr>
      <vt:lpstr>Connecting Standards and Assessment</vt:lpstr>
      <vt:lpstr>The Cycle of Assessment</vt:lpstr>
      <vt:lpstr>Think About It…</vt:lpstr>
      <vt:lpstr>Turn and Talk…</vt:lpstr>
      <vt:lpstr>The Cycle of Assessment</vt:lpstr>
      <vt:lpstr>Teach</vt:lpstr>
      <vt:lpstr>Teach</vt:lpstr>
      <vt:lpstr>Assess</vt:lpstr>
      <vt:lpstr>Assess</vt:lpstr>
      <vt:lpstr>Intent of Assessments</vt:lpstr>
      <vt:lpstr>Formative vs. Summative</vt:lpstr>
      <vt:lpstr>Assess</vt:lpstr>
      <vt:lpstr>Content and Structure of Assessments</vt:lpstr>
      <vt:lpstr>Item Review Activity</vt:lpstr>
      <vt:lpstr>Common ELA Item Flaws</vt:lpstr>
      <vt:lpstr>Common Mathematics Item Flaws</vt:lpstr>
      <vt:lpstr>Lunch Break: 90 minutes</vt:lpstr>
      <vt:lpstr>Please Sign-In!</vt:lpstr>
      <vt:lpstr>The Cycle of Assessment</vt:lpstr>
      <vt:lpstr>The Art of Item Writing</vt:lpstr>
      <vt:lpstr>Item Writing Terminology</vt:lpstr>
      <vt:lpstr>Standards-Based</vt:lpstr>
      <vt:lpstr>Item Writing: Basics-Tips</vt:lpstr>
      <vt:lpstr>Item Writing - Your Turn</vt:lpstr>
      <vt:lpstr>Item Writing - ELA</vt:lpstr>
      <vt:lpstr>Item Writing - Math</vt:lpstr>
      <vt:lpstr>Item Writing: Basics-Tips</vt:lpstr>
      <vt:lpstr>Reflection</vt:lpstr>
      <vt:lpstr>Analyze &amp; Act</vt:lpstr>
      <vt:lpstr>Analysis of Assessment</vt:lpstr>
      <vt:lpstr>Analyzing the 2015-16 English EOC Exams</vt:lpstr>
      <vt:lpstr>English I: Subscore Expectations by Performance Level </vt:lpstr>
      <vt:lpstr>English II: Subscore Expectations by Performance Level </vt:lpstr>
      <vt:lpstr>English III: Subscore Expectations by Performance Level </vt:lpstr>
      <vt:lpstr>Subscore Category Summary </vt:lpstr>
      <vt:lpstr>Key Takeaways from 2015-16 English EOC Exams: Meeting Expectations Within Subscores</vt:lpstr>
      <vt:lpstr>Key Takeaways from 2015-16 English EOC Exams: Percentage of Points Earned Within Subscores</vt:lpstr>
      <vt:lpstr>EOC English: Standards Analysis Summary</vt:lpstr>
      <vt:lpstr>EOC English Exams–Student Perceptions on Writing</vt:lpstr>
      <vt:lpstr>EOC English Exams–Student Perceptions on Writing</vt:lpstr>
      <vt:lpstr>EOC English Exams–Student Perceptions on Reading: Informational Text</vt:lpstr>
      <vt:lpstr>Key Takeaways from 2015-16 English EOC Exams: Student Perceptions</vt:lpstr>
      <vt:lpstr>Stop and Process</vt:lpstr>
      <vt:lpstr>Analyzing the 2015-16 Math EOC Exams</vt:lpstr>
      <vt:lpstr>Algebra I/Integrated Math I: Subscore Expectations by Performance Level </vt:lpstr>
      <vt:lpstr>Geometry/Integrated Math II: Subscore Expectations by Performance Level </vt:lpstr>
      <vt:lpstr>Algebra II/Integrated Math III: Subscore Expectations by Performance Level </vt:lpstr>
      <vt:lpstr>Subscore Category Summary </vt:lpstr>
      <vt:lpstr>Key Takeaways from 2015-16 Math EOC Exams</vt:lpstr>
      <vt:lpstr>EOC Math: Standards Analysis Summary</vt:lpstr>
      <vt:lpstr>EOC Math Exams: Student Perceptions on the Assessment</vt:lpstr>
      <vt:lpstr>Stop and Process</vt:lpstr>
      <vt:lpstr>Action</vt:lpstr>
      <vt:lpstr>Think about it…</vt:lpstr>
      <vt:lpstr>Pillars of Success</vt:lpstr>
      <vt:lpstr>Continued Reflection: Diagnosing &amp; Designing Your System</vt:lpstr>
      <vt:lpstr>Within Each District …</vt:lpstr>
      <vt:lpstr>Connected and Aligned to TN Academic Standards</vt:lpstr>
      <vt:lpstr>Putting Together the Puzzle</vt:lpstr>
      <vt:lpstr>Diagnosing &amp; Designing Your System</vt:lpstr>
      <vt:lpstr>Closing</vt:lpstr>
      <vt:lpstr>Review of Today’s Learning</vt:lpstr>
      <vt:lpstr>Tomorrow’s Objectives</vt:lpstr>
      <vt:lpstr>PowerPoint Presentation</vt:lpstr>
      <vt:lpstr>PowerPoint Presentation</vt:lpstr>
    </vt:vector>
  </TitlesOfParts>
  <Company>Department of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Virginia Mayfield</dc:creator>
  <cp:lastModifiedBy>Amy Owen</cp:lastModifiedBy>
  <cp:revision>180</cp:revision>
  <dcterms:created xsi:type="dcterms:W3CDTF">2017-02-03T20:28:48Z</dcterms:created>
  <dcterms:modified xsi:type="dcterms:W3CDTF">2017-03-16T17:18:44Z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0x010100D6925F3602B27B4F8F99DC394740D482</vt:lpwstr>
  </property>
</Properties>
</file>