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Override PartName="/ppt/diagrams/data1.xml" ContentType="application/vnd.openxmlformats-officedocument.drawingml.diagramData+xml"/>
  <Override PartName="/ppt/diagrams/data14.xml" ContentType="application/vnd.openxmlformats-officedocument.drawingml.diagramData+xml"/>
  <Override PartName="/ppt/diagrams/data15.xml" ContentType="application/vnd.openxmlformats-officedocument.drawingml.diagramData+xml"/>
  <Override PartName="/ppt/diagrams/data13.xml" ContentType="application/vnd.openxmlformats-officedocument.drawingml.diagramData+xml"/>
  <Override PartName="/ppt/diagrams/data12.xml" ContentType="application/vnd.openxmlformats-officedocument.drawingml.diagramData+xml"/>
  <Override PartName="/ppt/diagrams/data11.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ata8.xml" ContentType="application/vnd.openxmlformats-officedocument.drawingml.diagramData+xml"/>
  <Override PartName="/ppt/diagrams/data9.xml" ContentType="application/vnd.openxmlformats-officedocument.drawingml.diagramData+xml"/>
  <Override PartName="/ppt/diagrams/data10.xml" ContentType="application/vnd.openxmlformats-officedocument.drawingml.diagramData+xml"/>
  <Override PartName="/ppt/diagrams/data2.xml" ContentType="application/vnd.openxmlformats-officedocument.drawingml.diagramData+xml"/>
  <Override PartName="/ppt/presentation.xml" ContentType="application/vnd.openxmlformats-officedocument.presentationml.presentation.main+xml"/>
  <Override PartName="/ppt/slides/slide7.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59.xml" ContentType="application/vnd.openxmlformats-officedocument.presentationml.slide+xml"/>
  <Override PartName="/ppt/slides/slide58.xml" ContentType="application/vnd.openxmlformats-officedocument.presentationml.slide+xml"/>
  <Override PartName="/ppt/slides/slide57.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0.xml" ContentType="application/vnd.openxmlformats-officedocument.presentationml.slide+xml"/>
  <Override PartName="/ppt/slides/slide79.xml" ContentType="application/vnd.openxmlformats-officedocument.presentationml.slide+xml"/>
  <Override PartName="/ppt/slides/slide78.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49.xml" ContentType="application/vnd.openxmlformats-officedocument.presentationml.slide+xml"/>
  <Override PartName="/ppt/slides/slide48.xml" ContentType="application/vnd.openxmlformats-officedocument.presentationml.slide+xml"/>
  <Override PartName="/ppt/slides/slide4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41.xml" ContentType="application/vnd.openxmlformats-officedocument.presentationml.slide+xml"/>
  <Override PartName="/ppt/slides/slide140.xml" ContentType="application/vnd.openxmlformats-officedocument.presentationml.slide+xml"/>
  <Override PartName="/ppt/slides/slide139.xml" ContentType="application/vnd.openxmlformats-officedocument.presentationml.slide+xml"/>
  <Override PartName="/ppt/slides/slide6.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62.xml" ContentType="application/vnd.openxmlformats-officedocument.presentationml.slide+xml"/>
  <Override PartName="/ppt/slides/slide161.xml" ContentType="application/vnd.openxmlformats-officedocument.presentationml.slide+xml"/>
  <Override PartName="/ppt/slides/slide160.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29.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30.xml" ContentType="application/vnd.openxmlformats-officedocument.presentationml.slide+xml"/>
  <Override PartName="/ppt/slides/slide101.xml" ContentType="application/vnd.openxmlformats-officedocument.presentationml.slide+xml"/>
  <Override PartName="/ppt/slides/slide100.xml" ContentType="application/vnd.openxmlformats-officedocument.presentationml.slide+xml"/>
  <Override PartName="/ppt/slides/slide99.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109.xml" ContentType="application/vnd.openxmlformats-officedocument.presentationml.slide+xml"/>
  <Override PartName="/ppt/slides/slide108.xml" ContentType="application/vnd.openxmlformats-officedocument.presentationml.slide+xml"/>
  <Override PartName="/ppt/slides/slide111.xml" ContentType="application/vnd.openxmlformats-officedocument.presentationml.slide+xml"/>
  <Override PartName="/ppt/slides/slide110.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19.xml" ContentType="application/vnd.openxmlformats-officedocument.presentationml.slide+xml"/>
  <Override PartName="/ppt/slides/slide112.xml" ContentType="application/vnd.openxmlformats-officedocument.presentationml.slide+xml"/>
  <Override PartName="/ppt/slides/slide120.xml" ContentType="application/vnd.openxmlformats-officedocument.presentationml.slide+xml"/>
  <Override PartName="/ppt/slides/slide114.xml" ContentType="application/vnd.openxmlformats-officedocument.presentationml.slide+xml"/>
  <Override PartName="/ppt/slides/slide113.xml" ContentType="application/vnd.openxmlformats-officedocument.presentationml.slide+xml"/>
  <Override PartName="/ppt/slides/slide116.xml" ContentType="application/vnd.openxmlformats-officedocument.presentationml.slide+xml"/>
  <Override PartName="/ppt/slides/slide118.xml" ContentType="application/vnd.openxmlformats-officedocument.presentationml.slide+xml"/>
  <Override PartName="/ppt/slides/slide115.xml" ContentType="application/vnd.openxmlformats-officedocument.presentationml.slide+xml"/>
  <Override PartName="/ppt/slides/slide117.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Layouts/slideLayout10.xml" ContentType="application/vnd.openxmlformats-officedocument.presentationml.slideLayout+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3.xml" ContentType="application/vnd.openxmlformats-officedocument.presentationml.notesSlide+xml"/>
  <Override PartName="/ppt/slideMasters/slideMaster1.xml" ContentType="application/vnd.openxmlformats-officedocument.presentationml.slideMaster+xml"/>
  <Override PartName="/ppt/notesSlides/notesSlide67.xml" ContentType="application/vnd.openxmlformats-officedocument.presentationml.notesSlide+xml"/>
  <Override PartName="/ppt/notesSlides/notesSlide37.xml" ContentType="application/vnd.openxmlformats-officedocument.presentationml.notesSlide+xml"/>
  <Override PartName="/ppt/notesSlides/notesSlide102.xml" ContentType="application/vnd.openxmlformats-officedocument.presentationml.notesSlide+xml"/>
  <Override PartName="/ppt/notesSlides/notesSlide101.xml" ContentType="application/vnd.openxmlformats-officedocument.presentationml.notesSlide+xml"/>
  <Override PartName="/ppt/notesSlides/notesSlide38.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36.xml" ContentType="application/vnd.openxmlformats-officedocument.presentationml.notesSlide+xml"/>
  <Override PartName="/ppt/notesSlides/notesSlide106.xml" ContentType="application/vnd.openxmlformats-officedocument.presentationml.notesSlide+xml"/>
  <Override PartName="/ppt/notesSlides/notesSlide35.xml" ContentType="application/vnd.openxmlformats-officedocument.presentationml.notesSlide+xml"/>
  <Override PartName="/ppt/notesSlides/notesSlide100.xml" ContentType="application/vnd.openxmlformats-officedocument.presentationml.notesSlide+xml"/>
  <Override PartName="/ppt/notesSlides/notesSlide39.xml" ContentType="application/vnd.openxmlformats-officedocument.presentationml.notesSlide+xml"/>
  <Override PartName="/ppt/notesSlides/notesSlide99.xml" ContentType="application/vnd.openxmlformats-officedocument.presentationml.notesSlide+xml"/>
  <Override PartName="/ppt/notesSlides/notesSlide93.xml" ContentType="application/vnd.openxmlformats-officedocument.presentationml.notesSlide+xml"/>
  <Override PartName="/ppt/notesSlides/notesSlide42.xml" ContentType="application/vnd.openxmlformats-officedocument.presentationml.notesSlide+xml"/>
  <Override PartName="/ppt/notesSlides/notesSlide94.xml" ContentType="application/vnd.openxmlformats-officedocument.presentationml.notesSlide+xml"/>
  <Override PartName="/ppt/notesSlides/notesSlide41.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40.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34.xml" ContentType="application/vnd.openxmlformats-officedocument.presentationml.notesSlide+xml"/>
  <Override PartName="/ppt/notesSlides/notesSlide115.xml" ContentType="application/vnd.openxmlformats-officedocument.presentationml.notesSlide+xml"/>
  <Override PartName="/ppt/notesSlides/notesSlide27.xml" ContentType="application/vnd.openxmlformats-officedocument.presentationml.notesSlide+xml"/>
  <Override PartName="/ppt/notesSlides/notesSlide68.xml" ContentType="application/vnd.openxmlformats-officedocument.presentationml.notesSlide+xml"/>
  <Override PartName="/ppt/notesSlides/notesSlide26.xml" ContentType="application/vnd.openxmlformats-officedocument.presentationml.notesSlide+xml"/>
  <Override PartName="/ppt/notesSlides/notesSlide117.xml" ContentType="application/vnd.openxmlformats-officedocument.presentationml.notesSlide+xml"/>
  <Override PartName="/ppt/notesSlides/notesSlide25.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28.xml" ContentType="application/vnd.openxmlformats-officedocument.presentationml.notesSlide+xml"/>
  <Override PartName="/ppt/notesSlides/notesSlide114.xml" ContentType="application/vnd.openxmlformats-officedocument.presentationml.notesSlide+xml"/>
  <Override PartName="/ppt/notesSlides/notesSlide29.xml" ContentType="application/vnd.openxmlformats-officedocument.presentationml.notesSlide+xml"/>
  <Override PartName="/ppt/notesSlides/notesSlide109.xml" ContentType="application/vnd.openxmlformats-officedocument.presentationml.notesSlide+xml"/>
  <Override PartName="/ppt/notesSlides/notesSlide33.xml" ContentType="application/vnd.openxmlformats-officedocument.presentationml.notesSlide+xml"/>
  <Override PartName="/ppt/notesSlides/notesSlide110.xml" ContentType="application/vnd.openxmlformats-officedocument.presentationml.notesSlide+xml"/>
  <Override PartName="/ppt/notesSlides/notesSlide32.xml" ContentType="application/vnd.openxmlformats-officedocument.presentationml.notesSlide+xml"/>
  <Override PartName="/ppt/notesSlides/notesSlide111.xml" ContentType="application/vnd.openxmlformats-officedocument.presentationml.notesSlide+xml"/>
  <Override PartName="/ppt/notesSlides/notesSlide31.xml" ContentType="application/vnd.openxmlformats-officedocument.presentationml.notesSlide+xml"/>
  <Override PartName="/ppt/notesSlides/notesSlide112.xml" ContentType="application/vnd.openxmlformats-officedocument.presentationml.notesSlide+xml"/>
  <Override PartName="/ppt/notesSlides/notesSlide30.xml" ContentType="application/vnd.openxmlformats-officedocument.presentationml.notesSlide+xml"/>
  <Override PartName="/ppt/notesSlides/notesSlide113.xml" ContentType="application/vnd.openxmlformats-officedocument.presentationml.notesSlide+xml"/>
  <Override PartName="/ppt/notesSlides/notesSlide43.xml" ContentType="application/vnd.openxmlformats-officedocument.presentationml.notesSlide+xml"/>
  <Override PartName="/ppt/notesSlides/notesSlide92.xml" ContentType="application/vnd.openxmlformats-officedocument.presentationml.notesSlide+xml"/>
  <Override PartName="/ppt/notesSlides/notesSlide44.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74.xml" ContentType="application/vnd.openxmlformats-officedocument.presentationml.notesSlide+xml"/>
  <Override PartName="/ppt/notesSlides/notesSlide60.xml" ContentType="application/vnd.openxmlformats-officedocument.presentationml.notesSlide+xml"/>
  <Override PartName="/ppt/notesSlides/notesSlide57.xml" ContentType="application/vnd.openxmlformats-officedocument.presentationml.notesSlide+xml"/>
  <Override PartName="/ppt/notesSlides/notesSlide75.xml" ContentType="application/vnd.openxmlformats-officedocument.presentationml.notesSlide+xml"/>
  <Override PartName="/ppt/notesSlides/notesSlide56.xml" ContentType="application/vnd.openxmlformats-officedocument.presentationml.notesSlide+xml"/>
  <Override PartName="/ppt/notesSlides/notesSlide55.xml" ContentType="application/vnd.openxmlformats-officedocument.presentationml.notesSlide+xml"/>
  <Override PartName="/ppt/notesSlides/notesSlide76.xml" ContentType="application/vnd.openxmlformats-officedocument.presentationml.notesSlide+xml"/>
  <Override PartName="/ppt/notesSlides/notesSlide54.xml" ContentType="application/vnd.openxmlformats-officedocument.presentationml.notesSlide+xml"/>
  <Override PartName="/ppt/notesSlides/notesSlide73.xml" ContentType="application/vnd.openxmlformats-officedocument.presentationml.notesSlide+xml"/>
  <Override PartName="/ppt/notesSlides/notesSlide61.xml" ContentType="application/vnd.openxmlformats-officedocument.presentationml.notesSlide+xml"/>
  <Override PartName="/ppt/notesSlides/notesSlide72.xml" ContentType="application/vnd.openxmlformats-officedocument.presentationml.notesSlide+xml"/>
  <Override PartName="/ppt/notesSlides/notesSlide69.xml" ContentType="application/vnd.openxmlformats-officedocument.presentationml.notesSlide+xml"/>
  <Override PartName="/ppt/slideLayouts/slideLayout5.xml" ContentType="application/vnd.openxmlformats-officedocument.presentationml.slideLayout+xml"/>
  <Override PartName="/ppt/notesSlides/notesSlide66.xml" ContentType="application/vnd.openxmlformats-officedocument.presentationml.notesSlide+xml"/>
  <Override PartName="/ppt/notesSlides/notesSlide65.xml" ContentType="application/vnd.openxmlformats-officedocument.presentationml.notesSlide+xml"/>
  <Override PartName="/ppt/notesSlides/notesSlide64.xml" ContentType="application/vnd.openxmlformats-officedocument.presentationml.notesSlide+xml"/>
  <Override PartName="/ppt/notesSlides/notesSlide63.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62.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53.xml" ContentType="application/vnd.openxmlformats-officedocument.presentationml.notesSlide+xml"/>
  <Override PartName="/ppt/notesSlides/notesSlide86.xml" ContentType="application/vnd.openxmlformats-officedocument.presentationml.notesSlide+xml"/>
  <Override PartName="/ppt/notesSlides/notesSlide47.xml" ContentType="application/vnd.openxmlformats-officedocument.presentationml.notesSlide+xml"/>
  <Override PartName="/ppt/notesSlides/notesSlide87.xml" ContentType="application/vnd.openxmlformats-officedocument.presentationml.notesSlide+xml"/>
  <Override PartName="/ppt/notesSlides/notesSlide46.xml" ContentType="application/vnd.openxmlformats-officedocument.presentationml.notesSlide+xml"/>
  <Override PartName="/ppt/notesSlides/notesSlide88.xml" ContentType="application/vnd.openxmlformats-officedocument.presentationml.notesSlide+xml"/>
  <Override PartName="/ppt/notesSlides/notesSlide45.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85.xml" ContentType="application/vnd.openxmlformats-officedocument.presentationml.notesSlide+xml"/>
  <Override PartName="/ppt/notesSlides/notesSlide48.xml" ContentType="application/vnd.openxmlformats-officedocument.presentationml.notesSlide+xml"/>
  <Override PartName="/ppt/notesSlides/notesSlide84.xml" ContentType="application/vnd.openxmlformats-officedocument.presentationml.notesSlide+xml"/>
  <Override PartName="/ppt/notesSlides/notesSlide79.xml" ContentType="application/vnd.openxmlformats-officedocument.presentationml.notesSlide+xml"/>
  <Override PartName="/ppt/notesSlides/notesSlide52.xml" ContentType="application/vnd.openxmlformats-officedocument.presentationml.notesSlide+xml"/>
  <Override PartName="/ppt/notesSlides/notesSlide80.xml" ContentType="application/vnd.openxmlformats-officedocument.presentationml.notesSlide+xml"/>
  <Override PartName="/ppt/notesSlides/notesSlide51.xml" ContentType="application/vnd.openxmlformats-officedocument.presentationml.notesSlide+xml"/>
  <Override PartName="/ppt/notesSlides/notesSlide81.xml" ContentType="application/vnd.openxmlformats-officedocument.presentationml.notesSlide+xml"/>
  <Override PartName="/ppt/notesSlides/notesSlide50.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49.xml" ContentType="application/vnd.openxmlformats-officedocument.presentationml.notesSlide+xml"/>
  <Override PartName="/ppt/notesSlides/notesSlide121.xml" ContentType="application/vnd.openxmlformats-officedocument.presentationml.notesSlide+xml"/>
  <Override PartName="/ppt/notesSlides/notesSlide116.xml" ContentType="application/vnd.openxmlformats-officedocument.presentationml.notesSlide+xml"/>
  <Override PartName="/ppt/notesSlides/notesSlide7.xml" ContentType="application/vnd.openxmlformats-officedocument.presentationml.notesSlide+xml"/>
  <Override PartName="/ppt/notesSlides/notesSlide16.xml" ContentType="application/vnd.openxmlformats-officedocument.presentationml.notesSlide+xml"/>
  <Override PartName="/ppt/notesSlides/notesSlide145.xml" ContentType="application/vnd.openxmlformats-officedocument.presentationml.notesSlide+xml"/>
  <Override PartName="/ppt/slideLayouts/slideLayout1.xml" ContentType="application/vnd.openxmlformats-officedocument.presentationml.slideLayout+xml"/>
  <Override PartName="/ppt/slideLayouts/slideLayout20.xml" ContentType="application/vnd.openxmlformats-officedocument.presentationml.slideLayout+xml"/>
  <Override PartName="/ppt/notesSlides/notesSlide15.xml" ContentType="application/vnd.openxmlformats-officedocument.presentationml.notesSlide+xml"/>
  <Override PartName="/ppt/notesSlides/notesSlide122.xml" ContentType="application/vnd.openxmlformats-officedocument.presentationml.notesSlide+xml"/>
  <Override PartName="/ppt/slideLayouts/slideLayout21.xml" ContentType="application/vnd.openxmlformats-officedocument.presentationml.slideLayout+xml"/>
  <Override PartName="/ppt/notesSlides/notesSlide144.xml" ContentType="application/vnd.openxmlformats-officedocument.presentationml.notesSlide+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notesSlides/notesSlide143.xml" ContentType="application/vnd.openxmlformats-officedocument.presentationml.notesSlide+xml"/>
  <Override PartName="/ppt/notesSlides/notesSlide6.xml" ContentType="application/vnd.openxmlformats-officedocument.presentationml.notesSlide+xml"/>
  <Override PartName="/ppt/slideLayouts/slideLayout16.xml" ContentType="application/vnd.openxmlformats-officedocument.presentationml.slideLayout+xml"/>
  <Override PartName="/ppt/notesSlides/notesSlide152.xml" ContentType="application/vnd.openxmlformats-officedocument.presentationml.notesSlide+xml"/>
  <Override PartName="/ppt/slideLayouts/slideLayout7.xml" ContentType="application/vnd.openxmlformats-officedocument.presentationml.slideLayout+xml"/>
  <Override PartName="/ppt/notesSlides/notesSlide17.xml" ContentType="application/vnd.openxmlformats-officedocument.presentationml.notesSlide+xml"/>
  <Override PartName="/ppt/slideLayouts/slideLayout17.xml" ContentType="application/vnd.openxmlformats-officedocument.presentationml.slideLayout+xml"/>
  <Override PartName="/ppt/notesSlides/notesSlide146.xml" ContentType="application/vnd.openxmlformats-officedocument.presentationml.notesSlide+xml"/>
  <Override PartName="/ppt/notesSlides/notesSlide1.xml" ContentType="application/vnd.openxmlformats-officedocument.presentationml.notesSlide+xml"/>
  <Override PartName="/ppt/notesSlides/notesSlide151.xml" ContentType="application/vnd.openxmlformats-officedocument.presentationml.notesSlide+xml"/>
  <Override PartName="/ppt/notesSlides/notesSlide149.xml" ContentType="application/vnd.openxmlformats-officedocument.presentationml.notesSlide+xml"/>
  <Override PartName="/ppt/notesSlides/notesSlide8.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slideLayouts/slideLayout9.xml" ContentType="application/vnd.openxmlformats-officedocument.presentationml.slideLayout+xml"/>
  <Override PartName="/ppt/notesSlides/notesSlide150.xml" ContentType="application/vnd.openxmlformats-officedocument.presentationml.notesSlide+xml"/>
  <Override PartName="/ppt/notesSlides/notesSlide9.xml" ContentType="application/vnd.openxmlformats-officedocument.presentationml.notesSlide+xml"/>
  <Override PartName="/ppt/notesSlides/notesSlide148.xml" ContentType="application/vnd.openxmlformats-officedocument.presentationml.notesSlide+xml"/>
  <Override PartName="/ppt/notesSlides/notesSlide2.xml" ContentType="application/vnd.openxmlformats-officedocument.presentationml.notesSlide+xml"/>
  <Override PartName="/ppt/slideLayouts/slideLayout8.xml" ContentType="application/vnd.openxmlformats-officedocument.presentationml.slideLayout+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47.xml" ContentType="application/vnd.openxmlformats-officedocument.presentationml.notesSlide+xml"/>
  <Override PartName="/ppt/notesSlides/notesSlide10.xml" ContentType="application/vnd.openxmlformats-officedocument.presentationml.notesSlide+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6.xml" ContentType="application/vnd.openxmlformats-officedocument.presentationml.slideLayout+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42.xml" ContentType="application/vnd.openxmlformats-officedocument.presentationml.notesSlide+xml"/>
  <Override PartName="/ppt/notesSlides/notesSlide134.xml" ContentType="application/vnd.openxmlformats-officedocument.presentationml.notesSlide+xml"/>
  <Override PartName="/ppt/notesSlides/notesSlide127.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slideLayouts/slideLayout4.xml" ContentType="application/vnd.openxmlformats-officedocument.presentationml.slideLayout+xml"/>
  <Override PartName="/ppt/notesSlides/notesSlide24.xml" ContentType="application/vnd.openxmlformats-officedocument.presentationml.notesSlide+xml"/>
  <Override PartName="/ppt/slideLayouts/slideLayout3.xml" ContentType="application/vnd.openxmlformats-officedocument.presentationml.slideLayout+xml"/>
  <Override PartName="/ppt/notesSlides/notesSlide133.xml" ContentType="application/vnd.openxmlformats-officedocument.presentationml.notesSlide+xml"/>
  <Override PartName="/ppt/slideLayouts/slideLayout14.xml" ContentType="application/vnd.openxmlformats-officedocument.presentationml.slideLayout+xml"/>
  <Override PartName="/ppt/notesSlides/notesSlide140.xml" ContentType="application/vnd.openxmlformats-officedocument.presentationml.notesSlide+xml"/>
  <Override PartName="/ppt/slideLayouts/slideLayout12.xml" ContentType="application/vnd.openxmlformats-officedocument.presentationml.slideLayout+xml"/>
  <Override PartName="/ppt/notesSlides/notesSlide138.xml" ContentType="application/vnd.openxmlformats-officedocument.presentationml.notesSlide+xml"/>
  <Override PartName="/ppt/notesSlides/notesSlide141.xml" ContentType="application/vnd.openxmlformats-officedocument.presentationml.notesSlide+xml"/>
  <Override PartName="/ppt/notesSlides/notesSlide21.xml" ContentType="application/vnd.openxmlformats-officedocument.presentationml.notesSlide+xml"/>
  <Override PartName="/ppt/slideLayouts/slideLayout13.xml" ContentType="application/vnd.openxmlformats-officedocument.presentationml.slideLayout+xml"/>
  <Override PartName="/ppt/notesSlides/notesSlide139.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slideLayouts/slideLayout11.xml" ContentType="application/vnd.openxmlformats-officedocument.presentationml.slideLayout+xml"/>
  <Override PartName="/ppt/notesSlides/notesSlide20.xml" ContentType="application/vnd.openxmlformats-officedocument.presentationml.notesSlide+xml"/>
  <Override PartName="/ppt/notesSlides/notesSlide135.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diagrams/layout4.xml" ContentType="application/vnd.openxmlformats-officedocument.drawingml.diagramLayout+xml"/>
  <Override PartName="/ppt/diagrams/colors14.xml" ContentType="application/vnd.openxmlformats-officedocument.drawingml.diagramColors+xml"/>
  <Override PartName="/ppt/theme/theme3.xml" ContentType="application/vnd.openxmlformats-officedocument.theme+xml"/>
  <Override PartName="/ppt/theme/theme4.xml" ContentType="application/vnd.openxmlformats-officedocument.theme+xml"/>
  <Override PartName="/ppt/theme/theme2.xml" ContentType="application/vnd.openxmlformats-officedocument.theme+xml"/>
  <Override PartName="/ppt/diagrams/drawing2.xml" ContentType="application/vnd.ms-office.drawingml.diagramDrawing+xml"/>
  <Override PartName="/ppt/diagrams/layout1.xml" ContentType="application/vnd.openxmlformats-officedocument.drawingml.diagramLayout+xml"/>
  <Override PartName="/ppt/diagrams/colors3.xml" ContentType="application/vnd.openxmlformats-officedocument.drawingml.diagramColors+xml"/>
  <Override PartName="/ppt/diagrams/quickStyle3.xml" ContentType="application/vnd.openxmlformats-officedocument.drawingml.diagramStyle+xml"/>
  <Override PartName="/ppt/diagrams/layout3.xml" ContentType="application/vnd.openxmlformats-officedocument.drawingml.diagramLayout+xml"/>
  <Override PartName="/ppt/diagrams/drawing3.xml" ContentType="application/vnd.ms-office.drawingml.diagramDrawing+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rawing1.xml" ContentType="application/vnd.ms-office.drawingml.diagramDrawing+xml"/>
  <Override PartName="/ppt/diagrams/colors1.xml" ContentType="application/vnd.openxmlformats-officedocument.drawingml.diagramColors+xml"/>
  <Override PartName="/ppt/diagrams/quickStyle1.xml" ContentType="application/vnd.openxmlformats-officedocument.drawingml.diagramStyle+xml"/>
  <Override PartName="/ppt/diagrams/layout2.xml" ContentType="application/vnd.openxmlformats-officedocument.drawingml.diagramLayout+xml"/>
  <Override PartName="/ppt/diagrams/colors2.xml" ContentType="application/vnd.openxmlformats-officedocument.drawingml.diagramColors+xml"/>
  <Override PartName="/ppt/diagrams/quickStyle2.xml" ContentType="application/vnd.openxmlformats-officedocument.drawingml.diagramStyle+xml"/>
  <Override PartName="/ppt/diagrams/quickStyle14.xml" ContentType="application/vnd.openxmlformats-officedocument.drawingml.diagramStyle+xml"/>
  <Override PartName="/ppt/diagrams/layout7.xml" ContentType="application/vnd.openxmlformats-officedocument.drawingml.diagramLayout+xml"/>
  <Override PartName="/ppt/theme/theme1.xml" ContentType="application/vnd.openxmlformats-officedocument.theme+xml"/>
  <Override PartName="/ppt/diagrams/drawing10.xml" ContentType="application/vnd.ms-office.drawingml.diagramDrawing+xml"/>
  <Override PartName="/ppt/diagrams/colors10.xml" ContentType="application/vnd.openxmlformats-officedocument.drawingml.diagramColors+xml"/>
  <Override PartName="/ppt/diagrams/quickStyle10.xml" ContentType="application/vnd.openxmlformats-officedocument.drawingml.diagramStyle+xml"/>
  <Override PartName="/ppt/diagrams/layout11.xml" ContentType="application/vnd.openxmlformats-officedocument.drawingml.diagramLayout+xml"/>
  <Override PartName="/ppt/diagrams/quickStyle7.xml" ContentType="application/vnd.openxmlformats-officedocument.drawingml.diagramStyle+xml"/>
  <Override PartName="/ppt/diagrams/colors11.xml" ContentType="application/vnd.openxmlformats-officedocument.drawingml.diagramColors+xml"/>
  <Override PartName="/ppt/diagrams/colors12.xml" ContentType="application/vnd.openxmlformats-officedocument.drawingml.diagramColors+xml"/>
  <Override PartName="/ppt/diagrams/quickStyle12.xml" ContentType="application/vnd.openxmlformats-officedocument.drawingml.diagramStyle+xml"/>
  <Override PartName="/ppt/diagrams/layout12.xml" ContentType="application/vnd.openxmlformats-officedocument.drawingml.diagramLayout+xml"/>
  <Override PartName="/ppt/diagrams/drawing11.xml" ContentType="application/vnd.ms-office.drawingml.diagramDrawing+xml"/>
  <Override PartName="/ppt/diagrams/layout10.xml" ContentType="application/vnd.openxmlformats-officedocument.drawingml.diagramLayout+xml"/>
  <Override PartName="/ppt/diagrams/drawing9.xml" ContentType="application/vnd.ms-office.drawingml.diagramDrawing+xml"/>
  <Override PartName="/ppt/diagrams/colors9.xml" ContentType="application/vnd.openxmlformats-officedocument.drawingml.diagramColors+xml"/>
  <Override PartName="/ppt/diagrams/colors7.xml" ContentType="application/vnd.openxmlformats-officedocument.drawingml.diagramColors+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rawing7.xml" ContentType="application/vnd.ms-office.drawingml.diagramDrawing+xml"/>
  <Override PartName="/ppt/diagrams/layout8.xml" ContentType="application/vnd.openxmlformats-officedocument.drawingml.diagramLayout+xml"/>
  <Override PartName="/ppt/diagrams/quickStyle9.xml" ContentType="application/vnd.openxmlformats-officedocument.drawingml.diagramStyle+xml"/>
  <Override PartName="/ppt/diagrams/layout9.xml" ContentType="application/vnd.openxmlformats-officedocument.drawingml.diagramLayout+xml"/>
  <Override PartName="/ppt/diagrams/drawing8.xml" ContentType="application/vnd.ms-office.drawingml.diagramDrawing+xml"/>
  <Override PartName="/ppt/diagrams/colors8.xml" ContentType="application/vnd.openxmlformats-officedocument.drawingml.diagramColors+xml"/>
  <Override PartName="/ppt/diagrams/quickStyle8.xml" ContentType="application/vnd.openxmlformats-officedocument.drawingml.diagramStyle+xml"/>
  <Override PartName="/ppt/diagrams/quickStyle11.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commentAuthors.xml" ContentType="application/vnd.openxmlformats-officedocument.presentationml.commentAuthors+xml"/>
  <Override PartName="/ppt/diagrams/drawing13.xml" ContentType="application/vnd.ms-office.drawingml.diagramDrawing+xml"/>
  <Override PartName="/ppt/diagrams/colors13.xml" ContentType="application/vnd.openxmlformats-officedocument.drawingml.diagramColors+xml"/>
  <Override PartName="/ppt/diagrams/quickStyle15.xml" ContentType="application/vnd.openxmlformats-officedocument.drawingml.diagramStyle+xml"/>
  <Override PartName="/ppt/diagrams/layout15.xml" ContentType="application/vnd.openxmlformats-officedocument.drawingml.diagramLayout+xml"/>
  <Override PartName="/ppt/notesMasters/notesMaster1.xml" ContentType="application/vnd.openxmlformats-officedocument.presentationml.notesMaster+xml"/>
  <Override PartName="/ppt/diagrams/layout5.xml" ContentType="application/vnd.openxmlformats-officedocument.drawingml.diagramLayout+xml"/>
  <Override PartName="/ppt/diagrams/quickStyle5.xml" ContentType="application/vnd.openxmlformats-officedocument.drawingml.diagramStyle+xml"/>
  <Override PartName="/ppt/diagrams/drawing14.xml" ContentType="application/vnd.ms-office.drawingml.diagramDrawing+xml"/>
  <Override PartName="/ppt/diagrams/colors5.xml" ContentType="application/vnd.openxmlformats-officedocument.drawingml.diagramColors+xml"/>
  <Override PartName="/ppt/diagrams/drawing5.xml" ContentType="application/vnd.ms-office.drawingml.diagramDrawing+xml"/>
  <Override PartName="/ppt/diagrams/layout14.xml" ContentType="application/vnd.openxmlformats-officedocument.drawingml.diagramLayout+xml"/>
  <Override PartName="/ppt/diagrams/drawing12.xml" ContentType="application/vnd.ms-office.drawingml.diagramDrawing+xml"/>
  <Override PartName="/ppt/diagrams/quickStyle13.xml" ContentType="application/vnd.openxmlformats-officedocument.drawingml.diagramStyle+xml"/>
  <Override PartName="/ppt/diagrams/layout13.xml" ContentType="application/vnd.openxmlformats-officedocument.drawingml.diagramLayout+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ppt/tags/tag79.xml" ContentType="application/vnd.openxmlformats-officedocument.presentationml.tags+xml"/>
  <Override PartName="/ppt/tags/tag75.xml" ContentType="application/vnd.openxmlformats-officedocument.presentationml.tags+xml"/>
  <Override PartName="/ppt/tags/tag82.xml" ContentType="application/vnd.openxmlformats-officedocument.presentationml.tags+xml"/>
  <Override PartName="/ppt/tags/tag74.xml" ContentType="application/vnd.openxmlformats-officedocument.presentationml.tags+xml"/>
  <Override PartName="/ppt/tags/tag21.xml" ContentType="application/vnd.openxmlformats-officedocument.presentationml.tags+xml"/>
  <Override PartName="/ppt/tags/tag83.xml" ContentType="application/vnd.openxmlformats-officedocument.presentationml.tags+xml"/>
  <Override PartName="/ppt/tags/tag85.xml" ContentType="application/vnd.openxmlformats-officedocument.presentationml.tags+xml"/>
  <Override PartName="/docProps/app.xml" ContentType="application/vnd.openxmlformats-officedocument.extended-properties+xml"/>
  <Override PartName="/ppt/tags/tag8.xml" ContentType="application/vnd.openxmlformats-officedocument.presentationml.tags+xml"/>
  <Override PartName="/ppt/tags/tag7.xml" ContentType="application/vnd.openxmlformats-officedocument.presentationml.tags+xml"/>
  <Override PartName="/ppt/tags/tag76.xml" ContentType="application/vnd.openxmlformats-officedocument.presentationml.tags+xml"/>
  <Override PartName="/ppt/tags/tag78.xml" ContentType="application/vnd.openxmlformats-officedocument.presentationml.tags+xml"/>
  <Override PartName="/ppt/tags/tag81.xml" ContentType="application/vnd.openxmlformats-officedocument.presentationml.tags+xml"/>
  <Override PartName="/ppt/tags/tag80.xml" ContentType="application/vnd.openxmlformats-officedocument.presentationml.tags+xml"/>
  <Override PartName="/ppt/tags/tag4.xml" ContentType="application/vnd.openxmlformats-officedocument.presentationml.tags+xml"/>
  <Override PartName="/ppt/tags/tag3.xml" ContentType="application/vnd.openxmlformats-officedocument.presentationml.tags+xml"/>
  <Override PartName="/ppt/tags/tag84.xml" ContentType="application/vnd.openxmlformats-officedocument.presentationml.tags+xml"/>
  <Override PartName="/ppt/tags/tag2.xml" ContentType="application/vnd.openxmlformats-officedocument.presentationml.tags+xml"/>
  <Override PartName="/ppt/tags/tag5.xml" ContentType="application/vnd.openxmlformats-officedocument.presentationml.tags+xml"/>
  <Override PartName="/ppt/tags/tag77.xml" ContentType="application/vnd.openxmlformats-officedocument.presentationml.tags+xml"/>
  <Override PartName="/ppt/tags/tag6.xml" ContentType="application/vnd.openxmlformats-officedocument.presentationml.tags+xml"/>
  <Override PartName="/docProps/core.xml" ContentType="application/vnd.openxmlformats-package.core-properties+xml"/>
  <Override PartName="/ppt/tags/tag86.xml" ContentType="application/vnd.openxmlformats-officedocument.presentationml.tags+xml"/>
  <Override PartName="/ppt/tags/tag1.xml" ContentType="application/vnd.openxmlformats-officedocument.presentationml.tags+xml"/>
  <Override PartName="/ppt/tags/tag69.xml" ContentType="application/vnd.openxmlformats-officedocument.presentationml.tags+xml"/>
  <Override PartName="/ppt/tags/tag72.xml" ContentType="application/vnd.openxmlformats-officedocument.presentationml.tags+xml"/>
  <Override PartName="/ppt/tags/tag32.xml" ContentType="application/vnd.openxmlformats-officedocument.presentationml.tags+xml"/>
  <Override PartName="/ppt/tags/tag31.xml" ContentType="application/vnd.openxmlformats-officedocument.presentationml.tags+xml"/>
  <Override PartName="/ppt/tags/tag30.xml" ContentType="application/vnd.openxmlformats-officedocument.presentationml.tags+xml"/>
  <Override PartName="/ppt/tags/tag29.xml" ContentType="application/vnd.openxmlformats-officedocument.presentationml.tags+xml"/>
  <Override PartName="/ppt/tags/tag28.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40.xml" ContentType="application/vnd.openxmlformats-officedocument.presentationml.tags+xml"/>
  <Override PartName="/ppt/tags/tag39.xml" ContentType="application/vnd.openxmlformats-officedocument.presentationml.tags+xml"/>
  <Override PartName="/ppt/tags/tag38.xml" ContentType="application/vnd.openxmlformats-officedocument.presentationml.tags+xml"/>
  <Override PartName="/ppt/tags/tag37.xml" ContentType="application/vnd.openxmlformats-officedocument.presentationml.tags+xml"/>
  <Override PartName="/ppt/tags/tag36.xml" ContentType="application/vnd.openxmlformats-officedocument.presentationml.tags+xml"/>
  <Override PartName="/ppt/tags/tag10.xml" ContentType="application/vnd.openxmlformats-officedocument.presentationml.tags+xml"/>
  <Override PartName="/ppt/tags/tag27.xml" ContentType="application/vnd.openxmlformats-officedocument.presentationml.tags+xml"/>
  <Override PartName="/ppt/tags/tag11.xml" ContentType="application/vnd.openxmlformats-officedocument.presentationml.tags+xml"/>
  <Override PartName="/ppt/tags/tag16.xml" ContentType="application/vnd.openxmlformats-officedocument.presentationml.tags+xml"/>
  <Override PartName="/ppt/tags/tag22.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15.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6.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64.xml" ContentType="application/vnd.openxmlformats-officedocument.presentationml.tags+xml"/>
  <Override PartName="/ppt/tags/tag63.xml" ContentType="application/vnd.openxmlformats-officedocument.presentationml.tags+xml"/>
  <Override PartName="/ppt/tags/tag62.xml" ContentType="application/vnd.openxmlformats-officedocument.presentationml.tags+xml"/>
  <Override PartName="/ppt/tags/tag61.xml" ContentType="application/vnd.openxmlformats-officedocument.presentationml.tags+xml"/>
  <Override PartName="/ppt/tags/tag60.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71.xml" ContentType="application/vnd.openxmlformats-officedocument.presentationml.tags+xml"/>
  <Override PartName="/ppt/tags/tag70.xml" ContentType="application/vnd.openxmlformats-officedocument.presentationml.tags+xml"/>
  <Override PartName="/ppt/tags/tag20.xml" ContentType="application/vnd.openxmlformats-officedocument.presentationml.tags+xml"/>
  <Override PartName="/ppt/tags/tag9.xml" ContentType="application/vnd.openxmlformats-officedocument.presentationml.tags+xml"/>
  <Override PartName="/ppt/tags/tag68.xml" ContentType="application/vnd.openxmlformats-officedocument.presentationml.tags+xml"/>
  <Override PartName="/ppt/tags/tag59.xml" ContentType="application/vnd.openxmlformats-officedocument.presentationml.tags+xml"/>
  <Override PartName="/ppt/tags/tag58.xml" ContentType="application/vnd.openxmlformats-officedocument.presentationml.tags+xml"/>
  <Override PartName="/ppt/tags/tag57.xml" ContentType="application/vnd.openxmlformats-officedocument.presentationml.tags+xml"/>
  <Override PartName="/ppt/tags/tag48.xml" ContentType="application/vnd.openxmlformats-officedocument.presentationml.tags+xml"/>
  <Override PartName="/ppt/tags/tag47.xml" ContentType="application/vnd.openxmlformats-officedocument.presentationml.tags+xml"/>
  <Override PartName="/ppt/tags/tag46.xml" ContentType="application/vnd.openxmlformats-officedocument.presentationml.tags+xml"/>
  <Override PartName="/ppt/tags/tag45.xml" ContentType="application/vnd.openxmlformats-officedocument.presentationml.tags+xml"/>
  <Override PartName="/ppt/tags/tag44.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6.xml" ContentType="application/vnd.openxmlformats-officedocument.presentationml.tags+xml"/>
  <Override PartName="/ppt/tags/tag55.xml" ContentType="application/vnd.openxmlformats-officedocument.presentationml.tags+xml"/>
  <Override PartName="/ppt/tags/tag54.xml" ContentType="application/vnd.openxmlformats-officedocument.presentationml.tags+xml"/>
  <Override PartName="/ppt/tags/tag53.xml" ContentType="application/vnd.openxmlformats-officedocument.presentationml.tags+xml"/>
  <Override PartName="/ppt/tags/tag52.xml" ContentType="application/vnd.openxmlformats-officedocument.presentationml.tags+xml"/>
  <Override PartName="/ppt/tags/tag73.xml" ContentType="application/vnd.openxmlformats-officedocument.presentationml.tag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4" r:id="rId2"/>
    <p:sldMasterId id="2147483671" r:id="rId3"/>
  </p:sldMasterIdLst>
  <p:notesMasterIdLst>
    <p:notesMasterId r:id="rId168"/>
  </p:notesMasterIdLst>
  <p:sldIdLst>
    <p:sldId id="257" r:id="rId4"/>
    <p:sldId id="258" r:id="rId5"/>
    <p:sldId id="259" r:id="rId6"/>
    <p:sldId id="260" r:id="rId7"/>
    <p:sldId id="267" r:id="rId8"/>
    <p:sldId id="268" r:id="rId9"/>
    <p:sldId id="277" r:id="rId10"/>
    <p:sldId id="278" r:id="rId11"/>
    <p:sldId id="574" r:id="rId12"/>
    <p:sldId id="553" r:id="rId13"/>
    <p:sldId id="590" r:id="rId14"/>
    <p:sldId id="591" r:id="rId15"/>
    <p:sldId id="262" r:id="rId16"/>
    <p:sldId id="299" r:id="rId17"/>
    <p:sldId id="264" r:id="rId18"/>
    <p:sldId id="265" r:id="rId19"/>
    <p:sldId id="281" r:id="rId20"/>
    <p:sldId id="280" r:id="rId21"/>
    <p:sldId id="493" r:id="rId22"/>
    <p:sldId id="557" r:id="rId23"/>
    <p:sldId id="495" r:id="rId24"/>
    <p:sldId id="496" r:id="rId25"/>
    <p:sldId id="497" r:id="rId26"/>
    <p:sldId id="498" r:id="rId27"/>
    <p:sldId id="499" r:id="rId28"/>
    <p:sldId id="500" r:id="rId29"/>
    <p:sldId id="501" r:id="rId30"/>
    <p:sldId id="558" r:id="rId31"/>
    <p:sldId id="559" r:id="rId32"/>
    <p:sldId id="504" r:id="rId33"/>
    <p:sldId id="560" r:id="rId34"/>
    <p:sldId id="506" r:id="rId35"/>
    <p:sldId id="507" r:id="rId36"/>
    <p:sldId id="508" r:id="rId37"/>
    <p:sldId id="561" r:id="rId38"/>
    <p:sldId id="562" r:id="rId39"/>
    <p:sldId id="563" r:id="rId40"/>
    <p:sldId id="564" r:id="rId41"/>
    <p:sldId id="565" r:id="rId42"/>
    <p:sldId id="513" r:id="rId43"/>
    <p:sldId id="537" r:id="rId44"/>
    <p:sldId id="566" r:id="rId45"/>
    <p:sldId id="539" r:id="rId46"/>
    <p:sldId id="567" r:id="rId47"/>
    <p:sldId id="541" r:id="rId48"/>
    <p:sldId id="542" r:id="rId49"/>
    <p:sldId id="543" r:id="rId50"/>
    <p:sldId id="544" r:id="rId51"/>
    <p:sldId id="545" r:id="rId52"/>
    <p:sldId id="546" r:id="rId53"/>
    <p:sldId id="547" r:id="rId54"/>
    <p:sldId id="548" r:id="rId55"/>
    <p:sldId id="549" r:id="rId56"/>
    <p:sldId id="550" r:id="rId57"/>
    <p:sldId id="551" r:id="rId58"/>
    <p:sldId id="308" r:id="rId59"/>
    <p:sldId id="310" r:id="rId60"/>
    <p:sldId id="311" r:id="rId61"/>
    <p:sldId id="312" r:id="rId62"/>
    <p:sldId id="313" r:id="rId63"/>
    <p:sldId id="575" r:id="rId64"/>
    <p:sldId id="314" r:id="rId65"/>
    <p:sldId id="315" r:id="rId66"/>
    <p:sldId id="316" r:id="rId67"/>
    <p:sldId id="317" r:id="rId68"/>
    <p:sldId id="318" r:id="rId69"/>
    <p:sldId id="320" r:id="rId70"/>
    <p:sldId id="321" r:id="rId71"/>
    <p:sldId id="300" r:id="rId72"/>
    <p:sldId id="322" r:id="rId73"/>
    <p:sldId id="323" r:id="rId74"/>
    <p:sldId id="324" r:id="rId75"/>
    <p:sldId id="325" r:id="rId76"/>
    <p:sldId id="326" r:id="rId77"/>
    <p:sldId id="327" r:id="rId78"/>
    <p:sldId id="328" r:id="rId79"/>
    <p:sldId id="329" r:id="rId80"/>
    <p:sldId id="330" r:id="rId81"/>
    <p:sldId id="331" r:id="rId82"/>
    <p:sldId id="554" r:id="rId83"/>
    <p:sldId id="555" r:id="rId84"/>
    <p:sldId id="332" r:id="rId85"/>
    <p:sldId id="333" r:id="rId86"/>
    <p:sldId id="334" r:id="rId87"/>
    <p:sldId id="335" r:id="rId88"/>
    <p:sldId id="336" r:id="rId89"/>
    <p:sldId id="337" r:id="rId90"/>
    <p:sldId id="338" r:id="rId91"/>
    <p:sldId id="339" r:id="rId92"/>
    <p:sldId id="340" r:id="rId93"/>
    <p:sldId id="568" r:id="rId94"/>
    <p:sldId id="342" r:id="rId95"/>
    <p:sldId id="569" r:id="rId96"/>
    <p:sldId id="344" r:id="rId97"/>
    <p:sldId id="345" r:id="rId98"/>
    <p:sldId id="570" r:id="rId99"/>
    <p:sldId id="347" r:id="rId100"/>
    <p:sldId id="348" r:id="rId101"/>
    <p:sldId id="571" r:id="rId102"/>
    <p:sldId id="350" r:id="rId103"/>
    <p:sldId id="351" r:id="rId104"/>
    <p:sldId id="352" r:id="rId105"/>
    <p:sldId id="353" r:id="rId106"/>
    <p:sldId id="354" r:id="rId107"/>
    <p:sldId id="355" r:id="rId108"/>
    <p:sldId id="356" r:id="rId109"/>
    <p:sldId id="357" r:id="rId110"/>
    <p:sldId id="358" r:id="rId111"/>
    <p:sldId id="359" r:id="rId112"/>
    <p:sldId id="360" r:id="rId113"/>
    <p:sldId id="361" r:id="rId114"/>
    <p:sldId id="362" r:id="rId115"/>
    <p:sldId id="363" r:id="rId116"/>
    <p:sldId id="364" r:id="rId117"/>
    <p:sldId id="365" r:id="rId118"/>
    <p:sldId id="366" r:id="rId119"/>
    <p:sldId id="367" r:id="rId120"/>
    <p:sldId id="368" r:id="rId121"/>
    <p:sldId id="369" r:id="rId122"/>
    <p:sldId id="370" r:id="rId123"/>
    <p:sldId id="371" r:id="rId124"/>
    <p:sldId id="372" r:id="rId125"/>
    <p:sldId id="373" r:id="rId126"/>
    <p:sldId id="377" r:id="rId127"/>
    <p:sldId id="289" r:id="rId128"/>
    <p:sldId id="302" r:id="rId129"/>
    <p:sldId id="303" r:id="rId130"/>
    <p:sldId id="433" r:id="rId131"/>
    <p:sldId id="307" r:id="rId132"/>
    <p:sldId id="305" r:id="rId133"/>
    <p:sldId id="429" r:id="rId134"/>
    <p:sldId id="434" r:id="rId135"/>
    <p:sldId id="536" r:id="rId136"/>
    <p:sldId id="484" r:id="rId137"/>
    <p:sldId id="490" r:id="rId138"/>
    <p:sldId id="440" r:id="rId139"/>
    <p:sldId id="485" r:id="rId140"/>
    <p:sldId id="439" r:id="rId141"/>
    <p:sldId id="486" r:id="rId142"/>
    <p:sldId id="285" r:id="rId143"/>
    <p:sldId id="384" r:id="rId144"/>
    <p:sldId id="382" r:id="rId145"/>
    <p:sldId id="381" r:id="rId146"/>
    <p:sldId id="275" r:id="rId147"/>
    <p:sldId id="492" r:id="rId148"/>
    <p:sldId id="291" r:id="rId149"/>
    <p:sldId id="301" r:id="rId150"/>
    <p:sldId id="292" r:id="rId151"/>
    <p:sldId id="295" r:id="rId152"/>
    <p:sldId id="296" r:id="rId153"/>
    <p:sldId id="293" r:id="rId154"/>
    <p:sldId id="294" r:id="rId155"/>
    <p:sldId id="579" r:id="rId156"/>
    <p:sldId id="586" r:id="rId157"/>
    <p:sldId id="588" r:id="rId158"/>
    <p:sldId id="589" r:id="rId159"/>
    <p:sldId id="585" r:id="rId160"/>
    <p:sldId id="290" r:id="rId161"/>
    <p:sldId id="269" r:id="rId162"/>
    <p:sldId id="270" r:id="rId163"/>
    <p:sldId id="271" r:id="rId164"/>
    <p:sldId id="556" r:id="rId165"/>
    <p:sldId id="580" r:id="rId166"/>
    <p:sldId id="437" r:id="rId167"/>
  </p:sldIdLst>
  <p:sldSz cx="9144000" cy="6858000" type="screen4x3"/>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irginia Mayfield" initials="VM" lastIdx="11" clrIdx="0">
    <p:extLst/>
  </p:cmAuthor>
  <p:cmAuthor id="2" name="Tammy L. Shelton" initials="TLS" lastIdx="9" clrIdx="1">
    <p:extLst/>
  </p:cmAuthor>
  <p:cmAuthor id="3" name="Lauren Bardwell" initials="LB" lastIdx="8"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F00"/>
    <a:srgbClr val="6E7073"/>
    <a:srgbClr val="002D72"/>
    <a:srgbClr val="000000"/>
    <a:srgbClr val="1B365D"/>
    <a:srgbClr val="CDCDCD"/>
    <a:srgbClr val="EEEEEE"/>
    <a:srgbClr val="174A7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021" autoAdjust="0"/>
    <p:restoredTop sz="77174" autoAdjust="0"/>
  </p:normalViewPr>
  <p:slideViewPr>
    <p:cSldViewPr>
      <p:cViewPr varScale="1">
        <p:scale>
          <a:sx n="57" d="100"/>
          <a:sy n="57" d="100"/>
        </p:scale>
        <p:origin x="1056" y="66"/>
      </p:cViewPr>
      <p:guideLst>
        <p:guide orient="horz" pos="2160"/>
        <p:guide pos="2880"/>
      </p:guideLst>
    </p:cSldViewPr>
  </p:slideViewPr>
  <p:notesTextViewPr>
    <p:cViewPr>
      <p:scale>
        <a:sx n="1" d="1"/>
        <a:sy n="1" d="1"/>
      </p:scale>
      <p:origin x="0" y="0"/>
    </p:cViewPr>
  </p:notesTextViewPr>
  <p:sorterViewPr>
    <p:cViewPr>
      <p:scale>
        <a:sx n="100" d="100"/>
        <a:sy n="100" d="100"/>
      </p:scale>
      <p:origin x="0" y="-32070"/>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63" Type="http://schemas.openxmlformats.org/officeDocument/2006/relationships/slide" Target="slides/slide60.xml"/><Relationship Id="rId84" Type="http://schemas.openxmlformats.org/officeDocument/2006/relationships/slide" Target="slides/slide81.xml"/><Relationship Id="rId138" Type="http://schemas.openxmlformats.org/officeDocument/2006/relationships/slide" Target="slides/slide135.xml"/><Relationship Id="rId159" Type="http://schemas.openxmlformats.org/officeDocument/2006/relationships/slide" Target="slides/slide156.xml"/><Relationship Id="rId170" Type="http://schemas.openxmlformats.org/officeDocument/2006/relationships/presProps" Target="presProps.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53" Type="http://schemas.openxmlformats.org/officeDocument/2006/relationships/slide" Target="slides/slide50.xml"/><Relationship Id="rId74" Type="http://schemas.openxmlformats.org/officeDocument/2006/relationships/slide" Target="slides/slide71.xml"/><Relationship Id="rId128" Type="http://schemas.openxmlformats.org/officeDocument/2006/relationships/slide" Target="slides/slide125.xml"/><Relationship Id="rId149" Type="http://schemas.openxmlformats.org/officeDocument/2006/relationships/slide" Target="slides/slide146.xml"/><Relationship Id="rId5" Type="http://schemas.openxmlformats.org/officeDocument/2006/relationships/slide" Target="slides/slide2.xml"/><Relationship Id="rId95" Type="http://schemas.openxmlformats.org/officeDocument/2006/relationships/slide" Target="slides/slide92.xml"/><Relationship Id="rId160" Type="http://schemas.openxmlformats.org/officeDocument/2006/relationships/slide" Target="slides/slide157.xml"/><Relationship Id="rId22" Type="http://schemas.openxmlformats.org/officeDocument/2006/relationships/slide" Target="slides/slide19.xml"/><Relationship Id="rId43" Type="http://schemas.openxmlformats.org/officeDocument/2006/relationships/slide" Target="slides/slide40.xml"/><Relationship Id="rId64" Type="http://schemas.openxmlformats.org/officeDocument/2006/relationships/slide" Target="slides/slide61.xml"/><Relationship Id="rId118" Type="http://schemas.openxmlformats.org/officeDocument/2006/relationships/slide" Target="slides/slide115.xml"/><Relationship Id="rId139" Type="http://schemas.openxmlformats.org/officeDocument/2006/relationships/slide" Target="slides/slide136.xml"/><Relationship Id="rId85" Type="http://schemas.openxmlformats.org/officeDocument/2006/relationships/slide" Target="slides/slide82.xml"/><Relationship Id="rId150" Type="http://schemas.openxmlformats.org/officeDocument/2006/relationships/slide" Target="slides/slide147.xml"/><Relationship Id="rId171" Type="http://schemas.openxmlformats.org/officeDocument/2006/relationships/viewProps" Target="viewProps.xml"/><Relationship Id="rId12" Type="http://schemas.openxmlformats.org/officeDocument/2006/relationships/slide" Target="slides/slide9.xml"/><Relationship Id="rId33" Type="http://schemas.openxmlformats.org/officeDocument/2006/relationships/slide" Target="slides/slide30.xml"/><Relationship Id="rId108" Type="http://schemas.openxmlformats.org/officeDocument/2006/relationships/slide" Target="slides/slide105.xml"/><Relationship Id="rId129" Type="http://schemas.openxmlformats.org/officeDocument/2006/relationships/slide" Target="slides/slide126.xml"/><Relationship Id="rId54" Type="http://schemas.openxmlformats.org/officeDocument/2006/relationships/slide" Target="slides/slide51.xml"/><Relationship Id="rId75" Type="http://schemas.openxmlformats.org/officeDocument/2006/relationships/slide" Target="slides/slide72.xml"/><Relationship Id="rId96" Type="http://schemas.openxmlformats.org/officeDocument/2006/relationships/slide" Target="slides/slide93.xml"/><Relationship Id="rId140" Type="http://schemas.openxmlformats.org/officeDocument/2006/relationships/slide" Target="slides/slide137.xml"/><Relationship Id="rId161" Type="http://schemas.openxmlformats.org/officeDocument/2006/relationships/slide" Target="slides/slide15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slide" Target="slides/slide20.xml"/><Relationship Id="rId28" Type="http://schemas.openxmlformats.org/officeDocument/2006/relationships/slide" Target="slides/slide25.xml"/><Relationship Id="rId49" Type="http://schemas.openxmlformats.org/officeDocument/2006/relationships/slide" Target="slides/slide46.xml"/><Relationship Id="rId114" Type="http://schemas.openxmlformats.org/officeDocument/2006/relationships/slide" Target="slides/slide111.xml"/><Relationship Id="rId119" Type="http://schemas.openxmlformats.org/officeDocument/2006/relationships/slide" Target="slides/slide116.xml"/><Relationship Id="rId44" Type="http://schemas.openxmlformats.org/officeDocument/2006/relationships/slide" Target="slides/slide41.xml"/><Relationship Id="rId60" Type="http://schemas.openxmlformats.org/officeDocument/2006/relationships/slide" Target="slides/slide57.xml"/><Relationship Id="rId65" Type="http://schemas.openxmlformats.org/officeDocument/2006/relationships/slide" Target="slides/slide62.xml"/><Relationship Id="rId81" Type="http://schemas.openxmlformats.org/officeDocument/2006/relationships/slide" Target="slides/slide78.xml"/><Relationship Id="rId86" Type="http://schemas.openxmlformats.org/officeDocument/2006/relationships/slide" Target="slides/slide83.xml"/><Relationship Id="rId130" Type="http://schemas.openxmlformats.org/officeDocument/2006/relationships/slide" Target="slides/slide127.xml"/><Relationship Id="rId135" Type="http://schemas.openxmlformats.org/officeDocument/2006/relationships/slide" Target="slides/slide132.xml"/><Relationship Id="rId151" Type="http://schemas.openxmlformats.org/officeDocument/2006/relationships/slide" Target="slides/slide148.xml"/><Relationship Id="rId156" Type="http://schemas.openxmlformats.org/officeDocument/2006/relationships/slide" Target="slides/slide153.xml"/><Relationship Id="rId172" Type="http://schemas.openxmlformats.org/officeDocument/2006/relationships/theme" Target="theme/theme1.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slide" Target="slides/slide117.xml"/><Relationship Id="rId125" Type="http://schemas.openxmlformats.org/officeDocument/2006/relationships/slide" Target="slides/slide122.xml"/><Relationship Id="rId141" Type="http://schemas.openxmlformats.org/officeDocument/2006/relationships/slide" Target="slides/slide138.xml"/><Relationship Id="rId146" Type="http://schemas.openxmlformats.org/officeDocument/2006/relationships/slide" Target="slides/slide143.xml"/><Relationship Id="rId167" Type="http://schemas.openxmlformats.org/officeDocument/2006/relationships/slide" Target="slides/slide164.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162" Type="http://schemas.openxmlformats.org/officeDocument/2006/relationships/slide" Target="slides/slide15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131" Type="http://schemas.openxmlformats.org/officeDocument/2006/relationships/slide" Target="slides/slide128.xml"/><Relationship Id="rId136" Type="http://schemas.openxmlformats.org/officeDocument/2006/relationships/slide" Target="slides/slide133.xml"/><Relationship Id="rId157" Type="http://schemas.openxmlformats.org/officeDocument/2006/relationships/slide" Target="slides/slide154.xml"/><Relationship Id="rId61" Type="http://schemas.openxmlformats.org/officeDocument/2006/relationships/slide" Target="slides/slide58.xml"/><Relationship Id="rId82" Type="http://schemas.openxmlformats.org/officeDocument/2006/relationships/slide" Target="slides/slide79.xml"/><Relationship Id="rId152" Type="http://schemas.openxmlformats.org/officeDocument/2006/relationships/slide" Target="slides/slide149.xml"/><Relationship Id="rId173" Type="http://schemas.openxmlformats.org/officeDocument/2006/relationships/tableStyles" Target="tableStyles.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26" Type="http://schemas.openxmlformats.org/officeDocument/2006/relationships/slide" Target="slides/slide123.xml"/><Relationship Id="rId147" Type="http://schemas.openxmlformats.org/officeDocument/2006/relationships/slide" Target="slides/slide144.xml"/><Relationship Id="rId168" Type="http://schemas.openxmlformats.org/officeDocument/2006/relationships/notesMaster" Target="notesMasters/notesMaster1.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slide" Target="slides/slide118.xml"/><Relationship Id="rId142" Type="http://schemas.openxmlformats.org/officeDocument/2006/relationships/slide" Target="slides/slide139.xml"/><Relationship Id="rId163" Type="http://schemas.openxmlformats.org/officeDocument/2006/relationships/slide" Target="slides/slide160.xml"/><Relationship Id="rId3" Type="http://schemas.openxmlformats.org/officeDocument/2006/relationships/slideMaster" Target="slideMasters/slideMaster3.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116" Type="http://schemas.openxmlformats.org/officeDocument/2006/relationships/slide" Target="slides/slide113.xml"/><Relationship Id="rId137" Type="http://schemas.openxmlformats.org/officeDocument/2006/relationships/slide" Target="slides/slide134.xml"/><Relationship Id="rId158" Type="http://schemas.openxmlformats.org/officeDocument/2006/relationships/slide" Target="slides/slide155.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88" Type="http://schemas.openxmlformats.org/officeDocument/2006/relationships/slide" Target="slides/slide85.xml"/><Relationship Id="rId111" Type="http://schemas.openxmlformats.org/officeDocument/2006/relationships/slide" Target="slides/slide108.xml"/><Relationship Id="rId132" Type="http://schemas.openxmlformats.org/officeDocument/2006/relationships/slide" Target="slides/slide129.xml"/><Relationship Id="rId153" Type="http://schemas.openxmlformats.org/officeDocument/2006/relationships/slide" Target="slides/slide150.xml"/><Relationship Id="rId174" Type="http://schemas.openxmlformats.org/officeDocument/2006/relationships/customXml" Target="../customXml/item1.xml"/><Relationship Id="rId15" Type="http://schemas.openxmlformats.org/officeDocument/2006/relationships/slide" Target="slides/slide12.xml"/><Relationship Id="rId36" Type="http://schemas.openxmlformats.org/officeDocument/2006/relationships/slide" Target="slides/slide33.xml"/><Relationship Id="rId57" Type="http://schemas.openxmlformats.org/officeDocument/2006/relationships/slide" Target="slides/slide54.xml"/><Relationship Id="rId106" Type="http://schemas.openxmlformats.org/officeDocument/2006/relationships/slide" Target="slides/slide103.xml"/><Relationship Id="rId127" Type="http://schemas.openxmlformats.org/officeDocument/2006/relationships/slide" Target="slides/slide124.xml"/><Relationship Id="rId10" Type="http://schemas.openxmlformats.org/officeDocument/2006/relationships/slide" Target="slides/slide7.xml"/><Relationship Id="rId31" Type="http://schemas.openxmlformats.org/officeDocument/2006/relationships/slide" Target="slides/slide28.xml"/><Relationship Id="rId52" Type="http://schemas.openxmlformats.org/officeDocument/2006/relationships/slide" Target="slides/slide49.xml"/><Relationship Id="rId73" Type="http://schemas.openxmlformats.org/officeDocument/2006/relationships/slide" Target="slides/slide70.xml"/><Relationship Id="rId78" Type="http://schemas.openxmlformats.org/officeDocument/2006/relationships/slide" Target="slides/slide75.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143" Type="http://schemas.openxmlformats.org/officeDocument/2006/relationships/slide" Target="slides/slide140.xml"/><Relationship Id="rId148" Type="http://schemas.openxmlformats.org/officeDocument/2006/relationships/slide" Target="slides/slide145.xml"/><Relationship Id="rId164" Type="http://schemas.openxmlformats.org/officeDocument/2006/relationships/slide" Target="slides/slide161.xml"/><Relationship Id="rId169" Type="http://schemas.openxmlformats.org/officeDocument/2006/relationships/commentAuthors" Target="commentAuthors.xml"/><Relationship Id="rId4" Type="http://schemas.openxmlformats.org/officeDocument/2006/relationships/slide" Target="slides/slide1.xml"/><Relationship Id="rId9" Type="http://schemas.openxmlformats.org/officeDocument/2006/relationships/slide" Target="slides/slide6.xml"/><Relationship Id="rId26" Type="http://schemas.openxmlformats.org/officeDocument/2006/relationships/slide" Target="slides/slide23.xml"/><Relationship Id="rId47" Type="http://schemas.openxmlformats.org/officeDocument/2006/relationships/slide" Target="slides/slide44.xml"/><Relationship Id="rId68" Type="http://schemas.openxmlformats.org/officeDocument/2006/relationships/slide" Target="slides/slide65.xml"/><Relationship Id="rId89" Type="http://schemas.openxmlformats.org/officeDocument/2006/relationships/slide" Target="slides/slide86.xml"/><Relationship Id="rId112" Type="http://schemas.openxmlformats.org/officeDocument/2006/relationships/slide" Target="slides/slide109.xml"/><Relationship Id="rId133" Type="http://schemas.openxmlformats.org/officeDocument/2006/relationships/slide" Target="slides/slide130.xml"/><Relationship Id="rId154" Type="http://schemas.openxmlformats.org/officeDocument/2006/relationships/slide" Target="slides/slide151.xml"/><Relationship Id="rId175" Type="http://schemas.openxmlformats.org/officeDocument/2006/relationships/customXml" Target="../customXml/item2.xml"/><Relationship Id="rId16" Type="http://schemas.openxmlformats.org/officeDocument/2006/relationships/slide" Target="slides/slide13.xml"/><Relationship Id="rId37" Type="http://schemas.openxmlformats.org/officeDocument/2006/relationships/slide" Target="slides/slide34.xml"/><Relationship Id="rId58" Type="http://schemas.openxmlformats.org/officeDocument/2006/relationships/slide" Target="slides/slide55.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44" Type="http://schemas.openxmlformats.org/officeDocument/2006/relationships/slide" Target="slides/slide141.xml"/><Relationship Id="rId90" Type="http://schemas.openxmlformats.org/officeDocument/2006/relationships/slide" Target="slides/slide87.xml"/><Relationship Id="rId165" Type="http://schemas.openxmlformats.org/officeDocument/2006/relationships/slide" Target="slides/slide162.xml"/><Relationship Id="rId27" Type="http://schemas.openxmlformats.org/officeDocument/2006/relationships/slide" Target="slides/slide24.xml"/><Relationship Id="rId48" Type="http://schemas.openxmlformats.org/officeDocument/2006/relationships/slide" Target="slides/slide45.xml"/><Relationship Id="rId69" Type="http://schemas.openxmlformats.org/officeDocument/2006/relationships/slide" Target="slides/slide66.xml"/><Relationship Id="rId113" Type="http://schemas.openxmlformats.org/officeDocument/2006/relationships/slide" Target="slides/slide110.xml"/><Relationship Id="rId134" Type="http://schemas.openxmlformats.org/officeDocument/2006/relationships/slide" Target="slides/slide131.xml"/><Relationship Id="rId80" Type="http://schemas.openxmlformats.org/officeDocument/2006/relationships/slide" Target="slides/slide77.xml"/><Relationship Id="rId155" Type="http://schemas.openxmlformats.org/officeDocument/2006/relationships/slide" Target="slides/slide152.xml"/><Relationship Id="rId176" Type="http://schemas.openxmlformats.org/officeDocument/2006/relationships/customXml" Target="../customXml/item3.xml"/><Relationship Id="rId17" Type="http://schemas.openxmlformats.org/officeDocument/2006/relationships/slide" Target="slides/slide14.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24" Type="http://schemas.openxmlformats.org/officeDocument/2006/relationships/slide" Target="slides/slide121.xml"/><Relationship Id="rId70" Type="http://schemas.openxmlformats.org/officeDocument/2006/relationships/slide" Target="slides/slide67.xml"/><Relationship Id="rId91" Type="http://schemas.openxmlformats.org/officeDocument/2006/relationships/slide" Target="slides/slide88.xml"/><Relationship Id="rId145" Type="http://schemas.openxmlformats.org/officeDocument/2006/relationships/slide" Target="slides/slide142.xml"/><Relationship Id="rId166" Type="http://schemas.openxmlformats.org/officeDocument/2006/relationships/slide" Target="slides/slide163.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340050A-1928-ED44-BDCE-B1D09492EB71}" type="doc">
      <dgm:prSet loTypeId="urn:microsoft.com/office/officeart/2005/8/layout/matrix3" loCatId="" qsTypeId="urn:microsoft.com/office/officeart/2005/8/quickstyle/simple2" qsCatId="simple" csTypeId="urn:microsoft.com/office/officeart/2005/8/colors/accent0_3" csCatId="mainScheme" phldr="1"/>
      <dgm:spPr/>
      <dgm:t>
        <a:bodyPr/>
        <a:lstStyle/>
        <a:p>
          <a:endParaRPr lang="en-US"/>
        </a:p>
      </dgm:t>
    </dgm:pt>
    <dgm:pt modelId="{B75BDDEC-1B6B-3047-BE8C-770D2DB4D188}">
      <dgm:prSet phldrT="[Text]" custT="1"/>
      <dgm:spPr>
        <a:solidFill>
          <a:srgbClr val="0070C0"/>
        </a:solidFill>
      </dgm:spPr>
      <dgm:t>
        <a:bodyPr/>
        <a:lstStyle/>
        <a:p>
          <a:r>
            <a:rPr lang="en-US" sz="1800" b="0" dirty="0">
              <a:latin typeface="Open Sans" charset="0"/>
              <a:ea typeface="Open Sans" charset="0"/>
              <a:cs typeface="Open Sans" charset="0"/>
            </a:rPr>
            <a:t>High Expectations</a:t>
          </a:r>
        </a:p>
      </dgm:t>
    </dgm:pt>
    <dgm:pt modelId="{0C7A55C0-CA0E-8D4D-B140-F0FA8231AFB0}" type="parTrans" cxnId="{1B7A81D8-2B6A-1243-A3D9-3C2FB1BDD094}">
      <dgm:prSet/>
      <dgm:spPr/>
      <dgm:t>
        <a:bodyPr/>
        <a:lstStyle/>
        <a:p>
          <a:endParaRPr lang="en-US"/>
        </a:p>
      </dgm:t>
    </dgm:pt>
    <dgm:pt modelId="{E75D1AE1-84E0-3940-BC15-EA9BC297D830}" type="sibTrans" cxnId="{1B7A81D8-2B6A-1243-A3D9-3C2FB1BDD094}">
      <dgm:prSet/>
      <dgm:spPr/>
      <dgm:t>
        <a:bodyPr/>
        <a:lstStyle/>
        <a:p>
          <a:endParaRPr lang="en-US"/>
        </a:p>
      </dgm:t>
    </dgm:pt>
    <dgm:pt modelId="{A3E66AD8-173E-5C46-AED4-9964FCE8271F}">
      <dgm:prSet phldrT="[Text]" custT="1"/>
      <dgm:spPr/>
      <dgm:t>
        <a:bodyPr/>
        <a:lstStyle/>
        <a:p>
          <a:r>
            <a:rPr lang="en-US" sz="1800" dirty="0">
              <a:latin typeface="Open Sans" charset="0"/>
              <a:ea typeface="Open Sans" charset="0"/>
              <a:cs typeface="Open Sans" charset="0"/>
            </a:rPr>
            <a:t>Strong Standards</a:t>
          </a:r>
        </a:p>
      </dgm:t>
    </dgm:pt>
    <dgm:pt modelId="{8675D12B-A4DF-D24F-BECF-0C9AEBD4E7BC}" type="parTrans" cxnId="{19013961-5344-4E4F-B574-BEC399C757E2}">
      <dgm:prSet/>
      <dgm:spPr/>
      <dgm:t>
        <a:bodyPr/>
        <a:lstStyle/>
        <a:p>
          <a:endParaRPr lang="en-US"/>
        </a:p>
      </dgm:t>
    </dgm:pt>
    <dgm:pt modelId="{8639192F-93B6-5644-9B91-ED09EA5B9841}" type="sibTrans" cxnId="{19013961-5344-4E4F-B574-BEC399C757E2}">
      <dgm:prSet/>
      <dgm:spPr/>
      <dgm:t>
        <a:bodyPr/>
        <a:lstStyle/>
        <a:p>
          <a:endParaRPr lang="en-US"/>
        </a:p>
      </dgm:t>
    </dgm:pt>
    <dgm:pt modelId="{0297BD5A-14A0-514B-8855-DA34CDD3C594}">
      <dgm:prSet phldrT="[Text]" custT="1"/>
      <dgm:spPr/>
      <dgm:t>
        <a:bodyPr/>
        <a:lstStyle/>
        <a:p>
          <a:r>
            <a:rPr lang="en-US" sz="1800" dirty="0">
              <a:latin typeface="Open Sans" charset="0"/>
              <a:ea typeface="Open Sans" charset="0"/>
              <a:cs typeface="Open Sans" charset="0"/>
            </a:rPr>
            <a:t>Shifts in Instructional Practice</a:t>
          </a:r>
        </a:p>
      </dgm:t>
    </dgm:pt>
    <dgm:pt modelId="{C677EEF9-32B1-1045-870D-8AAC7092EF57}" type="parTrans" cxnId="{1A093B7F-EBE1-B94D-ABF4-7CCFD9A26725}">
      <dgm:prSet/>
      <dgm:spPr/>
      <dgm:t>
        <a:bodyPr/>
        <a:lstStyle/>
        <a:p>
          <a:endParaRPr lang="en-US"/>
        </a:p>
      </dgm:t>
    </dgm:pt>
    <dgm:pt modelId="{45C295DC-17FE-2D46-B8F5-43AF224EEAC0}" type="sibTrans" cxnId="{1A093B7F-EBE1-B94D-ABF4-7CCFD9A26725}">
      <dgm:prSet/>
      <dgm:spPr/>
      <dgm:t>
        <a:bodyPr/>
        <a:lstStyle/>
        <a:p>
          <a:endParaRPr lang="en-US"/>
        </a:p>
      </dgm:t>
    </dgm:pt>
    <dgm:pt modelId="{E9918EE2-4156-F94B-91AE-1B5315EA9315}">
      <dgm:prSet phldrT="[Text]" custT="1"/>
      <dgm:spPr>
        <a:solidFill>
          <a:srgbClr val="6E7073"/>
        </a:solidFill>
      </dgm:spPr>
      <dgm:t>
        <a:bodyPr/>
        <a:lstStyle/>
        <a:p>
          <a:r>
            <a:rPr lang="en-US" sz="1800" dirty="0" smtClean="0">
              <a:latin typeface="Open Sans" charset="0"/>
              <a:ea typeface="Open Sans" charset="0"/>
              <a:cs typeface="Open Sans" charset="0"/>
            </a:rPr>
            <a:t>Effective </a:t>
          </a:r>
          <a:r>
            <a:rPr lang="en-US" sz="1800" dirty="0">
              <a:latin typeface="Open Sans" charset="0"/>
              <a:ea typeface="Open Sans" charset="0"/>
              <a:cs typeface="Open Sans" charset="0"/>
            </a:rPr>
            <a:t>Educators</a:t>
          </a:r>
        </a:p>
      </dgm:t>
    </dgm:pt>
    <dgm:pt modelId="{CFBDAC8D-75D4-E342-A8EE-9FAA9FBFD07F}" type="parTrans" cxnId="{BBE05ECC-7FE9-3E44-A203-65A55649CE25}">
      <dgm:prSet/>
      <dgm:spPr/>
      <dgm:t>
        <a:bodyPr/>
        <a:lstStyle/>
        <a:p>
          <a:endParaRPr lang="en-US"/>
        </a:p>
      </dgm:t>
    </dgm:pt>
    <dgm:pt modelId="{760818DE-AF6A-634F-83C7-662F5F6507A2}" type="sibTrans" cxnId="{BBE05ECC-7FE9-3E44-A203-65A55649CE25}">
      <dgm:prSet/>
      <dgm:spPr/>
      <dgm:t>
        <a:bodyPr/>
        <a:lstStyle/>
        <a:p>
          <a:endParaRPr lang="en-US"/>
        </a:p>
      </dgm:t>
    </dgm:pt>
    <dgm:pt modelId="{C5CE7997-7339-974A-9B8C-438CD82E77FC}" type="pres">
      <dgm:prSet presAssocID="{9340050A-1928-ED44-BDCE-B1D09492EB71}" presName="matrix" presStyleCnt="0">
        <dgm:presLayoutVars>
          <dgm:chMax val="1"/>
          <dgm:dir/>
          <dgm:resizeHandles val="exact"/>
        </dgm:presLayoutVars>
      </dgm:prSet>
      <dgm:spPr/>
      <dgm:t>
        <a:bodyPr/>
        <a:lstStyle/>
        <a:p>
          <a:endParaRPr lang="en-US"/>
        </a:p>
      </dgm:t>
    </dgm:pt>
    <dgm:pt modelId="{606A4F8E-EFBB-D348-8F2E-C935EE523C3A}" type="pres">
      <dgm:prSet presAssocID="{9340050A-1928-ED44-BDCE-B1D09492EB71}" presName="diamond" presStyleLbl="bgShp" presStyleIdx="0" presStyleCnt="1"/>
      <dgm:spPr/>
      <dgm:t>
        <a:bodyPr/>
        <a:lstStyle/>
        <a:p>
          <a:endParaRPr lang="en-US"/>
        </a:p>
      </dgm:t>
    </dgm:pt>
    <dgm:pt modelId="{BFB954C3-74D2-FB41-8635-2325211A1244}" type="pres">
      <dgm:prSet presAssocID="{9340050A-1928-ED44-BDCE-B1D09492EB71}" presName="quad1" presStyleLbl="node1" presStyleIdx="0" presStyleCnt="4">
        <dgm:presLayoutVars>
          <dgm:chMax val="0"/>
          <dgm:chPref val="0"/>
          <dgm:bulletEnabled val="1"/>
        </dgm:presLayoutVars>
      </dgm:prSet>
      <dgm:spPr/>
      <dgm:t>
        <a:bodyPr/>
        <a:lstStyle/>
        <a:p>
          <a:endParaRPr lang="en-US"/>
        </a:p>
      </dgm:t>
    </dgm:pt>
    <dgm:pt modelId="{9EC072DD-53A2-394A-864E-FD123761C727}" type="pres">
      <dgm:prSet presAssocID="{9340050A-1928-ED44-BDCE-B1D09492EB71}" presName="quad2" presStyleLbl="node1" presStyleIdx="1" presStyleCnt="4">
        <dgm:presLayoutVars>
          <dgm:chMax val="0"/>
          <dgm:chPref val="0"/>
          <dgm:bulletEnabled val="1"/>
        </dgm:presLayoutVars>
      </dgm:prSet>
      <dgm:spPr/>
      <dgm:t>
        <a:bodyPr/>
        <a:lstStyle/>
        <a:p>
          <a:endParaRPr lang="en-US"/>
        </a:p>
      </dgm:t>
    </dgm:pt>
    <dgm:pt modelId="{EAE8524C-6F36-0942-9BE4-CC5F633DE315}" type="pres">
      <dgm:prSet presAssocID="{9340050A-1928-ED44-BDCE-B1D09492EB71}" presName="quad3" presStyleLbl="node1" presStyleIdx="2" presStyleCnt="4">
        <dgm:presLayoutVars>
          <dgm:chMax val="0"/>
          <dgm:chPref val="0"/>
          <dgm:bulletEnabled val="1"/>
        </dgm:presLayoutVars>
      </dgm:prSet>
      <dgm:spPr/>
      <dgm:t>
        <a:bodyPr/>
        <a:lstStyle/>
        <a:p>
          <a:endParaRPr lang="en-US"/>
        </a:p>
      </dgm:t>
    </dgm:pt>
    <dgm:pt modelId="{1EACDBAD-6201-6640-A8A2-72A15BEFFA49}" type="pres">
      <dgm:prSet presAssocID="{9340050A-1928-ED44-BDCE-B1D09492EB71}" presName="quad4" presStyleLbl="node1" presStyleIdx="3" presStyleCnt="4">
        <dgm:presLayoutVars>
          <dgm:chMax val="0"/>
          <dgm:chPref val="0"/>
          <dgm:bulletEnabled val="1"/>
        </dgm:presLayoutVars>
      </dgm:prSet>
      <dgm:spPr/>
      <dgm:t>
        <a:bodyPr/>
        <a:lstStyle/>
        <a:p>
          <a:endParaRPr lang="en-US"/>
        </a:p>
      </dgm:t>
    </dgm:pt>
  </dgm:ptLst>
  <dgm:cxnLst>
    <dgm:cxn modelId="{1B7A81D8-2B6A-1243-A3D9-3C2FB1BDD094}" srcId="{9340050A-1928-ED44-BDCE-B1D09492EB71}" destId="{B75BDDEC-1B6B-3047-BE8C-770D2DB4D188}" srcOrd="0" destOrd="0" parTransId="{0C7A55C0-CA0E-8D4D-B140-F0FA8231AFB0}" sibTransId="{E75D1AE1-84E0-3940-BC15-EA9BC297D830}"/>
    <dgm:cxn modelId="{368BC059-1BDF-48D9-9AAD-D93B24A7A37D}" type="presOf" srcId="{B75BDDEC-1B6B-3047-BE8C-770D2DB4D188}" destId="{BFB954C3-74D2-FB41-8635-2325211A1244}" srcOrd="0" destOrd="0" presId="urn:microsoft.com/office/officeart/2005/8/layout/matrix3"/>
    <dgm:cxn modelId="{8EE25C99-FEA1-4987-AE9A-E7F7D61C8524}" type="presOf" srcId="{A3E66AD8-173E-5C46-AED4-9964FCE8271F}" destId="{9EC072DD-53A2-394A-864E-FD123761C727}" srcOrd="0" destOrd="0" presId="urn:microsoft.com/office/officeart/2005/8/layout/matrix3"/>
    <dgm:cxn modelId="{4A1B8949-D9BC-4B94-B1CC-F9BB7E9D0722}" type="presOf" srcId="{0297BD5A-14A0-514B-8855-DA34CDD3C594}" destId="{EAE8524C-6F36-0942-9BE4-CC5F633DE315}" srcOrd="0" destOrd="0" presId="urn:microsoft.com/office/officeart/2005/8/layout/matrix3"/>
    <dgm:cxn modelId="{0364BD2C-F924-4DFB-A6A1-6A472AD1BDF6}" type="presOf" srcId="{9340050A-1928-ED44-BDCE-B1D09492EB71}" destId="{C5CE7997-7339-974A-9B8C-438CD82E77FC}" srcOrd="0" destOrd="0" presId="urn:microsoft.com/office/officeart/2005/8/layout/matrix3"/>
    <dgm:cxn modelId="{19013961-5344-4E4F-B574-BEC399C757E2}" srcId="{9340050A-1928-ED44-BDCE-B1D09492EB71}" destId="{A3E66AD8-173E-5C46-AED4-9964FCE8271F}" srcOrd="1" destOrd="0" parTransId="{8675D12B-A4DF-D24F-BECF-0C9AEBD4E7BC}" sibTransId="{8639192F-93B6-5644-9B91-ED09EA5B9841}"/>
    <dgm:cxn modelId="{BEAD021D-69E1-4240-B1C9-93CD49821786}" type="presOf" srcId="{E9918EE2-4156-F94B-91AE-1B5315EA9315}" destId="{1EACDBAD-6201-6640-A8A2-72A15BEFFA49}" srcOrd="0" destOrd="0" presId="urn:microsoft.com/office/officeart/2005/8/layout/matrix3"/>
    <dgm:cxn modelId="{1A093B7F-EBE1-B94D-ABF4-7CCFD9A26725}" srcId="{9340050A-1928-ED44-BDCE-B1D09492EB71}" destId="{0297BD5A-14A0-514B-8855-DA34CDD3C594}" srcOrd="2" destOrd="0" parTransId="{C677EEF9-32B1-1045-870D-8AAC7092EF57}" sibTransId="{45C295DC-17FE-2D46-B8F5-43AF224EEAC0}"/>
    <dgm:cxn modelId="{BBE05ECC-7FE9-3E44-A203-65A55649CE25}" srcId="{9340050A-1928-ED44-BDCE-B1D09492EB71}" destId="{E9918EE2-4156-F94B-91AE-1B5315EA9315}" srcOrd="3" destOrd="0" parTransId="{CFBDAC8D-75D4-E342-A8EE-9FAA9FBFD07F}" sibTransId="{760818DE-AF6A-634F-83C7-662F5F6507A2}"/>
    <dgm:cxn modelId="{04D18584-EB69-42EA-9197-5BC1CBEADE9B}" type="presParOf" srcId="{C5CE7997-7339-974A-9B8C-438CD82E77FC}" destId="{606A4F8E-EFBB-D348-8F2E-C935EE523C3A}" srcOrd="0" destOrd="0" presId="urn:microsoft.com/office/officeart/2005/8/layout/matrix3"/>
    <dgm:cxn modelId="{E66B9F0C-6674-4442-93B1-9908B02DB8BD}" type="presParOf" srcId="{C5CE7997-7339-974A-9B8C-438CD82E77FC}" destId="{BFB954C3-74D2-FB41-8635-2325211A1244}" srcOrd="1" destOrd="0" presId="urn:microsoft.com/office/officeart/2005/8/layout/matrix3"/>
    <dgm:cxn modelId="{F7EC69EA-5B51-4FFB-B8A4-18BD1A0955E4}" type="presParOf" srcId="{C5CE7997-7339-974A-9B8C-438CD82E77FC}" destId="{9EC072DD-53A2-394A-864E-FD123761C727}" srcOrd="2" destOrd="0" presId="urn:microsoft.com/office/officeart/2005/8/layout/matrix3"/>
    <dgm:cxn modelId="{DE9C699E-8345-48E2-9CE8-61A94F244226}" type="presParOf" srcId="{C5CE7997-7339-974A-9B8C-438CD82E77FC}" destId="{EAE8524C-6F36-0942-9BE4-CC5F633DE315}" srcOrd="3" destOrd="0" presId="urn:microsoft.com/office/officeart/2005/8/layout/matrix3"/>
    <dgm:cxn modelId="{63A0AA9B-8084-4812-BA4E-A7A74B2862AC}" type="presParOf" srcId="{C5CE7997-7339-974A-9B8C-438CD82E77FC}" destId="{1EACDBAD-6201-6640-A8A2-72A15BEFFA49}" srcOrd="4" destOrd="0" presId="urn:microsoft.com/office/officeart/2005/8/layout/matrix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88F16F79-86C1-4A18-BB65-C0CF9585917C}"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en-US"/>
        </a:p>
      </dgm:t>
    </dgm:pt>
    <dgm:pt modelId="{13AF55E1-C3CE-4CAB-9CE4-468385DFE5B6}">
      <dgm:prSet phldrT="[Text]"/>
      <dgm:spPr/>
      <dgm:t>
        <a:bodyPr/>
        <a:lstStyle/>
        <a:p>
          <a:r>
            <a:rPr lang="en-US" smtClean="0">
              <a:solidFill>
                <a:schemeClr val="accent1"/>
              </a:solidFill>
            </a:rPr>
            <a:t>Training for </a:t>
          </a:r>
          <a:r>
            <a:rPr lang="en-US" b="1" smtClean="0">
              <a:solidFill>
                <a:schemeClr val="accent1"/>
              </a:solidFill>
            </a:rPr>
            <a:t>school leaders </a:t>
          </a:r>
          <a:r>
            <a:rPr lang="en-US" smtClean="0">
              <a:solidFill>
                <a:schemeClr val="accent1"/>
              </a:solidFill>
            </a:rPr>
            <a:t>on curriculum and standard alignment through Integrated Leadership Course</a:t>
          </a:r>
          <a:endParaRPr lang="en-US" dirty="0">
            <a:solidFill>
              <a:schemeClr val="accent1"/>
            </a:solidFill>
          </a:endParaRPr>
        </a:p>
      </dgm:t>
    </dgm:pt>
    <dgm:pt modelId="{9D00ECBE-D43A-44A6-ADD3-4AF5F595783D}" type="parTrans" cxnId="{89D72BCF-F27C-41EF-A137-306341BE0DAD}">
      <dgm:prSet/>
      <dgm:spPr/>
      <dgm:t>
        <a:bodyPr/>
        <a:lstStyle/>
        <a:p>
          <a:endParaRPr lang="en-US"/>
        </a:p>
      </dgm:t>
    </dgm:pt>
    <dgm:pt modelId="{AFD4F8E7-F29F-4F9F-961A-C80C60166669}" type="sibTrans" cxnId="{89D72BCF-F27C-41EF-A137-306341BE0DAD}">
      <dgm:prSet/>
      <dgm:spPr/>
      <dgm:t>
        <a:bodyPr/>
        <a:lstStyle/>
        <a:p>
          <a:endParaRPr lang="en-US"/>
        </a:p>
      </dgm:t>
    </dgm:pt>
    <dgm:pt modelId="{E4D20211-60AE-4A25-B037-434961EDA799}">
      <dgm:prSet phldrT="[Text]"/>
      <dgm:spPr>
        <a:solidFill>
          <a:schemeClr val="tx1">
            <a:lumMod val="60000"/>
            <a:lumOff val="40000"/>
          </a:schemeClr>
        </a:solidFill>
      </dgm:spPr>
      <dgm:t>
        <a:bodyPr/>
        <a:lstStyle/>
        <a:p>
          <a:r>
            <a:rPr lang="en-US" dirty="0" smtClean="0"/>
            <a:t>March/April 2017</a:t>
          </a:r>
          <a:endParaRPr lang="en-US" dirty="0"/>
        </a:p>
      </dgm:t>
    </dgm:pt>
    <dgm:pt modelId="{2D2E2765-2B01-4639-B6A2-29566F9DF33F}" type="parTrans" cxnId="{D5E9E6FF-8FC5-41B9-B832-FEF12FF8AA6A}">
      <dgm:prSet/>
      <dgm:spPr/>
      <dgm:t>
        <a:bodyPr/>
        <a:lstStyle/>
        <a:p>
          <a:endParaRPr lang="en-US"/>
        </a:p>
      </dgm:t>
    </dgm:pt>
    <dgm:pt modelId="{B4ABFF49-1BFE-48FE-A618-681F7A285F07}" type="sibTrans" cxnId="{D5E9E6FF-8FC5-41B9-B832-FEF12FF8AA6A}">
      <dgm:prSet/>
      <dgm:spPr/>
      <dgm:t>
        <a:bodyPr/>
        <a:lstStyle/>
        <a:p>
          <a:endParaRPr lang="en-US"/>
        </a:p>
      </dgm:t>
    </dgm:pt>
    <dgm:pt modelId="{31D54CB7-9B64-4A2E-8D63-E8642556B467}">
      <dgm:prSet phldrT="[Text]"/>
      <dgm:spPr>
        <a:solidFill>
          <a:schemeClr val="tx1">
            <a:lumMod val="75000"/>
          </a:schemeClr>
        </a:solidFill>
      </dgm:spPr>
      <dgm:t>
        <a:bodyPr/>
        <a:lstStyle/>
        <a:p>
          <a:r>
            <a:rPr lang="en-US" dirty="0" smtClean="0"/>
            <a:t>June 2017</a:t>
          </a:r>
          <a:endParaRPr lang="en-US" dirty="0"/>
        </a:p>
      </dgm:t>
    </dgm:pt>
    <dgm:pt modelId="{123BAA95-9D69-4C78-97EA-B75DFA6156BC}" type="parTrans" cxnId="{AEEBCD9D-17F3-4401-ACE0-795F370F6C8F}">
      <dgm:prSet/>
      <dgm:spPr/>
      <dgm:t>
        <a:bodyPr/>
        <a:lstStyle/>
        <a:p>
          <a:endParaRPr lang="en-US"/>
        </a:p>
      </dgm:t>
    </dgm:pt>
    <dgm:pt modelId="{46FBA726-CD56-46FD-95A1-824E28A4259C}" type="sibTrans" cxnId="{AEEBCD9D-17F3-4401-ACE0-795F370F6C8F}">
      <dgm:prSet/>
      <dgm:spPr/>
      <dgm:t>
        <a:bodyPr/>
        <a:lstStyle/>
        <a:p>
          <a:endParaRPr lang="en-US"/>
        </a:p>
      </dgm:t>
    </dgm:pt>
    <dgm:pt modelId="{7FB1A09B-5870-4E62-94F4-C7ACD2054271}">
      <dgm:prSet phldrT="[Text]"/>
      <dgm:spPr/>
      <dgm:t>
        <a:bodyPr/>
        <a:lstStyle/>
        <a:p>
          <a:r>
            <a:rPr lang="en-US" dirty="0" smtClean="0">
              <a:solidFill>
                <a:schemeClr val="accent1"/>
              </a:solidFill>
            </a:rPr>
            <a:t>Two-day trainings for </a:t>
          </a:r>
          <a:r>
            <a:rPr lang="en-US" b="1" dirty="0" smtClean="0">
              <a:solidFill>
                <a:schemeClr val="accent1"/>
              </a:solidFill>
            </a:rPr>
            <a:t>teachers</a:t>
          </a:r>
          <a:r>
            <a:rPr lang="en-US" dirty="0" smtClean="0">
              <a:solidFill>
                <a:schemeClr val="accent1"/>
              </a:solidFill>
            </a:rPr>
            <a:t> to deepen understanding of instructional shifts and changes in academic expectations, and to evaluate instructional materials for alignment.</a:t>
          </a:r>
          <a:endParaRPr lang="en-US" dirty="0">
            <a:solidFill>
              <a:schemeClr val="accent1"/>
            </a:solidFill>
          </a:endParaRPr>
        </a:p>
      </dgm:t>
    </dgm:pt>
    <dgm:pt modelId="{4EFD64AD-075E-41BE-8BF0-F2F39059C7DD}" type="parTrans" cxnId="{9EDFC196-E48F-4A23-BD0D-DD48F91C5C7A}">
      <dgm:prSet/>
      <dgm:spPr/>
      <dgm:t>
        <a:bodyPr/>
        <a:lstStyle/>
        <a:p>
          <a:endParaRPr lang="en-US"/>
        </a:p>
      </dgm:t>
    </dgm:pt>
    <dgm:pt modelId="{E088B8D4-0CC7-45F7-B87D-5A0F630D80E4}" type="sibTrans" cxnId="{9EDFC196-E48F-4A23-BD0D-DD48F91C5C7A}">
      <dgm:prSet/>
      <dgm:spPr/>
      <dgm:t>
        <a:bodyPr/>
        <a:lstStyle/>
        <a:p>
          <a:endParaRPr lang="en-US"/>
        </a:p>
      </dgm:t>
    </dgm:pt>
    <dgm:pt modelId="{8DA87767-5F6C-4C66-BD7E-2E08FC88AE22}" type="pres">
      <dgm:prSet presAssocID="{88F16F79-86C1-4A18-BB65-C0CF9585917C}" presName="linear" presStyleCnt="0">
        <dgm:presLayoutVars>
          <dgm:animLvl val="lvl"/>
          <dgm:resizeHandles val="exact"/>
        </dgm:presLayoutVars>
      </dgm:prSet>
      <dgm:spPr/>
      <dgm:t>
        <a:bodyPr/>
        <a:lstStyle/>
        <a:p>
          <a:endParaRPr lang="en-US"/>
        </a:p>
      </dgm:t>
    </dgm:pt>
    <dgm:pt modelId="{2EC52593-34A3-4240-B357-0BF277C7008B}" type="pres">
      <dgm:prSet presAssocID="{E4D20211-60AE-4A25-B037-434961EDA799}" presName="parentText" presStyleLbl="node1" presStyleIdx="0" presStyleCnt="2">
        <dgm:presLayoutVars>
          <dgm:chMax val="0"/>
          <dgm:bulletEnabled val="1"/>
        </dgm:presLayoutVars>
      </dgm:prSet>
      <dgm:spPr/>
      <dgm:t>
        <a:bodyPr/>
        <a:lstStyle/>
        <a:p>
          <a:endParaRPr lang="en-US"/>
        </a:p>
      </dgm:t>
    </dgm:pt>
    <dgm:pt modelId="{7C789F98-3395-4092-9799-55605E0F9A34}" type="pres">
      <dgm:prSet presAssocID="{E4D20211-60AE-4A25-B037-434961EDA799}" presName="childText" presStyleLbl="revTx" presStyleIdx="0" presStyleCnt="2">
        <dgm:presLayoutVars>
          <dgm:bulletEnabled val="1"/>
        </dgm:presLayoutVars>
      </dgm:prSet>
      <dgm:spPr/>
      <dgm:t>
        <a:bodyPr/>
        <a:lstStyle/>
        <a:p>
          <a:endParaRPr lang="en-US"/>
        </a:p>
      </dgm:t>
    </dgm:pt>
    <dgm:pt modelId="{390E37FF-5132-4471-BCD6-BB227291DC69}" type="pres">
      <dgm:prSet presAssocID="{31D54CB7-9B64-4A2E-8D63-E8642556B467}" presName="parentText" presStyleLbl="node1" presStyleIdx="1" presStyleCnt="2">
        <dgm:presLayoutVars>
          <dgm:chMax val="0"/>
          <dgm:bulletEnabled val="1"/>
        </dgm:presLayoutVars>
      </dgm:prSet>
      <dgm:spPr/>
      <dgm:t>
        <a:bodyPr/>
        <a:lstStyle/>
        <a:p>
          <a:endParaRPr lang="en-US"/>
        </a:p>
      </dgm:t>
    </dgm:pt>
    <dgm:pt modelId="{473DD960-AF4A-4E39-B71E-21231DA36506}" type="pres">
      <dgm:prSet presAssocID="{31D54CB7-9B64-4A2E-8D63-E8642556B467}" presName="childText" presStyleLbl="revTx" presStyleIdx="1" presStyleCnt="2">
        <dgm:presLayoutVars>
          <dgm:bulletEnabled val="1"/>
        </dgm:presLayoutVars>
      </dgm:prSet>
      <dgm:spPr/>
      <dgm:t>
        <a:bodyPr/>
        <a:lstStyle/>
        <a:p>
          <a:endParaRPr lang="en-US"/>
        </a:p>
      </dgm:t>
    </dgm:pt>
  </dgm:ptLst>
  <dgm:cxnLst>
    <dgm:cxn modelId="{9EDFC196-E48F-4A23-BD0D-DD48F91C5C7A}" srcId="{31D54CB7-9B64-4A2E-8D63-E8642556B467}" destId="{7FB1A09B-5870-4E62-94F4-C7ACD2054271}" srcOrd="0" destOrd="0" parTransId="{4EFD64AD-075E-41BE-8BF0-F2F39059C7DD}" sibTransId="{E088B8D4-0CC7-45F7-B87D-5A0F630D80E4}"/>
    <dgm:cxn modelId="{1C124D86-C75D-4079-A1F9-896F4DB9DCCB}" type="presOf" srcId="{E4D20211-60AE-4A25-B037-434961EDA799}" destId="{2EC52593-34A3-4240-B357-0BF277C7008B}" srcOrd="0" destOrd="0" presId="urn:microsoft.com/office/officeart/2005/8/layout/vList2"/>
    <dgm:cxn modelId="{495B1C24-F523-47A5-ADDA-F362E7CFA48D}" type="presOf" srcId="{31D54CB7-9B64-4A2E-8D63-E8642556B467}" destId="{390E37FF-5132-4471-BCD6-BB227291DC69}" srcOrd="0" destOrd="0" presId="urn:microsoft.com/office/officeart/2005/8/layout/vList2"/>
    <dgm:cxn modelId="{A9C49189-B261-4371-9854-3B6704A4D97F}" type="presOf" srcId="{13AF55E1-C3CE-4CAB-9CE4-468385DFE5B6}" destId="{7C789F98-3395-4092-9799-55605E0F9A34}" srcOrd="0" destOrd="0" presId="urn:microsoft.com/office/officeart/2005/8/layout/vList2"/>
    <dgm:cxn modelId="{8D1C27FC-F77E-4F04-A41C-946A4700DFF6}" type="presOf" srcId="{88F16F79-86C1-4A18-BB65-C0CF9585917C}" destId="{8DA87767-5F6C-4C66-BD7E-2E08FC88AE22}" srcOrd="0" destOrd="0" presId="urn:microsoft.com/office/officeart/2005/8/layout/vList2"/>
    <dgm:cxn modelId="{89D72BCF-F27C-41EF-A137-306341BE0DAD}" srcId="{E4D20211-60AE-4A25-B037-434961EDA799}" destId="{13AF55E1-C3CE-4CAB-9CE4-468385DFE5B6}" srcOrd="0" destOrd="0" parTransId="{9D00ECBE-D43A-44A6-ADD3-4AF5F595783D}" sibTransId="{AFD4F8E7-F29F-4F9F-961A-C80C60166669}"/>
    <dgm:cxn modelId="{AEEBCD9D-17F3-4401-ACE0-795F370F6C8F}" srcId="{88F16F79-86C1-4A18-BB65-C0CF9585917C}" destId="{31D54CB7-9B64-4A2E-8D63-E8642556B467}" srcOrd="1" destOrd="0" parTransId="{123BAA95-9D69-4C78-97EA-B75DFA6156BC}" sibTransId="{46FBA726-CD56-46FD-95A1-824E28A4259C}"/>
    <dgm:cxn modelId="{B11605BF-67EF-4B14-A605-BE846A4321B2}" type="presOf" srcId="{7FB1A09B-5870-4E62-94F4-C7ACD2054271}" destId="{473DD960-AF4A-4E39-B71E-21231DA36506}" srcOrd="0" destOrd="0" presId="urn:microsoft.com/office/officeart/2005/8/layout/vList2"/>
    <dgm:cxn modelId="{D5E9E6FF-8FC5-41B9-B832-FEF12FF8AA6A}" srcId="{88F16F79-86C1-4A18-BB65-C0CF9585917C}" destId="{E4D20211-60AE-4A25-B037-434961EDA799}" srcOrd="0" destOrd="0" parTransId="{2D2E2765-2B01-4639-B6A2-29566F9DF33F}" sibTransId="{B4ABFF49-1BFE-48FE-A618-681F7A285F07}"/>
    <dgm:cxn modelId="{21180EF7-457E-40B4-A652-C887BE01BDCC}" type="presParOf" srcId="{8DA87767-5F6C-4C66-BD7E-2E08FC88AE22}" destId="{2EC52593-34A3-4240-B357-0BF277C7008B}" srcOrd="0" destOrd="0" presId="urn:microsoft.com/office/officeart/2005/8/layout/vList2"/>
    <dgm:cxn modelId="{1F9AE34F-5A28-4A85-8F8B-58F9478FBACA}" type="presParOf" srcId="{8DA87767-5F6C-4C66-BD7E-2E08FC88AE22}" destId="{7C789F98-3395-4092-9799-55605E0F9A34}" srcOrd="1" destOrd="0" presId="urn:microsoft.com/office/officeart/2005/8/layout/vList2"/>
    <dgm:cxn modelId="{669CA1A8-1317-44F5-B9C6-3090F6391708}" type="presParOf" srcId="{8DA87767-5F6C-4C66-BD7E-2E08FC88AE22}" destId="{390E37FF-5132-4471-BCD6-BB227291DC69}" srcOrd="2" destOrd="0" presId="urn:microsoft.com/office/officeart/2005/8/layout/vList2"/>
    <dgm:cxn modelId="{3AF6511D-52C2-4846-865A-36F939DD0669}" type="presParOf" srcId="{8DA87767-5F6C-4C66-BD7E-2E08FC88AE22}" destId="{473DD960-AF4A-4E39-B71E-21231DA36506}"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CCE2158-5A07-4580-B4E0-AAC8D537092D}" type="doc">
      <dgm:prSet loTypeId="urn:microsoft.com/office/officeart/2005/8/layout/hierarchy2" loCatId="hierarchy" qsTypeId="urn:microsoft.com/office/officeart/2005/8/quickstyle/simple1" qsCatId="simple" csTypeId="urn:microsoft.com/office/officeart/2005/8/colors/colorful1" csCatId="colorful" phldr="1"/>
      <dgm:spPr/>
      <dgm:t>
        <a:bodyPr/>
        <a:lstStyle/>
        <a:p>
          <a:endParaRPr lang="en-US"/>
        </a:p>
      </dgm:t>
    </dgm:pt>
    <dgm:pt modelId="{06777EEF-30A3-4F94-BAE6-94C88E63BFD7}">
      <dgm:prSet phldrT="[Text]"/>
      <dgm:spPr/>
      <dgm:t>
        <a:bodyPr/>
        <a:lstStyle/>
        <a:p>
          <a:r>
            <a:rPr lang="en-US" dirty="0"/>
            <a:t>State</a:t>
          </a:r>
        </a:p>
      </dgm:t>
    </dgm:pt>
    <dgm:pt modelId="{6992EAF2-4DCE-47B4-95D8-E0E011CEC77D}" type="parTrans" cxnId="{328A3FDC-61ED-4966-8BE6-8D3A999FF7A6}">
      <dgm:prSet/>
      <dgm:spPr/>
      <dgm:t>
        <a:bodyPr/>
        <a:lstStyle/>
        <a:p>
          <a:endParaRPr lang="en-US"/>
        </a:p>
      </dgm:t>
    </dgm:pt>
    <dgm:pt modelId="{7AFA34DA-56BC-4148-9FFB-C93A42EA46C5}" type="sibTrans" cxnId="{328A3FDC-61ED-4966-8BE6-8D3A999FF7A6}">
      <dgm:prSet/>
      <dgm:spPr/>
      <dgm:t>
        <a:bodyPr/>
        <a:lstStyle/>
        <a:p>
          <a:endParaRPr lang="en-US"/>
        </a:p>
      </dgm:t>
    </dgm:pt>
    <dgm:pt modelId="{A5AF1EBF-B5B9-4236-A78A-8B2FBADD24EC}">
      <dgm:prSet phldrT="[Text]"/>
      <dgm:spPr/>
      <dgm:t>
        <a:bodyPr/>
        <a:lstStyle/>
        <a:p>
          <a:r>
            <a:rPr lang="en-US" dirty="0"/>
            <a:t>Districts</a:t>
          </a:r>
        </a:p>
      </dgm:t>
    </dgm:pt>
    <dgm:pt modelId="{FD31C293-1762-46FD-8D4D-C94E32107764}" type="parTrans" cxnId="{E4D8697B-DBF2-462F-AB3F-D898D98F7D5E}">
      <dgm:prSet/>
      <dgm:spPr/>
      <dgm:t>
        <a:bodyPr/>
        <a:lstStyle/>
        <a:p>
          <a:endParaRPr lang="en-US"/>
        </a:p>
      </dgm:t>
    </dgm:pt>
    <dgm:pt modelId="{1F053E5E-75A3-4D19-9568-4A2CF86112BD}" type="sibTrans" cxnId="{E4D8697B-DBF2-462F-AB3F-D898D98F7D5E}">
      <dgm:prSet/>
      <dgm:spPr/>
      <dgm:t>
        <a:bodyPr/>
        <a:lstStyle/>
        <a:p>
          <a:endParaRPr lang="en-US"/>
        </a:p>
      </dgm:t>
    </dgm:pt>
    <dgm:pt modelId="{73DE49A4-DDBB-47A9-A9B2-82CC2343E46A}">
      <dgm:prSet phldrT="[Text]"/>
      <dgm:spPr/>
      <dgm:t>
        <a:bodyPr/>
        <a:lstStyle/>
        <a:p>
          <a:r>
            <a:rPr lang="en-US"/>
            <a:t>School Leaders</a:t>
          </a:r>
        </a:p>
      </dgm:t>
    </dgm:pt>
    <dgm:pt modelId="{2C755ABA-6BD3-4DBA-9CA7-B69CDDE36A1D}" type="parTrans" cxnId="{2464FAA9-D5B0-4C89-9990-6AF7449EFD77}">
      <dgm:prSet/>
      <dgm:spPr/>
      <dgm:t>
        <a:bodyPr/>
        <a:lstStyle/>
        <a:p>
          <a:endParaRPr lang="en-US"/>
        </a:p>
      </dgm:t>
    </dgm:pt>
    <dgm:pt modelId="{0D183C7E-6B0E-4B9B-BF50-62E9AF0317ED}" type="sibTrans" cxnId="{2464FAA9-D5B0-4C89-9990-6AF7449EFD77}">
      <dgm:prSet/>
      <dgm:spPr/>
      <dgm:t>
        <a:bodyPr/>
        <a:lstStyle/>
        <a:p>
          <a:endParaRPr lang="en-US"/>
        </a:p>
      </dgm:t>
    </dgm:pt>
    <dgm:pt modelId="{2DF46B15-15FF-43C2-810B-3676CB9BD61E}">
      <dgm:prSet phldrT="[Text]"/>
      <dgm:spPr/>
      <dgm:t>
        <a:bodyPr/>
        <a:lstStyle/>
        <a:p>
          <a:r>
            <a:rPr lang="en-US" dirty="0"/>
            <a:t>Teachers</a:t>
          </a:r>
        </a:p>
      </dgm:t>
    </dgm:pt>
    <dgm:pt modelId="{CAF296A8-D329-4943-A82F-0E9AC6CAEA8E}" type="parTrans" cxnId="{289C1D5D-7F0B-4A8D-B24B-2D2A6FFEED6A}">
      <dgm:prSet/>
      <dgm:spPr/>
      <dgm:t>
        <a:bodyPr/>
        <a:lstStyle/>
        <a:p>
          <a:endParaRPr lang="en-US"/>
        </a:p>
      </dgm:t>
    </dgm:pt>
    <dgm:pt modelId="{C984586B-5B6A-42A2-8110-3FA8CC4BB18F}" type="sibTrans" cxnId="{289C1D5D-7F0B-4A8D-B24B-2D2A6FFEED6A}">
      <dgm:prSet/>
      <dgm:spPr/>
      <dgm:t>
        <a:bodyPr/>
        <a:lstStyle/>
        <a:p>
          <a:endParaRPr lang="en-US"/>
        </a:p>
      </dgm:t>
    </dgm:pt>
    <dgm:pt modelId="{228FBF83-EFF6-46D6-B047-DF728B363317}" type="pres">
      <dgm:prSet presAssocID="{BCCE2158-5A07-4580-B4E0-AAC8D537092D}" presName="diagram" presStyleCnt="0">
        <dgm:presLayoutVars>
          <dgm:chPref val="1"/>
          <dgm:dir/>
          <dgm:animOne val="branch"/>
          <dgm:animLvl val="lvl"/>
          <dgm:resizeHandles val="exact"/>
        </dgm:presLayoutVars>
      </dgm:prSet>
      <dgm:spPr/>
      <dgm:t>
        <a:bodyPr/>
        <a:lstStyle/>
        <a:p>
          <a:endParaRPr lang="en-US"/>
        </a:p>
      </dgm:t>
    </dgm:pt>
    <dgm:pt modelId="{C0AA2850-3508-48D1-A8AF-4CE1CDE2C4CD}" type="pres">
      <dgm:prSet presAssocID="{06777EEF-30A3-4F94-BAE6-94C88E63BFD7}" presName="root1" presStyleCnt="0"/>
      <dgm:spPr/>
      <dgm:t>
        <a:bodyPr/>
        <a:lstStyle/>
        <a:p>
          <a:endParaRPr lang="en-US"/>
        </a:p>
      </dgm:t>
    </dgm:pt>
    <dgm:pt modelId="{E3AAE748-4523-4C15-AB39-0E5922391EEA}" type="pres">
      <dgm:prSet presAssocID="{06777EEF-30A3-4F94-BAE6-94C88E63BFD7}" presName="LevelOneTextNode" presStyleLbl="node0" presStyleIdx="0" presStyleCnt="1">
        <dgm:presLayoutVars>
          <dgm:chPref val="3"/>
        </dgm:presLayoutVars>
      </dgm:prSet>
      <dgm:spPr/>
      <dgm:t>
        <a:bodyPr/>
        <a:lstStyle/>
        <a:p>
          <a:endParaRPr lang="en-US"/>
        </a:p>
      </dgm:t>
    </dgm:pt>
    <dgm:pt modelId="{CAF8C7E7-E0C0-42E2-BFF2-95389A2A2471}" type="pres">
      <dgm:prSet presAssocID="{06777EEF-30A3-4F94-BAE6-94C88E63BFD7}" presName="level2hierChild" presStyleCnt="0"/>
      <dgm:spPr/>
      <dgm:t>
        <a:bodyPr/>
        <a:lstStyle/>
        <a:p>
          <a:endParaRPr lang="en-US"/>
        </a:p>
      </dgm:t>
    </dgm:pt>
    <dgm:pt modelId="{EC9C0E63-577E-4376-BC8B-314CE933B4A4}" type="pres">
      <dgm:prSet presAssocID="{FD31C293-1762-46FD-8D4D-C94E32107764}" presName="conn2-1" presStyleLbl="parChTrans1D2" presStyleIdx="0" presStyleCnt="1"/>
      <dgm:spPr/>
      <dgm:t>
        <a:bodyPr/>
        <a:lstStyle/>
        <a:p>
          <a:endParaRPr lang="en-US"/>
        </a:p>
      </dgm:t>
    </dgm:pt>
    <dgm:pt modelId="{1C861DBD-4D37-495F-A2B6-4DD5BE2B5F7E}" type="pres">
      <dgm:prSet presAssocID="{FD31C293-1762-46FD-8D4D-C94E32107764}" presName="connTx" presStyleLbl="parChTrans1D2" presStyleIdx="0" presStyleCnt="1"/>
      <dgm:spPr/>
      <dgm:t>
        <a:bodyPr/>
        <a:lstStyle/>
        <a:p>
          <a:endParaRPr lang="en-US"/>
        </a:p>
      </dgm:t>
    </dgm:pt>
    <dgm:pt modelId="{FFE99116-08B5-4E11-9605-E1B1DED530F0}" type="pres">
      <dgm:prSet presAssocID="{A5AF1EBF-B5B9-4236-A78A-8B2FBADD24EC}" presName="root2" presStyleCnt="0"/>
      <dgm:spPr/>
      <dgm:t>
        <a:bodyPr/>
        <a:lstStyle/>
        <a:p>
          <a:endParaRPr lang="en-US"/>
        </a:p>
      </dgm:t>
    </dgm:pt>
    <dgm:pt modelId="{3D4C448A-F3C7-4F27-8276-2C74FCE3AFF1}" type="pres">
      <dgm:prSet presAssocID="{A5AF1EBF-B5B9-4236-A78A-8B2FBADD24EC}" presName="LevelTwoTextNode" presStyleLbl="node2" presStyleIdx="0" presStyleCnt="1">
        <dgm:presLayoutVars>
          <dgm:chPref val="3"/>
        </dgm:presLayoutVars>
      </dgm:prSet>
      <dgm:spPr/>
      <dgm:t>
        <a:bodyPr/>
        <a:lstStyle/>
        <a:p>
          <a:endParaRPr lang="en-US"/>
        </a:p>
      </dgm:t>
    </dgm:pt>
    <dgm:pt modelId="{D4D448DD-EDC5-42F7-985E-2ACC51DD3999}" type="pres">
      <dgm:prSet presAssocID="{A5AF1EBF-B5B9-4236-A78A-8B2FBADD24EC}" presName="level3hierChild" presStyleCnt="0"/>
      <dgm:spPr/>
      <dgm:t>
        <a:bodyPr/>
        <a:lstStyle/>
        <a:p>
          <a:endParaRPr lang="en-US"/>
        </a:p>
      </dgm:t>
    </dgm:pt>
    <dgm:pt modelId="{DDEB791D-03F6-4E65-A245-C9311ECAF5AA}" type="pres">
      <dgm:prSet presAssocID="{2C755ABA-6BD3-4DBA-9CA7-B69CDDE36A1D}" presName="conn2-1" presStyleLbl="parChTrans1D3" presStyleIdx="0" presStyleCnt="1"/>
      <dgm:spPr/>
      <dgm:t>
        <a:bodyPr/>
        <a:lstStyle/>
        <a:p>
          <a:endParaRPr lang="en-US"/>
        </a:p>
      </dgm:t>
    </dgm:pt>
    <dgm:pt modelId="{8B43B6C0-C663-4A9F-9DD5-2B9C0CE42595}" type="pres">
      <dgm:prSet presAssocID="{2C755ABA-6BD3-4DBA-9CA7-B69CDDE36A1D}" presName="connTx" presStyleLbl="parChTrans1D3" presStyleIdx="0" presStyleCnt="1"/>
      <dgm:spPr/>
      <dgm:t>
        <a:bodyPr/>
        <a:lstStyle/>
        <a:p>
          <a:endParaRPr lang="en-US"/>
        </a:p>
      </dgm:t>
    </dgm:pt>
    <dgm:pt modelId="{6AB8F2A3-1BC7-4FDF-910D-AE43B0CECAFD}" type="pres">
      <dgm:prSet presAssocID="{73DE49A4-DDBB-47A9-A9B2-82CC2343E46A}" presName="root2" presStyleCnt="0"/>
      <dgm:spPr/>
      <dgm:t>
        <a:bodyPr/>
        <a:lstStyle/>
        <a:p>
          <a:endParaRPr lang="en-US"/>
        </a:p>
      </dgm:t>
    </dgm:pt>
    <dgm:pt modelId="{65F5220B-5EBA-4D62-8947-0D70AA7350A3}" type="pres">
      <dgm:prSet presAssocID="{73DE49A4-DDBB-47A9-A9B2-82CC2343E46A}" presName="LevelTwoTextNode" presStyleLbl="node3" presStyleIdx="0" presStyleCnt="1">
        <dgm:presLayoutVars>
          <dgm:chPref val="3"/>
        </dgm:presLayoutVars>
      </dgm:prSet>
      <dgm:spPr/>
      <dgm:t>
        <a:bodyPr/>
        <a:lstStyle/>
        <a:p>
          <a:endParaRPr lang="en-US"/>
        </a:p>
      </dgm:t>
    </dgm:pt>
    <dgm:pt modelId="{47BA7CE0-7A22-4FE9-9967-2AFF4D4E9C3F}" type="pres">
      <dgm:prSet presAssocID="{73DE49A4-DDBB-47A9-A9B2-82CC2343E46A}" presName="level3hierChild" presStyleCnt="0"/>
      <dgm:spPr/>
      <dgm:t>
        <a:bodyPr/>
        <a:lstStyle/>
        <a:p>
          <a:endParaRPr lang="en-US"/>
        </a:p>
      </dgm:t>
    </dgm:pt>
    <dgm:pt modelId="{446B9A25-7EB0-412A-8ECB-057207B9E4A1}" type="pres">
      <dgm:prSet presAssocID="{CAF296A8-D329-4943-A82F-0E9AC6CAEA8E}" presName="conn2-1" presStyleLbl="parChTrans1D4" presStyleIdx="0" presStyleCnt="1"/>
      <dgm:spPr/>
      <dgm:t>
        <a:bodyPr/>
        <a:lstStyle/>
        <a:p>
          <a:endParaRPr lang="en-US"/>
        </a:p>
      </dgm:t>
    </dgm:pt>
    <dgm:pt modelId="{CC166496-3EFA-4260-8EA4-C9BA3FCBF1D5}" type="pres">
      <dgm:prSet presAssocID="{CAF296A8-D329-4943-A82F-0E9AC6CAEA8E}" presName="connTx" presStyleLbl="parChTrans1D4" presStyleIdx="0" presStyleCnt="1"/>
      <dgm:spPr/>
      <dgm:t>
        <a:bodyPr/>
        <a:lstStyle/>
        <a:p>
          <a:endParaRPr lang="en-US"/>
        </a:p>
      </dgm:t>
    </dgm:pt>
    <dgm:pt modelId="{61E0FDF1-AD60-4FAD-9446-BC6A0B3A300B}" type="pres">
      <dgm:prSet presAssocID="{2DF46B15-15FF-43C2-810B-3676CB9BD61E}" presName="root2" presStyleCnt="0"/>
      <dgm:spPr/>
      <dgm:t>
        <a:bodyPr/>
        <a:lstStyle/>
        <a:p>
          <a:endParaRPr lang="en-US"/>
        </a:p>
      </dgm:t>
    </dgm:pt>
    <dgm:pt modelId="{ABCB7F20-F0B3-4261-9222-19BFB6560E13}" type="pres">
      <dgm:prSet presAssocID="{2DF46B15-15FF-43C2-810B-3676CB9BD61E}" presName="LevelTwoTextNode" presStyleLbl="node4" presStyleIdx="0" presStyleCnt="1">
        <dgm:presLayoutVars>
          <dgm:chPref val="3"/>
        </dgm:presLayoutVars>
      </dgm:prSet>
      <dgm:spPr/>
      <dgm:t>
        <a:bodyPr/>
        <a:lstStyle/>
        <a:p>
          <a:endParaRPr lang="en-US"/>
        </a:p>
      </dgm:t>
    </dgm:pt>
    <dgm:pt modelId="{EFB4EA3B-DFEE-4EE4-9AFA-251CA1DF404C}" type="pres">
      <dgm:prSet presAssocID="{2DF46B15-15FF-43C2-810B-3676CB9BD61E}" presName="level3hierChild" presStyleCnt="0"/>
      <dgm:spPr/>
      <dgm:t>
        <a:bodyPr/>
        <a:lstStyle/>
        <a:p>
          <a:endParaRPr lang="en-US"/>
        </a:p>
      </dgm:t>
    </dgm:pt>
  </dgm:ptLst>
  <dgm:cxnLst>
    <dgm:cxn modelId="{68B4421D-503B-43B5-853A-C97623E4F401}" type="presOf" srcId="{BCCE2158-5A07-4580-B4E0-AAC8D537092D}" destId="{228FBF83-EFF6-46D6-B047-DF728B363317}" srcOrd="0" destOrd="0" presId="urn:microsoft.com/office/officeart/2005/8/layout/hierarchy2"/>
    <dgm:cxn modelId="{C1B65A60-B3AA-44DD-AE61-1E722810C7EA}" type="presOf" srcId="{CAF296A8-D329-4943-A82F-0E9AC6CAEA8E}" destId="{446B9A25-7EB0-412A-8ECB-057207B9E4A1}" srcOrd="0" destOrd="0" presId="urn:microsoft.com/office/officeart/2005/8/layout/hierarchy2"/>
    <dgm:cxn modelId="{26FEE028-BC20-46F1-875B-540E0F69E34C}" type="presOf" srcId="{CAF296A8-D329-4943-A82F-0E9AC6CAEA8E}" destId="{CC166496-3EFA-4260-8EA4-C9BA3FCBF1D5}" srcOrd="1" destOrd="0" presId="urn:microsoft.com/office/officeart/2005/8/layout/hierarchy2"/>
    <dgm:cxn modelId="{9D5CAF28-A839-4A35-9A7B-5C1E315BB7B3}" type="presOf" srcId="{06777EEF-30A3-4F94-BAE6-94C88E63BFD7}" destId="{E3AAE748-4523-4C15-AB39-0E5922391EEA}" srcOrd="0" destOrd="0" presId="urn:microsoft.com/office/officeart/2005/8/layout/hierarchy2"/>
    <dgm:cxn modelId="{FFDD54B5-5C5E-463B-8EF3-E5BAA56FA91C}" type="presOf" srcId="{A5AF1EBF-B5B9-4236-A78A-8B2FBADD24EC}" destId="{3D4C448A-F3C7-4F27-8276-2C74FCE3AFF1}" srcOrd="0" destOrd="0" presId="urn:microsoft.com/office/officeart/2005/8/layout/hierarchy2"/>
    <dgm:cxn modelId="{3D631E2A-D6DD-4119-8CFB-75D0D275F692}" type="presOf" srcId="{2DF46B15-15FF-43C2-810B-3676CB9BD61E}" destId="{ABCB7F20-F0B3-4261-9222-19BFB6560E13}" srcOrd="0" destOrd="0" presId="urn:microsoft.com/office/officeart/2005/8/layout/hierarchy2"/>
    <dgm:cxn modelId="{2F77C919-DC5A-4527-8C31-490C15DC7D65}" type="presOf" srcId="{2C755ABA-6BD3-4DBA-9CA7-B69CDDE36A1D}" destId="{8B43B6C0-C663-4A9F-9DD5-2B9C0CE42595}" srcOrd="1" destOrd="0" presId="urn:microsoft.com/office/officeart/2005/8/layout/hierarchy2"/>
    <dgm:cxn modelId="{087AE86C-2D72-4F02-A72D-6718E942600E}" type="presOf" srcId="{FD31C293-1762-46FD-8D4D-C94E32107764}" destId="{1C861DBD-4D37-495F-A2B6-4DD5BE2B5F7E}" srcOrd="1" destOrd="0" presId="urn:microsoft.com/office/officeart/2005/8/layout/hierarchy2"/>
    <dgm:cxn modelId="{E4D8697B-DBF2-462F-AB3F-D898D98F7D5E}" srcId="{06777EEF-30A3-4F94-BAE6-94C88E63BFD7}" destId="{A5AF1EBF-B5B9-4236-A78A-8B2FBADD24EC}" srcOrd="0" destOrd="0" parTransId="{FD31C293-1762-46FD-8D4D-C94E32107764}" sibTransId="{1F053E5E-75A3-4D19-9568-4A2CF86112BD}"/>
    <dgm:cxn modelId="{328A3FDC-61ED-4966-8BE6-8D3A999FF7A6}" srcId="{BCCE2158-5A07-4580-B4E0-AAC8D537092D}" destId="{06777EEF-30A3-4F94-BAE6-94C88E63BFD7}" srcOrd="0" destOrd="0" parTransId="{6992EAF2-4DCE-47B4-95D8-E0E011CEC77D}" sibTransId="{7AFA34DA-56BC-4148-9FFB-C93A42EA46C5}"/>
    <dgm:cxn modelId="{4C8B8D42-D93D-43F9-8A67-F2D1EBC8A3F6}" type="presOf" srcId="{73DE49A4-DDBB-47A9-A9B2-82CC2343E46A}" destId="{65F5220B-5EBA-4D62-8947-0D70AA7350A3}" srcOrd="0" destOrd="0" presId="urn:microsoft.com/office/officeart/2005/8/layout/hierarchy2"/>
    <dgm:cxn modelId="{485720C5-F415-47FD-9782-81A00CF6B989}" type="presOf" srcId="{FD31C293-1762-46FD-8D4D-C94E32107764}" destId="{EC9C0E63-577E-4376-BC8B-314CE933B4A4}" srcOrd="0" destOrd="0" presId="urn:microsoft.com/office/officeart/2005/8/layout/hierarchy2"/>
    <dgm:cxn modelId="{2477F249-7972-41CC-AAE1-728FB77EAE61}" type="presOf" srcId="{2C755ABA-6BD3-4DBA-9CA7-B69CDDE36A1D}" destId="{DDEB791D-03F6-4E65-A245-C9311ECAF5AA}" srcOrd="0" destOrd="0" presId="urn:microsoft.com/office/officeart/2005/8/layout/hierarchy2"/>
    <dgm:cxn modelId="{289C1D5D-7F0B-4A8D-B24B-2D2A6FFEED6A}" srcId="{73DE49A4-DDBB-47A9-A9B2-82CC2343E46A}" destId="{2DF46B15-15FF-43C2-810B-3676CB9BD61E}" srcOrd="0" destOrd="0" parTransId="{CAF296A8-D329-4943-A82F-0E9AC6CAEA8E}" sibTransId="{C984586B-5B6A-42A2-8110-3FA8CC4BB18F}"/>
    <dgm:cxn modelId="{2464FAA9-D5B0-4C89-9990-6AF7449EFD77}" srcId="{A5AF1EBF-B5B9-4236-A78A-8B2FBADD24EC}" destId="{73DE49A4-DDBB-47A9-A9B2-82CC2343E46A}" srcOrd="0" destOrd="0" parTransId="{2C755ABA-6BD3-4DBA-9CA7-B69CDDE36A1D}" sibTransId="{0D183C7E-6B0E-4B9B-BF50-62E9AF0317ED}"/>
    <dgm:cxn modelId="{006B7D95-D24D-4C16-A8EE-401081EB9D84}" type="presParOf" srcId="{228FBF83-EFF6-46D6-B047-DF728B363317}" destId="{C0AA2850-3508-48D1-A8AF-4CE1CDE2C4CD}" srcOrd="0" destOrd="0" presId="urn:microsoft.com/office/officeart/2005/8/layout/hierarchy2"/>
    <dgm:cxn modelId="{8FE058BA-2947-4DC3-802D-0E4E5CF9DED7}" type="presParOf" srcId="{C0AA2850-3508-48D1-A8AF-4CE1CDE2C4CD}" destId="{E3AAE748-4523-4C15-AB39-0E5922391EEA}" srcOrd="0" destOrd="0" presId="urn:microsoft.com/office/officeart/2005/8/layout/hierarchy2"/>
    <dgm:cxn modelId="{684411BA-6CBA-4AA9-A1CB-219608F40A35}" type="presParOf" srcId="{C0AA2850-3508-48D1-A8AF-4CE1CDE2C4CD}" destId="{CAF8C7E7-E0C0-42E2-BFF2-95389A2A2471}" srcOrd="1" destOrd="0" presId="urn:microsoft.com/office/officeart/2005/8/layout/hierarchy2"/>
    <dgm:cxn modelId="{F327D6C3-B994-408A-986B-32193AE26333}" type="presParOf" srcId="{CAF8C7E7-E0C0-42E2-BFF2-95389A2A2471}" destId="{EC9C0E63-577E-4376-BC8B-314CE933B4A4}" srcOrd="0" destOrd="0" presId="urn:microsoft.com/office/officeart/2005/8/layout/hierarchy2"/>
    <dgm:cxn modelId="{D7FB06A5-2318-46FD-88A0-05866EF4825C}" type="presParOf" srcId="{EC9C0E63-577E-4376-BC8B-314CE933B4A4}" destId="{1C861DBD-4D37-495F-A2B6-4DD5BE2B5F7E}" srcOrd="0" destOrd="0" presId="urn:microsoft.com/office/officeart/2005/8/layout/hierarchy2"/>
    <dgm:cxn modelId="{A1B923B8-FAB5-4FE0-9AEE-77FCE38AEE3B}" type="presParOf" srcId="{CAF8C7E7-E0C0-42E2-BFF2-95389A2A2471}" destId="{FFE99116-08B5-4E11-9605-E1B1DED530F0}" srcOrd="1" destOrd="0" presId="urn:microsoft.com/office/officeart/2005/8/layout/hierarchy2"/>
    <dgm:cxn modelId="{F542DD4E-026C-4889-A92B-BFD1193698DB}" type="presParOf" srcId="{FFE99116-08B5-4E11-9605-E1B1DED530F0}" destId="{3D4C448A-F3C7-4F27-8276-2C74FCE3AFF1}" srcOrd="0" destOrd="0" presId="urn:microsoft.com/office/officeart/2005/8/layout/hierarchy2"/>
    <dgm:cxn modelId="{C6EA9B8C-606D-4362-BC52-DFEF69D995CF}" type="presParOf" srcId="{FFE99116-08B5-4E11-9605-E1B1DED530F0}" destId="{D4D448DD-EDC5-42F7-985E-2ACC51DD3999}" srcOrd="1" destOrd="0" presId="urn:microsoft.com/office/officeart/2005/8/layout/hierarchy2"/>
    <dgm:cxn modelId="{B334C1A0-7077-489F-8B98-78BE87D0ED83}" type="presParOf" srcId="{D4D448DD-EDC5-42F7-985E-2ACC51DD3999}" destId="{DDEB791D-03F6-4E65-A245-C9311ECAF5AA}" srcOrd="0" destOrd="0" presId="urn:microsoft.com/office/officeart/2005/8/layout/hierarchy2"/>
    <dgm:cxn modelId="{1716DB59-2CC8-4620-A497-E35E4F0834DB}" type="presParOf" srcId="{DDEB791D-03F6-4E65-A245-C9311ECAF5AA}" destId="{8B43B6C0-C663-4A9F-9DD5-2B9C0CE42595}" srcOrd="0" destOrd="0" presId="urn:microsoft.com/office/officeart/2005/8/layout/hierarchy2"/>
    <dgm:cxn modelId="{D2C361CE-EDC3-4074-856C-6F839B58535A}" type="presParOf" srcId="{D4D448DD-EDC5-42F7-985E-2ACC51DD3999}" destId="{6AB8F2A3-1BC7-4FDF-910D-AE43B0CECAFD}" srcOrd="1" destOrd="0" presId="urn:microsoft.com/office/officeart/2005/8/layout/hierarchy2"/>
    <dgm:cxn modelId="{50BD6FFA-FF61-4FF1-AA56-54671F72D857}" type="presParOf" srcId="{6AB8F2A3-1BC7-4FDF-910D-AE43B0CECAFD}" destId="{65F5220B-5EBA-4D62-8947-0D70AA7350A3}" srcOrd="0" destOrd="0" presId="urn:microsoft.com/office/officeart/2005/8/layout/hierarchy2"/>
    <dgm:cxn modelId="{E798BC82-3C6A-4138-9D5E-E195A7D2D2A5}" type="presParOf" srcId="{6AB8F2A3-1BC7-4FDF-910D-AE43B0CECAFD}" destId="{47BA7CE0-7A22-4FE9-9967-2AFF4D4E9C3F}" srcOrd="1" destOrd="0" presId="urn:microsoft.com/office/officeart/2005/8/layout/hierarchy2"/>
    <dgm:cxn modelId="{2C134042-E476-4F22-91DF-3AEDC0D11FB6}" type="presParOf" srcId="{47BA7CE0-7A22-4FE9-9967-2AFF4D4E9C3F}" destId="{446B9A25-7EB0-412A-8ECB-057207B9E4A1}" srcOrd="0" destOrd="0" presId="urn:microsoft.com/office/officeart/2005/8/layout/hierarchy2"/>
    <dgm:cxn modelId="{C0E00CB2-4652-4F76-8A29-CABA86EA23B1}" type="presParOf" srcId="{446B9A25-7EB0-412A-8ECB-057207B9E4A1}" destId="{CC166496-3EFA-4260-8EA4-C9BA3FCBF1D5}" srcOrd="0" destOrd="0" presId="urn:microsoft.com/office/officeart/2005/8/layout/hierarchy2"/>
    <dgm:cxn modelId="{2CB8D427-A6A1-4FE0-84F9-23B7CFB96567}" type="presParOf" srcId="{47BA7CE0-7A22-4FE9-9967-2AFF4D4E9C3F}" destId="{61E0FDF1-AD60-4FAD-9446-BC6A0B3A300B}" srcOrd="1" destOrd="0" presId="urn:microsoft.com/office/officeart/2005/8/layout/hierarchy2"/>
    <dgm:cxn modelId="{15CB436E-5778-499B-80B3-F2D253923E8A}" type="presParOf" srcId="{61E0FDF1-AD60-4FAD-9446-BC6A0B3A300B}" destId="{ABCB7F20-F0B3-4261-9222-19BFB6560E13}" srcOrd="0" destOrd="0" presId="urn:microsoft.com/office/officeart/2005/8/layout/hierarchy2"/>
    <dgm:cxn modelId="{96E1DB3C-F75B-4E27-9F8A-B8CB2F9FAAA1}" type="presParOf" srcId="{61E0FDF1-AD60-4FAD-9446-BC6A0B3A300B}" destId="{EFB4EA3B-DFEE-4EE4-9AFA-251CA1DF404C}"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CCE2158-5A07-4580-B4E0-AAC8D537092D}" type="doc">
      <dgm:prSet loTypeId="urn:microsoft.com/office/officeart/2005/8/layout/hierarchy2" loCatId="hierarchy" qsTypeId="urn:microsoft.com/office/officeart/2005/8/quickstyle/simple1" qsCatId="simple" csTypeId="urn:microsoft.com/office/officeart/2005/8/colors/colorful1" csCatId="colorful" phldr="1"/>
      <dgm:spPr/>
      <dgm:t>
        <a:bodyPr/>
        <a:lstStyle/>
        <a:p>
          <a:endParaRPr lang="en-US"/>
        </a:p>
      </dgm:t>
    </dgm:pt>
    <dgm:pt modelId="{06777EEF-30A3-4F94-BAE6-94C88E63BFD7}">
      <dgm:prSet phldrT="[Text]" custT="1"/>
      <dgm:spPr/>
      <dgm:t>
        <a:bodyPr/>
        <a:lstStyle/>
        <a:p>
          <a:r>
            <a:rPr lang="en-US" sz="2300" dirty="0"/>
            <a:t>State</a:t>
          </a:r>
        </a:p>
      </dgm:t>
    </dgm:pt>
    <dgm:pt modelId="{6992EAF2-4DCE-47B4-95D8-E0E011CEC77D}" type="parTrans" cxnId="{328A3FDC-61ED-4966-8BE6-8D3A999FF7A6}">
      <dgm:prSet/>
      <dgm:spPr/>
      <dgm:t>
        <a:bodyPr/>
        <a:lstStyle/>
        <a:p>
          <a:endParaRPr lang="en-US"/>
        </a:p>
      </dgm:t>
    </dgm:pt>
    <dgm:pt modelId="{7AFA34DA-56BC-4148-9FFB-C93A42EA46C5}" type="sibTrans" cxnId="{328A3FDC-61ED-4966-8BE6-8D3A999FF7A6}">
      <dgm:prSet/>
      <dgm:spPr/>
      <dgm:t>
        <a:bodyPr/>
        <a:lstStyle/>
        <a:p>
          <a:endParaRPr lang="en-US"/>
        </a:p>
      </dgm:t>
    </dgm:pt>
    <dgm:pt modelId="{A5AF1EBF-B5B9-4236-A78A-8B2FBADD24EC}">
      <dgm:prSet phldrT="[Text]" custT="1"/>
      <dgm:spPr/>
      <dgm:t>
        <a:bodyPr/>
        <a:lstStyle/>
        <a:p>
          <a:r>
            <a:rPr lang="en-US" sz="2300" dirty="0"/>
            <a:t>Districts</a:t>
          </a:r>
        </a:p>
      </dgm:t>
    </dgm:pt>
    <dgm:pt modelId="{FD31C293-1762-46FD-8D4D-C94E32107764}" type="parTrans" cxnId="{E4D8697B-DBF2-462F-AB3F-D898D98F7D5E}">
      <dgm:prSet/>
      <dgm:spPr/>
      <dgm:t>
        <a:bodyPr/>
        <a:lstStyle/>
        <a:p>
          <a:endParaRPr lang="en-US"/>
        </a:p>
      </dgm:t>
    </dgm:pt>
    <dgm:pt modelId="{1F053E5E-75A3-4D19-9568-4A2CF86112BD}" type="sibTrans" cxnId="{E4D8697B-DBF2-462F-AB3F-D898D98F7D5E}">
      <dgm:prSet/>
      <dgm:spPr/>
      <dgm:t>
        <a:bodyPr/>
        <a:lstStyle/>
        <a:p>
          <a:endParaRPr lang="en-US"/>
        </a:p>
      </dgm:t>
    </dgm:pt>
    <dgm:pt modelId="{73DE49A4-DDBB-47A9-A9B2-82CC2343E46A}">
      <dgm:prSet phldrT="[Text]" custT="1"/>
      <dgm:spPr/>
      <dgm:t>
        <a:bodyPr/>
        <a:lstStyle/>
        <a:p>
          <a:r>
            <a:rPr lang="en-US" sz="2300" dirty="0"/>
            <a:t>School Leaders</a:t>
          </a:r>
        </a:p>
      </dgm:t>
    </dgm:pt>
    <dgm:pt modelId="{2C755ABA-6BD3-4DBA-9CA7-B69CDDE36A1D}" type="parTrans" cxnId="{2464FAA9-D5B0-4C89-9990-6AF7449EFD77}">
      <dgm:prSet/>
      <dgm:spPr/>
      <dgm:t>
        <a:bodyPr/>
        <a:lstStyle/>
        <a:p>
          <a:endParaRPr lang="en-US"/>
        </a:p>
      </dgm:t>
    </dgm:pt>
    <dgm:pt modelId="{0D183C7E-6B0E-4B9B-BF50-62E9AF0317ED}" type="sibTrans" cxnId="{2464FAA9-D5B0-4C89-9990-6AF7449EFD77}">
      <dgm:prSet/>
      <dgm:spPr/>
      <dgm:t>
        <a:bodyPr/>
        <a:lstStyle/>
        <a:p>
          <a:endParaRPr lang="en-US"/>
        </a:p>
      </dgm:t>
    </dgm:pt>
    <dgm:pt modelId="{2DF46B15-15FF-43C2-810B-3676CB9BD61E}">
      <dgm:prSet phldrT="[Text]" custT="1"/>
      <dgm:spPr>
        <a:solidFill>
          <a:schemeClr val="accent4"/>
        </a:solidFill>
      </dgm:spPr>
      <dgm:t>
        <a:bodyPr/>
        <a:lstStyle/>
        <a:p>
          <a:r>
            <a:rPr lang="en-US" sz="2300" dirty="0"/>
            <a:t>Teachers</a:t>
          </a:r>
        </a:p>
      </dgm:t>
    </dgm:pt>
    <dgm:pt modelId="{CAF296A8-D329-4943-A82F-0E9AC6CAEA8E}" type="parTrans" cxnId="{289C1D5D-7F0B-4A8D-B24B-2D2A6FFEED6A}">
      <dgm:prSet/>
      <dgm:spPr/>
      <dgm:t>
        <a:bodyPr/>
        <a:lstStyle/>
        <a:p>
          <a:endParaRPr lang="en-US"/>
        </a:p>
      </dgm:t>
    </dgm:pt>
    <dgm:pt modelId="{C984586B-5B6A-42A2-8110-3FA8CC4BB18F}" type="sibTrans" cxnId="{289C1D5D-7F0B-4A8D-B24B-2D2A6FFEED6A}">
      <dgm:prSet/>
      <dgm:spPr/>
      <dgm:t>
        <a:bodyPr/>
        <a:lstStyle/>
        <a:p>
          <a:endParaRPr lang="en-US"/>
        </a:p>
      </dgm:t>
    </dgm:pt>
    <dgm:pt modelId="{228FBF83-EFF6-46D6-B047-DF728B363317}" type="pres">
      <dgm:prSet presAssocID="{BCCE2158-5A07-4580-B4E0-AAC8D537092D}" presName="diagram" presStyleCnt="0">
        <dgm:presLayoutVars>
          <dgm:chPref val="1"/>
          <dgm:dir/>
          <dgm:animOne val="branch"/>
          <dgm:animLvl val="lvl"/>
          <dgm:resizeHandles val="exact"/>
        </dgm:presLayoutVars>
      </dgm:prSet>
      <dgm:spPr/>
      <dgm:t>
        <a:bodyPr/>
        <a:lstStyle/>
        <a:p>
          <a:endParaRPr lang="en-US"/>
        </a:p>
      </dgm:t>
    </dgm:pt>
    <dgm:pt modelId="{C0AA2850-3508-48D1-A8AF-4CE1CDE2C4CD}" type="pres">
      <dgm:prSet presAssocID="{06777EEF-30A3-4F94-BAE6-94C88E63BFD7}" presName="root1" presStyleCnt="0"/>
      <dgm:spPr/>
      <dgm:t>
        <a:bodyPr/>
        <a:lstStyle/>
        <a:p>
          <a:endParaRPr lang="en-US"/>
        </a:p>
      </dgm:t>
    </dgm:pt>
    <dgm:pt modelId="{E3AAE748-4523-4C15-AB39-0E5922391EEA}" type="pres">
      <dgm:prSet presAssocID="{06777EEF-30A3-4F94-BAE6-94C88E63BFD7}" presName="LevelOneTextNode" presStyleLbl="node0" presStyleIdx="0" presStyleCnt="1">
        <dgm:presLayoutVars>
          <dgm:chPref val="3"/>
        </dgm:presLayoutVars>
      </dgm:prSet>
      <dgm:spPr/>
      <dgm:t>
        <a:bodyPr/>
        <a:lstStyle/>
        <a:p>
          <a:endParaRPr lang="en-US"/>
        </a:p>
      </dgm:t>
    </dgm:pt>
    <dgm:pt modelId="{CAF8C7E7-E0C0-42E2-BFF2-95389A2A2471}" type="pres">
      <dgm:prSet presAssocID="{06777EEF-30A3-4F94-BAE6-94C88E63BFD7}" presName="level2hierChild" presStyleCnt="0"/>
      <dgm:spPr/>
      <dgm:t>
        <a:bodyPr/>
        <a:lstStyle/>
        <a:p>
          <a:endParaRPr lang="en-US"/>
        </a:p>
      </dgm:t>
    </dgm:pt>
    <dgm:pt modelId="{EC9C0E63-577E-4376-BC8B-314CE933B4A4}" type="pres">
      <dgm:prSet presAssocID="{FD31C293-1762-46FD-8D4D-C94E32107764}" presName="conn2-1" presStyleLbl="parChTrans1D2" presStyleIdx="0" presStyleCnt="1"/>
      <dgm:spPr/>
      <dgm:t>
        <a:bodyPr/>
        <a:lstStyle/>
        <a:p>
          <a:endParaRPr lang="en-US"/>
        </a:p>
      </dgm:t>
    </dgm:pt>
    <dgm:pt modelId="{1C861DBD-4D37-495F-A2B6-4DD5BE2B5F7E}" type="pres">
      <dgm:prSet presAssocID="{FD31C293-1762-46FD-8D4D-C94E32107764}" presName="connTx" presStyleLbl="parChTrans1D2" presStyleIdx="0" presStyleCnt="1"/>
      <dgm:spPr/>
      <dgm:t>
        <a:bodyPr/>
        <a:lstStyle/>
        <a:p>
          <a:endParaRPr lang="en-US"/>
        </a:p>
      </dgm:t>
    </dgm:pt>
    <dgm:pt modelId="{FFE99116-08B5-4E11-9605-E1B1DED530F0}" type="pres">
      <dgm:prSet presAssocID="{A5AF1EBF-B5B9-4236-A78A-8B2FBADD24EC}" presName="root2" presStyleCnt="0"/>
      <dgm:spPr/>
      <dgm:t>
        <a:bodyPr/>
        <a:lstStyle/>
        <a:p>
          <a:endParaRPr lang="en-US"/>
        </a:p>
      </dgm:t>
    </dgm:pt>
    <dgm:pt modelId="{3D4C448A-F3C7-4F27-8276-2C74FCE3AFF1}" type="pres">
      <dgm:prSet presAssocID="{A5AF1EBF-B5B9-4236-A78A-8B2FBADD24EC}" presName="LevelTwoTextNode" presStyleLbl="node2" presStyleIdx="0" presStyleCnt="1">
        <dgm:presLayoutVars>
          <dgm:chPref val="3"/>
        </dgm:presLayoutVars>
      </dgm:prSet>
      <dgm:spPr/>
      <dgm:t>
        <a:bodyPr/>
        <a:lstStyle/>
        <a:p>
          <a:endParaRPr lang="en-US"/>
        </a:p>
      </dgm:t>
    </dgm:pt>
    <dgm:pt modelId="{D4D448DD-EDC5-42F7-985E-2ACC51DD3999}" type="pres">
      <dgm:prSet presAssocID="{A5AF1EBF-B5B9-4236-A78A-8B2FBADD24EC}" presName="level3hierChild" presStyleCnt="0"/>
      <dgm:spPr/>
      <dgm:t>
        <a:bodyPr/>
        <a:lstStyle/>
        <a:p>
          <a:endParaRPr lang="en-US"/>
        </a:p>
      </dgm:t>
    </dgm:pt>
    <dgm:pt modelId="{DDEB791D-03F6-4E65-A245-C9311ECAF5AA}" type="pres">
      <dgm:prSet presAssocID="{2C755ABA-6BD3-4DBA-9CA7-B69CDDE36A1D}" presName="conn2-1" presStyleLbl="parChTrans1D3" presStyleIdx="0" presStyleCnt="2"/>
      <dgm:spPr/>
      <dgm:t>
        <a:bodyPr/>
        <a:lstStyle/>
        <a:p>
          <a:endParaRPr lang="en-US"/>
        </a:p>
      </dgm:t>
    </dgm:pt>
    <dgm:pt modelId="{8B43B6C0-C663-4A9F-9DD5-2B9C0CE42595}" type="pres">
      <dgm:prSet presAssocID="{2C755ABA-6BD3-4DBA-9CA7-B69CDDE36A1D}" presName="connTx" presStyleLbl="parChTrans1D3" presStyleIdx="0" presStyleCnt="2"/>
      <dgm:spPr/>
      <dgm:t>
        <a:bodyPr/>
        <a:lstStyle/>
        <a:p>
          <a:endParaRPr lang="en-US"/>
        </a:p>
      </dgm:t>
    </dgm:pt>
    <dgm:pt modelId="{6AB8F2A3-1BC7-4FDF-910D-AE43B0CECAFD}" type="pres">
      <dgm:prSet presAssocID="{73DE49A4-DDBB-47A9-A9B2-82CC2343E46A}" presName="root2" presStyleCnt="0"/>
      <dgm:spPr/>
      <dgm:t>
        <a:bodyPr/>
        <a:lstStyle/>
        <a:p>
          <a:endParaRPr lang="en-US"/>
        </a:p>
      </dgm:t>
    </dgm:pt>
    <dgm:pt modelId="{65F5220B-5EBA-4D62-8947-0D70AA7350A3}" type="pres">
      <dgm:prSet presAssocID="{73DE49A4-DDBB-47A9-A9B2-82CC2343E46A}" presName="LevelTwoTextNode" presStyleLbl="node3" presStyleIdx="0" presStyleCnt="2">
        <dgm:presLayoutVars>
          <dgm:chPref val="3"/>
        </dgm:presLayoutVars>
      </dgm:prSet>
      <dgm:spPr/>
      <dgm:t>
        <a:bodyPr/>
        <a:lstStyle/>
        <a:p>
          <a:endParaRPr lang="en-US"/>
        </a:p>
      </dgm:t>
    </dgm:pt>
    <dgm:pt modelId="{47BA7CE0-7A22-4FE9-9967-2AFF4D4E9C3F}" type="pres">
      <dgm:prSet presAssocID="{73DE49A4-DDBB-47A9-A9B2-82CC2343E46A}" presName="level3hierChild" presStyleCnt="0"/>
      <dgm:spPr/>
      <dgm:t>
        <a:bodyPr/>
        <a:lstStyle/>
        <a:p>
          <a:endParaRPr lang="en-US"/>
        </a:p>
      </dgm:t>
    </dgm:pt>
    <dgm:pt modelId="{446B9A25-7EB0-412A-8ECB-057207B9E4A1}" type="pres">
      <dgm:prSet presAssocID="{CAF296A8-D329-4943-A82F-0E9AC6CAEA8E}" presName="conn2-1" presStyleLbl="parChTrans1D3" presStyleIdx="1" presStyleCnt="2"/>
      <dgm:spPr/>
      <dgm:t>
        <a:bodyPr/>
        <a:lstStyle/>
        <a:p>
          <a:endParaRPr lang="en-US"/>
        </a:p>
      </dgm:t>
    </dgm:pt>
    <dgm:pt modelId="{CC166496-3EFA-4260-8EA4-C9BA3FCBF1D5}" type="pres">
      <dgm:prSet presAssocID="{CAF296A8-D329-4943-A82F-0E9AC6CAEA8E}" presName="connTx" presStyleLbl="parChTrans1D3" presStyleIdx="1" presStyleCnt="2"/>
      <dgm:spPr/>
      <dgm:t>
        <a:bodyPr/>
        <a:lstStyle/>
        <a:p>
          <a:endParaRPr lang="en-US"/>
        </a:p>
      </dgm:t>
    </dgm:pt>
    <dgm:pt modelId="{61E0FDF1-AD60-4FAD-9446-BC6A0B3A300B}" type="pres">
      <dgm:prSet presAssocID="{2DF46B15-15FF-43C2-810B-3676CB9BD61E}" presName="root2" presStyleCnt="0"/>
      <dgm:spPr/>
      <dgm:t>
        <a:bodyPr/>
        <a:lstStyle/>
        <a:p>
          <a:endParaRPr lang="en-US"/>
        </a:p>
      </dgm:t>
    </dgm:pt>
    <dgm:pt modelId="{ABCB7F20-F0B3-4261-9222-19BFB6560E13}" type="pres">
      <dgm:prSet presAssocID="{2DF46B15-15FF-43C2-810B-3676CB9BD61E}" presName="LevelTwoTextNode" presStyleLbl="node3" presStyleIdx="1" presStyleCnt="2">
        <dgm:presLayoutVars>
          <dgm:chPref val="3"/>
        </dgm:presLayoutVars>
      </dgm:prSet>
      <dgm:spPr/>
      <dgm:t>
        <a:bodyPr/>
        <a:lstStyle/>
        <a:p>
          <a:endParaRPr lang="en-US"/>
        </a:p>
      </dgm:t>
    </dgm:pt>
    <dgm:pt modelId="{EFB4EA3B-DFEE-4EE4-9AFA-251CA1DF404C}" type="pres">
      <dgm:prSet presAssocID="{2DF46B15-15FF-43C2-810B-3676CB9BD61E}" presName="level3hierChild" presStyleCnt="0"/>
      <dgm:spPr/>
      <dgm:t>
        <a:bodyPr/>
        <a:lstStyle/>
        <a:p>
          <a:endParaRPr lang="en-US"/>
        </a:p>
      </dgm:t>
    </dgm:pt>
  </dgm:ptLst>
  <dgm:cxnLst>
    <dgm:cxn modelId="{BEA09CCC-8647-414C-9E6B-2F937B14D7CC}" type="presOf" srcId="{06777EEF-30A3-4F94-BAE6-94C88E63BFD7}" destId="{E3AAE748-4523-4C15-AB39-0E5922391EEA}" srcOrd="0" destOrd="0" presId="urn:microsoft.com/office/officeart/2005/8/layout/hierarchy2"/>
    <dgm:cxn modelId="{CD2BE09E-8AC9-4AD2-8F99-43B0624AC909}" type="presOf" srcId="{2C755ABA-6BD3-4DBA-9CA7-B69CDDE36A1D}" destId="{DDEB791D-03F6-4E65-A245-C9311ECAF5AA}" srcOrd="0" destOrd="0" presId="urn:microsoft.com/office/officeart/2005/8/layout/hierarchy2"/>
    <dgm:cxn modelId="{6AB1C118-9701-4B1E-B0C9-3517FE1C8984}" type="presOf" srcId="{CAF296A8-D329-4943-A82F-0E9AC6CAEA8E}" destId="{CC166496-3EFA-4260-8EA4-C9BA3FCBF1D5}" srcOrd="1" destOrd="0" presId="urn:microsoft.com/office/officeart/2005/8/layout/hierarchy2"/>
    <dgm:cxn modelId="{8D144ADF-5D0D-48C1-950E-B0C72836C682}" type="presOf" srcId="{CAF296A8-D329-4943-A82F-0E9AC6CAEA8E}" destId="{446B9A25-7EB0-412A-8ECB-057207B9E4A1}" srcOrd="0" destOrd="0" presId="urn:microsoft.com/office/officeart/2005/8/layout/hierarchy2"/>
    <dgm:cxn modelId="{0C05EE61-E92D-4D0B-B3EB-A70D2961E613}" type="presOf" srcId="{A5AF1EBF-B5B9-4236-A78A-8B2FBADD24EC}" destId="{3D4C448A-F3C7-4F27-8276-2C74FCE3AFF1}" srcOrd="0" destOrd="0" presId="urn:microsoft.com/office/officeart/2005/8/layout/hierarchy2"/>
    <dgm:cxn modelId="{E18B3E36-DFFE-4BDE-8A57-93C7155B5A3D}" type="presOf" srcId="{73DE49A4-DDBB-47A9-A9B2-82CC2343E46A}" destId="{65F5220B-5EBA-4D62-8947-0D70AA7350A3}" srcOrd="0" destOrd="0" presId="urn:microsoft.com/office/officeart/2005/8/layout/hierarchy2"/>
    <dgm:cxn modelId="{26632EBF-B278-4D54-B3FE-EDF16632BAE2}" type="presOf" srcId="{FD31C293-1762-46FD-8D4D-C94E32107764}" destId="{1C861DBD-4D37-495F-A2B6-4DD5BE2B5F7E}" srcOrd="1" destOrd="0" presId="urn:microsoft.com/office/officeart/2005/8/layout/hierarchy2"/>
    <dgm:cxn modelId="{1CD5FA6D-8749-454F-841A-795BFF75A046}" type="presOf" srcId="{2C755ABA-6BD3-4DBA-9CA7-B69CDDE36A1D}" destId="{8B43B6C0-C663-4A9F-9DD5-2B9C0CE42595}" srcOrd="1" destOrd="0" presId="urn:microsoft.com/office/officeart/2005/8/layout/hierarchy2"/>
    <dgm:cxn modelId="{E4D8697B-DBF2-462F-AB3F-D898D98F7D5E}" srcId="{06777EEF-30A3-4F94-BAE6-94C88E63BFD7}" destId="{A5AF1EBF-B5B9-4236-A78A-8B2FBADD24EC}" srcOrd="0" destOrd="0" parTransId="{FD31C293-1762-46FD-8D4D-C94E32107764}" sibTransId="{1F053E5E-75A3-4D19-9568-4A2CF86112BD}"/>
    <dgm:cxn modelId="{EF098C7A-CFA6-4BB6-907B-D6B1260A2BEF}" type="presOf" srcId="{BCCE2158-5A07-4580-B4E0-AAC8D537092D}" destId="{228FBF83-EFF6-46D6-B047-DF728B363317}" srcOrd="0" destOrd="0" presId="urn:microsoft.com/office/officeart/2005/8/layout/hierarchy2"/>
    <dgm:cxn modelId="{328A3FDC-61ED-4966-8BE6-8D3A999FF7A6}" srcId="{BCCE2158-5A07-4580-B4E0-AAC8D537092D}" destId="{06777EEF-30A3-4F94-BAE6-94C88E63BFD7}" srcOrd="0" destOrd="0" parTransId="{6992EAF2-4DCE-47B4-95D8-E0E011CEC77D}" sibTransId="{7AFA34DA-56BC-4148-9FFB-C93A42EA46C5}"/>
    <dgm:cxn modelId="{9D4A0CCC-84A5-4244-B406-0A7B536FE8D2}" type="presOf" srcId="{FD31C293-1762-46FD-8D4D-C94E32107764}" destId="{EC9C0E63-577E-4376-BC8B-314CE933B4A4}" srcOrd="0" destOrd="0" presId="urn:microsoft.com/office/officeart/2005/8/layout/hierarchy2"/>
    <dgm:cxn modelId="{289C1D5D-7F0B-4A8D-B24B-2D2A6FFEED6A}" srcId="{A5AF1EBF-B5B9-4236-A78A-8B2FBADD24EC}" destId="{2DF46B15-15FF-43C2-810B-3676CB9BD61E}" srcOrd="1" destOrd="0" parTransId="{CAF296A8-D329-4943-A82F-0E9AC6CAEA8E}" sibTransId="{C984586B-5B6A-42A2-8110-3FA8CC4BB18F}"/>
    <dgm:cxn modelId="{2464FAA9-D5B0-4C89-9990-6AF7449EFD77}" srcId="{A5AF1EBF-B5B9-4236-A78A-8B2FBADD24EC}" destId="{73DE49A4-DDBB-47A9-A9B2-82CC2343E46A}" srcOrd="0" destOrd="0" parTransId="{2C755ABA-6BD3-4DBA-9CA7-B69CDDE36A1D}" sibTransId="{0D183C7E-6B0E-4B9B-BF50-62E9AF0317ED}"/>
    <dgm:cxn modelId="{89164DD7-F1F8-4992-81F9-A0F39EDF56C5}" type="presOf" srcId="{2DF46B15-15FF-43C2-810B-3676CB9BD61E}" destId="{ABCB7F20-F0B3-4261-9222-19BFB6560E13}" srcOrd="0" destOrd="0" presId="urn:microsoft.com/office/officeart/2005/8/layout/hierarchy2"/>
    <dgm:cxn modelId="{802BF5AD-9113-4A32-ADA4-F7429ABDFE60}" type="presParOf" srcId="{228FBF83-EFF6-46D6-B047-DF728B363317}" destId="{C0AA2850-3508-48D1-A8AF-4CE1CDE2C4CD}" srcOrd="0" destOrd="0" presId="urn:microsoft.com/office/officeart/2005/8/layout/hierarchy2"/>
    <dgm:cxn modelId="{B4562EAD-796B-48A1-AB79-078798BCF7CA}" type="presParOf" srcId="{C0AA2850-3508-48D1-A8AF-4CE1CDE2C4CD}" destId="{E3AAE748-4523-4C15-AB39-0E5922391EEA}" srcOrd="0" destOrd="0" presId="urn:microsoft.com/office/officeart/2005/8/layout/hierarchy2"/>
    <dgm:cxn modelId="{C17CE430-C3E1-4E4E-A67F-06C2F5B2957C}" type="presParOf" srcId="{C0AA2850-3508-48D1-A8AF-4CE1CDE2C4CD}" destId="{CAF8C7E7-E0C0-42E2-BFF2-95389A2A2471}" srcOrd="1" destOrd="0" presId="urn:microsoft.com/office/officeart/2005/8/layout/hierarchy2"/>
    <dgm:cxn modelId="{507E1610-18BE-42A3-9EB9-6010BE8B1D54}" type="presParOf" srcId="{CAF8C7E7-E0C0-42E2-BFF2-95389A2A2471}" destId="{EC9C0E63-577E-4376-BC8B-314CE933B4A4}" srcOrd="0" destOrd="0" presId="urn:microsoft.com/office/officeart/2005/8/layout/hierarchy2"/>
    <dgm:cxn modelId="{F6B0BD7B-ACF2-4666-A7AE-020EF438DDF9}" type="presParOf" srcId="{EC9C0E63-577E-4376-BC8B-314CE933B4A4}" destId="{1C861DBD-4D37-495F-A2B6-4DD5BE2B5F7E}" srcOrd="0" destOrd="0" presId="urn:microsoft.com/office/officeart/2005/8/layout/hierarchy2"/>
    <dgm:cxn modelId="{5C556A8D-C3DE-4CD8-877B-3E6657986FF7}" type="presParOf" srcId="{CAF8C7E7-E0C0-42E2-BFF2-95389A2A2471}" destId="{FFE99116-08B5-4E11-9605-E1B1DED530F0}" srcOrd="1" destOrd="0" presId="urn:microsoft.com/office/officeart/2005/8/layout/hierarchy2"/>
    <dgm:cxn modelId="{ABB3C7F5-70A8-4384-999B-ED4E0720FF1A}" type="presParOf" srcId="{FFE99116-08B5-4E11-9605-E1B1DED530F0}" destId="{3D4C448A-F3C7-4F27-8276-2C74FCE3AFF1}" srcOrd="0" destOrd="0" presId="urn:microsoft.com/office/officeart/2005/8/layout/hierarchy2"/>
    <dgm:cxn modelId="{F8F7B03B-CA09-4A07-9A1F-B466A4AE285F}" type="presParOf" srcId="{FFE99116-08B5-4E11-9605-E1B1DED530F0}" destId="{D4D448DD-EDC5-42F7-985E-2ACC51DD3999}" srcOrd="1" destOrd="0" presId="urn:microsoft.com/office/officeart/2005/8/layout/hierarchy2"/>
    <dgm:cxn modelId="{CB6BEF3E-A070-46D4-8365-21BE527B4BD9}" type="presParOf" srcId="{D4D448DD-EDC5-42F7-985E-2ACC51DD3999}" destId="{DDEB791D-03F6-4E65-A245-C9311ECAF5AA}" srcOrd="0" destOrd="0" presId="urn:microsoft.com/office/officeart/2005/8/layout/hierarchy2"/>
    <dgm:cxn modelId="{BEBBEFA0-D1FC-47C4-89FC-C4DF71552E00}" type="presParOf" srcId="{DDEB791D-03F6-4E65-A245-C9311ECAF5AA}" destId="{8B43B6C0-C663-4A9F-9DD5-2B9C0CE42595}" srcOrd="0" destOrd="0" presId="urn:microsoft.com/office/officeart/2005/8/layout/hierarchy2"/>
    <dgm:cxn modelId="{E77CBF38-A763-4785-ACF3-8A81437F77A7}" type="presParOf" srcId="{D4D448DD-EDC5-42F7-985E-2ACC51DD3999}" destId="{6AB8F2A3-1BC7-4FDF-910D-AE43B0CECAFD}" srcOrd="1" destOrd="0" presId="urn:microsoft.com/office/officeart/2005/8/layout/hierarchy2"/>
    <dgm:cxn modelId="{E5297816-F6A9-4BC5-9AC6-9B08797DF2D6}" type="presParOf" srcId="{6AB8F2A3-1BC7-4FDF-910D-AE43B0CECAFD}" destId="{65F5220B-5EBA-4D62-8947-0D70AA7350A3}" srcOrd="0" destOrd="0" presId="urn:microsoft.com/office/officeart/2005/8/layout/hierarchy2"/>
    <dgm:cxn modelId="{8B538816-938B-467E-AA47-4BD3D8BEFFA9}" type="presParOf" srcId="{6AB8F2A3-1BC7-4FDF-910D-AE43B0CECAFD}" destId="{47BA7CE0-7A22-4FE9-9967-2AFF4D4E9C3F}" srcOrd="1" destOrd="0" presId="urn:microsoft.com/office/officeart/2005/8/layout/hierarchy2"/>
    <dgm:cxn modelId="{9FA627E9-C5D2-4E10-8937-BC3F637E3D1D}" type="presParOf" srcId="{D4D448DD-EDC5-42F7-985E-2ACC51DD3999}" destId="{446B9A25-7EB0-412A-8ECB-057207B9E4A1}" srcOrd="2" destOrd="0" presId="urn:microsoft.com/office/officeart/2005/8/layout/hierarchy2"/>
    <dgm:cxn modelId="{DF70120D-94BD-4446-A952-5E2BC208E7B7}" type="presParOf" srcId="{446B9A25-7EB0-412A-8ECB-057207B9E4A1}" destId="{CC166496-3EFA-4260-8EA4-C9BA3FCBF1D5}" srcOrd="0" destOrd="0" presId="urn:microsoft.com/office/officeart/2005/8/layout/hierarchy2"/>
    <dgm:cxn modelId="{51BE6385-2677-42D3-BA95-105D985B12A7}" type="presParOf" srcId="{D4D448DD-EDC5-42F7-985E-2ACC51DD3999}" destId="{61E0FDF1-AD60-4FAD-9446-BC6A0B3A300B}" srcOrd="3" destOrd="0" presId="urn:microsoft.com/office/officeart/2005/8/layout/hierarchy2"/>
    <dgm:cxn modelId="{A169CD44-D127-4542-80D2-5D343B0C542B}" type="presParOf" srcId="{61E0FDF1-AD60-4FAD-9446-BC6A0B3A300B}" destId="{ABCB7F20-F0B3-4261-9222-19BFB6560E13}" srcOrd="0" destOrd="0" presId="urn:microsoft.com/office/officeart/2005/8/layout/hierarchy2"/>
    <dgm:cxn modelId="{E4F942EE-070A-4141-9072-DD0A701DB1B9}" type="presParOf" srcId="{61E0FDF1-AD60-4FAD-9446-BC6A0B3A300B}" destId="{EFB4EA3B-DFEE-4EE4-9AFA-251CA1DF404C}"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BCCE2158-5A07-4580-B4E0-AAC8D537092D}" type="doc">
      <dgm:prSet loTypeId="urn:microsoft.com/office/officeart/2005/8/layout/hierarchy2" loCatId="hierarchy" qsTypeId="urn:microsoft.com/office/officeart/2005/8/quickstyle/simple1" qsCatId="simple" csTypeId="urn:microsoft.com/office/officeart/2005/8/colors/colorful2" csCatId="colorful" phldr="1"/>
      <dgm:spPr/>
      <dgm:t>
        <a:bodyPr/>
        <a:lstStyle/>
        <a:p>
          <a:endParaRPr lang="en-US"/>
        </a:p>
      </dgm:t>
    </dgm:pt>
    <dgm:pt modelId="{06777EEF-30A3-4F94-BAE6-94C88E63BFD7}">
      <dgm:prSet phldrT="[Text]" custT="1"/>
      <dgm:spPr/>
      <dgm:t>
        <a:bodyPr/>
        <a:lstStyle/>
        <a:p>
          <a:r>
            <a:rPr lang="en-US" sz="1500"/>
            <a:t>State</a:t>
          </a:r>
        </a:p>
      </dgm:t>
    </dgm:pt>
    <dgm:pt modelId="{6992EAF2-4DCE-47B4-95D8-E0E011CEC77D}" type="parTrans" cxnId="{328A3FDC-61ED-4966-8BE6-8D3A999FF7A6}">
      <dgm:prSet/>
      <dgm:spPr/>
      <dgm:t>
        <a:bodyPr/>
        <a:lstStyle/>
        <a:p>
          <a:endParaRPr lang="en-US" sz="1500"/>
        </a:p>
      </dgm:t>
    </dgm:pt>
    <dgm:pt modelId="{7AFA34DA-56BC-4148-9FFB-C93A42EA46C5}" type="sibTrans" cxnId="{328A3FDC-61ED-4966-8BE6-8D3A999FF7A6}">
      <dgm:prSet/>
      <dgm:spPr/>
      <dgm:t>
        <a:bodyPr/>
        <a:lstStyle/>
        <a:p>
          <a:endParaRPr lang="en-US" sz="1500"/>
        </a:p>
      </dgm:t>
    </dgm:pt>
    <dgm:pt modelId="{A5AF1EBF-B5B9-4236-A78A-8B2FBADD24EC}">
      <dgm:prSet phldrT="[Text]" custT="1"/>
      <dgm:spPr>
        <a:solidFill>
          <a:schemeClr val="tx1"/>
        </a:solidFill>
      </dgm:spPr>
      <dgm:t>
        <a:bodyPr/>
        <a:lstStyle/>
        <a:p>
          <a:r>
            <a:rPr lang="en-US" sz="1500"/>
            <a:t>Districts</a:t>
          </a:r>
        </a:p>
      </dgm:t>
    </dgm:pt>
    <dgm:pt modelId="{FD31C293-1762-46FD-8D4D-C94E32107764}" type="parTrans" cxnId="{E4D8697B-DBF2-462F-AB3F-D898D98F7D5E}">
      <dgm:prSet custT="1"/>
      <dgm:spPr/>
      <dgm:t>
        <a:bodyPr/>
        <a:lstStyle/>
        <a:p>
          <a:endParaRPr lang="en-US" sz="1500"/>
        </a:p>
      </dgm:t>
    </dgm:pt>
    <dgm:pt modelId="{1F053E5E-75A3-4D19-9568-4A2CF86112BD}" type="sibTrans" cxnId="{E4D8697B-DBF2-462F-AB3F-D898D98F7D5E}">
      <dgm:prSet/>
      <dgm:spPr/>
      <dgm:t>
        <a:bodyPr/>
        <a:lstStyle/>
        <a:p>
          <a:endParaRPr lang="en-US" sz="1500"/>
        </a:p>
      </dgm:t>
    </dgm:pt>
    <dgm:pt modelId="{73DE49A4-DDBB-47A9-A9B2-82CC2343E46A}">
      <dgm:prSet phldrT="[Text]" custT="1"/>
      <dgm:spPr/>
      <dgm:t>
        <a:bodyPr/>
        <a:lstStyle/>
        <a:p>
          <a:r>
            <a:rPr lang="en-US" sz="1500" dirty="0"/>
            <a:t>School Leaders</a:t>
          </a:r>
        </a:p>
      </dgm:t>
    </dgm:pt>
    <dgm:pt modelId="{2C755ABA-6BD3-4DBA-9CA7-B69CDDE36A1D}" type="parTrans" cxnId="{2464FAA9-D5B0-4C89-9990-6AF7449EFD77}">
      <dgm:prSet custT="1"/>
      <dgm:spPr/>
      <dgm:t>
        <a:bodyPr/>
        <a:lstStyle/>
        <a:p>
          <a:endParaRPr lang="en-US" sz="1500"/>
        </a:p>
      </dgm:t>
    </dgm:pt>
    <dgm:pt modelId="{0D183C7E-6B0E-4B9B-BF50-62E9AF0317ED}" type="sibTrans" cxnId="{2464FAA9-D5B0-4C89-9990-6AF7449EFD77}">
      <dgm:prSet/>
      <dgm:spPr/>
      <dgm:t>
        <a:bodyPr/>
        <a:lstStyle/>
        <a:p>
          <a:endParaRPr lang="en-US" sz="1500"/>
        </a:p>
      </dgm:t>
    </dgm:pt>
    <dgm:pt modelId="{2DF46B15-15FF-43C2-810B-3676CB9BD61E}">
      <dgm:prSet phldrT="[Text]" custT="1"/>
      <dgm:spPr>
        <a:solidFill>
          <a:schemeClr val="accent4"/>
        </a:solidFill>
      </dgm:spPr>
      <dgm:t>
        <a:bodyPr/>
        <a:lstStyle/>
        <a:p>
          <a:r>
            <a:rPr lang="en-US" sz="1500" dirty="0"/>
            <a:t>Teachers</a:t>
          </a:r>
        </a:p>
      </dgm:t>
    </dgm:pt>
    <dgm:pt modelId="{CAF296A8-D329-4943-A82F-0E9AC6CAEA8E}" type="parTrans" cxnId="{289C1D5D-7F0B-4A8D-B24B-2D2A6FFEED6A}">
      <dgm:prSet custT="1"/>
      <dgm:spPr/>
      <dgm:t>
        <a:bodyPr/>
        <a:lstStyle/>
        <a:p>
          <a:endParaRPr lang="en-US" sz="1500"/>
        </a:p>
      </dgm:t>
    </dgm:pt>
    <dgm:pt modelId="{C984586B-5B6A-42A2-8110-3FA8CC4BB18F}" type="sibTrans" cxnId="{289C1D5D-7F0B-4A8D-B24B-2D2A6FFEED6A}">
      <dgm:prSet/>
      <dgm:spPr/>
      <dgm:t>
        <a:bodyPr/>
        <a:lstStyle/>
        <a:p>
          <a:endParaRPr lang="en-US" sz="1500"/>
        </a:p>
      </dgm:t>
    </dgm:pt>
    <dgm:pt modelId="{A0DC10EA-AF8E-4BBF-8C86-1BFBBA70D0C2}">
      <dgm:prSet phldrT="[Text]" custT="1"/>
      <dgm:spPr/>
      <dgm:t>
        <a:bodyPr/>
        <a:lstStyle/>
        <a:p>
          <a:r>
            <a:rPr lang="en-US" sz="1500" dirty="0"/>
            <a:t>Teachers</a:t>
          </a:r>
        </a:p>
      </dgm:t>
    </dgm:pt>
    <dgm:pt modelId="{EEF6CA48-6E58-463B-B27C-D6D861DF1454}" type="parTrans" cxnId="{92D37616-F3A0-4EB3-9FC4-A3AB4C0DFEB5}">
      <dgm:prSet custT="1"/>
      <dgm:spPr/>
      <dgm:t>
        <a:bodyPr/>
        <a:lstStyle/>
        <a:p>
          <a:endParaRPr lang="en-US" sz="1500"/>
        </a:p>
      </dgm:t>
    </dgm:pt>
    <dgm:pt modelId="{B83EFC8F-C237-4980-ABCC-8C4836AA1261}" type="sibTrans" cxnId="{92D37616-F3A0-4EB3-9FC4-A3AB4C0DFEB5}">
      <dgm:prSet/>
      <dgm:spPr/>
      <dgm:t>
        <a:bodyPr/>
        <a:lstStyle/>
        <a:p>
          <a:endParaRPr lang="en-US" sz="1500"/>
        </a:p>
      </dgm:t>
    </dgm:pt>
    <dgm:pt modelId="{FF2A8640-36AF-4319-B75A-4640FE47811D}">
      <dgm:prSet phldrT="[Text]" custT="1"/>
      <dgm:spPr>
        <a:solidFill>
          <a:schemeClr val="accent4"/>
        </a:solidFill>
      </dgm:spPr>
      <dgm:t>
        <a:bodyPr/>
        <a:lstStyle/>
        <a:p>
          <a:r>
            <a:rPr lang="en-US" sz="1500" dirty="0" smtClean="0"/>
            <a:t>Teachers</a:t>
          </a:r>
          <a:endParaRPr lang="en-US" sz="1500" dirty="0"/>
        </a:p>
      </dgm:t>
    </dgm:pt>
    <dgm:pt modelId="{E8285A4A-4C2F-45E0-B23B-3CEF9E089A1D}" type="parTrans" cxnId="{6E463A4D-7C09-412E-9584-E96FFD9911BC}">
      <dgm:prSet/>
      <dgm:spPr/>
      <dgm:t>
        <a:bodyPr/>
        <a:lstStyle/>
        <a:p>
          <a:endParaRPr lang="en-US"/>
        </a:p>
      </dgm:t>
    </dgm:pt>
    <dgm:pt modelId="{85727030-3F6C-4DA0-A167-A7C363212AB2}" type="sibTrans" cxnId="{6E463A4D-7C09-412E-9584-E96FFD9911BC}">
      <dgm:prSet/>
      <dgm:spPr/>
      <dgm:t>
        <a:bodyPr/>
        <a:lstStyle/>
        <a:p>
          <a:endParaRPr lang="en-US"/>
        </a:p>
      </dgm:t>
    </dgm:pt>
    <dgm:pt modelId="{228FBF83-EFF6-46D6-B047-DF728B363317}" type="pres">
      <dgm:prSet presAssocID="{BCCE2158-5A07-4580-B4E0-AAC8D537092D}" presName="diagram" presStyleCnt="0">
        <dgm:presLayoutVars>
          <dgm:chPref val="1"/>
          <dgm:dir/>
          <dgm:animOne val="branch"/>
          <dgm:animLvl val="lvl"/>
          <dgm:resizeHandles val="exact"/>
        </dgm:presLayoutVars>
      </dgm:prSet>
      <dgm:spPr/>
      <dgm:t>
        <a:bodyPr/>
        <a:lstStyle/>
        <a:p>
          <a:endParaRPr lang="en-US"/>
        </a:p>
      </dgm:t>
    </dgm:pt>
    <dgm:pt modelId="{C0AA2850-3508-48D1-A8AF-4CE1CDE2C4CD}" type="pres">
      <dgm:prSet presAssocID="{06777EEF-30A3-4F94-BAE6-94C88E63BFD7}" presName="root1" presStyleCnt="0"/>
      <dgm:spPr/>
      <dgm:t>
        <a:bodyPr/>
        <a:lstStyle/>
        <a:p>
          <a:endParaRPr lang="en-US"/>
        </a:p>
      </dgm:t>
    </dgm:pt>
    <dgm:pt modelId="{E3AAE748-4523-4C15-AB39-0E5922391EEA}" type="pres">
      <dgm:prSet presAssocID="{06777EEF-30A3-4F94-BAE6-94C88E63BFD7}" presName="LevelOneTextNode" presStyleLbl="node0" presStyleIdx="0" presStyleCnt="1">
        <dgm:presLayoutVars>
          <dgm:chPref val="3"/>
        </dgm:presLayoutVars>
      </dgm:prSet>
      <dgm:spPr/>
      <dgm:t>
        <a:bodyPr/>
        <a:lstStyle/>
        <a:p>
          <a:endParaRPr lang="en-US"/>
        </a:p>
      </dgm:t>
    </dgm:pt>
    <dgm:pt modelId="{CAF8C7E7-E0C0-42E2-BFF2-95389A2A2471}" type="pres">
      <dgm:prSet presAssocID="{06777EEF-30A3-4F94-BAE6-94C88E63BFD7}" presName="level2hierChild" presStyleCnt="0"/>
      <dgm:spPr/>
      <dgm:t>
        <a:bodyPr/>
        <a:lstStyle/>
        <a:p>
          <a:endParaRPr lang="en-US"/>
        </a:p>
      </dgm:t>
    </dgm:pt>
    <dgm:pt modelId="{EC9C0E63-577E-4376-BC8B-314CE933B4A4}" type="pres">
      <dgm:prSet presAssocID="{FD31C293-1762-46FD-8D4D-C94E32107764}" presName="conn2-1" presStyleLbl="parChTrans1D2" presStyleIdx="0" presStyleCnt="3"/>
      <dgm:spPr/>
      <dgm:t>
        <a:bodyPr/>
        <a:lstStyle/>
        <a:p>
          <a:endParaRPr lang="en-US"/>
        </a:p>
      </dgm:t>
    </dgm:pt>
    <dgm:pt modelId="{1C861DBD-4D37-495F-A2B6-4DD5BE2B5F7E}" type="pres">
      <dgm:prSet presAssocID="{FD31C293-1762-46FD-8D4D-C94E32107764}" presName="connTx" presStyleLbl="parChTrans1D2" presStyleIdx="0" presStyleCnt="3"/>
      <dgm:spPr/>
      <dgm:t>
        <a:bodyPr/>
        <a:lstStyle/>
        <a:p>
          <a:endParaRPr lang="en-US"/>
        </a:p>
      </dgm:t>
    </dgm:pt>
    <dgm:pt modelId="{FFE99116-08B5-4E11-9605-E1B1DED530F0}" type="pres">
      <dgm:prSet presAssocID="{A5AF1EBF-B5B9-4236-A78A-8B2FBADD24EC}" presName="root2" presStyleCnt="0"/>
      <dgm:spPr/>
      <dgm:t>
        <a:bodyPr/>
        <a:lstStyle/>
        <a:p>
          <a:endParaRPr lang="en-US"/>
        </a:p>
      </dgm:t>
    </dgm:pt>
    <dgm:pt modelId="{3D4C448A-F3C7-4F27-8276-2C74FCE3AFF1}" type="pres">
      <dgm:prSet presAssocID="{A5AF1EBF-B5B9-4236-A78A-8B2FBADD24EC}" presName="LevelTwoTextNode" presStyleLbl="node2" presStyleIdx="0" presStyleCnt="3">
        <dgm:presLayoutVars>
          <dgm:chPref val="3"/>
        </dgm:presLayoutVars>
      </dgm:prSet>
      <dgm:spPr/>
      <dgm:t>
        <a:bodyPr/>
        <a:lstStyle/>
        <a:p>
          <a:endParaRPr lang="en-US"/>
        </a:p>
      </dgm:t>
    </dgm:pt>
    <dgm:pt modelId="{D4D448DD-EDC5-42F7-985E-2ACC51DD3999}" type="pres">
      <dgm:prSet presAssocID="{A5AF1EBF-B5B9-4236-A78A-8B2FBADD24EC}" presName="level3hierChild" presStyleCnt="0"/>
      <dgm:spPr/>
      <dgm:t>
        <a:bodyPr/>
        <a:lstStyle/>
        <a:p>
          <a:endParaRPr lang="en-US"/>
        </a:p>
      </dgm:t>
    </dgm:pt>
    <dgm:pt modelId="{DDEB791D-03F6-4E65-A245-C9311ECAF5AA}" type="pres">
      <dgm:prSet presAssocID="{2C755ABA-6BD3-4DBA-9CA7-B69CDDE36A1D}" presName="conn2-1" presStyleLbl="parChTrans1D2" presStyleIdx="1" presStyleCnt="3"/>
      <dgm:spPr/>
      <dgm:t>
        <a:bodyPr/>
        <a:lstStyle/>
        <a:p>
          <a:endParaRPr lang="en-US"/>
        </a:p>
      </dgm:t>
    </dgm:pt>
    <dgm:pt modelId="{8B43B6C0-C663-4A9F-9DD5-2B9C0CE42595}" type="pres">
      <dgm:prSet presAssocID="{2C755ABA-6BD3-4DBA-9CA7-B69CDDE36A1D}" presName="connTx" presStyleLbl="parChTrans1D2" presStyleIdx="1" presStyleCnt="3"/>
      <dgm:spPr/>
      <dgm:t>
        <a:bodyPr/>
        <a:lstStyle/>
        <a:p>
          <a:endParaRPr lang="en-US"/>
        </a:p>
      </dgm:t>
    </dgm:pt>
    <dgm:pt modelId="{6AB8F2A3-1BC7-4FDF-910D-AE43B0CECAFD}" type="pres">
      <dgm:prSet presAssocID="{73DE49A4-DDBB-47A9-A9B2-82CC2343E46A}" presName="root2" presStyleCnt="0"/>
      <dgm:spPr/>
      <dgm:t>
        <a:bodyPr/>
        <a:lstStyle/>
        <a:p>
          <a:endParaRPr lang="en-US"/>
        </a:p>
      </dgm:t>
    </dgm:pt>
    <dgm:pt modelId="{65F5220B-5EBA-4D62-8947-0D70AA7350A3}" type="pres">
      <dgm:prSet presAssocID="{73DE49A4-DDBB-47A9-A9B2-82CC2343E46A}" presName="LevelTwoTextNode" presStyleLbl="node2" presStyleIdx="1" presStyleCnt="3">
        <dgm:presLayoutVars>
          <dgm:chPref val="3"/>
        </dgm:presLayoutVars>
      </dgm:prSet>
      <dgm:spPr/>
      <dgm:t>
        <a:bodyPr/>
        <a:lstStyle/>
        <a:p>
          <a:endParaRPr lang="en-US"/>
        </a:p>
      </dgm:t>
    </dgm:pt>
    <dgm:pt modelId="{47BA7CE0-7A22-4FE9-9967-2AFF4D4E9C3F}" type="pres">
      <dgm:prSet presAssocID="{73DE49A4-DDBB-47A9-A9B2-82CC2343E46A}" presName="level3hierChild" presStyleCnt="0"/>
      <dgm:spPr/>
      <dgm:t>
        <a:bodyPr/>
        <a:lstStyle/>
        <a:p>
          <a:endParaRPr lang="en-US"/>
        </a:p>
      </dgm:t>
    </dgm:pt>
    <dgm:pt modelId="{E5F26431-D58F-4E7A-A273-89BA20DB2A4C}" type="pres">
      <dgm:prSet presAssocID="{EEF6CA48-6E58-463B-B27C-D6D861DF1454}" presName="conn2-1" presStyleLbl="parChTrans1D3" presStyleIdx="0" presStyleCnt="2"/>
      <dgm:spPr/>
      <dgm:t>
        <a:bodyPr/>
        <a:lstStyle/>
        <a:p>
          <a:endParaRPr lang="en-US"/>
        </a:p>
      </dgm:t>
    </dgm:pt>
    <dgm:pt modelId="{5AD823A6-8D85-4001-9C20-7833818B3F2B}" type="pres">
      <dgm:prSet presAssocID="{EEF6CA48-6E58-463B-B27C-D6D861DF1454}" presName="connTx" presStyleLbl="parChTrans1D3" presStyleIdx="0" presStyleCnt="2"/>
      <dgm:spPr/>
      <dgm:t>
        <a:bodyPr/>
        <a:lstStyle/>
        <a:p>
          <a:endParaRPr lang="en-US"/>
        </a:p>
      </dgm:t>
    </dgm:pt>
    <dgm:pt modelId="{5B145BD9-151D-4FDF-B22B-0649A4EA871F}" type="pres">
      <dgm:prSet presAssocID="{A0DC10EA-AF8E-4BBF-8C86-1BFBBA70D0C2}" presName="root2" presStyleCnt="0"/>
      <dgm:spPr/>
      <dgm:t>
        <a:bodyPr/>
        <a:lstStyle/>
        <a:p>
          <a:endParaRPr lang="en-US"/>
        </a:p>
      </dgm:t>
    </dgm:pt>
    <dgm:pt modelId="{77BEEAE0-67CF-41DF-8479-A85335E85615}" type="pres">
      <dgm:prSet presAssocID="{A0DC10EA-AF8E-4BBF-8C86-1BFBBA70D0C2}" presName="LevelTwoTextNode" presStyleLbl="node3" presStyleIdx="0" presStyleCnt="2">
        <dgm:presLayoutVars>
          <dgm:chPref val="3"/>
        </dgm:presLayoutVars>
      </dgm:prSet>
      <dgm:spPr/>
      <dgm:t>
        <a:bodyPr/>
        <a:lstStyle/>
        <a:p>
          <a:endParaRPr lang="en-US"/>
        </a:p>
      </dgm:t>
    </dgm:pt>
    <dgm:pt modelId="{FF9197C3-624C-45EC-8E93-04610AB1EBE8}" type="pres">
      <dgm:prSet presAssocID="{A0DC10EA-AF8E-4BBF-8C86-1BFBBA70D0C2}" presName="level3hierChild" presStyleCnt="0"/>
      <dgm:spPr/>
      <dgm:t>
        <a:bodyPr/>
        <a:lstStyle/>
        <a:p>
          <a:endParaRPr lang="en-US"/>
        </a:p>
      </dgm:t>
    </dgm:pt>
    <dgm:pt modelId="{446B9A25-7EB0-412A-8ECB-057207B9E4A1}" type="pres">
      <dgm:prSet presAssocID="{CAF296A8-D329-4943-A82F-0E9AC6CAEA8E}" presName="conn2-1" presStyleLbl="parChTrans1D2" presStyleIdx="2" presStyleCnt="3"/>
      <dgm:spPr/>
      <dgm:t>
        <a:bodyPr/>
        <a:lstStyle/>
        <a:p>
          <a:endParaRPr lang="en-US"/>
        </a:p>
      </dgm:t>
    </dgm:pt>
    <dgm:pt modelId="{CC166496-3EFA-4260-8EA4-C9BA3FCBF1D5}" type="pres">
      <dgm:prSet presAssocID="{CAF296A8-D329-4943-A82F-0E9AC6CAEA8E}" presName="connTx" presStyleLbl="parChTrans1D2" presStyleIdx="2" presStyleCnt="3"/>
      <dgm:spPr/>
      <dgm:t>
        <a:bodyPr/>
        <a:lstStyle/>
        <a:p>
          <a:endParaRPr lang="en-US"/>
        </a:p>
      </dgm:t>
    </dgm:pt>
    <dgm:pt modelId="{61E0FDF1-AD60-4FAD-9446-BC6A0B3A300B}" type="pres">
      <dgm:prSet presAssocID="{2DF46B15-15FF-43C2-810B-3676CB9BD61E}" presName="root2" presStyleCnt="0"/>
      <dgm:spPr/>
      <dgm:t>
        <a:bodyPr/>
        <a:lstStyle/>
        <a:p>
          <a:endParaRPr lang="en-US"/>
        </a:p>
      </dgm:t>
    </dgm:pt>
    <dgm:pt modelId="{ABCB7F20-F0B3-4261-9222-19BFB6560E13}" type="pres">
      <dgm:prSet presAssocID="{2DF46B15-15FF-43C2-810B-3676CB9BD61E}" presName="LevelTwoTextNode" presStyleLbl="node2" presStyleIdx="2" presStyleCnt="3">
        <dgm:presLayoutVars>
          <dgm:chPref val="3"/>
        </dgm:presLayoutVars>
      </dgm:prSet>
      <dgm:spPr/>
      <dgm:t>
        <a:bodyPr/>
        <a:lstStyle/>
        <a:p>
          <a:endParaRPr lang="en-US"/>
        </a:p>
      </dgm:t>
    </dgm:pt>
    <dgm:pt modelId="{EFB4EA3B-DFEE-4EE4-9AFA-251CA1DF404C}" type="pres">
      <dgm:prSet presAssocID="{2DF46B15-15FF-43C2-810B-3676CB9BD61E}" presName="level3hierChild" presStyleCnt="0"/>
      <dgm:spPr/>
      <dgm:t>
        <a:bodyPr/>
        <a:lstStyle/>
        <a:p>
          <a:endParaRPr lang="en-US"/>
        </a:p>
      </dgm:t>
    </dgm:pt>
    <dgm:pt modelId="{1A9E6413-EB04-4111-93D9-ACCA8B7F1429}" type="pres">
      <dgm:prSet presAssocID="{E8285A4A-4C2F-45E0-B23B-3CEF9E089A1D}" presName="conn2-1" presStyleLbl="parChTrans1D3" presStyleIdx="1" presStyleCnt="2"/>
      <dgm:spPr/>
      <dgm:t>
        <a:bodyPr/>
        <a:lstStyle/>
        <a:p>
          <a:endParaRPr lang="en-US"/>
        </a:p>
      </dgm:t>
    </dgm:pt>
    <dgm:pt modelId="{F686A5BB-E0B1-47A6-8833-D0D37E9B9983}" type="pres">
      <dgm:prSet presAssocID="{E8285A4A-4C2F-45E0-B23B-3CEF9E089A1D}" presName="connTx" presStyleLbl="parChTrans1D3" presStyleIdx="1" presStyleCnt="2"/>
      <dgm:spPr/>
      <dgm:t>
        <a:bodyPr/>
        <a:lstStyle/>
        <a:p>
          <a:endParaRPr lang="en-US"/>
        </a:p>
      </dgm:t>
    </dgm:pt>
    <dgm:pt modelId="{EB26626D-EAEA-4944-A7FB-18B0B5D9FBF6}" type="pres">
      <dgm:prSet presAssocID="{FF2A8640-36AF-4319-B75A-4640FE47811D}" presName="root2" presStyleCnt="0"/>
      <dgm:spPr/>
    </dgm:pt>
    <dgm:pt modelId="{E59B2F9C-EA73-428A-9D93-7545DD85EDF0}" type="pres">
      <dgm:prSet presAssocID="{FF2A8640-36AF-4319-B75A-4640FE47811D}" presName="LevelTwoTextNode" presStyleLbl="node3" presStyleIdx="1" presStyleCnt="2">
        <dgm:presLayoutVars>
          <dgm:chPref val="3"/>
        </dgm:presLayoutVars>
      </dgm:prSet>
      <dgm:spPr/>
      <dgm:t>
        <a:bodyPr/>
        <a:lstStyle/>
        <a:p>
          <a:endParaRPr lang="en-US"/>
        </a:p>
      </dgm:t>
    </dgm:pt>
    <dgm:pt modelId="{97ADC962-DE42-4240-A630-F992FEEF1BDE}" type="pres">
      <dgm:prSet presAssocID="{FF2A8640-36AF-4319-B75A-4640FE47811D}" presName="level3hierChild" presStyleCnt="0"/>
      <dgm:spPr/>
    </dgm:pt>
  </dgm:ptLst>
  <dgm:cxnLst>
    <dgm:cxn modelId="{6E463A4D-7C09-412E-9584-E96FFD9911BC}" srcId="{2DF46B15-15FF-43C2-810B-3676CB9BD61E}" destId="{FF2A8640-36AF-4319-B75A-4640FE47811D}" srcOrd="0" destOrd="0" parTransId="{E8285A4A-4C2F-45E0-B23B-3CEF9E089A1D}" sibTransId="{85727030-3F6C-4DA0-A167-A7C363212AB2}"/>
    <dgm:cxn modelId="{99E20023-F18A-4E97-BFC2-B455D2E3A45C}" type="presOf" srcId="{A0DC10EA-AF8E-4BBF-8C86-1BFBBA70D0C2}" destId="{77BEEAE0-67CF-41DF-8479-A85335E85615}" srcOrd="0" destOrd="0" presId="urn:microsoft.com/office/officeart/2005/8/layout/hierarchy2"/>
    <dgm:cxn modelId="{44838DB7-39DE-4EE5-A090-1086C456D467}" type="presOf" srcId="{A5AF1EBF-B5B9-4236-A78A-8B2FBADD24EC}" destId="{3D4C448A-F3C7-4F27-8276-2C74FCE3AFF1}" srcOrd="0" destOrd="0" presId="urn:microsoft.com/office/officeart/2005/8/layout/hierarchy2"/>
    <dgm:cxn modelId="{289C1D5D-7F0B-4A8D-B24B-2D2A6FFEED6A}" srcId="{06777EEF-30A3-4F94-BAE6-94C88E63BFD7}" destId="{2DF46B15-15FF-43C2-810B-3676CB9BD61E}" srcOrd="2" destOrd="0" parTransId="{CAF296A8-D329-4943-A82F-0E9AC6CAEA8E}" sibTransId="{C984586B-5B6A-42A2-8110-3FA8CC4BB18F}"/>
    <dgm:cxn modelId="{6446E65E-41CA-4CEB-A106-F77F7CE55B34}" type="presOf" srcId="{2C755ABA-6BD3-4DBA-9CA7-B69CDDE36A1D}" destId="{DDEB791D-03F6-4E65-A245-C9311ECAF5AA}" srcOrd="0" destOrd="0" presId="urn:microsoft.com/office/officeart/2005/8/layout/hierarchy2"/>
    <dgm:cxn modelId="{881A163A-B659-4D6D-A2FB-E6D8769293E0}" type="presOf" srcId="{E8285A4A-4C2F-45E0-B23B-3CEF9E089A1D}" destId="{1A9E6413-EB04-4111-93D9-ACCA8B7F1429}" srcOrd="0" destOrd="0" presId="urn:microsoft.com/office/officeart/2005/8/layout/hierarchy2"/>
    <dgm:cxn modelId="{25FACB73-EDDE-45F4-ACA8-1A0890567B96}" type="presOf" srcId="{CAF296A8-D329-4943-A82F-0E9AC6CAEA8E}" destId="{446B9A25-7EB0-412A-8ECB-057207B9E4A1}" srcOrd="0" destOrd="0" presId="urn:microsoft.com/office/officeart/2005/8/layout/hierarchy2"/>
    <dgm:cxn modelId="{0227CA37-4B11-4C70-811A-0559865CA8CF}" type="presOf" srcId="{EEF6CA48-6E58-463B-B27C-D6D861DF1454}" destId="{E5F26431-D58F-4E7A-A273-89BA20DB2A4C}" srcOrd="0" destOrd="0" presId="urn:microsoft.com/office/officeart/2005/8/layout/hierarchy2"/>
    <dgm:cxn modelId="{2464FAA9-D5B0-4C89-9990-6AF7449EFD77}" srcId="{06777EEF-30A3-4F94-BAE6-94C88E63BFD7}" destId="{73DE49A4-DDBB-47A9-A9B2-82CC2343E46A}" srcOrd="1" destOrd="0" parTransId="{2C755ABA-6BD3-4DBA-9CA7-B69CDDE36A1D}" sibTransId="{0D183C7E-6B0E-4B9B-BF50-62E9AF0317ED}"/>
    <dgm:cxn modelId="{31D5F245-7029-40AE-A1F4-6F8A43EF4546}" type="presOf" srcId="{2DF46B15-15FF-43C2-810B-3676CB9BD61E}" destId="{ABCB7F20-F0B3-4261-9222-19BFB6560E13}" srcOrd="0" destOrd="0" presId="urn:microsoft.com/office/officeart/2005/8/layout/hierarchy2"/>
    <dgm:cxn modelId="{C8D3EA27-2F59-4F05-8C13-79DB36E5E45F}" type="presOf" srcId="{73DE49A4-DDBB-47A9-A9B2-82CC2343E46A}" destId="{65F5220B-5EBA-4D62-8947-0D70AA7350A3}" srcOrd="0" destOrd="0" presId="urn:microsoft.com/office/officeart/2005/8/layout/hierarchy2"/>
    <dgm:cxn modelId="{046F9ECF-66EE-46D3-8740-400999CFF849}" type="presOf" srcId="{FF2A8640-36AF-4319-B75A-4640FE47811D}" destId="{E59B2F9C-EA73-428A-9D93-7545DD85EDF0}" srcOrd="0" destOrd="0" presId="urn:microsoft.com/office/officeart/2005/8/layout/hierarchy2"/>
    <dgm:cxn modelId="{98FEECC8-E902-4386-907C-91DC8AA22F10}" type="presOf" srcId="{06777EEF-30A3-4F94-BAE6-94C88E63BFD7}" destId="{E3AAE748-4523-4C15-AB39-0E5922391EEA}" srcOrd="0" destOrd="0" presId="urn:microsoft.com/office/officeart/2005/8/layout/hierarchy2"/>
    <dgm:cxn modelId="{05D54963-AFDC-41E1-8EED-0DF05B5C814A}" type="presOf" srcId="{FD31C293-1762-46FD-8D4D-C94E32107764}" destId="{1C861DBD-4D37-495F-A2B6-4DD5BE2B5F7E}" srcOrd="1" destOrd="0" presId="urn:microsoft.com/office/officeart/2005/8/layout/hierarchy2"/>
    <dgm:cxn modelId="{E4D8697B-DBF2-462F-AB3F-D898D98F7D5E}" srcId="{06777EEF-30A3-4F94-BAE6-94C88E63BFD7}" destId="{A5AF1EBF-B5B9-4236-A78A-8B2FBADD24EC}" srcOrd="0" destOrd="0" parTransId="{FD31C293-1762-46FD-8D4D-C94E32107764}" sibTransId="{1F053E5E-75A3-4D19-9568-4A2CF86112BD}"/>
    <dgm:cxn modelId="{6BE41618-BEAF-455C-9845-8E333909A311}" type="presOf" srcId="{2C755ABA-6BD3-4DBA-9CA7-B69CDDE36A1D}" destId="{8B43B6C0-C663-4A9F-9DD5-2B9C0CE42595}" srcOrd="1" destOrd="0" presId="urn:microsoft.com/office/officeart/2005/8/layout/hierarchy2"/>
    <dgm:cxn modelId="{220B3754-A2F4-4D35-A47B-625D86A1B443}" type="presOf" srcId="{E8285A4A-4C2F-45E0-B23B-3CEF9E089A1D}" destId="{F686A5BB-E0B1-47A6-8833-D0D37E9B9983}" srcOrd="1" destOrd="0" presId="urn:microsoft.com/office/officeart/2005/8/layout/hierarchy2"/>
    <dgm:cxn modelId="{BD7ED780-1BE0-472B-907D-B17E3E8F9ED1}" type="presOf" srcId="{FD31C293-1762-46FD-8D4D-C94E32107764}" destId="{EC9C0E63-577E-4376-BC8B-314CE933B4A4}" srcOrd="0" destOrd="0" presId="urn:microsoft.com/office/officeart/2005/8/layout/hierarchy2"/>
    <dgm:cxn modelId="{E963F3DF-BE4D-438C-A83C-0E2DDA47D889}" type="presOf" srcId="{CAF296A8-D329-4943-A82F-0E9AC6CAEA8E}" destId="{CC166496-3EFA-4260-8EA4-C9BA3FCBF1D5}" srcOrd="1" destOrd="0" presId="urn:microsoft.com/office/officeart/2005/8/layout/hierarchy2"/>
    <dgm:cxn modelId="{8771AA3A-227A-44C4-B656-B3EFF9A53049}" type="presOf" srcId="{EEF6CA48-6E58-463B-B27C-D6D861DF1454}" destId="{5AD823A6-8D85-4001-9C20-7833818B3F2B}" srcOrd="1" destOrd="0" presId="urn:microsoft.com/office/officeart/2005/8/layout/hierarchy2"/>
    <dgm:cxn modelId="{027BF9E4-4029-4AE4-B7BB-B65E923C0F21}" type="presOf" srcId="{BCCE2158-5A07-4580-B4E0-AAC8D537092D}" destId="{228FBF83-EFF6-46D6-B047-DF728B363317}" srcOrd="0" destOrd="0" presId="urn:microsoft.com/office/officeart/2005/8/layout/hierarchy2"/>
    <dgm:cxn modelId="{328A3FDC-61ED-4966-8BE6-8D3A999FF7A6}" srcId="{BCCE2158-5A07-4580-B4E0-AAC8D537092D}" destId="{06777EEF-30A3-4F94-BAE6-94C88E63BFD7}" srcOrd="0" destOrd="0" parTransId="{6992EAF2-4DCE-47B4-95D8-E0E011CEC77D}" sibTransId="{7AFA34DA-56BC-4148-9FFB-C93A42EA46C5}"/>
    <dgm:cxn modelId="{92D37616-F3A0-4EB3-9FC4-A3AB4C0DFEB5}" srcId="{73DE49A4-DDBB-47A9-A9B2-82CC2343E46A}" destId="{A0DC10EA-AF8E-4BBF-8C86-1BFBBA70D0C2}" srcOrd="0" destOrd="0" parTransId="{EEF6CA48-6E58-463B-B27C-D6D861DF1454}" sibTransId="{B83EFC8F-C237-4980-ABCC-8C4836AA1261}"/>
    <dgm:cxn modelId="{2DE2D8F0-EE50-43E1-8061-7FCE2307C7B9}" type="presParOf" srcId="{228FBF83-EFF6-46D6-B047-DF728B363317}" destId="{C0AA2850-3508-48D1-A8AF-4CE1CDE2C4CD}" srcOrd="0" destOrd="0" presId="urn:microsoft.com/office/officeart/2005/8/layout/hierarchy2"/>
    <dgm:cxn modelId="{C6471325-AE92-40A5-888A-956A21C0A429}" type="presParOf" srcId="{C0AA2850-3508-48D1-A8AF-4CE1CDE2C4CD}" destId="{E3AAE748-4523-4C15-AB39-0E5922391EEA}" srcOrd="0" destOrd="0" presId="urn:microsoft.com/office/officeart/2005/8/layout/hierarchy2"/>
    <dgm:cxn modelId="{566A3B9F-08CE-4295-919F-E4E26E071038}" type="presParOf" srcId="{C0AA2850-3508-48D1-A8AF-4CE1CDE2C4CD}" destId="{CAF8C7E7-E0C0-42E2-BFF2-95389A2A2471}" srcOrd="1" destOrd="0" presId="urn:microsoft.com/office/officeart/2005/8/layout/hierarchy2"/>
    <dgm:cxn modelId="{9AC04BBA-A683-4D36-93D6-9AB6720B8752}" type="presParOf" srcId="{CAF8C7E7-E0C0-42E2-BFF2-95389A2A2471}" destId="{EC9C0E63-577E-4376-BC8B-314CE933B4A4}" srcOrd="0" destOrd="0" presId="urn:microsoft.com/office/officeart/2005/8/layout/hierarchy2"/>
    <dgm:cxn modelId="{CAED339B-8F4D-4D1B-8666-1195DF1462C4}" type="presParOf" srcId="{EC9C0E63-577E-4376-BC8B-314CE933B4A4}" destId="{1C861DBD-4D37-495F-A2B6-4DD5BE2B5F7E}" srcOrd="0" destOrd="0" presId="urn:microsoft.com/office/officeart/2005/8/layout/hierarchy2"/>
    <dgm:cxn modelId="{2880AC99-90F0-4B16-9C2D-674D4F5008FA}" type="presParOf" srcId="{CAF8C7E7-E0C0-42E2-BFF2-95389A2A2471}" destId="{FFE99116-08B5-4E11-9605-E1B1DED530F0}" srcOrd="1" destOrd="0" presId="urn:microsoft.com/office/officeart/2005/8/layout/hierarchy2"/>
    <dgm:cxn modelId="{5B07D990-BAA7-49F4-AC23-C60747FB4DA7}" type="presParOf" srcId="{FFE99116-08B5-4E11-9605-E1B1DED530F0}" destId="{3D4C448A-F3C7-4F27-8276-2C74FCE3AFF1}" srcOrd="0" destOrd="0" presId="urn:microsoft.com/office/officeart/2005/8/layout/hierarchy2"/>
    <dgm:cxn modelId="{CAD093E1-5566-40F3-B139-D55D5D84B8EF}" type="presParOf" srcId="{FFE99116-08B5-4E11-9605-E1B1DED530F0}" destId="{D4D448DD-EDC5-42F7-985E-2ACC51DD3999}" srcOrd="1" destOrd="0" presId="urn:microsoft.com/office/officeart/2005/8/layout/hierarchy2"/>
    <dgm:cxn modelId="{67E2F918-CAAF-48FF-8D5F-D7DDE5B2A215}" type="presParOf" srcId="{CAF8C7E7-E0C0-42E2-BFF2-95389A2A2471}" destId="{DDEB791D-03F6-4E65-A245-C9311ECAF5AA}" srcOrd="2" destOrd="0" presId="urn:microsoft.com/office/officeart/2005/8/layout/hierarchy2"/>
    <dgm:cxn modelId="{416668E4-8053-4FC6-8B49-47FBCCF8170E}" type="presParOf" srcId="{DDEB791D-03F6-4E65-A245-C9311ECAF5AA}" destId="{8B43B6C0-C663-4A9F-9DD5-2B9C0CE42595}" srcOrd="0" destOrd="0" presId="urn:microsoft.com/office/officeart/2005/8/layout/hierarchy2"/>
    <dgm:cxn modelId="{F6EAE3BE-01D5-40A4-9AAE-A16861ECCB8B}" type="presParOf" srcId="{CAF8C7E7-E0C0-42E2-BFF2-95389A2A2471}" destId="{6AB8F2A3-1BC7-4FDF-910D-AE43B0CECAFD}" srcOrd="3" destOrd="0" presId="urn:microsoft.com/office/officeart/2005/8/layout/hierarchy2"/>
    <dgm:cxn modelId="{808408A5-8A04-4BDD-A178-2A42A5874347}" type="presParOf" srcId="{6AB8F2A3-1BC7-4FDF-910D-AE43B0CECAFD}" destId="{65F5220B-5EBA-4D62-8947-0D70AA7350A3}" srcOrd="0" destOrd="0" presId="urn:microsoft.com/office/officeart/2005/8/layout/hierarchy2"/>
    <dgm:cxn modelId="{6E8E555E-432B-4D0C-9397-BD7F15875912}" type="presParOf" srcId="{6AB8F2A3-1BC7-4FDF-910D-AE43B0CECAFD}" destId="{47BA7CE0-7A22-4FE9-9967-2AFF4D4E9C3F}" srcOrd="1" destOrd="0" presId="urn:microsoft.com/office/officeart/2005/8/layout/hierarchy2"/>
    <dgm:cxn modelId="{2A9E4220-F109-4481-8BC2-5459DC416A3E}" type="presParOf" srcId="{47BA7CE0-7A22-4FE9-9967-2AFF4D4E9C3F}" destId="{E5F26431-D58F-4E7A-A273-89BA20DB2A4C}" srcOrd="0" destOrd="0" presId="urn:microsoft.com/office/officeart/2005/8/layout/hierarchy2"/>
    <dgm:cxn modelId="{C136AEB6-AF39-4159-BA71-BFC6436C69E9}" type="presParOf" srcId="{E5F26431-D58F-4E7A-A273-89BA20DB2A4C}" destId="{5AD823A6-8D85-4001-9C20-7833818B3F2B}" srcOrd="0" destOrd="0" presId="urn:microsoft.com/office/officeart/2005/8/layout/hierarchy2"/>
    <dgm:cxn modelId="{D573F013-ABC9-4FEE-AA33-480F2CD6341F}" type="presParOf" srcId="{47BA7CE0-7A22-4FE9-9967-2AFF4D4E9C3F}" destId="{5B145BD9-151D-4FDF-B22B-0649A4EA871F}" srcOrd="1" destOrd="0" presId="urn:microsoft.com/office/officeart/2005/8/layout/hierarchy2"/>
    <dgm:cxn modelId="{219EC792-9A60-4F78-BD34-C06CCC002E7C}" type="presParOf" srcId="{5B145BD9-151D-4FDF-B22B-0649A4EA871F}" destId="{77BEEAE0-67CF-41DF-8479-A85335E85615}" srcOrd="0" destOrd="0" presId="urn:microsoft.com/office/officeart/2005/8/layout/hierarchy2"/>
    <dgm:cxn modelId="{F6D811F8-E926-40AB-9A0A-17FAF93860AC}" type="presParOf" srcId="{5B145BD9-151D-4FDF-B22B-0649A4EA871F}" destId="{FF9197C3-624C-45EC-8E93-04610AB1EBE8}" srcOrd="1" destOrd="0" presId="urn:microsoft.com/office/officeart/2005/8/layout/hierarchy2"/>
    <dgm:cxn modelId="{CB5B6FD6-65D9-47C0-A187-6011575A5913}" type="presParOf" srcId="{CAF8C7E7-E0C0-42E2-BFF2-95389A2A2471}" destId="{446B9A25-7EB0-412A-8ECB-057207B9E4A1}" srcOrd="4" destOrd="0" presId="urn:microsoft.com/office/officeart/2005/8/layout/hierarchy2"/>
    <dgm:cxn modelId="{79FB1D61-FF6A-4E0B-A3EA-EA0454AD2AF9}" type="presParOf" srcId="{446B9A25-7EB0-412A-8ECB-057207B9E4A1}" destId="{CC166496-3EFA-4260-8EA4-C9BA3FCBF1D5}" srcOrd="0" destOrd="0" presId="urn:microsoft.com/office/officeart/2005/8/layout/hierarchy2"/>
    <dgm:cxn modelId="{D3253908-1ACA-4D36-9F2D-6FBB1FB5397A}" type="presParOf" srcId="{CAF8C7E7-E0C0-42E2-BFF2-95389A2A2471}" destId="{61E0FDF1-AD60-4FAD-9446-BC6A0B3A300B}" srcOrd="5" destOrd="0" presId="urn:microsoft.com/office/officeart/2005/8/layout/hierarchy2"/>
    <dgm:cxn modelId="{710F4F98-3883-4E95-9082-343F2F73602B}" type="presParOf" srcId="{61E0FDF1-AD60-4FAD-9446-BC6A0B3A300B}" destId="{ABCB7F20-F0B3-4261-9222-19BFB6560E13}" srcOrd="0" destOrd="0" presId="urn:microsoft.com/office/officeart/2005/8/layout/hierarchy2"/>
    <dgm:cxn modelId="{8FF9A845-7267-41BA-82E1-0F95CD065DED}" type="presParOf" srcId="{61E0FDF1-AD60-4FAD-9446-BC6A0B3A300B}" destId="{EFB4EA3B-DFEE-4EE4-9AFA-251CA1DF404C}" srcOrd="1" destOrd="0" presId="urn:microsoft.com/office/officeart/2005/8/layout/hierarchy2"/>
    <dgm:cxn modelId="{EB02D2F4-46B2-48EC-AF39-F144B7D29BFD}" type="presParOf" srcId="{EFB4EA3B-DFEE-4EE4-9AFA-251CA1DF404C}" destId="{1A9E6413-EB04-4111-93D9-ACCA8B7F1429}" srcOrd="0" destOrd="0" presId="urn:microsoft.com/office/officeart/2005/8/layout/hierarchy2"/>
    <dgm:cxn modelId="{C9E38ADC-0020-463B-988E-02C973DAB4C9}" type="presParOf" srcId="{1A9E6413-EB04-4111-93D9-ACCA8B7F1429}" destId="{F686A5BB-E0B1-47A6-8833-D0D37E9B9983}" srcOrd="0" destOrd="0" presId="urn:microsoft.com/office/officeart/2005/8/layout/hierarchy2"/>
    <dgm:cxn modelId="{E0AF614A-01C8-450B-A5B6-D529F4111C29}" type="presParOf" srcId="{EFB4EA3B-DFEE-4EE4-9AFA-251CA1DF404C}" destId="{EB26626D-EAEA-4944-A7FB-18B0B5D9FBF6}" srcOrd="1" destOrd="0" presId="urn:microsoft.com/office/officeart/2005/8/layout/hierarchy2"/>
    <dgm:cxn modelId="{A669275F-39C4-4AEC-9AB8-FB594C34A529}" type="presParOf" srcId="{EB26626D-EAEA-4944-A7FB-18B0B5D9FBF6}" destId="{E59B2F9C-EA73-428A-9D93-7545DD85EDF0}" srcOrd="0" destOrd="0" presId="urn:microsoft.com/office/officeart/2005/8/layout/hierarchy2"/>
    <dgm:cxn modelId="{19780ECB-B881-4A2D-8B8A-E73C10D97501}" type="presParOf" srcId="{EB26626D-EAEA-4944-A7FB-18B0B5D9FBF6}" destId="{97ADC962-DE42-4240-A630-F992FEEF1BDE}"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BCCE2158-5A07-4580-B4E0-AAC8D537092D}" type="doc">
      <dgm:prSet loTypeId="urn:microsoft.com/office/officeart/2005/8/layout/hierarchy2" loCatId="hierarchy" qsTypeId="urn:microsoft.com/office/officeart/2005/8/quickstyle/simple1" qsCatId="simple" csTypeId="urn:microsoft.com/office/officeart/2005/8/colors/colorful1" csCatId="colorful" phldr="1"/>
      <dgm:spPr/>
      <dgm:t>
        <a:bodyPr/>
        <a:lstStyle/>
        <a:p>
          <a:endParaRPr lang="en-US"/>
        </a:p>
      </dgm:t>
    </dgm:pt>
    <dgm:pt modelId="{06777EEF-30A3-4F94-BAE6-94C88E63BFD7}">
      <dgm:prSet phldrT="[Text]" custT="1"/>
      <dgm:spPr/>
      <dgm:t>
        <a:bodyPr/>
        <a:lstStyle/>
        <a:p>
          <a:r>
            <a:rPr lang="en-US" sz="1500"/>
            <a:t>State</a:t>
          </a:r>
        </a:p>
      </dgm:t>
    </dgm:pt>
    <dgm:pt modelId="{6992EAF2-4DCE-47B4-95D8-E0E011CEC77D}" type="parTrans" cxnId="{328A3FDC-61ED-4966-8BE6-8D3A999FF7A6}">
      <dgm:prSet/>
      <dgm:spPr/>
      <dgm:t>
        <a:bodyPr/>
        <a:lstStyle/>
        <a:p>
          <a:endParaRPr lang="en-US" sz="1500"/>
        </a:p>
      </dgm:t>
    </dgm:pt>
    <dgm:pt modelId="{7AFA34DA-56BC-4148-9FFB-C93A42EA46C5}" type="sibTrans" cxnId="{328A3FDC-61ED-4966-8BE6-8D3A999FF7A6}">
      <dgm:prSet/>
      <dgm:spPr/>
      <dgm:t>
        <a:bodyPr/>
        <a:lstStyle/>
        <a:p>
          <a:endParaRPr lang="en-US" sz="1500"/>
        </a:p>
      </dgm:t>
    </dgm:pt>
    <dgm:pt modelId="{A5AF1EBF-B5B9-4236-A78A-8B2FBADD24EC}">
      <dgm:prSet phldrT="[Text]" custT="1"/>
      <dgm:spPr/>
      <dgm:t>
        <a:bodyPr/>
        <a:lstStyle/>
        <a:p>
          <a:r>
            <a:rPr lang="en-US" sz="1500"/>
            <a:t>Districts</a:t>
          </a:r>
        </a:p>
      </dgm:t>
    </dgm:pt>
    <dgm:pt modelId="{FD31C293-1762-46FD-8D4D-C94E32107764}" type="parTrans" cxnId="{E4D8697B-DBF2-462F-AB3F-D898D98F7D5E}">
      <dgm:prSet custT="1"/>
      <dgm:spPr/>
      <dgm:t>
        <a:bodyPr/>
        <a:lstStyle/>
        <a:p>
          <a:endParaRPr lang="en-US" sz="1500"/>
        </a:p>
      </dgm:t>
    </dgm:pt>
    <dgm:pt modelId="{1F053E5E-75A3-4D19-9568-4A2CF86112BD}" type="sibTrans" cxnId="{E4D8697B-DBF2-462F-AB3F-D898D98F7D5E}">
      <dgm:prSet/>
      <dgm:spPr/>
      <dgm:t>
        <a:bodyPr/>
        <a:lstStyle/>
        <a:p>
          <a:endParaRPr lang="en-US" sz="1500"/>
        </a:p>
      </dgm:t>
    </dgm:pt>
    <dgm:pt modelId="{2DF46B15-15FF-43C2-810B-3676CB9BD61E}">
      <dgm:prSet phldrT="[Text]" custT="1"/>
      <dgm:spPr>
        <a:solidFill>
          <a:schemeClr val="accent4"/>
        </a:solidFill>
      </dgm:spPr>
      <dgm:t>
        <a:bodyPr/>
        <a:lstStyle/>
        <a:p>
          <a:r>
            <a:rPr lang="en-US" sz="1500" dirty="0"/>
            <a:t>Teachers</a:t>
          </a:r>
        </a:p>
      </dgm:t>
    </dgm:pt>
    <dgm:pt modelId="{CAF296A8-D329-4943-A82F-0E9AC6CAEA8E}" type="parTrans" cxnId="{289C1D5D-7F0B-4A8D-B24B-2D2A6FFEED6A}">
      <dgm:prSet custT="1"/>
      <dgm:spPr/>
      <dgm:t>
        <a:bodyPr/>
        <a:lstStyle/>
        <a:p>
          <a:endParaRPr lang="en-US" sz="1500"/>
        </a:p>
      </dgm:t>
    </dgm:pt>
    <dgm:pt modelId="{C984586B-5B6A-42A2-8110-3FA8CC4BB18F}" type="sibTrans" cxnId="{289C1D5D-7F0B-4A8D-B24B-2D2A6FFEED6A}">
      <dgm:prSet/>
      <dgm:spPr/>
      <dgm:t>
        <a:bodyPr/>
        <a:lstStyle/>
        <a:p>
          <a:endParaRPr lang="en-US" sz="1500"/>
        </a:p>
      </dgm:t>
    </dgm:pt>
    <dgm:pt modelId="{85210FB1-12C9-4D91-91E4-CEF37A7DC269}">
      <dgm:prSet phldrT="[Text]" custT="1"/>
      <dgm:spPr/>
      <dgm:t>
        <a:bodyPr/>
        <a:lstStyle/>
        <a:p>
          <a:r>
            <a:rPr lang="en-US" sz="1500"/>
            <a:t>School Leaders</a:t>
          </a:r>
        </a:p>
      </dgm:t>
    </dgm:pt>
    <dgm:pt modelId="{5CA2C174-8885-465F-AE94-6C5D7287BD29}" type="parTrans" cxnId="{DCBBD7BE-FB6F-44D2-A62A-A1262CB6D4CC}">
      <dgm:prSet custT="1"/>
      <dgm:spPr/>
      <dgm:t>
        <a:bodyPr/>
        <a:lstStyle/>
        <a:p>
          <a:endParaRPr lang="en-US" sz="1500"/>
        </a:p>
      </dgm:t>
    </dgm:pt>
    <dgm:pt modelId="{3DE76BAC-1C09-4C80-89B6-590E30A65880}" type="sibTrans" cxnId="{DCBBD7BE-FB6F-44D2-A62A-A1262CB6D4CC}">
      <dgm:prSet/>
      <dgm:spPr/>
      <dgm:t>
        <a:bodyPr/>
        <a:lstStyle/>
        <a:p>
          <a:endParaRPr lang="en-US" sz="1500"/>
        </a:p>
      </dgm:t>
    </dgm:pt>
    <dgm:pt modelId="{28DEA514-87E1-4883-A6F6-5FCA2AE20934}">
      <dgm:prSet phldrT="[Text]" custT="1"/>
      <dgm:spPr/>
      <dgm:t>
        <a:bodyPr/>
        <a:lstStyle/>
        <a:p>
          <a:r>
            <a:rPr lang="en-US" sz="1500"/>
            <a:t>Teachers</a:t>
          </a:r>
        </a:p>
      </dgm:t>
    </dgm:pt>
    <dgm:pt modelId="{E8899100-1FF8-4777-896C-997A4A9B008C}" type="parTrans" cxnId="{66AB414A-9F14-4158-9303-234DA1BD56E7}">
      <dgm:prSet custT="1"/>
      <dgm:spPr/>
      <dgm:t>
        <a:bodyPr/>
        <a:lstStyle/>
        <a:p>
          <a:endParaRPr lang="en-US" sz="1500"/>
        </a:p>
      </dgm:t>
    </dgm:pt>
    <dgm:pt modelId="{6CECB58F-615B-499C-83F8-F3E0745ABE1B}" type="sibTrans" cxnId="{66AB414A-9F14-4158-9303-234DA1BD56E7}">
      <dgm:prSet/>
      <dgm:spPr/>
      <dgm:t>
        <a:bodyPr/>
        <a:lstStyle/>
        <a:p>
          <a:endParaRPr lang="en-US" sz="1500"/>
        </a:p>
      </dgm:t>
    </dgm:pt>
    <dgm:pt modelId="{228FBF83-EFF6-46D6-B047-DF728B363317}" type="pres">
      <dgm:prSet presAssocID="{BCCE2158-5A07-4580-B4E0-AAC8D537092D}" presName="diagram" presStyleCnt="0">
        <dgm:presLayoutVars>
          <dgm:chPref val="1"/>
          <dgm:dir/>
          <dgm:animOne val="branch"/>
          <dgm:animLvl val="lvl"/>
          <dgm:resizeHandles val="exact"/>
        </dgm:presLayoutVars>
      </dgm:prSet>
      <dgm:spPr/>
      <dgm:t>
        <a:bodyPr/>
        <a:lstStyle/>
        <a:p>
          <a:endParaRPr lang="en-US"/>
        </a:p>
      </dgm:t>
    </dgm:pt>
    <dgm:pt modelId="{C0AA2850-3508-48D1-A8AF-4CE1CDE2C4CD}" type="pres">
      <dgm:prSet presAssocID="{06777EEF-30A3-4F94-BAE6-94C88E63BFD7}" presName="root1" presStyleCnt="0"/>
      <dgm:spPr/>
      <dgm:t>
        <a:bodyPr/>
        <a:lstStyle/>
        <a:p>
          <a:endParaRPr lang="en-US"/>
        </a:p>
      </dgm:t>
    </dgm:pt>
    <dgm:pt modelId="{E3AAE748-4523-4C15-AB39-0E5922391EEA}" type="pres">
      <dgm:prSet presAssocID="{06777EEF-30A3-4F94-BAE6-94C88E63BFD7}" presName="LevelOneTextNode" presStyleLbl="node0" presStyleIdx="0" presStyleCnt="1">
        <dgm:presLayoutVars>
          <dgm:chPref val="3"/>
        </dgm:presLayoutVars>
      </dgm:prSet>
      <dgm:spPr/>
      <dgm:t>
        <a:bodyPr/>
        <a:lstStyle/>
        <a:p>
          <a:endParaRPr lang="en-US"/>
        </a:p>
      </dgm:t>
    </dgm:pt>
    <dgm:pt modelId="{CAF8C7E7-E0C0-42E2-BFF2-95389A2A2471}" type="pres">
      <dgm:prSet presAssocID="{06777EEF-30A3-4F94-BAE6-94C88E63BFD7}" presName="level2hierChild" presStyleCnt="0"/>
      <dgm:spPr/>
      <dgm:t>
        <a:bodyPr/>
        <a:lstStyle/>
        <a:p>
          <a:endParaRPr lang="en-US"/>
        </a:p>
      </dgm:t>
    </dgm:pt>
    <dgm:pt modelId="{EC9C0E63-577E-4376-BC8B-314CE933B4A4}" type="pres">
      <dgm:prSet presAssocID="{FD31C293-1762-46FD-8D4D-C94E32107764}" presName="conn2-1" presStyleLbl="parChTrans1D2" presStyleIdx="0" presStyleCnt="2"/>
      <dgm:spPr/>
      <dgm:t>
        <a:bodyPr/>
        <a:lstStyle/>
        <a:p>
          <a:endParaRPr lang="en-US"/>
        </a:p>
      </dgm:t>
    </dgm:pt>
    <dgm:pt modelId="{1C861DBD-4D37-495F-A2B6-4DD5BE2B5F7E}" type="pres">
      <dgm:prSet presAssocID="{FD31C293-1762-46FD-8D4D-C94E32107764}" presName="connTx" presStyleLbl="parChTrans1D2" presStyleIdx="0" presStyleCnt="2"/>
      <dgm:spPr/>
      <dgm:t>
        <a:bodyPr/>
        <a:lstStyle/>
        <a:p>
          <a:endParaRPr lang="en-US"/>
        </a:p>
      </dgm:t>
    </dgm:pt>
    <dgm:pt modelId="{FFE99116-08B5-4E11-9605-E1B1DED530F0}" type="pres">
      <dgm:prSet presAssocID="{A5AF1EBF-B5B9-4236-A78A-8B2FBADD24EC}" presName="root2" presStyleCnt="0"/>
      <dgm:spPr/>
      <dgm:t>
        <a:bodyPr/>
        <a:lstStyle/>
        <a:p>
          <a:endParaRPr lang="en-US"/>
        </a:p>
      </dgm:t>
    </dgm:pt>
    <dgm:pt modelId="{3D4C448A-F3C7-4F27-8276-2C74FCE3AFF1}" type="pres">
      <dgm:prSet presAssocID="{A5AF1EBF-B5B9-4236-A78A-8B2FBADD24EC}" presName="LevelTwoTextNode" presStyleLbl="node2" presStyleIdx="0" presStyleCnt="2">
        <dgm:presLayoutVars>
          <dgm:chPref val="3"/>
        </dgm:presLayoutVars>
      </dgm:prSet>
      <dgm:spPr/>
      <dgm:t>
        <a:bodyPr/>
        <a:lstStyle/>
        <a:p>
          <a:endParaRPr lang="en-US"/>
        </a:p>
      </dgm:t>
    </dgm:pt>
    <dgm:pt modelId="{D4D448DD-EDC5-42F7-985E-2ACC51DD3999}" type="pres">
      <dgm:prSet presAssocID="{A5AF1EBF-B5B9-4236-A78A-8B2FBADD24EC}" presName="level3hierChild" presStyleCnt="0"/>
      <dgm:spPr/>
      <dgm:t>
        <a:bodyPr/>
        <a:lstStyle/>
        <a:p>
          <a:endParaRPr lang="en-US"/>
        </a:p>
      </dgm:t>
    </dgm:pt>
    <dgm:pt modelId="{5E2B970C-372B-4C92-9C73-5426D0F74EA8}" type="pres">
      <dgm:prSet presAssocID="{5CA2C174-8885-465F-AE94-6C5D7287BD29}" presName="conn2-1" presStyleLbl="parChTrans1D3" presStyleIdx="0" presStyleCnt="1"/>
      <dgm:spPr/>
      <dgm:t>
        <a:bodyPr/>
        <a:lstStyle/>
        <a:p>
          <a:endParaRPr lang="en-US"/>
        </a:p>
      </dgm:t>
    </dgm:pt>
    <dgm:pt modelId="{BA88FFFF-4EDD-4E72-B8F4-1DD8AA93D67E}" type="pres">
      <dgm:prSet presAssocID="{5CA2C174-8885-465F-AE94-6C5D7287BD29}" presName="connTx" presStyleLbl="parChTrans1D3" presStyleIdx="0" presStyleCnt="1"/>
      <dgm:spPr/>
      <dgm:t>
        <a:bodyPr/>
        <a:lstStyle/>
        <a:p>
          <a:endParaRPr lang="en-US"/>
        </a:p>
      </dgm:t>
    </dgm:pt>
    <dgm:pt modelId="{1296886D-8FAE-424F-B9A7-4B2482FA16AC}" type="pres">
      <dgm:prSet presAssocID="{85210FB1-12C9-4D91-91E4-CEF37A7DC269}" presName="root2" presStyleCnt="0"/>
      <dgm:spPr/>
      <dgm:t>
        <a:bodyPr/>
        <a:lstStyle/>
        <a:p>
          <a:endParaRPr lang="en-US"/>
        </a:p>
      </dgm:t>
    </dgm:pt>
    <dgm:pt modelId="{A252087C-3035-49A6-A0F5-4090F20A7A08}" type="pres">
      <dgm:prSet presAssocID="{85210FB1-12C9-4D91-91E4-CEF37A7DC269}" presName="LevelTwoTextNode" presStyleLbl="node3" presStyleIdx="0" presStyleCnt="1">
        <dgm:presLayoutVars>
          <dgm:chPref val="3"/>
        </dgm:presLayoutVars>
      </dgm:prSet>
      <dgm:spPr/>
      <dgm:t>
        <a:bodyPr/>
        <a:lstStyle/>
        <a:p>
          <a:endParaRPr lang="en-US"/>
        </a:p>
      </dgm:t>
    </dgm:pt>
    <dgm:pt modelId="{5A83D3BB-CEA4-4BE1-A4EE-E66A17BC2DD9}" type="pres">
      <dgm:prSet presAssocID="{85210FB1-12C9-4D91-91E4-CEF37A7DC269}" presName="level3hierChild" presStyleCnt="0"/>
      <dgm:spPr/>
      <dgm:t>
        <a:bodyPr/>
        <a:lstStyle/>
        <a:p>
          <a:endParaRPr lang="en-US"/>
        </a:p>
      </dgm:t>
    </dgm:pt>
    <dgm:pt modelId="{5A182006-9BFD-4F08-B61C-3300DDC4FDA9}" type="pres">
      <dgm:prSet presAssocID="{E8899100-1FF8-4777-896C-997A4A9B008C}" presName="conn2-1" presStyleLbl="parChTrans1D4" presStyleIdx="0" presStyleCnt="1"/>
      <dgm:spPr/>
      <dgm:t>
        <a:bodyPr/>
        <a:lstStyle/>
        <a:p>
          <a:endParaRPr lang="en-US"/>
        </a:p>
      </dgm:t>
    </dgm:pt>
    <dgm:pt modelId="{62741772-FE4A-4E42-B5F9-04DC2C1FCDAD}" type="pres">
      <dgm:prSet presAssocID="{E8899100-1FF8-4777-896C-997A4A9B008C}" presName="connTx" presStyleLbl="parChTrans1D4" presStyleIdx="0" presStyleCnt="1"/>
      <dgm:spPr/>
      <dgm:t>
        <a:bodyPr/>
        <a:lstStyle/>
        <a:p>
          <a:endParaRPr lang="en-US"/>
        </a:p>
      </dgm:t>
    </dgm:pt>
    <dgm:pt modelId="{66FD7800-70C1-496A-8531-E2222748D02E}" type="pres">
      <dgm:prSet presAssocID="{28DEA514-87E1-4883-A6F6-5FCA2AE20934}" presName="root2" presStyleCnt="0"/>
      <dgm:spPr/>
      <dgm:t>
        <a:bodyPr/>
        <a:lstStyle/>
        <a:p>
          <a:endParaRPr lang="en-US"/>
        </a:p>
      </dgm:t>
    </dgm:pt>
    <dgm:pt modelId="{E31DD2EF-C551-4B6A-B8F8-55ED4F0837D6}" type="pres">
      <dgm:prSet presAssocID="{28DEA514-87E1-4883-A6F6-5FCA2AE20934}" presName="LevelTwoTextNode" presStyleLbl="node4" presStyleIdx="0" presStyleCnt="1">
        <dgm:presLayoutVars>
          <dgm:chPref val="3"/>
        </dgm:presLayoutVars>
      </dgm:prSet>
      <dgm:spPr/>
      <dgm:t>
        <a:bodyPr/>
        <a:lstStyle/>
        <a:p>
          <a:endParaRPr lang="en-US"/>
        </a:p>
      </dgm:t>
    </dgm:pt>
    <dgm:pt modelId="{F49C17B6-CCF1-498C-91F1-2A306AD25920}" type="pres">
      <dgm:prSet presAssocID="{28DEA514-87E1-4883-A6F6-5FCA2AE20934}" presName="level3hierChild" presStyleCnt="0"/>
      <dgm:spPr/>
      <dgm:t>
        <a:bodyPr/>
        <a:lstStyle/>
        <a:p>
          <a:endParaRPr lang="en-US"/>
        </a:p>
      </dgm:t>
    </dgm:pt>
    <dgm:pt modelId="{446B9A25-7EB0-412A-8ECB-057207B9E4A1}" type="pres">
      <dgm:prSet presAssocID="{CAF296A8-D329-4943-A82F-0E9AC6CAEA8E}" presName="conn2-1" presStyleLbl="parChTrans1D2" presStyleIdx="1" presStyleCnt="2"/>
      <dgm:spPr/>
      <dgm:t>
        <a:bodyPr/>
        <a:lstStyle/>
        <a:p>
          <a:endParaRPr lang="en-US"/>
        </a:p>
      </dgm:t>
    </dgm:pt>
    <dgm:pt modelId="{CC166496-3EFA-4260-8EA4-C9BA3FCBF1D5}" type="pres">
      <dgm:prSet presAssocID="{CAF296A8-D329-4943-A82F-0E9AC6CAEA8E}" presName="connTx" presStyleLbl="parChTrans1D2" presStyleIdx="1" presStyleCnt="2"/>
      <dgm:spPr/>
      <dgm:t>
        <a:bodyPr/>
        <a:lstStyle/>
        <a:p>
          <a:endParaRPr lang="en-US"/>
        </a:p>
      </dgm:t>
    </dgm:pt>
    <dgm:pt modelId="{61E0FDF1-AD60-4FAD-9446-BC6A0B3A300B}" type="pres">
      <dgm:prSet presAssocID="{2DF46B15-15FF-43C2-810B-3676CB9BD61E}" presName="root2" presStyleCnt="0"/>
      <dgm:spPr/>
      <dgm:t>
        <a:bodyPr/>
        <a:lstStyle/>
        <a:p>
          <a:endParaRPr lang="en-US"/>
        </a:p>
      </dgm:t>
    </dgm:pt>
    <dgm:pt modelId="{ABCB7F20-F0B3-4261-9222-19BFB6560E13}" type="pres">
      <dgm:prSet presAssocID="{2DF46B15-15FF-43C2-810B-3676CB9BD61E}" presName="LevelTwoTextNode" presStyleLbl="node2" presStyleIdx="1" presStyleCnt="2">
        <dgm:presLayoutVars>
          <dgm:chPref val="3"/>
        </dgm:presLayoutVars>
      </dgm:prSet>
      <dgm:spPr/>
      <dgm:t>
        <a:bodyPr/>
        <a:lstStyle/>
        <a:p>
          <a:endParaRPr lang="en-US"/>
        </a:p>
      </dgm:t>
    </dgm:pt>
    <dgm:pt modelId="{EFB4EA3B-DFEE-4EE4-9AFA-251CA1DF404C}" type="pres">
      <dgm:prSet presAssocID="{2DF46B15-15FF-43C2-810B-3676CB9BD61E}" presName="level3hierChild" presStyleCnt="0"/>
      <dgm:spPr/>
      <dgm:t>
        <a:bodyPr/>
        <a:lstStyle/>
        <a:p>
          <a:endParaRPr lang="en-US"/>
        </a:p>
      </dgm:t>
    </dgm:pt>
  </dgm:ptLst>
  <dgm:cxnLst>
    <dgm:cxn modelId="{0DE232FB-1B23-43FE-837C-E1F9611D5634}" type="presOf" srcId="{E8899100-1FF8-4777-896C-997A4A9B008C}" destId="{62741772-FE4A-4E42-B5F9-04DC2C1FCDAD}" srcOrd="1" destOrd="0" presId="urn:microsoft.com/office/officeart/2005/8/layout/hierarchy2"/>
    <dgm:cxn modelId="{1D9B2E63-B041-40F6-B9BD-EB9702699686}" type="presOf" srcId="{5CA2C174-8885-465F-AE94-6C5D7287BD29}" destId="{BA88FFFF-4EDD-4E72-B8F4-1DD8AA93D67E}" srcOrd="1" destOrd="0" presId="urn:microsoft.com/office/officeart/2005/8/layout/hierarchy2"/>
    <dgm:cxn modelId="{0E37F358-F434-41BE-8C50-2833CFC15C48}" type="presOf" srcId="{CAF296A8-D329-4943-A82F-0E9AC6CAEA8E}" destId="{446B9A25-7EB0-412A-8ECB-057207B9E4A1}" srcOrd="0" destOrd="0" presId="urn:microsoft.com/office/officeart/2005/8/layout/hierarchy2"/>
    <dgm:cxn modelId="{5C62EE8F-4694-43DC-A215-1717DF435ACD}" type="presOf" srcId="{2DF46B15-15FF-43C2-810B-3676CB9BD61E}" destId="{ABCB7F20-F0B3-4261-9222-19BFB6560E13}" srcOrd="0" destOrd="0" presId="urn:microsoft.com/office/officeart/2005/8/layout/hierarchy2"/>
    <dgm:cxn modelId="{A0321D1F-6CFB-495E-ABD0-0E57C392894A}" type="presOf" srcId="{FD31C293-1762-46FD-8D4D-C94E32107764}" destId="{1C861DBD-4D37-495F-A2B6-4DD5BE2B5F7E}" srcOrd="1" destOrd="0" presId="urn:microsoft.com/office/officeart/2005/8/layout/hierarchy2"/>
    <dgm:cxn modelId="{71C2D6C1-52FB-4F00-AD44-7525D137DD3C}" type="presOf" srcId="{5CA2C174-8885-465F-AE94-6C5D7287BD29}" destId="{5E2B970C-372B-4C92-9C73-5426D0F74EA8}" srcOrd="0" destOrd="0" presId="urn:microsoft.com/office/officeart/2005/8/layout/hierarchy2"/>
    <dgm:cxn modelId="{25DED576-865A-4B4E-8A77-5ABEEB5DCA03}" type="presOf" srcId="{A5AF1EBF-B5B9-4236-A78A-8B2FBADD24EC}" destId="{3D4C448A-F3C7-4F27-8276-2C74FCE3AFF1}" srcOrd="0" destOrd="0" presId="urn:microsoft.com/office/officeart/2005/8/layout/hierarchy2"/>
    <dgm:cxn modelId="{DA0394CD-4B0F-4857-A8BF-0BCADBBC6852}" type="presOf" srcId="{06777EEF-30A3-4F94-BAE6-94C88E63BFD7}" destId="{E3AAE748-4523-4C15-AB39-0E5922391EEA}" srcOrd="0" destOrd="0" presId="urn:microsoft.com/office/officeart/2005/8/layout/hierarchy2"/>
    <dgm:cxn modelId="{66AB414A-9F14-4158-9303-234DA1BD56E7}" srcId="{85210FB1-12C9-4D91-91E4-CEF37A7DC269}" destId="{28DEA514-87E1-4883-A6F6-5FCA2AE20934}" srcOrd="0" destOrd="0" parTransId="{E8899100-1FF8-4777-896C-997A4A9B008C}" sibTransId="{6CECB58F-615B-499C-83F8-F3E0745ABE1B}"/>
    <dgm:cxn modelId="{E4D8697B-DBF2-462F-AB3F-D898D98F7D5E}" srcId="{06777EEF-30A3-4F94-BAE6-94C88E63BFD7}" destId="{A5AF1EBF-B5B9-4236-A78A-8B2FBADD24EC}" srcOrd="0" destOrd="0" parTransId="{FD31C293-1762-46FD-8D4D-C94E32107764}" sibTransId="{1F053E5E-75A3-4D19-9568-4A2CF86112BD}"/>
    <dgm:cxn modelId="{F4036871-FD5B-4E14-80FD-F672BE894404}" type="presOf" srcId="{FD31C293-1762-46FD-8D4D-C94E32107764}" destId="{EC9C0E63-577E-4376-BC8B-314CE933B4A4}" srcOrd="0" destOrd="0" presId="urn:microsoft.com/office/officeart/2005/8/layout/hierarchy2"/>
    <dgm:cxn modelId="{328A3FDC-61ED-4966-8BE6-8D3A999FF7A6}" srcId="{BCCE2158-5A07-4580-B4E0-AAC8D537092D}" destId="{06777EEF-30A3-4F94-BAE6-94C88E63BFD7}" srcOrd="0" destOrd="0" parTransId="{6992EAF2-4DCE-47B4-95D8-E0E011CEC77D}" sibTransId="{7AFA34DA-56BC-4148-9FFB-C93A42EA46C5}"/>
    <dgm:cxn modelId="{4E9A4304-A79D-4E54-8D4A-FB8B2B077A2F}" type="presOf" srcId="{E8899100-1FF8-4777-896C-997A4A9B008C}" destId="{5A182006-9BFD-4F08-B61C-3300DDC4FDA9}" srcOrd="0" destOrd="0" presId="urn:microsoft.com/office/officeart/2005/8/layout/hierarchy2"/>
    <dgm:cxn modelId="{075EBD8A-784A-4A6A-BA7A-615F65A6E828}" type="presOf" srcId="{85210FB1-12C9-4D91-91E4-CEF37A7DC269}" destId="{A252087C-3035-49A6-A0F5-4090F20A7A08}" srcOrd="0" destOrd="0" presId="urn:microsoft.com/office/officeart/2005/8/layout/hierarchy2"/>
    <dgm:cxn modelId="{A5B6F1D0-6718-40AF-ABB3-7B4DA88DF11C}" type="presOf" srcId="{BCCE2158-5A07-4580-B4E0-AAC8D537092D}" destId="{228FBF83-EFF6-46D6-B047-DF728B363317}" srcOrd="0" destOrd="0" presId="urn:microsoft.com/office/officeart/2005/8/layout/hierarchy2"/>
    <dgm:cxn modelId="{289C1D5D-7F0B-4A8D-B24B-2D2A6FFEED6A}" srcId="{06777EEF-30A3-4F94-BAE6-94C88E63BFD7}" destId="{2DF46B15-15FF-43C2-810B-3676CB9BD61E}" srcOrd="1" destOrd="0" parTransId="{CAF296A8-D329-4943-A82F-0E9AC6CAEA8E}" sibTransId="{C984586B-5B6A-42A2-8110-3FA8CC4BB18F}"/>
    <dgm:cxn modelId="{DCBBD7BE-FB6F-44D2-A62A-A1262CB6D4CC}" srcId="{A5AF1EBF-B5B9-4236-A78A-8B2FBADD24EC}" destId="{85210FB1-12C9-4D91-91E4-CEF37A7DC269}" srcOrd="0" destOrd="0" parTransId="{5CA2C174-8885-465F-AE94-6C5D7287BD29}" sibTransId="{3DE76BAC-1C09-4C80-89B6-590E30A65880}"/>
    <dgm:cxn modelId="{65EB4AB9-D8B9-4585-B6EA-89B55048C460}" type="presOf" srcId="{CAF296A8-D329-4943-A82F-0E9AC6CAEA8E}" destId="{CC166496-3EFA-4260-8EA4-C9BA3FCBF1D5}" srcOrd="1" destOrd="0" presId="urn:microsoft.com/office/officeart/2005/8/layout/hierarchy2"/>
    <dgm:cxn modelId="{85236E6F-2FF5-4EEA-B41B-7D9C8AF8AF6D}" type="presOf" srcId="{28DEA514-87E1-4883-A6F6-5FCA2AE20934}" destId="{E31DD2EF-C551-4B6A-B8F8-55ED4F0837D6}" srcOrd="0" destOrd="0" presId="urn:microsoft.com/office/officeart/2005/8/layout/hierarchy2"/>
    <dgm:cxn modelId="{932C26F3-242E-4245-A3FE-8731E5735A84}" type="presParOf" srcId="{228FBF83-EFF6-46D6-B047-DF728B363317}" destId="{C0AA2850-3508-48D1-A8AF-4CE1CDE2C4CD}" srcOrd="0" destOrd="0" presId="urn:microsoft.com/office/officeart/2005/8/layout/hierarchy2"/>
    <dgm:cxn modelId="{7E99F985-94C5-4439-995B-89798B22A2C9}" type="presParOf" srcId="{C0AA2850-3508-48D1-A8AF-4CE1CDE2C4CD}" destId="{E3AAE748-4523-4C15-AB39-0E5922391EEA}" srcOrd="0" destOrd="0" presId="urn:microsoft.com/office/officeart/2005/8/layout/hierarchy2"/>
    <dgm:cxn modelId="{1BA123B8-0F58-4754-8133-BBBFD03B822A}" type="presParOf" srcId="{C0AA2850-3508-48D1-A8AF-4CE1CDE2C4CD}" destId="{CAF8C7E7-E0C0-42E2-BFF2-95389A2A2471}" srcOrd="1" destOrd="0" presId="urn:microsoft.com/office/officeart/2005/8/layout/hierarchy2"/>
    <dgm:cxn modelId="{7015DC5D-CB73-4080-A087-24AE0C3CAF81}" type="presParOf" srcId="{CAF8C7E7-E0C0-42E2-BFF2-95389A2A2471}" destId="{EC9C0E63-577E-4376-BC8B-314CE933B4A4}" srcOrd="0" destOrd="0" presId="urn:microsoft.com/office/officeart/2005/8/layout/hierarchy2"/>
    <dgm:cxn modelId="{FC00E166-DA93-487D-B94F-E31FDF33D084}" type="presParOf" srcId="{EC9C0E63-577E-4376-BC8B-314CE933B4A4}" destId="{1C861DBD-4D37-495F-A2B6-4DD5BE2B5F7E}" srcOrd="0" destOrd="0" presId="urn:microsoft.com/office/officeart/2005/8/layout/hierarchy2"/>
    <dgm:cxn modelId="{6531A508-750B-4D16-B539-9A7676D598B1}" type="presParOf" srcId="{CAF8C7E7-E0C0-42E2-BFF2-95389A2A2471}" destId="{FFE99116-08B5-4E11-9605-E1B1DED530F0}" srcOrd="1" destOrd="0" presId="urn:microsoft.com/office/officeart/2005/8/layout/hierarchy2"/>
    <dgm:cxn modelId="{9C160A34-7C99-405E-87E2-576ED02FB4A1}" type="presParOf" srcId="{FFE99116-08B5-4E11-9605-E1B1DED530F0}" destId="{3D4C448A-F3C7-4F27-8276-2C74FCE3AFF1}" srcOrd="0" destOrd="0" presId="urn:microsoft.com/office/officeart/2005/8/layout/hierarchy2"/>
    <dgm:cxn modelId="{A75339A4-62E4-42B8-A5D8-6195DADB7ED6}" type="presParOf" srcId="{FFE99116-08B5-4E11-9605-E1B1DED530F0}" destId="{D4D448DD-EDC5-42F7-985E-2ACC51DD3999}" srcOrd="1" destOrd="0" presId="urn:microsoft.com/office/officeart/2005/8/layout/hierarchy2"/>
    <dgm:cxn modelId="{C5ED600C-8FE2-41CA-8E45-F483FECEAB7B}" type="presParOf" srcId="{D4D448DD-EDC5-42F7-985E-2ACC51DD3999}" destId="{5E2B970C-372B-4C92-9C73-5426D0F74EA8}" srcOrd="0" destOrd="0" presId="urn:microsoft.com/office/officeart/2005/8/layout/hierarchy2"/>
    <dgm:cxn modelId="{839FBABC-E2FA-4DE1-AA7C-E122CB613E63}" type="presParOf" srcId="{5E2B970C-372B-4C92-9C73-5426D0F74EA8}" destId="{BA88FFFF-4EDD-4E72-B8F4-1DD8AA93D67E}" srcOrd="0" destOrd="0" presId="urn:microsoft.com/office/officeart/2005/8/layout/hierarchy2"/>
    <dgm:cxn modelId="{E8B66BA5-59C6-46FE-94BF-A5045AC4FED6}" type="presParOf" srcId="{D4D448DD-EDC5-42F7-985E-2ACC51DD3999}" destId="{1296886D-8FAE-424F-B9A7-4B2482FA16AC}" srcOrd="1" destOrd="0" presId="urn:microsoft.com/office/officeart/2005/8/layout/hierarchy2"/>
    <dgm:cxn modelId="{FAA1754A-6AF3-42C0-A808-71097277349B}" type="presParOf" srcId="{1296886D-8FAE-424F-B9A7-4B2482FA16AC}" destId="{A252087C-3035-49A6-A0F5-4090F20A7A08}" srcOrd="0" destOrd="0" presId="urn:microsoft.com/office/officeart/2005/8/layout/hierarchy2"/>
    <dgm:cxn modelId="{3FC1289D-22F1-4CA3-8937-C40FBDAAB849}" type="presParOf" srcId="{1296886D-8FAE-424F-B9A7-4B2482FA16AC}" destId="{5A83D3BB-CEA4-4BE1-A4EE-E66A17BC2DD9}" srcOrd="1" destOrd="0" presId="urn:microsoft.com/office/officeart/2005/8/layout/hierarchy2"/>
    <dgm:cxn modelId="{833F8CD8-2F44-4F24-B174-E030A558A4CB}" type="presParOf" srcId="{5A83D3BB-CEA4-4BE1-A4EE-E66A17BC2DD9}" destId="{5A182006-9BFD-4F08-B61C-3300DDC4FDA9}" srcOrd="0" destOrd="0" presId="urn:microsoft.com/office/officeart/2005/8/layout/hierarchy2"/>
    <dgm:cxn modelId="{97AE2F6E-524D-470E-A520-4B9D2C7EB4AC}" type="presParOf" srcId="{5A182006-9BFD-4F08-B61C-3300DDC4FDA9}" destId="{62741772-FE4A-4E42-B5F9-04DC2C1FCDAD}" srcOrd="0" destOrd="0" presId="urn:microsoft.com/office/officeart/2005/8/layout/hierarchy2"/>
    <dgm:cxn modelId="{0604A63A-0794-4D6A-B0FF-9BC39CB6A838}" type="presParOf" srcId="{5A83D3BB-CEA4-4BE1-A4EE-E66A17BC2DD9}" destId="{66FD7800-70C1-496A-8531-E2222748D02E}" srcOrd="1" destOrd="0" presId="urn:microsoft.com/office/officeart/2005/8/layout/hierarchy2"/>
    <dgm:cxn modelId="{C7C7363E-1C70-458D-A036-4E637F0550B5}" type="presParOf" srcId="{66FD7800-70C1-496A-8531-E2222748D02E}" destId="{E31DD2EF-C551-4B6A-B8F8-55ED4F0837D6}" srcOrd="0" destOrd="0" presId="urn:microsoft.com/office/officeart/2005/8/layout/hierarchy2"/>
    <dgm:cxn modelId="{A35D36E2-DA42-47F4-AD44-D021C6996277}" type="presParOf" srcId="{66FD7800-70C1-496A-8531-E2222748D02E}" destId="{F49C17B6-CCF1-498C-91F1-2A306AD25920}" srcOrd="1" destOrd="0" presId="urn:microsoft.com/office/officeart/2005/8/layout/hierarchy2"/>
    <dgm:cxn modelId="{7EE67087-93D0-45E0-914D-6935907E7A64}" type="presParOf" srcId="{CAF8C7E7-E0C0-42E2-BFF2-95389A2A2471}" destId="{446B9A25-7EB0-412A-8ECB-057207B9E4A1}" srcOrd="2" destOrd="0" presId="urn:microsoft.com/office/officeart/2005/8/layout/hierarchy2"/>
    <dgm:cxn modelId="{93865331-7A33-46D7-ABA7-6873A6D0DD72}" type="presParOf" srcId="{446B9A25-7EB0-412A-8ECB-057207B9E4A1}" destId="{CC166496-3EFA-4260-8EA4-C9BA3FCBF1D5}" srcOrd="0" destOrd="0" presId="urn:microsoft.com/office/officeart/2005/8/layout/hierarchy2"/>
    <dgm:cxn modelId="{0DA079BA-FBF2-4439-AB0F-95BDD37CCE3D}" type="presParOf" srcId="{CAF8C7E7-E0C0-42E2-BFF2-95389A2A2471}" destId="{61E0FDF1-AD60-4FAD-9446-BC6A0B3A300B}" srcOrd="3" destOrd="0" presId="urn:microsoft.com/office/officeart/2005/8/layout/hierarchy2"/>
    <dgm:cxn modelId="{6A6664EB-13DD-4F38-A7D0-A1149B3E5BCB}" type="presParOf" srcId="{61E0FDF1-AD60-4FAD-9446-BC6A0B3A300B}" destId="{ABCB7F20-F0B3-4261-9222-19BFB6560E13}" srcOrd="0" destOrd="0" presId="urn:microsoft.com/office/officeart/2005/8/layout/hierarchy2"/>
    <dgm:cxn modelId="{CBF14EF6-1850-45B6-953B-9D3B1035CD63}" type="presParOf" srcId="{61E0FDF1-AD60-4FAD-9446-BC6A0B3A300B}" destId="{EFB4EA3B-DFEE-4EE4-9AFA-251CA1DF404C}"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BCCE2158-5A07-4580-B4E0-AAC8D537092D}" type="doc">
      <dgm:prSet loTypeId="urn:microsoft.com/office/officeart/2005/8/layout/hierarchy2" loCatId="hierarchy" qsTypeId="urn:microsoft.com/office/officeart/2005/8/quickstyle/simple1" qsCatId="simple" csTypeId="urn:microsoft.com/office/officeart/2005/8/colors/colorful1" csCatId="colorful" phldr="1"/>
      <dgm:spPr/>
      <dgm:t>
        <a:bodyPr/>
        <a:lstStyle/>
        <a:p>
          <a:endParaRPr lang="en-US"/>
        </a:p>
      </dgm:t>
    </dgm:pt>
    <dgm:pt modelId="{06777EEF-30A3-4F94-BAE6-94C88E63BFD7}">
      <dgm:prSet phldrT="[Text]" custT="1"/>
      <dgm:spPr/>
      <dgm:t>
        <a:bodyPr/>
        <a:lstStyle/>
        <a:p>
          <a:r>
            <a:rPr lang="en-US" sz="2300" dirty="0"/>
            <a:t>State</a:t>
          </a:r>
        </a:p>
      </dgm:t>
    </dgm:pt>
    <dgm:pt modelId="{6992EAF2-4DCE-47B4-95D8-E0E011CEC77D}" type="parTrans" cxnId="{328A3FDC-61ED-4966-8BE6-8D3A999FF7A6}">
      <dgm:prSet/>
      <dgm:spPr/>
      <dgm:t>
        <a:bodyPr/>
        <a:lstStyle/>
        <a:p>
          <a:endParaRPr lang="en-US" sz="1500"/>
        </a:p>
      </dgm:t>
    </dgm:pt>
    <dgm:pt modelId="{7AFA34DA-56BC-4148-9FFB-C93A42EA46C5}" type="sibTrans" cxnId="{328A3FDC-61ED-4966-8BE6-8D3A999FF7A6}">
      <dgm:prSet/>
      <dgm:spPr/>
      <dgm:t>
        <a:bodyPr/>
        <a:lstStyle/>
        <a:p>
          <a:endParaRPr lang="en-US" sz="1500"/>
        </a:p>
      </dgm:t>
    </dgm:pt>
    <dgm:pt modelId="{A5AF1EBF-B5B9-4236-A78A-8B2FBADD24EC}">
      <dgm:prSet phldrT="[Text]" custT="1"/>
      <dgm:spPr/>
      <dgm:t>
        <a:bodyPr/>
        <a:lstStyle/>
        <a:p>
          <a:r>
            <a:rPr lang="en-US" sz="2300" dirty="0"/>
            <a:t>Districts</a:t>
          </a:r>
        </a:p>
      </dgm:t>
    </dgm:pt>
    <dgm:pt modelId="{FD31C293-1762-46FD-8D4D-C94E32107764}" type="parTrans" cxnId="{E4D8697B-DBF2-462F-AB3F-D898D98F7D5E}">
      <dgm:prSet custT="1"/>
      <dgm:spPr/>
      <dgm:t>
        <a:bodyPr/>
        <a:lstStyle/>
        <a:p>
          <a:endParaRPr lang="en-US" sz="1500"/>
        </a:p>
      </dgm:t>
    </dgm:pt>
    <dgm:pt modelId="{1F053E5E-75A3-4D19-9568-4A2CF86112BD}" type="sibTrans" cxnId="{E4D8697B-DBF2-462F-AB3F-D898D98F7D5E}">
      <dgm:prSet/>
      <dgm:spPr/>
      <dgm:t>
        <a:bodyPr/>
        <a:lstStyle/>
        <a:p>
          <a:endParaRPr lang="en-US" sz="1500"/>
        </a:p>
      </dgm:t>
    </dgm:pt>
    <dgm:pt modelId="{73DE49A4-DDBB-47A9-A9B2-82CC2343E46A}">
      <dgm:prSet phldrT="[Text]" custT="1"/>
      <dgm:spPr>
        <a:solidFill>
          <a:schemeClr val="accent3"/>
        </a:solidFill>
      </dgm:spPr>
      <dgm:t>
        <a:bodyPr/>
        <a:lstStyle/>
        <a:p>
          <a:r>
            <a:rPr lang="en-US" sz="2300" dirty="0"/>
            <a:t>School Leaders</a:t>
          </a:r>
        </a:p>
      </dgm:t>
    </dgm:pt>
    <dgm:pt modelId="{2C755ABA-6BD3-4DBA-9CA7-B69CDDE36A1D}" type="parTrans" cxnId="{2464FAA9-D5B0-4C89-9990-6AF7449EFD77}">
      <dgm:prSet custT="1"/>
      <dgm:spPr/>
      <dgm:t>
        <a:bodyPr/>
        <a:lstStyle/>
        <a:p>
          <a:endParaRPr lang="en-US" sz="1500" dirty="0"/>
        </a:p>
      </dgm:t>
    </dgm:pt>
    <dgm:pt modelId="{0D183C7E-6B0E-4B9B-BF50-62E9AF0317ED}" type="sibTrans" cxnId="{2464FAA9-D5B0-4C89-9990-6AF7449EFD77}">
      <dgm:prSet/>
      <dgm:spPr/>
      <dgm:t>
        <a:bodyPr/>
        <a:lstStyle/>
        <a:p>
          <a:endParaRPr lang="en-US" sz="1500"/>
        </a:p>
      </dgm:t>
    </dgm:pt>
    <dgm:pt modelId="{2DF46B15-15FF-43C2-810B-3676CB9BD61E}">
      <dgm:prSet phldrT="[Text]" custT="1"/>
      <dgm:spPr>
        <a:solidFill>
          <a:schemeClr val="accent4"/>
        </a:solidFill>
      </dgm:spPr>
      <dgm:t>
        <a:bodyPr/>
        <a:lstStyle/>
        <a:p>
          <a:r>
            <a:rPr lang="en-US" sz="2300" dirty="0"/>
            <a:t>Teachers</a:t>
          </a:r>
        </a:p>
      </dgm:t>
    </dgm:pt>
    <dgm:pt modelId="{CAF296A8-D329-4943-A82F-0E9AC6CAEA8E}" type="parTrans" cxnId="{289C1D5D-7F0B-4A8D-B24B-2D2A6FFEED6A}">
      <dgm:prSet custT="1"/>
      <dgm:spPr/>
      <dgm:t>
        <a:bodyPr/>
        <a:lstStyle/>
        <a:p>
          <a:endParaRPr lang="en-US" sz="1500"/>
        </a:p>
      </dgm:t>
    </dgm:pt>
    <dgm:pt modelId="{C984586B-5B6A-42A2-8110-3FA8CC4BB18F}" type="sibTrans" cxnId="{289C1D5D-7F0B-4A8D-B24B-2D2A6FFEED6A}">
      <dgm:prSet/>
      <dgm:spPr/>
      <dgm:t>
        <a:bodyPr/>
        <a:lstStyle/>
        <a:p>
          <a:endParaRPr lang="en-US" sz="1500"/>
        </a:p>
      </dgm:t>
    </dgm:pt>
    <dgm:pt modelId="{228FBF83-EFF6-46D6-B047-DF728B363317}" type="pres">
      <dgm:prSet presAssocID="{BCCE2158-5A07-4580-B4E0-AAC8D537092D}" presName="diagram" presStyleCnt="0">
        <dgm:presLayoutVars>
          <dgm:chPref val="1"/>
          <dgm:dir/>
          <dgm:animOne val="branch"/>
          <dgm:animLvl val="lvl"/>
          <dgm:resizeHandles val="exact"/>
        </dgm:presLayoutVars>
      </dgm:prSet>
      <dgm:spPr/>
      <dgm:t>
        <a:bodyPr/>
        <a:lstStyle/>
        <a:p>
          <a:endParaRPr lang="en-US"/>
        </a:p>
      </dgm:t>
    </dgm:pt>
    <dgm:pt modelId="{C0AA2850-3508-48D1-A8AF-4CE1CDE2C4CD}" type="pres">
      <dgm:prSet presAssocID="{06777EEF-30A3-4F94-BAE6-94C88E63BFD7}" presName="root1" presStyleCnt="0"/>
      <dgm:spPr/>
      <dgm:t>
        <a:bodyPr/>
        <a:lstStyle/>
        <a:p>
          <a:endParaRPr lang="en-US"/>
        </a:p>
      </dgm:t>
    </dgm:pt>
    <dgm:pt modelId="{E3AAE748-4523-4C15-AB39-0E5922391EEA}" type="pres">
      <dgm:prSet presAssocID="{06777EEF-30A3-4F94-BAE6-94C88E63BFD7}" presName="LevelOneTextNode" presStyleLbl="node0" presStyleIdx="0" presStyleCnt="1">
        <dgm:presLayoutVars>
          <dgm:chPref val="3"/>
        </dgm:presLayoutVars>
      </dgm:prSet>
      <dgm:spPr/>
      <dgm:t>
        <a:bodyPr/>
        <a:lstStyle/>
        <a:p>
          <a:endParaRPr lang="en-US"/>
        </a:p>
      </dgm:t>
    </dgm:pt>
    <dgm:pt modelId="{CAF8C7E7-E0C0-42E2-BFF2-95389A2A2471}" type="pres">
      <dgm:prSet presAssocID="{06777EEF-30A3-4F94-BAE6-94C88E63BFD7}" presName="level2hierChild" presStyleCnt="0"/>
      <dgm:spPr/>
      <dgm:t>
        <a:bodyPr/>
        <a:lstStyle/>
        <a:p>
          <a:endParaRPr lang="en-US"/>
        </a:p>
      </dgm:t>
    </dgm:pt>
    <dgm:pt modelId="{EC9C0E63-577E-4376-BC8B-314CE933B4A4}" type="pres">
      <dgm:prSet presAssocID="{FD31C293-1762-46FD-8D4D-C94E32107764}" presName="conn2-1" presStyleLbl="parChTrans1D2" presStyleIdx="0" presStyleCnt="3"/>
      <dgm:spPr/>
      <dgm:t>
        <a:bodyPr/>
        <a:lstStyle/>
        <a:p>
          <a:endParaRPr lang="en-US"/>
        </a:p>
      </dgm:t>
    </dgm:pt>
    <dgm:pt modelId="{1C861DBD-4D37-495F-A2B6-4DD5BE2B5F7E}" type="pres">
      <dgm:prSet presAssocID="{FD31C293-1762-46FD-8D4D-C94E32107764}" presName="connTx" presStyleLbl="parChTrans1D2" presStyleIdx="0" presStyleCnt="3"/>
      <dgm:spPr/>
      <dgm:t>
        <a:bodyPr/>
        <a:lstStyle/>
        <a:p>
          <a:endParaRPr lang="en-US"/>
        </a:p>
      </dgm:t>
    </dgm:pt>
    <dgm:pt modelId="{FFE99116-08B5-4E11-9605-E1B1DED530F0}" type="pres">
      <dgm:prSet presAssocID="{A5AF1EBF-B5B9-4236-A78A-8B2FBADD24EC}" presName="root2" presStyleCnt="0"/>
      <dgm:spPr/>
      <dgm:t>
        <a:bodyPr/>
        <a:lstStyle/>
        <a:p>
          <a:endParaRPr lang="en-US"/>
        </a:p>
      </dgm:t>
    </dgm:pt>
    <dgm:pt modelId="{3D4C448A-F3C7-4F27-8276-2C74FCE3AFF1}" type="pres">
      <dgm:prSet presAssocID="{A5AF1EBF-B5B9-4236-A78A-8B2FBADD24EC}" presName="LevelTwoTextNode" presStyleLbl="node2" presStyleIdx="0" presStyleCnt="3">
        <dgm:presLayoutVars>
          <dgm:chPref val="3"/>
        </dgm:presLayoutVars>
      </dgm:prSet>
      <dgm:spPr/>
      <dgm:t>
        <a:bodyPr/>
        <a:lstStyle/>
        <a:p>
          <a:endParaRPr lang="en-US"/>
        </a:p>
      </dgm:t>
    </dgm:pt>
    <dgm:pt modelId="{D4D448DD-EDC5-42F7-985E-2ACC51DD3999}" type="pres">
      <dgm:prSet presAssocID="{A5AF1EBF-B5B9-4236-A78A-8B2FBADD24EC}" presName="level3hierChild" presStyleCnt="0"/>
      <dgm:spPr/>
      <dgm:t>
        <a:bodyPr/>
        <a:lstStyle/>
        <a:p>
          <a:endParaRPr lang="en-US"/>
        </a:p>
      </dgm:t>
    </dgm:pt>
    <dgm:pt modelId="{DDEB791D-03F6-4E65-A245-C9311ECAF5AA}" type="pres">
      <dgm:prSet presAssocID="{2C755ABA-6BD3-4DBA-9CA7-B69CDDE36A1D}" presName="conn2-1" presStyleLbl="parChTrans1D2" presStyleIdx="1" presStyleCnt="3"/>
      <dgm:spPr/>
      <dgm:t>
        <a:bodyPr/>
        <a:lstStyle/>
        <a:p>
          <a:endParaRPr lang="en-US"/>
        </a:p>
      </dgm:t>
    </dgm:pt>
    <dgm:pt modelId="{8B43B6C0-C663-4A9F-9DD5-2B9C0CE42595}" type="pres">
      <dgm:prSet presAssocID="{2C755ABA-6BD3-4DBA-9CA7-B69CDDE36A1D}" presName="connTx" presStyleLbl="parChTrans1D2" presStyleIdx="1" presStyleCnt="3"/>
      <dgm:spPr/>
      <dgm:t>
        <a:bodyPr/>
        <a:lstStyle/>
        <a:p>
          <a:endParaRPr lang="en-US"/>
        </a:p>
      </dgm:t>
    </dgm:pt>
    <dgm:pt modelId="{6AB8F2A3-1BC7-4FDF-910D-AE43B0CECAFD}" type="pres">
      <dgm:prSet presAssocID="{73DE49A4-DDBB-47A9-A9B2-82CC2343E46A}" presName="root2" presStyleCnt="0"/>
      <dgm:spPr/>
      <dgm:t>
        <a:bodyPr/>
        <a:lstStyle/>
        <a:p>
          <a:endParaRPr lang="en-US"/>
        </a:p>
      </dgm:t>
    </dgm:pt>
    <dgm:pt modelId="{65F5220B-5EBA-4D62-8947-0D70AA7350A3}" type="pres">
      <dgm:prSet presAssocID="{73DE49A4-DDBB-47A9-A9B2-82CC2343E46A}" presName="LevelTwoTextNode" presStyleLbl="node2" presStyleIdx="1" presStyleCnt="3">
        <dgm:presLayoutVars>
          <dgm:chPref val="3"/>
        </dgm:presLayoutVars>
      </dgm:prSet>
      <dgm:spPr/>
      <dgm:t>
        <a:bodyPr/>
        <a:lstStyle/>
        <a:p>
          <a:endParaRPr lang="en-US"/>
        </a:p>
      </dgm:t>
    </dgm:pt>
    <dgm:pt modelId="{47BA7CE0-7A22-4FE9-9967-2AFF4D4E9C3F}" type="pres">
      <dgm:prSet presAssocID="{73DE49A4-DDBB-47A9-A9B2-82CC2343E46A}" presName="level3hierChild" presStyleCnt="0"/>
      <dgm:spPr/>
      <dgm:t>
        <a:bodyPr/>
        <a:lstStyle/>
        <a:p>
          <a:endParaRPr lang="en-US"/>
        </a:p>
      </dgm:t>
    </dgm:pt>
    <dgm:pt modelId="{446B9A25-7EB0-412A-8ECB-057207B9E4A1}" type="pres">
      <dgm:prSet presAssocID="{CAF296A8-D329-4943-A82F-0E9AC6CAEA8E}" presName="conn2-1" presStyleLbl="parChTrans1D2" presStyleIdx="2" presStyleCnt="3"/>
      <dgm:spPr/>
      <dgm:t>
        <a:bodyPr/>
        <a:lstStyle/>
        <a:p>
          <a:endParaRPr lang="en-US"/>
        </a:p>
      </dgm:t>
    </dgm:pt>
    <dgm:pt modelId="{CC166496-3EFA-4260-8EA4-C9BA3FCBF1D5}" type="pres">
      <dgm:prSet presAssocID="{CAF296A8-D329-4943-A82F-0E9AC6CAEA8E}" presName="connTx" presStyleLbl="parChTrans1D2" presStyleIdx="2" presStyleCnt="3"/>
      <dgm:spPr/>
      <dgm:t>
        <a:bodyPr/>
        <a:lstStyle/>
        <a:p>
          <a:endParaRPr lang="en-US"/>
        </a:p>
      </dgm:t>
    </dgm:pt>
    <dgm:pt modelId="{61E0FDF1-AD60-4FAD-9446-BC6A0B3A300B}" type="pres">
      <dgm:prSet presAssocID="{2DF46B15-15FF-43C2-810B-3676CB9BD61E}" presName="root2" presStyleCnt="0"/>
      <dgm:spPr/>
      <dgm:t>
        <a:bodyPr/>
        <a:lstStyle/>
        <a:p>
          <a:endParaRPr lang="en-US"/>
        </a:p>
      </dgm:t>
    </dgm:pt>
    <dgm:pt modelId="{ABCB7F20-F0B3-4261-9222-19BFB6560E13}" type="pres">
      <dgm:prSet presAssocID="{2DF46B15-15FF-43C2-810B-3676CB9BD61E}" presName="LevelTwoTextNode" presStyleLbl="node2" presStyleIdx="2" presStyleCnt="3">
        <dgm:presLayoutVars>
          <dgm:chPref val="3"/>
        </dgm:presLayoutVars>
      </dgm:prSet>
      <dgm:spPr/>
      <dgm:t>
        <a:bodyPr/>
        <a:lstStyle/>
        <a:p>
          <a:endParaRPr lang="en-US"/>
        </a:p>
      </dgm:t>
    </dgm:pt>
    <dgm:pt modelId="{EFB4EA3B-DFEE-4EE4-9AFA-251CA1DF404C}" type="pres">
      <dgm:prSet presAssocID="{2DF46B15-15FF-43C2-810B-3676CB9BD61E}" presName="level3hierChild" presStyleCnt="0"/>
      <dgm:spPr/>
      <dgm:t>
        <a:bodyPr/>
        <a:lstStyle/>
        <a:p>
          <a:endParaRPr lang="en-US"/>
        </a:p>
      </dgm:t>
    </dgm:pt>
  </dgm:ptLst>
  <dgm:cxnLst>
    <dgm:cxn modelId="{9EF97D35-EE74-49C8-9DCA-32C7D3A04569}" type="presOf" srcId="{06777EEF-30A3-4F94-BAE6-94C88E63BFD7}" destId="{E3AAE748-4523-4C15-AB39-0E5922391EEA}" srcOrd="0" destOrd="0" presId="urn:microsoft.com/office/officeart/2005/8/layout/hierarchy2"/>
    <dgm:cxn modelId="{40EE1C63-F503-47AE-A78D-9849D884E06B}" type="presOf" srcId="{A5AF1EBF-B5B9-4236-A78A-8B2FBADD24EC}" destId="{3D4C448A-F3C7-4F27-8276-2C74FCE3AFF1}" srcOrd="0" destOrd="0" presId="urn:microsoft.com/office/officeart/2005/8/layout/hierarchy2"/>
    <dgm:cxn modelId="{F18D93FD-A735-4EE9-963C-650A3D3E5E8D}" type="presOf" srcId="{2C755ABA-6BD3-4DBA-9CA7-B69CDDE36A1D}" destId="{8B43B6C0-C663-4A9F-9DD5-2B9C0CE42595}" srcOrd="1" destOrd="0" presId="urn:microsoft.com/office/officeart/2005/8/layout/hierarchy2"/>
    <dgm:cxn modelId="{0E1FDD68-AE65-42AB-ADD3-FDD0D449E45C}" type="presOf" srcId="{2DF46B15-15FF-43C2-810B-3676CB9BD61E}" destId="{ABCB7F20-F0B3-4261-9222-19BFB6560E13}" srcOrd="0" destOrd="0" presId="urn:microsoft.com/office/officeart/2005/8/layout/hierarchy2"/>
    <dgm:cxn modelId="{1E9A1951-9E71-419C-A961-5D5AC4B88667}" type="presOf" srcId="{2C755ABA-6BD3-4DBA-9CA7-B69CDDE36A1D}" destId="{DDEB791D-03F6-4E65-A245-C9311ECAF5AA}" srcOrd="0" destOrd="0" presId="urn:microsoft.com/office/officeart/2005/8/layout/hierarchy2"/>
    <dgm:cxn modelId="{AA5F9D1A-8D95-46CA-A58B-8E6391DA3DC9}" type="presOf" srcId="{73DE49A4-DDBB-47A9-A9B2-82CC2343E46A}" destId="{65F5220B-5EBA-4D62-8947-0D70AA7350A3}" srcOrd="0" destOrd="0" presId="urn:microsoft.com/office/officeart/2005/8/layout/hierarchy2"/>
    <dgm:cxn modelId="{E4D8697B-DBF2-462F-AB3F-D898D98F7D5E}" srcId="{06777EEF-30A3-4F94-BAE6-94C88E63BFD7}" destId="{A5AF1EBF-B5B9-4236-A78A-8B2FBADD24EC}" srcOrd="0" destOrd="0" parTransId="{FD31C293-1762-46FD-8D4D-C94E32107764}" sibTransId="{1F053E5E-75A3-4D19-9568-4A2CF86112BD}"/>
    <dgm:cxn modelId="{FE034072-132B-4DD2-834E-571ECC52F92B}" type="presOf" srcId="{CAF296A8-D329-4943-A82F-0E9AC6CAEA8E}" destId="{CC166496-3EFA-4260-8EA4-C9BA3FCBF1D5}" srcOrd="1" destOrd="0" presId="urn:microsoft.com/office/officeart/2005/8/layout/hierarchy2"/>
    <dgm:cxn modelId="{D3A54F8E-8367-4FFA-B057-836A8DB165EB}" type="presOf" srcId="{FD31C293-1762-46FD-8D4D-C94E32107764}" destId="{EC9C0E63-577E-4376-BC8B-314CE933B4A4}" srcOrd="0" destOrd="0" presId="urn:microsoft.com/office/officeart/2005/8/layout/hierarchy2"/>
    <dgm:cxn modelId="{328A3FDC-61ED-4966-8BE6-8D3A999FF7A6}" srcId="{BCCE2158-5A07-4580-B4E0-AAC8D537092D}" destId="{06777EEF-30A3-4F94-BAE6-94C88E63BFD7}" srcOrd="0" destOrd="0" parTransId="{6992EAF2-4DCE-47B4-95D8-E0E011CEC77D}" sibTransId="{7AFA34DA-56BC-4148-9FFB-C93A42EA46C5}"/>
    <dgm:cxn modelId="{B0CBD541-F1F4-4CCD-8C5F-39A2B945D511}" type="presOf" srcId="{BCCE2158-5A07-4580-B4E0-AAC8D537092D}" destId="{228FBF83-EFF6-46D6-B047-DF728B363317}" srcOrd="0" destOrd="0" presId="urn:microsoft.com/office/officeart/2005/8/layout/hierarchy2"/>
    <dgm:cxn modelId="{289C1D5D-7F0B-4A8D-B24B-2D2A6FFEED6A}" srcId="{06777EEF-30A3-4F94-BAE6-94C88E63BFD7}" destId="{2DF46B15-15FF-43C2-810B-3676CB9BD61E}" srcOrd="2" destOrd="0" parTransId="{CAF296A8-D329-4943-A82F-0E9AC6CAEA8E}" sibTransId="{C984586B-5B6A-42A2-8110-3FA8CC4BB18F}"/>
    <dgm:cxn modelId="{2464FAA9-D5B0-4C89-9990-6AF7449EFD77}" srcId="{06777EEF-30A3-4F94-BAE6-94C88E63BFD7}" destId="{73DE49A4-DDBB-47A9-A9B2-82CC2343E46A}" srcOrd="1" destOrd="0" parTransId="{2C755ABA-6BD3-4DBA-9CA7-B69CDDE36A1D}" sibTransId="{0D183C7E-6B0E-4B9B-BF50-62E9AF0317ED}"/>
    <dgm:cxn modelId="{BBFD8E22-A63B-4C50-9B71-317416632734}" type="presOf" srcId="{FD31C293-1762-46FD-8D4D-C94E32107764}" destId="{1C861DBD-4D37-495F-A2B6-4DD5BE2B5F7E}" srcOrd="1" destOrd="0" presId="urn:microsoft.com/office/officeart/2005/8/layout/hierarchy2"/>
    <dgm:cxn modelId="{4FE30A2B-E666-427D-807C-EE48280889F2}" type="presOf" srcId="{CAF296A8-D329-4943-A82F-0E9AC6CAEA8E}" destId="{446B9A25-7EB0-412A-8ECB-057207B9E4A1}" srcOrd="0" destOrd="0" presId="urn:microsoft.com/office/officeart/2005/8/layout/hierarchy2"/>
    <dgm:cxn modelId="{D298F659-E728-401F-8530-F8EE8845181A}" type="presParOf" srcId="{228FBF83-EFF6-46D6-B047-DF728B363317}" destId="{C0AA2850-3508-48D1-A8AF-4CE1CDE2C4CD}" srcOrd="0" destOrd="0" presId="urn:microsoft.com/office/officeart/2005/8/layout/hierarchy2"/>
    <dgm:cxn modelId="{C00CA5E4-B1B0-4F9D-8797-BB0C52A168A1}" type="presParOf" srcId="{C0AA2850-3508-48D1-A8AF-4CE1CDE2C4CD}" destId="{E3AAE748-4523-4C15-AB39-0E5922391EEA}" srcOrd="0" destOrd="0" presId="urn:microsoft.com/office/officeart/2005/8/layout/hierarchy2"/>
    <dgm:cxn modelId="{6A909C36-8247-4882-B841-A30A9833FDFD}" type="presParOf" srcId="{C0AA2850-3508-48D1-A8AF-4CE1CDE2C4CD}" destId="{CAF8C7E7-E0C0-42E2-BFF2-95389A2A2471}" srcOrd="1" destOrd="0" presId="urn:microsoft.com/office/officeart/2005/8/layout/hierarchy2"/>
    <dgm:cxn modelId="{4F8D58FD-8A21-4ADB-8CC7-6DF36536C745}" type="presParOf" srcId="{CAF8C7E7-E0C0-42E2-BFF2-95389A2A2471}" destId="{EC9C0E63-577E-4376-BC8B-314CE933B4A4}" srcOrd="0" destOrd="0" presId="urn:microsoft.com/office/officeart/2005/8/layout/hierarchy2"/>
    <dgm:cxn modelId="{4BFBC151-70C3-48B0-BF6E-754BBA43DC35}" type="presParOf" srcId="{EC9C0E63-577E-4376-BC8B-314CE933B4A4}" destId="{1C861DBD-4D37-495F-A2B6-4DD5BE2B5F7E}" srcOrd="0" destOrd="0" presId="urn:microsoft.com/office/officeart/2005/8/layout/hierarchy2"/>
    <dgm:cxn modelId="{ACADE74A-96E1-4528-9554-C46B1B5FA341}" type="presParOf" srcId="{CAF8C7E7-E0C0-42E2-BFF2-95389A2A2471}" destId="{FFE99116-08B5-4E11-9605-E1B1DED530F0}" srcOrd="1" destOrd="0" presId="urn:microsoft.com/office/officeart/2005/8/layout/hierarchy2"/>
    <dgm:cxn modelId="{5FA34D2D-B924-4C3A-8167-3D70DEBB1650}" type="presParOf" srcId="{FFE99116-08B5-4E11-9605-E1B1DED530F0}" destId="{3D4C448A-F3C7-4F27-8276-2C74FCE3AFF1}" srcOrd="0" destOrd="0" presId="urn:microsoft.com/office/officeart/2005/8/layout/hierarchy2"/>
    <dgm:cxn modelId="{5E1D0002-F3CD-4C45-A9A0-530CA1FFFE54}" type="presParOf" srcId="{FFE99116-08B5-4E11-9605-E1B1DED530F0}" destId="{D4D448DD-EDC5-42F7-985E-2ACC51DD3999}" srcOrd="1" destOrd="0" presId="urn:microsoft.com/office/officeart/2005/8/layout/hierarchy2"/>
    <dgm:cxn modelId="{D175BFD5-1712-4F5E-A13C-F28FB2ADC7DC}" type="presParOf" srcId="{CAF8C7E7-E0C0-42E2-BFF2-95389A2A2471}" destId="{DDEB791D-03F6-4E65-A245-C9311ECAF5AA}" srcOrd="2" destOrd="0" presId="urn:microsoft.com/office/officeart/2005/8/layout/hierarchy2"/>
    <dgm:cxn modelId="{1BBB174D-D2BE-4B0F-997A-112E16C5B5B5}" type="presParOf" srcId="{DDEB791D-03F6-4E65-A245-C9311ECAF5AA}" destId="{8B43B6C0-C663-4A9F-9DD5-2B9C0CE42595}" srcOrd="0" destOrd="0" presId="urn:microsoft.com/office/officeart/2005/8/layout/hierarchy2"/>
    <dgm:cxn modelId="{22797B8F-C708-449A-A41B-B54230BFA0DD}" type="presParOf" srcId="{CAF8C7E7-E0C0-42E2-BFF2-95389A2A2471}" destId="{6AB8F2A3-1BC7-4FDF-910D-AE43B0CECAFD}" srcOrd="3" destOrd="0" presId="urn:microsoft.com/office/officeart/2005/8/layout/hierarchy2"/>
    <dgm:cxn modelId="{B7BAD532-AD71-4F3A-9CA1-BEF440C5F896}" type="presParOf" srcId="{6AB8F2A3-1BC7-4FDF-910D-AE43B0CECAFD}" destId="{65F5220B-5EBA-4D62-8947-0D70AA7350A3}" srcOrd="0" destOrd="0" presId="urn:microsoft.com/office/officeart/2005/8/layout/hierarchy2"/>
    <dgm:cxn modelId="{5D7AB6B7-4C69-4BE9-99F1-2A072642C255}" type="presParOf" srcId="{6AB8F2A3-1BC7-4FDF-910D-AE43B0CECAFD}" destId="{47BA7CE0-7A22-4FE9-9967-2AFF4D4E9C3F}" srcOrd="1" destOrd="0" presId="urn:microsoft.com/office/officeart/2005/8/layout/hierarchy2"/>
    <dgm:cxn modelId="{26C73C8F-A21B-4703-86D2-49E36A9C347D}" type="presParOf" srcId="{CAF8C7E7-E0C0-42E2-BFF2-95389A2A2471}" destId="{446B9A25-7EB0-412A-8ECB-057207B9E4A1}" srcOrd="4" destOrd="0" presId="urn:microsoft.com/office/officeart/2005/8/layout/hierarchy2"/>
    <dgm:cxn modelId="{D4550BB6-1AFC-4655-BD87-96150375944B}" type="presParOf" srcId="{446B9A25-7EB0-412A-8ECB-057207B9E4A1}" destId="{CC166496-3EFA-4260-8EA4-C9BA3FCBF1D5}" srcOrd="0" destOrd="0" presId="urn:microsoft.com/office/officeart/2005/8/layout/hierarchy2"/>
    <dgm:cxn modelId="{FEC9B4B2-96C6-4C72-8056-F09AC4D90D83}" type="presParOf" srcId="{CAF8C7E7-E0C0-42E2-BFF2-95389A2A2471}" destId="{61E0FDF1-AD60-4FAD-9446-BC6A0B3A300B}" srcOrd="5" destOrd="0" presId="urn:microsoft.com/office/officeart/2005/8/layout/hierarchy2"/>
    <dgm:cxn modelId="{ED26557F-9691-4063-8BA4-E1ED8C59F0A7}" type="presParOf" srcId="{61E0FDF1-AD60-4FAD-9446-BC6A0B3A300B}" destId="{ABCB7F20-F0B3-4261-9222-19BFB6560E13}" srcOrd="0" destOrd="0" presId="urn:microsoft.com/office/officeart/2005/8/layout/hierarchy2"/>
    <dgm:cxn modelId="{04DB5CCA-C182-4939-A251-88D5593465D0}" type="presParOf" srcId="{61E0FDF1-AD60-4FAD-9446-BC6A0B3A300B}" destId="{EFB4EA3B-DFEE-4EE4-9AFA-251CA1DF404C}"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340050A-1928-ED44-BDCE-B1D09492EB71}" type="doc">
      <dgm:prSet loTypeId="urn:microsoft.com/office/officeart/2005/8/layout/matrix3" loCatId="" qsTypeId="urn:microsoft.com/office/officeart/2005/8/quickstyle/simple2" qsCatId="simple" csTypeId="urn:microsoft.com/office/officeart/2005/8/colors/accent0_3" csCatId="mainScheme" phldr="1"/>
      <dgm:spPr/>
      <dgm:t>
        <a:bodyPr/>
        <a:lstStyle/>
        <a:p>
          <a:endParaRPr lang="en-US"/>
        </a:p>
      </dgm:t>
    </dgm:pt>
    <dgm:pt modelId="{B75BDDEC-1B6B-3047-BE8C-770D2DB4D188}">
      <dgm:prSet phldrT="[Text]" custT="1"/>
      <dgm:spPr>
        <a:solidFill>
          <a:schemeClr val="bg1">
            <a:lumMod val="50000"/>
          </a:schemeClr>
        </a:solidFill>
      </dgm:spPr>
      <dgm:t>
        <a:bodyPr/>
        <a:lstStyle/>
        <a:p>
          <a:r>
            <a:rPr lang="en-US" sz="1800" dirty="0">
              <a:latin typeface="Open Sans" charset="0"/>
              <a:ea typeface="Open Sans" charset="0"/>
              <a:cs typeface="Open Sans" charset="0"/>
            </a:rPr>
            <a:t>High Expectations</a:t>
          </a:r>
        </a:p>
      </dgm:t>
    </dgm:pt>
    <dgm:pt modelId="{0C7A55C0-CA0E-8D4D-B140-F0FA8231AFB0}" type="parTrans" cxnId="{1B7A81D8-2B6A-1243-A3D9-3C2FB1BDD094}">
      <dgm:prSet/>
      <dgm:spPr/>
      <dgm:t>
        <a:bodyPr/>
        <a:lstStyle/>
        <a:p>
          <a:endParaRPr lang="en-US"/>
        </a:p>
      </dgm:t>
    </dgm:pt>
    <dgm:pt modelId="{E75D1AE1-84E0-3940-BC15-EA9BC297D830}" type="sibTrans" cxnId="{1B7A81D8-2B6A-1243-A3D9-3C2FB1BDD094}">
      <dgm:prSet/>
      <dgm:spPr/>
      <dgm:t>
        <a:bodyPr/>
        <a:lstStyle/>
        <a:p>
          <a:endParaRPr lang="en-US"/>
        </a:p>
      </dgm:t>
    </dgm:pt>
    <dgm:pt modelId="{A3E66AD8-173E-5C46-AED4-9964FCE8271F}">
      <dgm:prSet phldrT="[Text]" custT="1"/>
      <dgm:spPr>
        <a:solidFill>
          <a:srgbClr val="0070C0"/>
        </a:solidFill>
      </dgm:spPr>
      <dgm:t>
        <a:bodyPr/>
        <a:lstStyle/>
        <a:p>
          <a:r>
            <a:rPr lang="en-US" sz="1800" dirty="0">
              <a:latin typeface="Open Sans" charset="0"/>
              <a:ea typeface="Open Sans" charset="0"/>
              <a:cs typeface="Open Sans" charset="0"/>
            </a:rPr>
            <a:t>Strong Standards</a:t>
          </a:r>
        </a:p>
      </dgm:t>
    </dgm:pt>
    <dgm:pt modelId="{8675D12B-A4DF-D24F-BECF-0C9AEBD4E7BC}" type="parTrans" cxnId="{19013961-5344-4E4F-B574-BEC399C757E2}">
      <dgm:prSet/>
      <dgm:spPr/>
      <dgm:t>
        <a:bodyPr/>
        <a:lstStyle/>
        <a:p>
          <a:endParaRPr lang="en-US"/>
        </a:p>
      </dgm:t>
    </dgm:pt>
    <dgm:pt modelId="{8639192F-93B6-5644-9B91-ED09EA5B9841}" type="sibTrans" cxnId="{19013961-5344-4E4F-B574-BEC399C757E2}">
      <dgm:prSet/>
      <dgm:spPr/>
      <dgm:t>
        <a:bodyPr/>
        <a:lstStyle/>
        <a:p>
          <a:endParaRPr lang="en-US"/>
        </a:p>
      </dgm:t>
    </dgm:pt>
    <dgm:pt modelId="{0297BD5A-14A0-514B-8855-DA34CDD3C594}">
      <dgm:prSet phldrT="[Text]" custT="1"/>
      <dgm:spPr/>
      <dgm:t>
        <a:bodyPr/>
        <a:lstStyle/>
        <a:p>
          <a:r>
            <a:rPr lang="en-US" sz="1800" dirty="0">
              <a:latin typeface="Open Sans" charset="0"/>
              <a:ea typeface="Open Sans" charset="0"/>
              <a:cs typeface="Open Sans" charset="0"/>
            </a:rPr>
            <a:t>Shifts in Instructional Practice</a:t>
          </a:r>
        </a:p>
      </dgm:t>
    </dgm:pt>
    <dgm:pt modelId="{C677EEF9-32B1-1045-870D-8AAC7092EF57}" type="parTrans" cxnId="{1A093B7F-EBE1-B94D-ABF4-7CCFD9A26725}">
      <dgm:prSet/>
      <dgm:spPr/>
      <dgm:t>
        <a:bodyPr/>
        <a:lstStyle/>
        <a:p>
          <a:endParaRPr lang="en-US"/>
        </a:p>
      </dgm:t>
    </dgm:pt>
    <dgm:pt modelId="{45C295DC-17FE-2D46-B8F5-43AF224EEAC0}" type="sibTrans" cxnId="{1A093B7F-EBE1-B94D-ABF4-7CCFD9A26725}">
      <dgm:prSet/>
      <dgm:spPr/>
      <dgm:t>
        <a:bodyPr/>
        <a:lstStyle/>
        <a:p>
          <a:endParaRPr lang="en-US"/>
        </a:p>
      </dgm:t>
    </dgm:pt>
    <dgm:pt modelId="{E9918EE2-4156-F94B-91AE-1B5315EA9315}">
      <dgm:prSet phldrT="[Text]" custT="1"/>
      <dgm:spPr>
        <a:solidFill>
          <a:srgbClr val="6E7073"/>
        </a:solidFill>
      </dgm:spPr>
      <dgm:t>
        <a:bodyPr/>
        <a:lstStyle/>
        <a:p>
          <a:r>
            <a:rPr lang="en-US" sz="1800" dirty="0" smtClean="0">
              <a:latin typeface="Open Sans" charset="0"/>
              <a:ea typeface="Open Sans" charset="0"/>
              <a:cs typeface="Open Sans" charset="0"/>
            </a:rPr>
            <a:t>Effective </a:t>
          </a:r>
          <a:r>
            <a:rPr lang="en-US" sz="1800" dirty="0">
              <a:latin typeface="Open Sans" charset="0"/>
              <a:ea typeface="Open Sans" charset="0"/>
              <a:cs typeface="Open Sans" charset="0"/>
            </a:rPr>
            <a:t>Educators</a:t>
          </a:r>
        </a:p>
      </dgm:t>
    </dgm:pt>
    <dgm:pt modelId="{CFBDAC8D-75D4-E342-A8EE-9FAA9FBFD07F}" type="parTrans" cxnId="{BBE05ECC-7FE9-3E44-A203-65A55649CE25}">
      <dgm:prSet/>
      <dgm:spPr/>
      <dgm:t>
        <a:bodyPr/>
        <a:lstStyle/>
        <a:p>
          <a:endParaRPr lang="en-US"/>
        </a:p>
      </dgm:t>
    </dgm:pt>
    <dgm:pt modelId="{760818DE-AF6A-634F-83C7-662F5F6507A2}" type="sibTrans" cxnId="{BBE05ECC-7FE9-3E44-A203-65A55649CE25}">
      <dgm:prSet/>
      <dgm:spPr/>
      <dgm:t>
        <a:bodyPr/>
        <a:lstStyle/>
        <a:p>
          <a:endParaRPr lang="en-US"/>
        </a:p>
      </dgm:t>
    </dgm:pt>
    <dgm:pt modelId="{C5CE7997-7339-974A-9B8C-438CD82E77FC}" type="pres">
      <dgm:prSet presAssocID="{9340050A-1928-ED44-BDCE-B1D09492EB71}" presName="matrix" presStyleCnt="0">
        <dgm:presLayoutVars>
          <dgm:chMax val="1"/>
          <dgm:dir/>
          <dgm:resizeHandles val="exact"/>
        </dgm:presLayoutVars>
      </dgm:prSet>
      <dgm:spPr/>
      <dgm:t>
        <a:bodyPr/>
        <a:lstStyle/>
        <a:p>
          <a:endParaRPr lang="en-US"/>
        </a:p>
      </dgm:t>
    </dgm:pt>
    <dgm:pt modelId="{606A4F8E-EFBB-D348-8F2E-C935EE523C3A}" type="pres">
      <dgm:prSet presAssocID="{9340050A-1928-ED44-BDCE-B1D09492EB71}" presName="diamond" presStyleLbl="bgShp" presStyleIdx="0" presStyleCnt="1"/>
      <dgm:spPr/>
      <dgm:t>
        <a:bodyPr/>
        <a:lstStyle/>
        <a:p>
          <a:endParaRPr lang="en-US"/>
        </a:p>
      </dgm:t>
    </dgm:pt>
    <dgm:pt modelId="{BFB954C3-74D2-FB41-8635-2325211A1244}" type="pres">
      <dgm:prSet presAssocID="{9340050A-1928-ED44-BDCE-B1D09492EB71}" presName="quad1" presStyleLbl="node1" presStyleIdx="0" presStyleCnt="4">
        <dgm:presLayoutVars>
          <dgm:chMax val="0"/>
          <dgm:chPref val="0"/>
          <dgm:bulletEnabled val="1"/>
        </dgm:presLayoutVars>
      </dgm:prSet>
      <dgm:spPr/>
      <dgm:t>
        <a:bodyPr/>
        <a:lstStyle/>
        <a:p>
          <a:endParaRPr lang="en-US"/>
        </a:p>
      </dgm:t>
    </dgm:pt>
    <dgm:pt modelId="{9EC072DD-53A2-394A-864E-FD123761C727}" type="pres">
      <dgm:prSet presAssocID="{9340050A-1928-ED44-BDCE-B1D09492EB71}" presName="quad2" presStyleLbl="node1" presStyleIdx="1" presStyleCnt="4">
        <dgm:presLayoutVars>
          <dgm:chMax val="0"/>
          <dgm:chPref val="0"/>
          <dgm:bulletEnabled val="1"/>
        </dgm:presLayoutVars>
      </dgm:prSet>
      <dgm:spPr/>
      <dgm:t>
        <a:bodyPr/>
        <a:lstStyle/>
        <a:p>
          <a:endParaRPr lang="en-US"/>
        </a:p>
      </dgm:t>
    </dgm:pt>
    <dgm:pt modelId="{EAE8524C-6F36-0942-9BE4-CC5F633DE315}" type="pres">
      <dgm:prSet presAssocID="{9340050A-1928-ED44-BDCE-B1D09492EB71}" presName="quad3" presStyleLbl="node1" presStyleIdx="2" presStyleCnt="4">
        <dgm:presLayoutVars>
          <dgm:chMax val="0"/>
          <dgm:chPref val="0"/>
          <dgm:bulletEnabled val="1"/>
        </dgm:presLayoutVars>
      </dgm:prSet>
      <dgm:spPr/>
      <dgm:t>
        <a:bodyPr/>
        <a:lstStyle/>
        <a:p>
          <a:endParaRPr lang="en-US"/>
        </a:p>
      </dgm:t>
    </dgm:pt>
    <dgm:pt modelId="{1EACDBAD-6201-6640-A8A2-72A15BEFFA49}" type="pres">
      <dgm:prSet presAssocID="{9340050A-1928-ED44-BDCE-B1D09492EB71}" presName="quad4" presStyleLbl="node1" presStyleIdx="3" presStyleCnt="4">
        <dgm:presLayoutVars>
          <dgm:chMax val="0"/>
          <dgm:chPref val="0"/>
          <dgm:bulletEnabled val="1"/>
        </dgm:presLayoutVars>
      </dgm:prSet>
      <dgm:spPr/>
      <dgm:t>
        <a:bodyPr/>
        <a:lstStyle/>
        <a:p>
          <a:endParaRPr lang="en-US"/>
        </a:p>
      </dgm:t>
    </dgm:pt>
  </dgm:ptLst>
  <dgm:cxnLst>
    <dgm:cxn modelId="{1B7A81D8-2B6A-1243-A3D9-3C2FB1BDD094}" srcId="{9340050A-1928-ED44-BDCE-B1D09492EB71}" destId="{B75BDDEC-1B6B-3047-BE8C-770D2DB4D188}" srcOrd="0" destOrd="0" parTransId="{0C7A55C0-CA0E-8D4D-B140-F0FA8231AFB0}" sibTransId="{E75D1AE1-84E0-3940-BC15-EA9BC297D830}"/>
    <dgm:cxn modelId="{CD0234E8-F056-497A-A85A-6FE68DF36D38}" type="presOf" srcId="{E9918EE2-4156-F94B-91AE-1B5315EA9315}" destId="{1EACDBAD-6201-6640-A8A2-72A15BEFFA49}" srcOrd="0" destOrd="0" presId="urn:microsoft.com/office/officeart/2005/8/layout/matrix3"/>
    <dgm:cxn modelId="{26926A62-C0FB-49FE-B337-29958C44C51B}" type="presOf" srcId="{A3E66AD8-173E-5C46-AED4-9964FCE8271F}" destId="{9EC072DD-53A2-394A-864E-FD123761C727}" srcOrd="0" destOrd="0" presId="urn:microsoft.com/office/officeart/2005/8/layout/matrix3"/>
    <dgm:cxn modelId="{3552CB43-B51D-42C0-939C-62F5C56DC145}" type="presOf" srcId="{9340050A-1928-ED44-BDCE-B1D09492EB71}" destId="{C5CE7997-7339-974A-9B8C-438CD82E77FC}" srcOrd="0" destOrd="0" presId="urn:microsoft.com/office/officeart/2005/8/layout/matrix3"/>
    <dgm:cxn modelId="{19013961-5344-4E4F-B574-BEC399C757E2}" srcId="{9340050A-1928-ED44-BDCE-B1D09492EB71}" destId="{A3E66AD8-173E-5C46-AED4-9964FCE8271F}" srcOrd="1" destOrd="0" parTransId="{8675D12B-A4DF-D24F-BECF-0C9AEBD4E7BC}" sibTransId="{8639192F-93B6-5644-9B91-ED09EA5B9841}"/>
    <dgm:cxn modelId="{4BFE5D57-0839-40F2-A307-632393FA108C}" type="presOf" srcId="{0297BD5A-14A0-514B-8855-DA34CDD3C594}" destId="{EAE8524C-6F36-0942-9BE4-CC5F633DE315}" srcOrd="0" destOrd="0" presId="urn:microsoft.com/office/officeart/2005/8/layout/matrix3"/>
    <dgm:cxn modelId="{D2D6A17A-8AB2-4BE5-BF87-E9FC75BB602C}" type="presOf" srcId="{B75BDDEC-1B6B-3047-BE8C-770D2DB4D188}" destId="{BFB954C3-74D2-FB41-8635-2325211A1244}" srcOrd="0" destOrd="0" presId="urn:microsoft.com/office/officeart/2005/8/layout/matrix3"/>
    <dgm:cxn modelId="{1A093B7F-EBE1-B94D-ABF4-7CCFD9A26725}" srcId="{9340050A-1928-ED44-BDCE-B1D09492EB71}" destId="{0297BD5A-14A0-514B-8855-DA34CDD3C594}" srcOrd="2" destOrd="0" parTransId="{C677EEF9-32B1-1045-870D-8AAC7092EF57}" sibTransId="{45C295DC-17FE-2D46-B8F5-43AF224EEAC0}"/>
    <dgm:cxn modelId="{BBE05ECC-7FE9-3E44-A203-65A55649CE25}" srcId="{9340050A-1928-ED44-BDCE-B1D09492EB71}" destId="{E9918EE2-4156-F94B-91AE-1B5315EA9315}" srcOrd="3" destOrd="0" parTransId="{CFBDAC8D-75D4-E342-A8EE-9FAA9FBFD07F}" sibTransId="{760818DE-AF6A-634F-83C7-662F5F6507A2}"/>
    <dgm:cxn modelId="{4A37FA26-58F9-43A0-A5BD-38D3D80A2504}" type="presParOf" srcId="{C5CE7997-7339-974A-9B8C-438CD82E77FC}" destId="{606A4F8E-EFBB-D348-8F2E-C935EE523C3A}" srcOrd="0" destOrd="0" presId="urn:microsoft.com/office/officeart/2005/8/layout/matrix3"/>
    <dgm:cxn modelId="{39D49AF9-0616-4616-95F9-A5869DB15407}" type="presParOf" srcId="{C5CE7997-7339-974A-9B8C-438CD82E77FC}" destId="{BFB954C3-74D2-FB41-8635-2325211A1244}" srcOrd="1" destOrd="0" presId="urn:microsoft.com/office/officeart/2005/8/layout/matrix3"/>
    <dgm:cxn modelId="{F768180A-A384-4ECC-A501-717D75D92D23}" type="presParOf" srcId="{C5CE7997-7339-974A-9B8C-438CD82E77FC}" destId="{9EC072DD-53A2-394A-864E-FD123761C727}" srcOrd="2" destOrd="0" presId="urn:microsoft.com/office/officeart/2005/8/layout/matrix3"/>
    <dgm:cxn modelId="{771EA91E-3CB2-456D-8B75-D1CB798ECE3D}" type="presParOf" srcId="{C5CE7997-7339-974A-9B8C-438CD82E77FC}" destId="{EAE8524C-6F36-0942-9BE4-CC5F633DE315}" srcOrd="3" destOrd="0" presId="urn:microsoft.com/office/officeart/2005/8/layout/matrix3"/>
    <dgm:cxn modelId="{AB20567D-F241-4C8D-BA52-F5180B58EA40}" type="presParOf" srcId="{C5CE7997-7339-974A-9B8C-438CD82E77FC}" destId="{1EACDBAD-6201-6640-A8A2-72A15BEFFA49}" srcOrd="4" destOrd="0" presId="urn:microsoft.com/office/officeart/2005/8/layout/matrix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CD73F08-CE70-4204-A8E5-C34E7A034BD5}" type="doc">
      <dgm:prSet loTypeId="urn:microsoft.com/office/officeart/2005/8/layout/lProcess2" loCatId="list" qsTypeId="urn:microsoft.com/office/officeart/2005/8/quickstyle/simple1" qsCatId="simple" csTypeId="urn:microsoft.com/office/officeart/2005/8/colors/accent0_1" csCatId="mainScheme" phldr="1"/>
      <dgm:spPr/>
      <dgm:t>
        <a:bodyPr/>
        <a:lstStyle/>
        <a:p>
          <a:endParaRPr lang="en-US"/>
        </a:p>
      </dgm:t>
    </dgm:pt>
    <dgm:pt modelId="{990478AC-1B65-4259-95FF-4ACD981D73B8}">
      <dgm:prSet phldrT="[Text]"/>
      <dgm:spPr/>
      <dgm:t>
        <a:bodyPr/>
        <a:lstStyle/>
        <a:p>
          <a:r>
            <a:rPr lang="en-US" b="1" dirty="0" smtClean="0"/>
            <a:t>Subject</a:t>
          </a:r>
          <a:endParaRPr lang="en-US" b="1" dirty="0"/>
        </a:p>
      </dgm:t>
    </dgm:pt>
    <dgm:pt modelId="{E5410220-82B8-4F9A-89F7-54485B0BEBD3}" type="parTrans" cxnId="{3A3DC345-1B88-4E02-BD5F-DE428DA3DF7C}">
      <dgm:prSet/>
      <dgm:spPr/>
      <dgm:t>
        <a:bodyPr/>
        <a:lstStyle/>
        <a:p>
          <a:endParaRPr lang="en-US"/>
        </a:p>
      </dgm:t>
    </dgm:pt>
    <dgm:pt modelId="{22BD1665-32C6-4B62-B92C-85DA49186215}" type="sibTrans" cxnId="{3A3DC345-1B88-4E02-BD5F-DE428DA3DF7C}">
      <dgm:prSet/>
      <dgm:spPr/>
      <dgm:t>
        <a:bodyPr/>
        <a:lstStyle/>
        <a:p>
          <a:endParaRPr lang="en-US"/>
        </a:p>
      </dgm:t>
    </dgm:pt>
    <dgm:pt modelId="{9A6152BD-391B-4D76-9063-C6E1EFF57CDA}">
      <dgm:prSet phldrT="[Text]"/>
      <dgm:spPr>
        <a:solidFill>
          <a:schemeClr val="accent2">
            <a:lumMod val="40000"/>
            <a:lumOff val="60000"/>
          </a:schemeClr>
        </a:solidFill>
      </dgm:spPr>
      <dgm:t>
        <a:bodyPr/>
        <a:lstStyle/>
        <a:p>
          <a:r>
            <a:rPr lang="en-US" dirty="0" smtClean="0"/>
            <a:t>Math</a:t>
          </a:r>
          <a:endParaRPr lang="en-US" dirty="0"/>
        </a:p>
      </dgm:t>
    </dgm:pt>
    <dgm:pt modelId="{27398FF4-F3B0-4BD2-B03F-F7376EA5BC50}" type="parTrans" cxnId="{6A1C388B-C450-4FF0-A665-53204982BE47}">
      <dgm:prSet/>
      <dgm:spPr/>
      <dgm:t>
        <a:bodyPr/>
        <a:lstStyle/>
        <a:p>
          <a:endParaRPr lang="en-US"/>
        </a:p>
      </dgm:t>
    </dgm:pt>
    <dgm:pt modelId="{C85524F4-76D8-4346-91FC-0EC2085AA778}" type="sibTrans" cxnId="{6A1C388B-C450-4FF0-A665-53204982BE47}">
      <dgm:prSet/>
      <dgm:spPr/>
      <dgm:t>
        <a:bodyPr/>
        <a:lstStyle/>
        <a:p>
          <a:endParaRPr lang="en-US"/>
        </a:p>
      </dgm:t>
    </dgm:pt>
    <dgm:pt modelId="{64FB4B2C-5CF1-49EC-93A8-B5D894DE28DE}">
      <dgm:prSet phldrT="[Text]"/>
      <dgm:spPr>
        <a:solidFill>
          <a:schemeClr val="accent2">
            <a:lumMod val="40000"/>
            <a:lumOff val="60000"/>
          </a:schemeClr>
        </a:solidFill>
      </dgm:spPr>
      <dgm:t>
        <a:bodyPr/>
        <a:lstStyle/>
        <a:p>
          <a:r>
            <a:rPr lang="en-US" dirty="0" smtClean="0"/>
            <a:t>ELA</a:t>
          </a:r>
          <a:endParaRPr lang="en-US" dirty="0"/>
        </a:p>
      </dgm:t>
    </dgm:pt>
    <dgm:pt modelId="{FFFD663F-9A13-4D3E-9ACC-E563B6C3DE78}" type="parTrans" cxnId="{4FDEFB6B-9F61-4AA4-80FE-3E917143328E}">
      <dgm:prSet/>
      <dgm:spPr/>
      <dgm:t>
        <a:bodyPr/>
        <a:lstStyle/>
        <a:p>
          <a:endParaRPr lang="en-US"/>
        </a:p>
      </dgm:t>
    </dgm:pt>
    <dgm:pt modelId="{C9E876BC-A294-4709-8D86-7B486793363F}" type="sibTrans" cxnId="{4FDEFB6B-9F61-4AA4-80FE-3E917143328E}">
      <dgm:prSet/>
      <dgm:spPr/>
      <dgm:t>
        <a:bodyPr/>
        <a:lstStyle/>
        <a:p>
          <a:endParaRPr lang="en-US"/>
        </a:p>
      </dgm:t>
    </dgm:pt>
    <dgm:pt modelId="{85F45902-BA3B-4BDB-AA0D-D288BC7CD0C0}">
      <dgm:prSet phldrT="[Text]"/>
      <dgm:spPr/>
      <dgm:t>
        <a:bodyPr/>
        <a:lstStyle/>
        <a:p>
          <a:r>
            <a:rPr lang="en-US" b="1" dirty="0" smtClean="0"/>
            <a:t>Standards Proposed to State Board for Final Read</a:t>
          </a:r>
          <a:endParaRPr lang="en-US" dirty="0"/>
        </a:p>
      </dgm:t>
    </dgm:pt>
    <dgm:pt modelId="{187C9E47-38DF-4F45-A148-08C72D4CA980}" type="parTrans" cxnId="{6765E2EB-E83F-49F0-82D1-29244E013A2E}">
      <dgm:prSet/>
      <dgm:spPr/>
      <dgm:t>
        <a:bodyPr/>
        <a:lstStyle/>
        <a:p>
          <a:endParaRPr lang="en-US"/>
        </a:p>
      </dgm:t>
    </dgm:pt>
    <dgm:pt modelId="{D219DB4C-7308-4A08-90B7-D27388EAE81F}" type="sibTrans" cxnId="{6765E2EB-E83F-49F0-82D1-29244E013A2E}">
      <dgm:prSet/>
      <dgm:spPr/>
      <dgm:t>
        <a:bodyPr/>
        <a:lstStyle/>
        <a:p>
          <a:endParaRPr lang="en-US"/>
        </a:p>
      </dgm:t>
    </dgm:pt>
    <dgm:pt modelId="{EAFD81B4-EE14-46AB-9319-B23D6BDC6DC8}">
      <dgm:prSet phldrT="[Text]"/>
      <dgm:spPr>
        <a:solidFill>
          <a:schemeClr val="accent2">
            <a:lumMod val="40000"/>
            <a:lumOff val="60000"/>
          </a:schemeClr>
        </a:solidFill>
      </dgm:spPr>
      <dgm:t>
        <a:bodyPr/>
        <a:lstStyle/>
        <a:p>
          <a:r>
            <a:rPr lang="en-US" dirty="0" smtClean="0"/>
            <a:t>April 2016</a:t>
          </a:r>
          <a:endParaRPr lang="en-US" dirty="0"/>
        </a:p>
      </dgm:t>
    </dgm:pt>
    <dgm:pt modelId="{3F0BE8D8-01F8-433B-9E2A-9C32F552148D}" type="parTrans" cxnId="{D3F27FD1-3600-4CB6-AEA7-01002FC7EF1B}">
      <dgm:prSet/>
      <dgm:spPr/>
      <dgm:t>
        <a:bodyPr/>
        <a:lstStyle/>
        <a:p>
          <a:endParaRPr lang="en-US"/>
        </a:p>
      </dgm:t>
    </dgm:pt>
    <dgm:pt modelId="{46AC4901-B5ED-4122-89BF-C5871C46984F}" type="sibTrans" cxnId="{D3F27FD1-3600-4CB6-AEA7-01002FC7EF1B}">
      <dgm:prSet/>
      <dgm:spPr/>
      <dgm:t>
        <a:bodyPr/>
        <a:lstStyle/>
        <a:p>
          <a:endParaRPr lang="en-US"/>
        </a:p>
      </dgm:t>
    </dgm:pt>
    <dgm:pt modelId="{9AABD29C-55C3-4503-ADC7-16B2C574DDC4}">
      <dgm:prSet phldrT="[Text]"/>
      <dgm:spPr/>
      <dgm:t>
        <a:bodyPr/>
        <a:lstStyle/>
        <a:p>
          <a:r>
            <a:rPr lang="en-US" b="1" dirty="0" smtClean="0"/>
            <a:t>LEAs: New Standards in Classrooms</a:t>
          </a:r>
          <a:endParaRPr lang="en-US" dirty="0"/>
        </a:p>
      </dgm:t>
    </dgm:pt>
    <dgm:pt modelId="{830AF0DD-BBDF-4940-A266-D3BA34667F59}" type="parTrans" cxnId="{BBE2B99C-D446-4644-82FA-222E5D84DBCE}">
      <dgm:prSet/>
      <dgm:spPr/>
      <dgm:t>
        <a:bodyPr/>
        <a:lstStyle/>
        <a:p>
          <a:endParaRPr lang="en-US"/>
        </a:p>
      </dgm:t>
    </dgm:pt>
    <dgm:pt modelId="{35215EF9-6CC5-4D8F-9C8F-50F3E03FC89A}" type="sibTrans" cxnId="{BBE2B99C-D446-4644-82FA-222E5D84DBCE}">
      <dgm:prSet/>
      <dgm:spPr/>
      <dgm:t>
        <a:bodyPr/>
        <a:lstStyle/>
        <a:p>
          <a:endParaRPr lang="en-US"/>
        </a:p>
      </dgm:t>
    </dgm:pt>
    <dgm:pt modelId="{FF8C128A-ADD9-4E1A-ADAC-AB1FB1240C6B}">
      <dgm:prSet phldrT="[Text]"/>
      <dgm:spPr>
        <a:solidFill>
          <a:schemeClr val="accent2">
            <a:lumMod val="40000"/>
            <a:lumOff val="60000"/>
          </a:schemeClr>
        </a:solidFill>
      </dgm:spPr>
      <dgm:t>
        <a:bodyPr/>
        <a:lstStyle/>
        <a:p>
          <a:r>
            <a:rPr lang="en-US" dirty="0" smtClean="0"/>
            <a:t>2017-18</a:t>
          </a:r>
          <a:endParaRPr lang="en-US" dirty="0"/>
        </a:p>
      </dgm:t>
    </dgm:pt>
    <dgm:pt modelId="{66030470-2EB4-4AEC-8BCB-B81864E6F202}" type="parTrans" cxnId="{94D66DEF-B30E-4C08-89F5-E387D7878610}">
      <dgm:prSet/>
      <dgm:spPr/>
      <dgm:t>
        <a:bodyPr/>
        <a:lstStyle/>
        <a:p>
          <a:endParaRPr lang="en-US"/>
        </a:p>
      </dgm:t>
    </dgm:pt>
    <dgm:pt modelId="{F4E1C885-2863-4B3F-BF2B-1DAECA1B99D3}" type="sibTrans" cxnId="{94D66DEF-B30E-4C08-89F5-E387D7878610}">
      <dgm:prSet/>
      <dgm:spPr/>
      <dgm:t>
        <a:bodyPr/>
        <a:lstStyle/>
        <a:p>
          <a:endParaRPr lang="en-US"/>
        </a:p>
      </dgm:t>
    </dgm:pt>
    <dgm:pt modelId="{92F65FFB-4C2C-4342-9E7D-CE52DA72B90C}">
      <dgm:prSet phldrT="[Text]"/>
      <dgm:spPr/>
      <dgm:t>
        <a:bodyPr/>
        <a:lstStyle/>
        <a:p>
          <a:r>
            <a:rPr lang="en-US" dirty="0" smtClean="0"/>
            <a:t>2018-19</a:t>
          </a:r>
          <a:endParaRPr lang="en-US" dirty="0"/>
        </a:p>
      </dgm:t>
    </dgm:pt>
    <dgm:pt modelId="{DFD565F3-3CE4-4C42-8236-71F14B0BB344}" type="parTrans" cxnId="{18F81C6D-875F-4530-A05C-2B075DBE5FB3}">
      <dgm:prSet/>
      <dgm:spPr/>
      <dgm:t>
        <a:bodyPr/>
        <a:lstStyle/>
        <a:p>
          <a:endParaRPr lang="en-US"/>
        </a:p>
      </dgm:t>
    </dgm:pt>
    <dgm:pt modelId="{A3E68589-235D-4365-BE48-0816736EE62B}" type="sibTrans" cxnId="{18F81C6D-875F-4530-A05C-2B075DBE5FB3}">
      <dgm:prSet/>
      <dgm:spPr/>
      <dgm:t>
        <a:bodyPr/>
        <a:lstStyle/>
        <a:p>
          <a:endParaRPr lang="en-US"/>
        </a:p>
      </dgm:t>
    </dgm:pt>
    <dgm:pt modelId="{C90EFA21-5CCC-413A-810D-8324185BB7A1}">
      <dgm:prSet phldrT="[Text]"/>
      <dgm:spPr/>
      <dgm:t>
        <a:bodyPr/>
        <a:lstStyle/>
        <a:p>
          <a:r>
            <a:rPr lang="en-US" dirty="0" smtClean="0"/>
            <a:t>Science</a:t>
          </a:r>
          <a:endParaRPr lang="en-US" dirty="0"/>
        </a:p>
      </dgm:t>
    </dgm:pt>
    <dgm:pt modelId="{B53C5827-9B1C-422F-BA49-B0BAB50E6FC7}" type="parTrans" cxnId="{03091E5B-8750-4FE6-8C56-7427920EBB79}">
      <dgm:prSet/>
      <dgm:spPr/>
      <dgm:t>
        <a:bodyPr/>
        <a:lstStyle/>
        <a:p>
          <a:endParaRPr lang="en-US"/>
        </a:p>
      </dgm:t>
    </dgm:pt>
    <dgm:pt modelId="{C8F72DBE-A4AC-4CB5-9B95-D82AE88AAE72}" type="sibTrans" cxnId="{03091E5B-8750-4FE6-8C56-7427920EBB79}">
      <dgm:prSet/>
      <dgm:spPr/>
      <dgm:t>
        <a:bodyPr/>
        <a:lstStyle/>
        <a:p>
          <a:endParaRPr lang="en-US"/>
        </a:p>
      </dgm:t>
    </dgm:pt>
    <dgm:pt modelId="{22F4DC9A-BB21-4055-8645-5E4DE1634A7C}">
      <dgm:prSet phldrT="[Text]"/>
      <dgm:spPr/>
      <dgm:t>
        <a:bodyPr/>
        <a:lstStyle/>
        <a:p>
          <a:r>
            <a:rPr lang="en-US" dirty="0" smtClean="0"/>
            <a:t>Social Studies</a:t>
          </a:r>
          <a:endParaRPr lang="en-US" dirty="0"/>
        </a:p>
      </dgm:t>
    </dgm:pt>
    <dgm:pt modelId="{4F20C3E9-922A-42BF-A983-E23BC019ED90}" type="parTrans" cxnId="{488B0203-602D-4493-BDF1-A48A3C053C30}">
      <dgm:prSet/>
      <dgm:spPr/>
      <dgm:t>
        <a:bodyPr/>
        <a:lstStyle/>
        <a:p>
          <a:endParaRPr lang="en-US"/>
        </a:p>
      </dgm:t>
    </dgm:pt>
    <dgm:pt modelId="{260E3EF1-AB1B-4F0F-85C4-6FB4E7A1B816}" type="sibTrans" cxnId="{488B0203-602D-4493-BDF1-A48A3C053C30}">
      <dgm:prSet/>
      <dgm:spPr/>
      <dgm:t>
        <a:bodyPr/>
        <a:lstStyle/>
        <a:p>
          <a:endParaRPr lang="en-US"/>
        </a:p>
      </dgm:t>
    </dgm:pt>
    <dgm:pt modelId="{DE477F87-C8E7-4160-A706-5DF8C82896D6}">
      <dgm:prSet phldrT="[Text]"/>
      <dgm:spPr>
        <a:solidFill>
          <a:schemeClr val="accent2">
            <a:lumMod val="40000"/>
            <a:lumOff val="60000"/>
          </a:schemeClr>
        </a:solidFill>
      </dgm:spPr>
      <dgm:t>
        <a:bodyPr/>
        <a:lstStyle/>
        <a:p>
          <a:r>
            <a:rPr lang="en-US" dirty="0" smtClean="0"/>
            <a:t>April 2016</a:t>
          </a:r>
          <a:endParaRPr lang="en-US" dirty="0"/>
        </a:p>
      </dgm:t>
    </dgm:pt>
    <dgm:pt modelId="{1FC2FDFA-F3A0-45BF-95A9-9B40267494B3}" type="parTrans" cxnId="{BE8F8BD9-A987-4C97-AE71-42674D014232}">
      <dgm:prSet/>
      <dgm:spPr/>
      <dgm:t>
        <a:bodyPr/>
        <a:lstStyle/>
        <a:p>
          <a:endParaRPr lang="en-US"/>
        </a:p>
      </dgm:t>
    </dgm:pt>
    <dgm:pt modelId="{E9DE3CC3-32BE-4359-9066-8E8FC764CA14}" type="sibTrans" cxnId="{BE8F8BD9-A987-4C97-AE71-42674D014232}">
      <dgm:prSet/>
      <dgm:spPr/>
      <dgm:t>
        <a:bodyPr/>
        <a:lstStyle/>
        <a:p>
          <a:endParaRPr lang="en-US"/>
        </a:p>
      </dgm:t>
    </dgm:pt>
    <dgm:pt modelId="{EF1EC342-947C-4C24-A8F9-1DD80ABEDDCF}">
      <dgm:prSet phldrT="[Text]"/>
      <dgm:spPr/>
      <dgm:t>
        <a:bodyPr/>
        <a:lstStyle/>
        <a:p>
          <a:r>
            <a:rPr lang="en-US" dirty="0" smtClean="0"/>
            <a:t>October 2016</a:t>
          </a:r>
          <a:endParaRPr lang="en-US" dirty="0"/>
        </a:p>
      </dgm:t>
    </dgm:pt>
    <dgm:pt modelId="{731B11CD-C0BA-479F-9780-AF675A043B63}" type="parTrans" cxnId="{2F727F95-6E61-44FA-B37D-27E292CAFF17}">
      <dgm:prSet/>
      <dgm:spPr/>
      <dgm:t>
        <a:bodyPr/>
        <a:lstStyle/>
        <a:p>
          <a:endParaRPr lang="en-US"/>
        </a:p>
      </dgm:t>
    </dgm:pt>
    <dgm:pt modelId="{DE786BDE-3B7B-487B-963D-149687133EB9}" type="sibTrans" cxnId="{2F727F95-6E61-44FA-B37D-27E292CAFF17}">
      <dgm:prSet/>
      <dgm:spPr/>
      <dgm:t>
        <a:bodyPr/>
        <a:lstStyle/>
        <a:p>
          <a:endParaRPr lang="en-US"/>
        </a:p>
      </dgm:t>
    </dgm:pt>
    <dgm:pt modelId="{2026AFBC-EFCC-49B8-804B-5620860BAAAA}">
      <dgm:prSet phldrT="[Text]"/>
      <dgm:spPr/>
      <dgm:t>
        <a:bodyPr/>
        <a:lstStyle/>
        <a:p>
          <a:r>
            <a:rPr lang="en-US" dirty="0" smtClean="0"/>
            <a:t>July 2017</a:t>
          </a:r>
          <a:endParaRPr lang="en-US" dirty="0"/>
        </a:p>
      </dgm:t>
    </dgm:pt>
    <dgm:pt modelId="{EEBA138C-E455-40C7-915F-63FC888EEF7F}" type="parTrans" cxnId="{78E94386-0F72-4AC1-95F8-E9AE62FCFD0E}">
      <dgm:prSet/>
      <dgm:spPr/>
      <dgm:t>
        <a:bodyPr/>
        <a:lstStyle/>
        <a:p>
          <a:endParaRPr lang="en-US"/>
        </a:p>
      </dgm:t>
    </dgm:pt>
    <dgm:pt modelId="{B1D6621B-8BB0-4C4A-BD86-B2ACF9B44839}" type="sibTrans" cxnId="{78E94386-0F72-4AC1-95F8-E9AE62FCFD0E}">
      <dgm:prSet/>
      <dgm:spPr/>
      <dgm:t>
        <a:bodyPr/>
        <a:lstStyle/>
        <a:p>
          <a:endParaRPr lang="en-US"/>
        </a:p>
      </dgm:t>
    </dgm:pt>
    <dgm:pt modelId="{A6F15770-C4C1-4B21-9E7A-64A75DEFA959}">
      <dgm:prSet phldrT="[Text]"/>
      <dgm:spPr>
        <a:solidFill>
          <a:schemeClr val="accent2">
            <a:lumMod val="40000"/>
            <a:lumOff val="60000"/>
          </a:schemeClr>
        </a:solidFill>
      </dgm:spPr>
      <dgm:t>
        <a:bodyPr/>
        <a:lstStyle/>
        <a:p>
          <a:r>
            <a:rPr lang="en-US" dirty="0" smtClean="0"/>
            <a:t>2017-18</a:t>
          </a:r>
          <a:endParaRPr lang="en-US" dirty="0"/>
        </a:p>
      </dgm:t>
    </dgm:pt>
    <dgm:pt modelId="{9F1A9C64-7AFE-409B-9299-BA1C45E015D4}" type="parTrans" cxnId="{DCBECB1D-9526-445D-BD1B-86AC873B9BF8}">
      <dgm:prSet/>
      <dgm:spPr/>
      <dgm:t>
        <a:bodyPr/>
        <a:lstStyle/>
        <a:p>
          <a:endParaRPr lang="en-US"/>
        </a:p>
      </dgm:t>
    </dgm:pt>
    <dgm:pt modelId="{173E5760-A958-42A3-BE2F-7B31EB3DE873}" type="sibTrans" cxnId="{DCBECB1D-9526-445D-BD1B-86AC873B9BF8}">
      <dgm:prSet/>
      <dgm:spPr/>
      <dgm:t>
        <a:bodyPr/>
        <a:lstStyle/>
        <a:p>
          <a:endParaRPr lang="en-US"/>
        </a:p>
      </dgm:t>
    </dgm:pt>
    <dgm:pt modelId="{2F23F7B0-BA99-4BB6-8FC5-133CFA7CD371}">
      <dgm:prSet phldrT="[Text]"/>
      <dgm:spPr/>
      <dgm:t>
        <a:bodyPr/>
        <a:lstStyle/>
        <a:p>
          <a:r>
            <a:rPr lang="en-US" dirty="0" smtClean="0"/>
            <a:t>2019-20</a:t>
          </a:r>
          <a:endParaRPr lang="en-US" dirty="0"/>
        </a:p>
      </dgm:t>
    </dgm:pt>
    <dgm:pt modelId="{03E2CE3E-B4DF-4F63-88E6-27D0CA861539}" type="parTrans" cxnId="{3A0C1636-D4FA-4ADF-9074-8FD0AE3B75E1}">
      <dgm:prSet/>
      <dgm:spPr/>
      <dgm:t>
        <a:bodyPr/>
        <a:lstStyle/>
        <a:p>
          <a:endParaRPr lang="en-US"/>
        </a:p>
      </dgm:t>
    </dgm:pt>
    <dgm:pt modelId="{6A9D22C4-F2C1-467C-9190-EA31B666CCC8}" type="sibTrans" cxnId="{3A0C1636-D4FA-4ADF-9074-8FD0AE3B75E1}">
      <dgm:prSet/>
      <dgm:spPr/>
      <dgm:t>
        <a:bodyPr/>
        <a:lstStyle/>
        <a:p>
          <a:endParaRPr lang="en-US"/>
        </a:p>
      </dgm:t>
    </dgm:pt>
    <dgm:pt modelId="{F6F198C1-434C-45BC-BF43-B7823176BE16}">
      <dgm:prSet phldrT="[Text]"/>
      <dgm:spPr/>
      <dgm:t>
        <a:bodyPr/>
        <a:lstStyle/>
        <a:p>
          <a:r>
            <a:rPr lang="en-US" b="1" dirty="0" smtClean="0"/>
            <a:t>New Assessment</a:t>
          </a:r>
          <a:endParaRPr lang="en-US" b="1" dirty="0"/>
        </a:p>
      </dgm:t>
    </dgm:pt>
    <dgm:pt modelId="{71BF90A5-45F8-44F2-8829-FC153AA0F6FA}" type="parTrans" cxnId="{DD7248AC-75FD-4D67-8E61-9F88E042AB46}">
      <dgm:prSet/>
      <dgm:spPr/>
      <dgm:t>
        <a:bodyPr/>
        <a:lstStyle/>
        <a:p>
          <a:endParaRPr lang="en-US"/>
        </a:p>
      </dgm:t>
    </dgm:pt>
    <dgm:pt modelId="{8A40B3BD-2048-49B5-B477-A79609EF366B}" type="sibTrans" cxnId="{DD7248AC-75FD-4D67-8E61-9F88E042AB46}">
      <dgm:prSet/>
      <dgm:spPr/>
      <dgm:t>
        <a:bodyPr/>
        <a:lstStyle/>
        <a:p>
          <a:endParaRPr lang="en-US"/>
        </a:p>
      </dgm:t>
    </dgm:pt>
    <dgm:pt modelId="{DE97C771-A1B4-4D27-9EE7-2E053FA7C889}">
      <dgm:prSet phldrT="[Text]"/>
      <dgm:spPr>
        <a:solidFill>
          <a:schemeClr val="accent2">
            <a:lumMod val="40000"/>
            <a:lumOff val="60000"/>
          </a:schemeClr>
        </a:solidFill>
      </dgm:spPr>
      <dgm:t>
        <a:bodyPr/>
        <a:lstStyle/>
        <a:p>
          <a:r>
            <a:rPr lang="en-US" dirty="0" smtClean="0"/>
            <a:t>2017-18</a:t>
          </a:r>
          <a:endParaRPr lang="en-US" dirty="0"/>
        </a:p>
      </dgm:t>
    </dgm:pt>
    <dgm:pt modelId="{E7431FF9-6311-49B6-AFAB-02A41069FDBE}" type="parTrans" cxnId="{2181F249-FC64-4AAE-95DB-4E8174BD8B5A}">
      <dgm:prSet/>
      <dgm:spPr/>
      <dgm:t>
        <a:bodyPr/>
        <a:lstStyle/>
        <a:p>
          <a:endParaRPr lang="en-US"/>
        </a:p>
      </dgm:t>
    </dgm:pt>
    <dgm:pt modelId="{2520464D-E8E9-46F1-B429-9D4D883E99E1}" type="sibTrans" cxnId="{2181F249-FC64-4AAE-95DB-4E8174BD8B5A}">
      <dgm:prSet/>
      <dgm:spPr/>
      <dgm:t>
        <a:bodyPr/>
        <a:lstStyle/>
        <a:p>
          <a:endParaRPr lang="en-US"/>
        </a:p>
      </dgm:t>
    </dgm:pt>
    <dgm:pt modelId="{BC2319E6-769F-4FF1-95B4-507FA3C99F2A}">
      <dgm:prSet phldrT="[Text]"/>
      <dgm:spPr>
        <a:solidFill>
          <a:schemeClr val="accent2">
            <a:lumMod val="40000"/>
            <a:lumOff val="60000"/>
          </a:schemeClr>
        </a:solidFill>
      </dgm:spPr>
      <dgm:t>
        <a:bodyPr/>
        <a:lstStyle/>
        <a:p>
          <a:r>
            <a:rPr lang="en-US" dirty="0" smtClean="0"/>
            <a:t>2017-18</a:t>
          </a:r>
          <a:endParaRPr lang="en-US" dirty="0"/>
        </a:p>
      </dgm:t>
    </dgm:pt>
    <dgm:pt modelId="{ECE0B1B8-3189-440F-AD55-B9C1D3948A17}" type="parTrans" cxnId="{86A569B9-3564-4733-9502-77833B16B7B8}">
      <dgm:prSet/>
      <dgm:spPr/>
      <dgm:t>
        <a:bodyPr/>
        <a:lstStyle/>
        <a:p>
          <a:endParaRPr lang="en-US"/>
        </a:p>
      </dgm:t>
    </dgm:pt>
    <dgm:pt modelId="{42A48AAC-35D5-44F0-AA88-B6F640346A8A}" type="sibTrans" cxnId="{86A569B9-3564-4733-9502-77833B16B7B8}">
      <dgm:prSet/>
      <dgm:spPr/>
      <dgm:t>
        <a:bodyPr/>
        <a:lstStyle/>
        <a:p>
          <a:endParaRPr lang="en-US"/>
        </a:p>
      </dgm:t>
    </dgm:pt>
    <dgm:pt modelId="{51D1F41C-4BA6-440E-ADDF-A28463E57840}">
      <dgm:prSet phldrT="[Text]"/>
      <dgm:spPr/>
      <dgm:t>
        <a:bodyPr/>
        <a:lstStyle/>
        <a:p>
          <a:r>
            <a:rPr lang="en-US" dirty="0" smtClean="0"/>
            <a:t>2018-19</a:t>
          </a:r>
          <a:endParaRPr lang="en-US" dirty="0"/>
        </a:p>
      </dgm:t>
    </dgm:pt>
    <dgm:pt modelId="{F8ABA8A9-8132-46BB-9B0E-50FEB4A0B444}" type="parTrans" cxnId="{01D4B8B1-7864-4826-A809-B8AEA701EE0E}">
      <dgm:prSet/>
      <dgm:spPr/>
      <dgm:t>
        <a:bodyPr/>
        <a:lstStyle/>
        <a:p>
          <a:endParaRPr lang="en-US"/>
        </a:p>
      </dgm:t>
    </dgm:pt>
    <dgm:pt modelId="{A9BF5EB1-50B4-4BE3-B1B8-ECDA3B96AB47}" type="sibTrans" cxnId="{01D4B8B1-7864-4826-A809-B8AEA701EE0E}">
      <dgm:prSet/>
      <dgm:spPr/>
      <dgm:t>
        <a:bodyPr/>
        <a:lstStyle/>
        <a:p>
          <a:endParaRPr lang="en-US"/>
        </a:p>
      </dgm:t>
    </dgm:pt>
    <dgm:pt modelId="{335CD58A-C4DE-4FB3-A485-19BA97C0DAED}">
      <dgm:prSet phldrT="[Text]"/>
      <dgm:spPr/>
      <dgm:t>
        <a:bodyPr/>
        <a:lstStyle/>
        <a:p>
          <a:r>
            <a:rPr lang="en-US" dirty="0" smtClean="0"/>
            <a:t>2019-20</a:t>
          </a:r>
          <a:endParaRPr lang="en-US" dirty="0"/>
        </a:p>
      </dgm:t>
    </dgm:pt>
    <dgm:pt modelId="{B46BA38A-E6E1-4F2F-9C33-74D91E1071EE}" type="parTrans" cxnId="{F1552511-06C5-478A-A885-2D2B1230A958}">
      <dgm:prSet/>
      <dgm:spPr/>
      <dgm:t>
        <a:bodyPr/>
        <a:lstStyle/>
        <a:p>
          <a:endParaRPr lang="en-US"/>
        </a:p>
      </dgm:t>
    </dgm:pt>
    <dgm:pt modelId="{C9306BA7-29FE-4100-80B6-519CBF364742}" type="sibTrans" cxnId="{F1552511-06C5-478A-A885-2D2B1230A958}">
      <dgm:prSet/>
      <dgm:spPr/>
      <dgm:t>
        <a:bodyPr/>
        <a:lstStyle/>
        <a:p>
          <a:endParaRPr lang="en-US"/>
        </a:p>
      </dgm:t>
    </dgm:pt>
    <dgm:pt modelId="{94234B72-17FE-4D4F-8C3B-87000F19CCFC}" type="pres">
      <dgm:prSet presAssocID="{ACD73F08-CE70-4204-A8E5-C34E7A034BD5}" presName="theList" presStyleCnt="0">
        <dgm:presLayoutVars>
          <dgm:dir/>
          <dgm:animLvl val="lvl"/>
          <dgm:resizeHandles val="exact"/>
        </dgm:presLayoutVars>
      </dgm:prSet>
      <dgm:spPr/>
      <dgm:t>
        <a:bodyPr/>
        <a:lstStyle/>
        <a:p>
          <a:endParaRPr lang="en-US"/>
        </a:p>
      </dgm:t>
    </dgm:pt>
    <dgm:pt modelId="{C8082A28-857B-43E4-8DAB-8E9510DE2368}" type="pres">
      <dgm:prSet presAssocID="{990478AC-1B65-4259-95FF-4ACD981D73B8}" presName="compNode" presStyleCnt="0"/>
      <dgm:spPr/>
      <dgm:t>
        <a:bodyPr/>
        <a:lstStyle/>
        <a:p>
          <a:endParaRPr lang="en-US"/>
        </a:p>
      </dgm:t>
    </dgm:pt>
    <dgm:pt modelId="{0787AB87-376D-496D-B866-55A423DB9F84}" type="pres">
      <dgm:prSet presAssocID="{990478AC-1B65-4259-95FF-4ACD981D73B8}" presName="aNode" presStyleLbl="bgShp" presStyleIdx="0" presStyleCnt="4"/>
      <dgm:spPr/>
      <dgm:t>
        <a:bodyPr/>
        <a:lstStyle/>
        <a:p>
          <a:endParaRPr lang="en-US"/>
        </a:p>
      </dgm:t>
    </dgm:pt>
    <dgm:pt modelId="{E56DAF55-83F0-4374-94FC-FDB93D7DF2A5}" type="pres">
      <dgm:prSet presAssocID="{990478AC-1B65-4259-95FF-4ACD981D73B8}" presName="textNode" presStyleLbl="bgShp" presStyleIdx="0" presStyleCnt="4"/>
      <dgm:spPr/>
      <dgm:t>
        <a:bodyPr/>
        <a:lstStyle/>
        <a:p>
          <a:endParaRPr lang="en-US"/>
        </a:p>
      </dgm:t>
    </dgm:pt>
    <dgm:pt modelId="{9BFD8561-5409-43C5-901D-179EAA6BF7E1}" type="pres">
      <dgm:prSet presAssocID="{990478AC-1B65-4259-95FF-4ACD981D73B8}" presName="compChildNode" presStyleCnt="0"/>
      <dgm:spPr/>
      <dgm:t>
        <a:bodyPr/>
        <a:lstStyle/>
        <a:p>
          <a:endParaRPr lang="en-US"/>
        </a:p>
      </dgm:t>
    </dgm:pt>
    <dgm:pt modelId="{8BE94C41-F11B-4F85-BB6B-54C5CFFD119B}" type="pres">
      <dgm:prSet presAssocID="{990478AC-1B65-4259-95FF-4ACD981D73B8}" presName="theInnerList" presStyleCnt="0"/>
      <dgm:spPr/>
      <dgm:t>
        <a:bodyPr/>
        <a:lstStyle/>
        <a:p>
          <a:endParaRPr lang="en-US"/>
        </a:p>
      </dgm:t>
    </dgm:pt>
    <dgm:pt modelId="{0439EFEB-3963-46DF-B906-0A90917C9854}" type="pres">
      <dgm:prSet presAssocID="{9A6152BD-391B-4D76-9063-C6E1EFF57CDA}" presName="childNode" presStyleLbl="node1" presStyleIdx="0" presStyleCnt="16">
        <dgm:presLayoutVars>
          <dgm:bulletEnabled val="1"/>
        </dgm:presLayoutVars>
      </dgm:prSet>
      <dgm:spPr/>
      <dgm:t>
        <a:bodyPr/>
        <a:lstStyle/>
        <a:p>
          <a:endParaRPr lang="en-US"/>
        </a:p>
      </dgm:t>
    </dgm:pt>
    <dgm:pt modelId="{F9446388-5514-4C63-81C4-EEA5B74305E1}" type="pres">
      <dgm:prSet presAssocID="{9A6152BD-391B-4D76-9063-C6E1EFF57CDA}" presName="aSpace2" presStyleCnt="0"/>
      <dgm:spPr/>
      <dgm:t>
        <a:bodyPr/>
        <a:lstStyle/>
        <a:p>
          <a:endParaRPr lang="en-US"/>
        </a:p>
      </dgm:t>
    </dgm:pt>
    <dgm:pt modelId="{9B2CB4AB-9CDF-4C4F-B9F7-F74994ED2EA4}" type="pres">
      <dgm:prSet presAssocID="{64FB4B2C-5CF1-49EC-93A8-B5D894DE28DE}" presName="childNode" presStyleLbl="node1" presStyleIdx="1" presStyleCnt="16">
        <dgm:presLayoutVars>
          <dgm:bulletEnabled val="1"/>
        </dgm:presLayoutVars>
      </dgm:prSet>
      <dgm:spPr/>
      <dgm:t>
        <a:bodyPr/>
        <a:lstStyle/>
        <a:p>
          <a:endParaRPr lang="en-US"/>
        </a:p>
      </dgm:t>
    </dgm:pt>
    <dgm:pt modelId="{EF9C2C42-8AC5-46E0-A207-39A2E595D11C}" type="pres">
      <dgm:prSet presAssocID="{64FB4B2C-5CF1-49EC-93A8-B5D894DE28DE}" presName="aSpace2" presStyleCnt="0"/>
      <dgm:spPr/>
      <dgm:t>
        <a:bodyPr/>
        <a:lstStyle/>
        <a:p>
          <a:endParaRPr lang="en-US"/>
        </a:p>
      </dgm:t>
    </dgm:pt>
    <dgm:pt modelId="{EFF4012F-EE19-44ED-AAD4-CCFA4FD1428F}" type="pres">
      <dgm:prSet presAssocID="{C90EFA21-5CCC-413A-810D-8324185BB7A1}" presName="childNode" presStyleLbl="node1" presStyleIdx="2" presStyleCnt="16">
        <dgm:presLayoutVars>
          <dgm:bulletEnabled val="1"/>
        </dgm:presLayoutVars>
      </dgm:prSet>
      <dgm:spPr/>
      <dgm:t>
        <a:bodyPr/>
        <a:lstStyle/>
        <a:p>
          <a:endParaRPr lang="en-US"/>
        </a:p>
      </dgm:t>
    </dgm:pt>
    <dgm:pt modelId="{1CE13337-5032-44A7-86C4-56B575471753}" type="pres">
      <dgm:prSet presAssocID="{C90EFA21-5CCC-413A-810D-8324185BB7A1}" presName="aSpace2" presStyleCnt="0"/>
      <dgm:spPr/>
      <dgm:t>
        <a:bodyPr/>
        <a:lstStyle/>
        <a:p>
          <a:endParaRPr lang="en-US"/>
        </a:p>
      </dgm:t>
    </dgm:pt>
    <dgm:pt modelId="{3C16687F-0DA8-4877-88F5-658077966F18}" type="pres">
      <dgm:prSet presAssocID="{22F4DC9A-BB21-4055-8645-5E4DE1634A7C}" presName="childNode" presStyleLbl="node1" presStyleIdx="3" presStyleCnt="16">
        <dgm:presLayoutVars>
          <dgm:bulletEnabled val="1"/>
        </dgm:presLayoutVars>
      </dgm:prSet>
      <dgm:spPr/>
      <dgm:t>
        <a:bodyPr/>
        <a:lstStyle/>
        <a:p>
          <a:endParaRPr lang="en-US"/>
        </a:p>
      </dgm:t>
    </dgm:pt>
    <dgm:pt modelId="{1444CB62-2BD7-470D-A7EE-3DB7E453BAD8}" type="pres">
      <dgm:prSet presAssocID="{990478AC-1B65-4259-95FF-4ACD981D73B8}" presName="aSpace" presStyleCnt="0"/>
      <dgm:spPr/>
      <dgm:t>
        <a:bodyPr/>
        <a:lstStyle/>
        <a:p>
          <a:endParaRPr lang="en-US"/>
        </a:p>
      </dgm:t>
    </dgm:pt>
    <dgm:pt modelId="{49D5328D-0482-4D75-901B-4F0029B89A06}" type="pres">
      <dgm:prSet presAssocID="{85F45902-BA3B-4BDB-AA0D-D288BC7CD0C0}" presName="compNode" presStyleCnt="0"/>
      <dgm:spPr/>
      <dgm:t>
        <a:bodyPr/>
        <a:lstStyle/>
        <a:p>
          <a:endParaRPr lang="en-US"/>
        </a:p>
      </dgm:t>
    </dgm:pt>
    <dgm:pt modelId="{CE67DF51-A4B9-404A-BE4E-3EE879984E55}" type="pres">
      <dgm:prSet presAssocID="{85F45902-BA3B-4BDB-AA0D-D288BC7CD0C0}" presName="aNode" presStyleLbl="bgShp" presStyleIdx="1" presStyleCnt="4"/>
      <dgm:spPr/>
      <dgm:t>
        <a:bodyPr/>
        <a:lstStyle/>
        <a:p>
          <a:endParaRPr lang="en-US"/>
        </a:p>
      </dgm:t>
    </dgm:pt>
    <dgm:pt modelId="{4F84DC2F-8BFD-4410-AB87-3394F1FA9AEA}" type="pres">
      <dgm:prSet presAssocID="{85F45902-BA3B-4BDB-AA0D-D288BC7CD0C0}" presName="textNode" presStyleLbl="bgShp" presStyleIdx="1" presStyleCnt="4"/>
      <dgm:spPr/>
      <dgm:t>
        <a:bodyPr/>
        <a:lstStyle/>
        <a:p>
          <a:endParaRPr lang="en-US"/>
        </a:p>
      </dgm:t>
    </dgm:pt>
    <dgm:pt modelId="{70987356-EF51-46C1-B01E-9D48287D9E1D}" type="pres">
      <dgm:prSet presAssocID="{85F45902-BA3B-4BDB-AA0D-D288BC7CD0C0}" presName="compChildNode" presStyleCnt="0"/>
      <dgm:spPr/>
      <dgm:t>
        <a:bodyPr/>
        <a:lstStyle/>
        <a:p>
          <a:endParaRPr lang="en-US"/>
        </a:p>
      </dgm:t>
    </dgm:pt>
    <dgm:pt modelId="{52719D96-7545-40C4-AE80-91A3CC34613C}" type="pres">
      <dgm:prSet presAssocID="{85F45902-BA3B-4BDB-AA0D-D288BC7CD0C0}" presName="theInnerList" presStyleCnt="0"/>
      <dgm:spPr/>
      <dgm:t>
        <a:bodyPr/>
        <a:lstStyle/>
        <a:p>
          <a:endParaRPr lang="en-US"/>
        </a:p>
      </dgm:t>
    </dgm:pt>
    <dgm:pt modelId="{0806501E-32C4-4FF8-8A04-FCF43B8CAA52}" type="pres">
      <dgm:prSet presAssocID="{EAFD81B4-EE14-46AB-9319-B23D6BDC6DC8}" presName="childNode" presStyleLbl="node1" presStyleIdx="4" presStyleCnt="16">
        <dgm:presLayoutVars>
          <dgm:bulletEnabled val="1"/>
        </dgm:presLayoutVars>
      </dgm:prSet>
      <dgm:spPr/>
      <dgm:t>
        <a:bodyPr/>
        <a:lstStyle/>
        <a:p>
          <a:endParaRPr lang="en-US"/>
        </a:p>
      </dgm:t>
    </dgm:pt>
    <dgm:pt modelId="{B27B4C65-1F30-418A-9E4B-B8025FEDA074}" type="pres">
      <dgm:prSet presAssocID="{EAFD81B4-EE14-46AB-9319-B23D6BDC6DC8}" presName="aSpace2" presStyleCnt="0"/>
      <dgm:spPr/>
      <dgm:t>
        <a:bodyPr/>
        <a:lstStyle/>
        <a:p>
          <a:endParaRPr lang="en-US"/>
        </a:p>
      </dgm:t>
    </dgm:pt>
    <dgm:pt modelId="{A882F89E-57C8-42EE-91CC-E4FF1B2FEFD7}" type="pres">
      <dgm:prSet presAssocID="{DE477F87-C8E7-4160-A706-5DF8C82896D6}" presName="childNode" presStyleLbl="node1" presStyleIdx="5" presStyleCnt="16">
        <dgm:presLayoutVars>
          <dgm:bulletEnabled val="1"/>
        </dgm:presLayoutVars>
      </dgm:prSet>
      <dgm:spPr/>
      <dgm:t>
        <a:bodyPr/>
        <a:lstStyle/>
        <a:p>
          <a:endParaRPr lang="en-US"/>
        </a:p>
      </dgm:t>
    </dgm:pt>
    <dgm:pt modelId="{DB00B73E-BD4D-41ED-BA8D-97A83E919CDD}" type="pres">
      <dgm:prSet presAssocID="{DE477F87-C8E7-4160-A706-5DF8C82896D6}" presName="aSpace2" presStyleCnt="0"/>
      <dgm:spPr/>
      <dgm:t>
        <a:bodyPr/>
        <a:lstStyle/>
        <a:p>
          <a:endParaRPr lang="en-US"/>
        </a:p>
      </dgm:t>
    </dgm:pt>
    <dgm:pt modelId="{DF76204C-60F9-4844-93E8-539BF44E65C3}" type="pres">
      <dgm:prSet presAssocID="{EF1EC342-947C-4C24-A8F9-1DD80ABEDDCF}" presName="childNode" presStyleLbl="node1" presStyleIdx="6" presStyleCnt="16">
        <dgm:presLayoutVars>
          <dgm:bulletEnabled val="1"/>
        </dgm:presLayoutVars>
      </dgm:prSet>
      <dgm:spPr/>
      <dgm:t>
        <a:bodyPr/>
        <a:lstStyle/>
        <a:p>
          <a:endParaRPr lang="en-US"/>
        </a:p>
      </dgm:t>
    </dgm:pt>
    <dgm:pt modelId="{1608B9A9-2773-4DCA-9938-1C3765C48B2F}" type="pres">
      <dgm:prSet presAssocID="{EF1EC342-947C-4C24-A8F9-1DD80ABEDDCF}" presName="aSpace2" presStyleCnt="0"/>
      <dgm:spPr/>
      <dgm:t>
        <a:bodyPr/>
        <a:lstStyle/>
        <a:p>
          <a:endParaRPr lang="en-US"/>
        </a:p>
      </dgm:t>
    </dgm:pt>
    <dgm:pt modelId="{EB6D44ED-600F-4FED-B8E1-C5982A9D6D6B}" type="pres">
      <dgm:prSet presAssocID="{2026AFBC-EFCC-49B8-804B-5620860BAAAA}" presName="childNode" presStyleLbl="node1" presStyleIdx="7" presStyleCnt="16">
        <dgm:presLayoutVars>
          <dgm:bulletEnabled val="1"/>
        </dgm:presLayoutVars>
      </dgm:prSet>
      <dgm:spPr/>
      <dgm:t>
        <a:bodyPr/>
        <a:lstStyle/>
        <a:p>
          <a:endParaRPr lang="en-US"/>
        </a:p>
      </dgm:t>
    </dgm:pt>
    <dgm:pt modelId="{4B41289D-68D1-428C-BCC8-48C9E067858A}" type="pres">
      <dgm:prSet presAssocID="{85F45902-BA3B-4BDB-AA0D-D288BC7CD0C0}" presName="aSpace" presStyleCnt="0"/>
      <dgm:spPr/>
      <dgm:t>
        <a:bodyPr/>
        <a:lstStyle/>
        <a:p>
          <a:endParaRPr lang="en-US"/>
        </a:p>
      </dgm:t>
    </dgm:pt>
    <dgm:pt modelId="{35AEF546-5E1D-4F10-8A1E-05434BDA39EF}" type="pres">
      <dgm:prSet presAssocID="{9AABD29C-55C3-4503-ADC7-16B2C574DDC4}" presName="compNode" presStyleCnt="0"/>
      <dgm:spPr/>
      <dgm:t>
        <a:bodyPr/>
        <a:lstStyle/>
        <a:p>
          <a:endParaRPr lang="en-US"/>
        </a:p>
      </dgm:t>
    </dgm:pt>
    <dgm:pt modelId="{AFA54450-72A8-47F1-9F6B-FC01AA4F5057}" type="pres">
      <dgm:prSet presAssocID="{9AABD29C-55C3-4503-ADC7-16B2C574DDC4}" presName="aNode" presStyleLbl="bgShp" presStyleIdx="2" presStyleCnt="4"/>
      <dgm:spPr/>
      <dgm:t>
        <a:bodyPr/>
        <a:lstStyle/>
        <a:p>
          <a:endParaRPr lang="en-US"/>
        </a:p>
      </dgm:t>
    </dgm:pt>
    <dgm:pt modelId="{3F30410C-6970-4622-9B04-AE0CCC075591}" type="pres">
      <dgm:prSet presAssocID="{9AABD29C-55C3-4503-ADC7-16B2C574DDC4}" presName="textNode" presStyleLbl="bgShp" presStyleIdx="2" presStyleCnt="4"/>
      <dgm:spPr/>
      <dgm:t>
        <a:bodyPr/>
        <a:lstStyle/>
        <a:p>
          <a:endParaRPr lang="en-US"/>
        </a:p>
      </dgm:t>
    </dgm:pt>
    <dgm:pt modelId="{0C883C76-BEB6-4AC8-9DF6-A564FA68F612}" type="pres">
      <dgm:prSet presAssocID="{9AABD29C-55C3-4503-ADC7-16B2C574DDC4}" presName="compChildNode" presStyleCnt="0"/>
      <dgm:spPr/>
      <dgm:t>
        <a:bodyPr/>
        <a:lstStyle/>
        <a:p>
          <a:endParaRPr lang="en-US"/>
        </a:p>
      </dgm:t>
    </dgm:pt>
    <dgm:pt modelId="{94C85CD4-9E35-4584-96B4-3239C3A02578}" type="pres">
      <dgm:prSet presAssocID="{9AABD29C-55C3-4503-ADC7-16B2C574DDC4}" presName="theInnerList" presStyleCnt="0"/>
      <dgm:spPr/>
      <dgm:t>
        <a:bodyPr/>
        <a:lstStyle/>
        <a:p>
          <a:endParaRPr lang="en-US"/>
        </a:p>
      </dgm:t>
    </dgm:pt>
    <dgm:pt modelId="{F2717A79-FE8D-466F-87C2-F6587AF44092}" type="pres">
      <dgm:prSet presAssocID="{FF8C128A-ADD9-4E1A-ADAC-AB1FB1240C6B}" presName="childNode" presStyleLbl="node1" presStyleIdx="8" presStyleCnt="16">
        <dgm:presLayoutVars>
          <dgm:bulletEnabled val="1"/>
        </dgm:presLayoutVars>
      </dgm:prSet>
      <dgm:spPr/>
      <dgm:t>
        <a:bodyPr/>
        <a:lstStyle/>
        <a:p>
          <a:endParaRPr lang="en-US"/>
        </a:p>
      </dgm:t>
    </dgm:pt>
    <dgm:pt modelId="{336FA184-3434-4A43-A4B8-78D74EA85857}" type="pres">
      <dgm:prSet presAssocID="{FF8C128A-ADD9-4E1A-ADAC-AB1FB1240C6B}" presName="aSpace2" presStyleCnt="0"/>
      <dgm:spPr/>
      <dgm:t>
        <a:bodyPr/>
        <a:lstStyle/>
        <a:p>
          <a:endParaRPr lang="en-US"/>
        </a:p>
      </dgm:t>
    </dgm:pt>
    <dgm:pt modelId="{F3C47AEA-3EF8-4567-A346-447D25EDCD05}" type="pres">
      <dgm:prSet presAssocID="{A6F15770-C4C1-4B21-9E7A-64A75DEFA959}" presName="childNode" presStyleLbl="node1" presStyleIdx="9" presStyleCnt="16">
        <dgm:presLayoutVars>
          <dgm:bulletEnabled val="1"/>
        </dgm:presLayoutVars>
      </dgm:prSet>
      <dgm:spPr/>
      <dgm:t>
        <a:bodyPr/>
        <a:lstStyle/>
        <a:p>
          <a:endParaRPr lang="en-US"/>
        </a:p>
      </dgm:t>
    </dgm:pt>
    <dgm:pt modelId="{67ECC772-C157-4AFE-9BF8-A32D16DA57BA}" type="pres">
      <dgm:prSet presAssocID="{A6F15770-C4C1-4B21-9E7A-64A75DEFA959}" presName="aSpace2" presStyleCnt="0"/>
      <dgm:spPr/>
      <dgm:t>
        <a:bodyPr/>
        <a:lstStyle/>
        <a:p>
          <a:endParaRPr lang="en-US"/>
        </a:p>
      </dgm:t>
    </dgm:pt>
    <dgm:pt modelId="{3557F200-AF33-4B9B-A573-7224415C85B9}" type="pres">
      <dgm:prSet presAssocID="{92F65FFB-4C2C-4342-9E7D-CE52DA72B90C}" presName="childNode" presStyleLbl="node1" presStyleIdx="10" presStyleCnt="16">
        <dgm:presLayoutVars>
          <dgm:bulletEnabled val="1"/>
        </dgm:presLayoutVars>
      </dgm:prSet>
      <dgm:spPr/>
      <dgm:t>
        <a:bodyPr/>
        <a:lstStyle/>
        <a:p>
          <a:endParaRPr lang="en-US"/>
        </a:p>
      </dgm:t>
    </dgm:pt>
    <dgm:pt modelId="{2542F43E-5125-4896-94B2-FC54E7AFF836}" type="pres">
      <dgm:prSet presAssocID="{92F65FFB-4C2C-4342-9E7D-CE52DA72B90C}" presName="aSpace2" presStyleCnt="0"/>
      <dgm:spPr/>
      <dgm:t>
        <a:bodyPr/>
        <a:lstStyle/>
        <a:p>
          <a:endParaRPr lang="en-US"/>
        </a:p>
      </dgm:t>
    </dgm:pt>
    <dgm:pt modelId="{1E9A3910-E1DB-44F3-9E74-B5384030508D}" type="pres">
      <dgm:prSet presAssocID="{2F23F7B0-BA99-4BB6-8FC5-133CFA7CD371}" presName="childNode" presStyleLbl="node1" presStyleIdx="11" presStyleCnt="16">
        <dgm:presLayoutVars>
          <dgm:bulletEnabled val="1"/>
        </dgm:presLayoutVars>
      </dgm:prSet>
      <dgm:spPr/>
      <dgm:t>
        <a:bodyPr/>
        <a:lstStyle/>
        <a:p>
          <a:endParaRPr lang="en-US"/>
        </a:p>
      </dgm:t>
    </dgm:pt>
    <dgm:pt modelId="{3C868B2D-528A-4BB4-900F-2D021CE04C52}" type="pres">
      <dgm:prSet presAssocID="{9AABD29C-55C3-4503-ADC7-16B2C574DDC4}" presName="aSpace" presStyleCnt="0"/>
      <dgm:spPr/>
      <dgm:t>
        <a:bodyPr/>
        <a:lstStyle/>
        <a:p>
          <a:endParaRPr lang="en-US"/>
        </a:p>
      </dgm:t>
    </dgm:pt>
    <dgm:pt modelId="{724EE03F-2197-482E-9938-C1BFFC9D12EB}" type="pres">
      <dgm:prSet presAssocID="{F6F198C1-434C-45BC-BF43-B7823176BE16}" presName="compNode" presStyleCnt="0"/>
      <dgm:spPr/>
      <dgm:t>
        <a:bodyPr/>
        <a:lstStyle/>
        <a:p>
          <a:endParaRPr lang="en-US"/>
        </a:p>
      </dgm:t>
    </dgm:pt>
    <dgm:pt modelId="{C4329AD4-BEAF-4491-A888-A30C7D585401}" type="pres">
      <dgm:prSet presAssocID="{F6F198C1-434C-45BC-BF43-B7823176BE16}" presName="aNode" presStyleLbl="bgShp" presStyleIdx="3" presStyleCnt="4"/>
      <dgm:spPr/>
      <dgm:t>
        <a:bodyPr/>
        <a:lstStyle/>
        <a:p>
          <a:endParaRPr lang="en-US"/>
        </a:p>
      </dgm:t>
    </dgm:pt>
    <dgm:pt modelId="{A973693A-69B2-43C7-B9E4-13624FF23AD7}" type="pres">
      <dgm:prSet presAssocID="{F6F198C1-434C-45BC-BF43-B7823176BE16}" presName="textNode" presStyleLbl="bgShp" presStyleIdx="3" presStyleCnt="4"/>
      <dgm:spPr/>
      <dgm:t>
        <a:bodyPr/>
        <a:lstStyle/>
        <a:p>
          <a:endParaRPr lang="en-US"/>
        </a:p>
      </dgm:t>
    </dgm:pt>
    <dgm:pt modelId="{3B19B047-A6EF-4579-B94F-BA3508C53042}" type="pres">
      <dgm:prSet presAssocID="{F6F198C1-434C-45BC-BF43-B7823176BE16}" presName="compChildNode" presStyleCnt="0"/>
      <dgm:spPr/>
      <dgm:t>
        <a:bodyPr/>
        <a:lstStyle/>
        <a:p>
          <a:endParaRPr lang="en-US"/>
        </a:p>
      </dgm:t>
    </dgm:pt>
    <dgm:pt modelId="{7294864B-2CF8-4B3B-809D-732FCDC74CC0}" type="pres">
      <dgm:prSet presAssocID="{F6F198C1-434C-45BC-BF43-B7823176BE16}" presName="theInnerList" presStyleCnt="0"/>
      <dgm:spPr/>
      <dgm:t>
        <a:bodyPr/>
        <a:lstStyle/>
        <a:p>
          <a:endParaRPr lang="en-US"/>
        </a:p>
      </dgm:t>
    </dgm:pt>
    <dgm:pt modelId="{D4B389F3-8AF3-4762-A97E-00F58AB1CD81}" type="pres">
      <dgm:prSet presAssocID="{DE97C771-A1B4-4D27-9EE7-2E053FA7C889}" presName="childNode" presStyleLbl="node1" presStyleIdx="12" presStyleCnt="16">
        <dgm:presLayoutVars>
          <dgm:bulletEnabled val="1"/>
        </dgm:presLayoutVars>
      </dgm:prSet>
      <dgm:spPr/>
      <dgm:t>
        <a:bodyPr/>
        <a:lstStyle/>
        <a:p>
          <a:endParaRPr lang="en-US"/>
        </a:p>
      </dgm:t>
    </dgm:pt>
    <dgm:pt modelId="{A86161B7-9067-41D0-8C9D-8CA5BADCFBA9}" type="pres">
      <dgm:prSet presAssocID="{DE97C771-A1B4-4D27-9EE7-2E053FA7C889}" presName="aSpace2" presStyleCnt="0"/>
      <dgm:spPr/>
      <dgm:t>
        <a:bodyPr/>
        <a:lstStyle/>
        <a:p>
          <a:endParaRPr lang="en-US"/>
        </a:p>
      </dgm:t>
    </dgm:pt>
    <dgm:pt modelId="{57AB11E3-9131-43CD-A7D2-4D4106EA171A}" type="pres">
      <dgm:prSet presAssocID="{BC2319E6-769F-4FF1-95B4-507FA3C99F2A}" presName="childNode" presStyleLbl="node1" presStyleIdx="13" presStyleCnt="16">
        <dgm:presLayoutVars>
          <dgm:bulletEnabled val="1"/>
        </dgm:presLayoutVars>
      </dgm:prSet>
      <dgm:spPr/>
      <dgm:t>
        <a:bodyPr/>
        <a:lstStyle/>
        <a:p>
          <a:endParaRPr lang="en-US"/>
        </a:p>
      </dgm:t>
    </dgm:pt>
    <dgm:pt modelId="{4D87C6CD-85F7-415B-8EF5-D70D6312802D}" type="pres">
      <dgm:prSet presAssocID="{BC2319E6-769F-4FF1-95B4-507FA3C99F2A}" presName="aSpace2" presStyleCnt="0"/>
      <dgm:spPr/>
      <dgm:t>
        <a:bodyPr/>
        <a:lstStyle/>
        <a:p>
          <a:endParaRPr lang="en-US"/>
        </a:p>
      </dgm:t>
    </dgm:pt>
    <dgm:pt modelId="{488ACC4C-7AF2-45A0-A77E-49F3AE42CD7D}" type="pres">
      <dgm:prSet presAssocID="{51D1F41C-4BA6-440E-ADDF-A28463E57840}" presName="childNode" presStyleLbl="node1" presStyleIdx="14" presStyleCnt="16">
        <dgm:presLayoutVars>
          <dgm:bulletEnabled val="1"/>
        </dgm:presLayoutVars>
      </dgm:prSet>
      <dgm:spPr/>
      <dgm:t>
        <a:bodyPr/>
        <a:lstStyle/>
        <a:p>
          <a:endParaRPr lang="en-US"/>
        </a:p>
      </dgm:t>
    </dgm:pt>
    <dgm:pt modelId="{E26CCB26-13C9-43BF-A5E6-D527E0479E5B}" type="pres">
      <dgm:prSet presAssocID="{51D1F41C-4BA6-440E-ADDF-A28463E57840}" presName="aSpace2" presStyleCnt="0"/>
      <dgm:spPr/>
      <dgm:t>
        <a:bodyPr/>
        <a:lstStyle/>
        <a:p>
          <a:endParaRPr lang="en-US"/>
        </a:p>
      </dgm:t>
    </dgm:pt>
    <dgm:pt modelId="{304EF148-4680-456A-A149-F8E2D20154B3}" type="pres">
      <dgm:prSet presAssocID="{335CD58A-C4DE-4FB3-A485-19BA97C0DAED}" presName="childNode" presStyleLbl="node1" presStyleIdx="15" presStyleCnt="16">
        <dgm:presLayoutVars>
          <dgm:bulletEnabled val="1"/>
        </dgm:presLayoutVars>
      </dgm:prSet>
      <dgm:spPr/>
      <dgm:t>
        <a:bodyPr/>
        <a:lstStyle/>
        <a:p>
          <a:endParaRPr lang="en-US"/>
        </a:p>
      </dgm:t>
    </dgm:pt>
  </dgm:ptLst>
  <dgm:cxnLst>
    <dgm:cxn modelId="{A8E5440A-05BF-48F2-8FDF-17B268A6C03E}" type="presOf" srcId="{BC2319E6-769F-4FF1-95B4-507FA3C99F2A}" destId="{57AB11E3-9131-43CD-A7D2-4D4106EA171A}" srcOrd="0" destOrd="0" presId="urn:microsoft.com/office/officeart/2005/8/layout/lProcess2"/>
    <dgm:cxn modelId="{94D66DEF-B30E-4C08-89F5-E387D7878610}" srcId="{9AABD29C-55C3-4503-ADC7-16B2C574DDC4}" destId="{FF8C128A-ADD9-4E1A-ADAC-AB1FB1240C6B}" srcOrd="0" destOrd="0" parTransId="{66030470-2EB4-4AEC-8BCB-B81864E6F202}" sibTransId="{F4E1C885-2863-4B3F-BF2B-1DAECA1B99D3}"/>
    <dgm:cxn modelId="{98E9850D-9722-4D45-9759-CA73BCDBE7B6}" type="presOf" srcId="{2F23F7B0-BA99-4BB6-8FC5-133CFA7CD371}" destId="{1E9A3910-E1DB-44F3-9E74-B5384030508D}" srcOrd="0" destOrd="0" presId="urn:microsoft.com/office/officeart/2005/8/layout/lProcess2"/>
    <dgm:cxn modelId="{4FDEFB6B-9F61-4AA4-80FE-3E917143328E}" srcId="{990478AC-1B65-4259-95FF-4ACD981D73B8}" destId="{64FB4B2C-5CF1-49EC-93A8-B5D894DE28DE}" srcOrd="1" destOrd="0" parTransId="{FFFD663F-9A13-4D3E-9ACC-E563B6C3DE78}" sibTransId="{C9E876BC-A294-4709-8D86-7B486793363F}"/>
    <dgm:cxn modelId="{DD7248AC-75FD-4D67-8E61-9F88E042AB46}" srcId="{ACD73F08-CE70-4204-A8E5-C34E7A034BD5}" destId="{F6F198C1-434C-45BC-BF43-B7823176BE16}" srcOrd="3" destOrd="0" parTransId="{71BF90A5-45F8-44F2-8829-FC153AA0F6FA}" sibTransId="{8A40B3BD-2048-49B5-B477-A79609EF366B}"/>
    <dgm:cxn modelId="{99544941-E1BE-4C57-BAA7-6E118E43C5B1}" type="presOf" srcId="{EF1EC342-947C-4C24-A8F9-1DD80ABEDDCF}" destId="{DF76204C-60F9-4844-93E8-539BF44E65C3}" srcOrd="0" destOrd="0" presId="urn:microsoft.com/office/officeart/2005/8/layout/lProcess2"/>
    <dgm:cxn modelId="{10621B79-EF0F-40FD-B796-F93688FB4052}" type="presOf" srcId="{F6F198C1-434C-45BC-BF43-B7823176BE16}" destId="{A973693A-69B2-43C7-B9E4-13624FF23AD7}" srcOrd="1" destOrd="0" presId="urn:microsoft.com/office/officeart/2005/8/layout/lProcess2"/>
    <dgm:cxn modelId="{F1552511-06C5-478A-A885-2D2B1230A958}" srcId="{F6F198C1-434C-45BC-BF43-B7823176BE16}" destId="{335CD58A-C4DE-4FB3-A485-19BA97C0DAED}" srcOrd="3" destOrd="0" parTransId="{B46BA38A-E6E1-4F2F-9C33-74D91E1071EE}" sibTransId="{C9306BA7-29FE-4100-80B6-519CBF364742}"/>
    <dgm:cxn modelId="{2F727F95-6E61-44FA-B37D-27E292CAFF17}" srcId="{85F45902-BA3B-4BDB-AA0D-D288BC7CD0C0}" destId="{EF1EC342-947C-4C24-A8F9-1DD80ABEDDCF}" srcOrd="2" destOrd="0" parTransId="{731B11CD-C0BA-479F-9780-AF675A043B63}" sibTransId="{DE786BDE-3B7B-487B-963D-149687133EB9}"/>
    <dgm:cxn modelId="{BE8F8BD9-A987-4C97-AE71-42674D014232}" srcId="{85F45902-BA3B-4BDB-AA0D-D288BC7CD0C0}" destId="{DE477F87-C8E7-4160-A706-5DF8C82896D6}" srcOrd="1" destOrd="0" parTransId="{1FC2FDFA-F3A0-45BF-95A9-9B40267494B3}" sibTransId="{E9DE3CC3-32BE-4359-9066-8E8FC764CA14}"/>
    <dgm:cxn modelId="{053A68B7-FE1B-4548-AA2D-1FF3C93F4CF4}" type="presOf" srcId="{2026AFBC-EFCC-49B8-804B-5620860BAAAA}" destId="{EB6D44ED-600F-4FED-B8E1-C5982A9D6D6B}" srcOrd="0" destOrd="0" presId="urn:microsoft.com/office/officeart/2005/8/layout/lProcess2"/>
    <dgm:cxn modelId="{8D08657D-1609-453D-A82F-60F2657BE7B2}" type="presOf" srcId="{DE97C771-A1B4-4D27-9EE7-2E053FA7C889}" destId="{D4B389F3-8AF3-4762-A97E-00F58AB1CD81}" srcOrd="0" destOrd="0" presId="urn:microsoft.com/office/officeart/2005/8/layout/lProcess2"/>
    <dgm:cxn modelId="{FE7048E2-C3AF-4DA1-9CD7-D806B9B108B6}" type="presOf" srcId="{A6F15770-C4C1-4B21-9E7A-64A75DEFA959}" destId="{F3C47AEA-3EF8-4567-A346-447D25EDCD05}" srcOrd="0" destOrd="0" presId="urn:microsoft.com/office/officeart/2005/8/layout/lProcess2"/>
    <dgm:cxn modelId="{6765E2EB-E83F-49F0-82D1-29244E013A2E}" srcId="{ACD73F08-CE70-4204-A8E5-C34E7A034BD5}" destId="{85F45902-BA3B-4BDB-AA0D-D288BC7CD0C0}" srcOrd="1" destOrd="0" parTransId="{187C9E47-38DF-4F45-A148-08C72D4CA980}" sibTransId="{D219DB4C-7308-4A08-90B7-D27388EAE81F}"/>
    <dgm:cxn modelId="{2D505846-D0F6-4129-ABBF-09DA786DBE1E}" type="presOf" srcId="{85F45902-BA3B-4BDB-AA0D-D288BC7CD0C0}" destId="{CE67DF51-A4B9-404A-BE4E-3EE879984E55}" srcOrd="0" destOrd="0" presId="urn:microsoft.com/office/officeart/2005/8/layout/lProcess2"/>
    <dgm:cxn modelId="{01D4B8B1-7864-4826-A809-B8AEA701EE0E}" srcId="{F6F198C1-434C-45BC-BF43-B7823176BE16}" destId="{51D1F41C-4BA6-440E-ADDF-A28463E57840}" srcOrd="2" destOrd="0" parTransId="{F8ABA8A9-8132-46BB-9B0E-50FEB4A0B444}" sibTransId="{A9BF5EB1-50B4-4BE3-B1B8-ECDA3B96AB47}"/>
    <dgm:cxn modelId="{D3F27FD1-3600-4CB6-AEA7-01002FC7EF1B}" srcId="{85F45902-BA3B-4BDB-AA0D-D288BC7CD0C0}" destId="{EAFD81B4-EE14-46AB-9319-B23D6BDC6DC8}" srcOrd="0" destOrd="0" parTransId="{3F0BE8D8-01F8-433B-9E2A-9C32F552148D}" sibTransId="{46AC4901-B5ED-4122-89BF-C5871C46984F}"/>
    <dgm:cxn modelId="{2181F249-FC64-4AAE-95DB-4E8174BD8B5A}" srcId="{F6F198C1-434C-45BC-BF43-B7823176BE16}" destId="{DE97C771-A1B4-4D27-9EE7-2E053FA7C889}" srcOrd="0" destOrd="0" parTransId="{E7431FF9-6311-49B6-AFAB-02A41069FDBE}" sibTransId="{2520464D-E8E9-46F1-B429-9D4D883E99E1}"/>
    <dgm:cxn modelId="{D406C1BF-C36F-472A-B39E-A9EB35CD740B}" type="presOf" srcId="{DE477F87-C8E7-4160-A706-5DF8C82896D6}" destId="{A882F89E-57C8-42EE-91CC-E4FF1B2FEFD7}" srcOrd="0" destOrd="0" presId="urn:microsoft.com/office/officeart/2005/8/layout/lProcess2"/>
    <dgm:cxn modelId="{488B0203-602D-4493-BDF1-A48A3C053C30}" srcId="{990478AC-1B65-4259-95FF-4ACD981D73B8}" destId="{22F4DC9A-BB21-4055-8645-5E4DE1634A7C}" srcOrd="3" destOrd="0" parTransId="{4F20C3E9-922A-42BF-A983-E23BC019ED90}" sibTransId="{260E3EF1-AB1B-4F0F-85C4-6FB4E7A1B816}"/>
    <dgm:cxn modelId="{82566A71-A6CA-4BD4-96C7-EB01EF4C8F39}" type="presOf" srcId="{990478AC-1B65-4259-95FF-4ACD981D73B8}" destId="{0787AB87-376D-496D-B866-55A423DB9F84}" srcOrd="0" destOrd="0" presId="urn:microsoft.com/office/officeart/2005/8/layout/lProcess2"/>
    <dgm:cxn modelId="{7E44C367-5BBA-4DC8-BAB4-4D69E0FCF995}" type="presOf" srcId="{9A6152BD-391B-4D76-9063-C6E1EFF57CDA}" destId="{0439EFEB-3963-46DF-B906-0A90917C9854}" srcOrd="0" destOrd="0" presId="urn:microsoft.com/office/officeart/2005/8/layout/lProcess2"/>
    <dgm:cxn modelId="{78E94386-0F72-4AC1-95F8-E9AE62FCFD0E}" srcId="{85F45902-BA3B-4BDB-AA0D-D288BC7CD0C0}" destId="{2026AFBC-EFCC-49B8-804B-5620860BAAAA}" srcOrd="3" destOrd="0" parTransId="{EEBA138C-E455-40C7-915F-63FC888EEF7F}" sibTransId="{B1D6621B-8BB0-4C4A-BD86-B2ACF9B44839}"/>
    <dgm:cxn modelId="{C4E2981D-75D7-4748-B277-DEEA81150063}" type="presOf" srcId="{22F4DC9A-BB21-4055-8645-5E4DE1634A7C}" destId="{3C16687F-0DA8-4877-88F5-658077966F18}" srcOrd="0" destOrd="0" presId="urn:microsoft.com/office/officeart/2005/8/layout/lProcess2"/>
    <dgm:cxn modelId="{3A0C1636-D4FA-4ADF-9074-8FD0AE3B75E1}" srcId="{9AABD29C-55C3-4503-ADC7-16B2C574DDC4}" destId="{2F23F7B0-BA99-4BB6-8FC5-133CFA7CD371}" srcOrd="3" destOrd="0" parTransId="{03E2CE3E-B4DF-4F63-88E6-27D0CA861539}" sibTransId="{6A9D22C4-F2C1-467C-9190-EA31B666CCC8}"/>
    <dgm:cxn modelId="{80339A71-0C1B-4A8C-A24B-F43B2F315B45}" type="presOf" srcId="{F6F198C1-434C-45BC-BF43-B7823176BE16}" destId="{C4329AD4-BEAF-4491-A888-A30C7D585401}" srcOrd="0" destOrd="0" presId="urn:microsoft.com/office/officeart/2005/8/layout/lProcess2"/>
    <dgm:cxn modelId="{3A3DC345-1B88-4E02-BD5F-DE428DA3DF7C}" srcId="{ACD73F08-CE70-4204-A8E5-C34E7A034BD5}" destId="{990478AC-1B65-4259-95FF-4ACD981D73B8}" srcOrd="0" destOrd="0" parTransId="{E5410220-82B8-4F9A-89F7-54485B0BEBD3}" sibTransId="{22BD1665-32C6-4B62-B92C-85DA49186215}"/>
    <dgm:cxn modelId="{7A0C3A37-72E2-453F-9387-43BE4E1438E6}" type="presOf" srcId="{ACD73F08-CE70-4204-A8E5-C34E7A034BD5}" destId="{94234B72-17FE-4D4F-8C3B-87000F19CCFC}" srcOrd="0" destOrd="0" presId="urn:microsoft.com/office/officeart/2005/8/layout/lProcess2"/>
    <dgm:cxn modelId="{64477060-7218-4E5A-A3FE-C43FA5A311ED}" type="presOf" srcId="{9AABD29C-55C3-4503-ADC7-16B2C574DDC4}" destId="{AFA54450-72A8-47F1-9F6B-FC01AA4F5057}" srcOrd="0" destOrd="0" presId="urn:microsoft.com/office/officeart/2005/8/layout/lProcess2"/>
    <dgm:cxn modelId="{FCAA2F21-5681-420E-9079-8CD2512069E9}" type="presOf" srcId="{9AABD29C-55C3-4503-ADC7-16B2C574DDC4}" destId="{3F30410C-6970-4622-9B04-AE0CCC075591}" srcOrd="1" destOrd="0" presId="urn:microsoft.com/office/officeart/2005/8/layout/lProcess2"/>
    <dgm:cxn modelId="{CB85EBAE-1AD2-40CC-B2B2-D6C05E02E2A6}" type="presOf" srcId="{FF8C128A-ADD9-4E1A-ADAC-AB1FB1240C6B}" destId="{F2717A79-FE8D-466F-87C2-F6587AF44092}" srcOrd="0" destOrd="0" presId="urn:microsoft.com/office/officeart/2005/8/layout/lProcess2"/>
    <dgm:cxn modelId="{6A1C388B-C450-4FF0-A665-53204982BE47}" srcId="{990478AC-1B65-4259-95FF-4ACD981D73B8}" destId="{9A6152BD-391B-4D76-9063-C6E1EFF57CDA}" srcOrd="0" destOrd="0" parTransId="{27398FF4-F3B0-4BD2-B03F-F7376EA5BC50}" sibTransId="{C85524F4-76D8-4346-91FC-0EC2085AA778}"/>
    <dgm:cxn modelId="{D89541A6-D546-4B5B-B80E-9C8B80C7CA62}" type="presOf" srcId="{64FB4B2C-5CF1-49EC-93A8-B5D894DE28DE}" destId="{9B2CB4AB-9CDF-4C4F-B9F7-F74994ED2EA4}" srcOrd="0" destOrd="0" presId="urn:microsoft.com/office/officeart/2005/8/layout/lProcess2"/>
    <dgm:cxn modelId="{63F12642-B3D0-4395-AB1C-3651CA144E8B}" type="presOf" srcId="{EAFD81B4-EE14-46AB-9319-B23D6BDC6DC8}" destId="{0806501E-32C4-4FF8-8A04-FCF43B8CAA52}" srcOrd="0" destOrd="0" presId="urn:microsoft.com/office/officeart/2005/8/layout/lProcess2"/>
    <dgm:cxn modelId="{BBE2B99C-D446-4644-82FA-222E5D84DBCE}" srcId="{ACD73F08-CE70-4204-A8E5-C34E7A034BD5}" destId="{9AABD29C-55C3-4503-ADC7-16B2C574DDC4}" srcOrd="2" destOrd="0" parTransId="{830AF0DD-BBDF-4940-A266-D3BA34667F59}" sibTransId="{35215EF9-6CC5-4D8F-9C8F-50F3E03FC89A}"/>
    <dgm:cxn modelId="{03091E5B-8750-4FE6-8C56-7427920EBB79}" srcId="{990478AC-1B65-4259-95FF-4ACD981D73B8}" destId="{C90EFA21-5CCC-413A-810D-8324185BB7A1}" srcOrd="2" destOrd="0" parTransId="{B53C5827-9B1C-422F-BA49-B0BAB50E6FC7}" sibTransId="{C8F72DBE-A4AC-4CB5-9B95-D82AE88AAE72}"/>
    <dgm:cxn modelId="{86A569B9-3564-4733-9502-77833B16B7B8}" srcId="{F6F198C1-434C-45BC-BF43-B7823176BE16}" destId="{BC2319E6-769F-4FF1-95B4-507FA3C99F2A}" srcOrd="1" destOrd="0" parTransId="{ECE0B1B8-3189-440F-AD55-B9C1D3948A17}" sibTransId="{42A48AAC-35D5-44F0-AA88-B6F640346A8A}"/>
    <dgm:cxn modelId="{9C08C607-E811-494A-95A8-6B649EE5C06D}" type="presOf" srcId="{92F65FFB-4C2C-4342-9E7D-CE52DA72B90C}" destId="{3557F200-AF33-4B9B-A573-7224415C85B9}" srcOrd="0" destOrd="0" presId="urn:microsoft.com/office/officeart/2005/8/layout/lProcess2"/>
    <dgm:cxn modelId="{DCBECB1D-9526-445D-BD1B-86AC873B9BF8}" srcId="{9AABD29C-55C3-4503-ADC7-16B2C574DDC4}" destId="{A6F15770-C4C1-4B21-9E7A-64A75DEFA959}" srcOrd="1" destOrd="0" parTransId="{9F1A9C64-7AFE-409B-9299-BA1C45E015D4}" sibTransId="{173E5760-A958-42A3-BE2F-7B31EB3DE873}"/>
    <dgm:cxn modelId="{18F81C6D-875F-4530-A05C-2B075DBE5FB3}" srcId="{9AABD29C-55C3-4503-ADC7-16B2C574DDC4}" destId="{92F65FFB-4C2C-4342-9E7D-CE52DA72B90C}" srcOrd="2" destOrd="0" parTransId="{DFD565F3-3CE4-4C42-8236-71F14B0BB344}" sibTransId="{A3E68589-235D-4365-BE48-0816736EE62B}"/>
    <dgm:cxn modelId="{ED32624A-50A3-4BCF-B02F-586266C848B5}" type="presOf" srcId="{335CD58A-C4DE-4FB3-A485-19BA97C0DAED}" destId="{304EF148-4680-456A-A149-F8E2D20154B3}" srcOrd="0" destOrd="0" presId="urn:microsoft.com/office/officeart/2005/8/layout/lProcess2"/>
    <dgm:cxn modelId="{2F8FC308-F429-4ED0-9F8B-3EF7A29917FA}" type="presOf" srcId="{990478AC-1B65-4259-95FF-4ACD981D73B8}" destId="{E56DAF55-83F0-4374-94FC-FDB93D7DF2A5}" srcOrd="1" destOrd="0" presId="urn:microsoft.com/office/officeart/2005/8/layout/lProcess2"/>
    <dgm:cxn modelId="{74001597-72F4-4BFA-AE25-C6674D93CCB9}" type="presOf" srcId="{C90EFA21-5CCC-413A-810D-8324185BB7A1}" destId="{EFF4012F-EE19-44ED-AAD4-CCFA4FD1428F}" srcOrd="0" destOrd="0" presId="urn:microsoft.com/office/officeart/2005/8/layout/lProcess2"/>
    <dgm:cxn modelId="{9BD3F948-F4B0-41C4-BE27-9E29C1742C52}" type="presOf" srcId="{85F45902-BA3B-4BDB-AA0D-D288BC7CD0C0}" destId="{4F84DC2F-8BFD-4410-AB87-3394F1FA9AEA}" srcOrd="1" destOrd="0" presId="urn:microsoft.com/office/officeart/2005/8/layout/lProcess2"/>
    <dgm:cxn modelId="{8900DEA5-D4D5-496A-B261-D0301CDAEFF7}" type="presOf" srcId="{51D1F41C-4BA6-440E-ADDF-A28463E57840}" destId="{488ACC4C-7AF2-45A0-A77E-49F3AE42CD7D}" srcOrd="0" destOrd="0" presId="urn:microsoft.com/office/officeart/2005/8/layout/lProcess2"/>
    <dgm:cxn modelId="{9DED6B90-3996-4E4D-B8A3-8D533AE634CB}" type="presParOf" srcId="{94234B72-17FE-4D4F-8C3B-87000F19CCFC}" destId="{C8082A28-857B-43E4-8DAB-8E9510DE2368}" srcOrd="0" destOrd="0" presId="urn:microsoft.com/office/officeart/2005/8/layout/lProcess2"/>
    <dgm:cxn modelId="{352BD1F2-8F51-4E08-87B4-D7A67460B144}" type="presParOf" srcId="{C8082A28-857B-43E4-8DAB-8E9510DE2368}" destId="{0787AB87-376D-496D-B866-55A423DB9F84}" srcOrd="0" destOrd="0" presId="urn:microsoft.com/office/officeart/2005/8/layout/lProcess2"/>
    <dgm:cxn modelId="{E586F185-427D-4FDA-BF9A-3783FCC8A958}" type="presParOf" srcId="{C8082A28-857B-43E4-8DAB-8E9510DE2368}" destId="{E56DAF55-83F0-4374-94FC-FDB93D7DF2A5}" srcOrd="1" destOrd="0" presId="urn:microsoft.com/office/officeart/2005/8/layout/lProcess2"/>
    <dgm:cxn modelId="{DB69A166-D5FD-4652-9F13-05EE58F7CCB8}" type="presParOf" srcId="{C8082A28-857B-43E4-8DAB-8E9510DE2368}" destId="{9BFD8561-5409-43C5-901D-179EAA6BF7E1}" srcOrd="2" destOrd="0" presId="urn:microsoft.com/office/officeart/2005/8/layout/lProcess2"/>
    <dgm:cxn modelId="{A4290873-173F-42E2-8A8C-82779DB4CF05}" type="presParOf" srcId="{9BFD8561-5409-43C5-901D-179EAA6BF7E1}" destId="{8BE94C41-F11B-4F85-BB6B-54C5CFFD119B}" srcOrd="0" destOrd="0" presId="urn:microsoft.com/office/officeart/2005/8/layout/lProcess2"/>
    <dgm:cxn modelId="{CDCCEA7F-5A81-48DF-89E7-55133E7D3457}" type="presParOf" srcId="{8BE94C41-F11B-4F85-BB6B-54C5CFFD119B}" destId="{0439EFEB-3963-46DF-B906-0A90917C9854}" srcOrd="0" destOrd="0" presId="urn:microsoft.com/office/officeart/2005/8/layout/lProcess2"/>
    <dgm:cxn modelId="{9F13D735-3359-4F53-9A0B-A09AE9DF56E0}" type="presParOf" srcId="{8BE94C41-F11B-4F85-BB6B-54C5CFFD119B}" destId="{F9446388-5514-4C63-81C4-EEA5B74305E1}" srcOrd="1" destOrd="0" presId="urn:microsoft.com/office/officeart/2005/8/layout/lProcess2"/>
    <dgm:cxn modelId="{1A809752-37EA-475C-A9CC-82A88545CFE0}" type="presParOf" srcId="{8BE94C41-F11B-4F85-BB6B-54C5CFFD119B}" destId="{9B2CB4AB-9CDF-4C4F-B9F7-F74994ED2EA4}" srcOrd="2" destOrd="0" presId="urn:microsoft.com/office/officeart/2005/8/layout/lProcess2"/>
    <dgm:cxn modelId="{E064A039-4C8D-40CA-A6B9-8E223CAC92A3}" type="presParOf" srcId="{8BE94C41-F11B-4F85-BB6B-54C5CFFD119B}" destId="{EF9C2C42-8AC5-46E0-A207-39A2E595D11C}" srcOrd="3" destOrd="0" presId="urn:microsoft.com/office/officeart/2005/8/layout/lProcess2"/>
    <dgm:cxn modelId="{F2A1F8B1-0457-4690-B3DF-E44E1D34EBD7}" type="presParOf" srcId="{8BE94C41-F11B-4F85-BB6B-54C5CFFD119B}" destId="{EFF4012F-EE19-44ED-AAD4-CCFA4FD1428F}" srcOrd="4" destOrd="0" presId="urn:microsoft.com/office/officeart/2005/8/layout/lProcess2"/>
    <dgm:cxn modelId="{5A5A8023-DC5D-47B8-9613-9F359AEC96F2}" type="presParOf" srcId="{8BE94C41-F11B-4F85-BB6B-54C5CFFD119B}" destId="{1CE13337-5032-44A7-86C4-56B575471753}" srcOrd="5" destOrd="0" presId="urn:microsoft.com/office/officeart/2005/8/layout/lProcess2"/>
    <dgm:cxn modelId="{559E3543-1EB8-4CD3-996E-CD953F6F75B9}" type="presParOf" srcId="{8BE94C41-F11B-4F85-BB6B-54C5CFFD119B}" destId="{3C16687F-0DA8-4877-88F5-658077966F18}" srcOrd="6" destOrd="0" presId="urn:microsoft.com/office/officeart/2005/8/layout/lProcess2"/>
    <dgm:cxn modelId="{975039EC-20A2-435D-ABAE-4F3E514F10A8}" type="presParOf" srcId="{94234B72-17FE-4D4F-8C3B-87000F19CCFC}" destId="{1444CB62-2BD7-470D-A7EE-3DB7E453BAD8}" srcOrd="1" destOrd="0" presId="urn:microsoft.com/office/officeart/2005/8/layout/lProcess2"/>
    <dgm:cxn modelId="{FFC185C0-319A-4733-BCC6-A417CA540693}" type="presParOf" srcId="{94234B72-17FE-4D4F-8C3B-87000F19CCFC}" destId="{49D5328D-0482-4D75-901B-4F0029B89A06}" srcOrd="2" destOrd="0" presId="urn:microsoft.com/office/officeart/2005/8/layout/lProcess2"/>
    <dgm:cxn modelId="{7C6B0A14-F1A6-4769-B49D-F54AE287A663}" type="presParOf" srcId="{49D5328D-0482-4D75-901B-4F0029B89A06}" destId="{CE67DF51-A4B9-404A-BE4E-3EE879984E55}" srcOrd="0" destOrd="0" presId="urn:microsoft.com/office/officeart/2005/8/layout/lProcess2"/>
    <dgm:cxn modelId="{58787DA1-1EAD-4B76-B058-6410295A2906}" type="presParOf" srcId="{49D5328D-0482-4D75-901B-4F0029B89A06}" destId="{4F84DC2F-8BFD-4410-AB87-3394F1FA9AEA}" srcOrd="1" destOrd="0" presId="urn:microsoft.com/office/officeart/2005/8/layout/lProcess2"/>
    <dgm:cxn modelId="{7CEC34B9-3624-4DB2-A51D-7F9085C9DAD1}" type="presParOf" srcId="{49D5328D-0482-4D75-901B-4F0029B89A06}" destId="{70987356-EF51-46C1-B01E-9D48287D9E1D}" srcOrd="2" destOrd="0" presId="urn:microsoft.com/office/officeart/2005/8/layout/lProcess2"/>
    <dgm:cxn modelId="{FB71A5A6-835E-40D3-B728-C690040E90F1}" type="presParOf" srcId="{70987356-EF51-46C1-B01E-9D48287D9E1D}" destId="{52719D96-7545-40C4-AE80-91A3CC34613C}" srcOrd="0" destOrd="0" presId="urn:microsoft.com/office/officeart/2005/8/layout/lProcess2"/>
    <dgm:cxn modelId="{1B0EF408-A4B4-466E-A528-7E718611279E}" type="presParOf" srcId="{52719D96-7545-40C4-AE80-91A3CC34613C}" destId="{0806501E-32C4-4FF8-8A04-FCF43B8CAA52}" srcOrd="0" destOrd="0" presId="urn:microsoft.com/office/officeart/2005/8/layout/lProcess2"/>
    <dgm:cxn modelId="{1FDABE06-CBF9-4F48-84AF-32C3EFE7903E}" type="presParOf" srcId="{52719D96-7545-40C4-AE80-91A3CC34613C}" destId="{B27B4C65-1F30-418A-9E4B-B8025FEDA074}" srcOrd="1" destOrd="0" presId="urn:microsoft.com/office/officeart/2005/8/layout/lProcess2"/>
    <dgm:cxn modelId="{0948F3E9-99AF-463E-92A3-D13A81B4CF22}" type="presParOf" srcId="{52719D96-7545-40C4-AE80-91A3CC34613C}" destId="{A882F89E-57C8-42EE-91CC-E4FF1B2FEFD7}" srcOrd="2" destOrd="0" presId="urn:microsoft.com/office/officeart/2005/8/layout/lProcess2"/>
    <dgm:cxn modelId="{403845B6-2A5C-4621-A48F-28736355D653}" type="presParOf" srcId="{52719D96-7545-40C4-AE80-91A3CC34613C}" destId="{DB00B73E-BD4D-41ED-BA8D-97A83E919CDD}" srcOrd="3" destOrd="0" presId="urn:microsoft.com/office/officeart/2005/8/layout/lProcess2"/>
    <dgm:cxn modelId="{4F051BDC-8593-4F7D-86FF-909B37AEE4C7}" type="presParOf" srcId="{52719D96-7545-40C4-AE80-91A3CC34613C}" destId="{DF76204C-60F9-4844-93E8-539BF44E65C3}" srcOrd="4" destOrd="0" presId="urn:microsoft.com/office/officeart/2005/8/layout/lProcess2"/>
    <dgm:cxn modelId="{E2E6F479-F8F2-4200-AF84-437318040D63}" type="presParOf" srcId="{52719D96-7545-40C4-AE80-91A3CC34613C}" destId="{1608B9A9-2773-4DCA-9938-1C3765C48B2F}" srcOrd="5" destOrd="0" presId="urn:microsoft.com/office/officeart/2005/8/layout/lProcess2"/>
    <dgm:cxn modelId="{13719A48-72AC-48D4-97B1-C689D297D19D}" type="presParOf" srcId="{52719D96-7545-40C4-AE80-91A3CC34613C}" destId="{EB6D44ED-600F-4FED-B8E1-C5982A9D6D6B}" srcOrd="6" destOrd="0" presId="urn:microsoft.com/office/officeart/2005/8/layout/lProcess2"/>
    <dgm:cxn modelId="{B4D51493-051E-4CAE-912A-C21A572E8698}" type="presParOf" srcId="{94234B72-17FE-4D4F-8C3B-87000F19CCFC}" destId="{4B41289D-68D1-428C-BCC8-48C9E067858A}" srcOrd="3" destOrd="0" presId="urn:microsoft.com/office/officeart/2005/8/layout/lProcess2"/>
    <dgm:cxn modelId="{EA352E19-0C81-4AAB-954A-77386371F6EA}" type="presParOf" srcId="{94234B72-17FE-4D4F-8C3B-87000F19CCFC}" destId="{35AEF546-5E1D-4F10-8A1E-05434BDA39EF}" srcOrd="4" destOrd="0" presId="urn:microsoft.com/office/officeart/2005/8/layout/lProcess2"/>
    <dgm:cxn modelId="{84F4BFC9-BA92-44A5-B83B-F5418724D0EA}" type="presParOf" srcId="{35AEF546-5E1D-4F10-8A1E-05434BDA39EF}" destId="{AFA54450-72A8-47F1-9F6B-FC01AA4F5057}" srcOrd="0" destOrd="0" presId="urn:microsoft.com/office/officeart/2005/8/layout/lProcess2"/>
    <dgm:cxn modelId="{57ED03EC-1D6C-4E12-8ED0-FAB3FF05753E}" type="presParOf" srcId="{35AEF546-5E1D-4F10-8A1E-05434BDA39EF}" destId="{3F30410C-6970-4622-9B04-AE0CCC075591}" srcOrd="1" destOrd="0" presId="urn:microsoft.com/office/officeart/2005/8/layout/lProcess2"/>
    <dgm:cxn modelId="{150EF543-D2ED-4A6A-841B-7E6B70781ED3}" type="presParOf" srcId="{35AEF546-5E1D-4F10-8A1E-05434BDA39EF}" destId="{0C883C76-BEB6-4AC8-9DF6-A564FA68F612}" srcOrd="2" destOrd="0" presId="urn:microsoft.com/office/officeart/2005/8/layout/lProcess2"/>
    <dgm:cxn modelId="{4D4474C6-16BF-42C6-84D9-D96A8F58E61C}" type="presParOf" srcId="{0C883C76-BEB6-4AC8-9DF6-A564FA68F612}" destId="{94C85CD4-9E35-4584-96B4-3239C3A02578}" srcOrd="0" destOrd="0" presId="urn:microsoft.com/office/officeart/2005/8/layout/lProcess2"/>
    <dgm:cxn modelId="{8772F7E4-5031-4767-99B1-614C94BCFE45}" type="presParOf" srcId="{94C85CD4-9E35-4584-96B4-3239C3A02578}" destId="{F2717A79-FE8D-466F-87C2-F6587AF44092}" srcOrd="0" destOrd="0" presId="urn:microsoft.com/office/officeart/2005/8/layout/lProcess2"/>
    <dgm:cxn modelId="{11946D71-CB4F-472B-8C9D-428CC4694829}" type="presParOf" srcId="{94C85CD4-9E35-4584-96B4-3239C3A02578}" destId="{336FA184-3434-4A43-A4B8-78D74EA85857}" srcOrd="1" destOrd="0" presId="urn:microsoft.com/office/officeart/2005/8/layout/lProcess2"/>
    <dgm:cxn modelId="{124ECCA2-BC3F-4721-AD2E-79414D71E86F}" type="presParOf" srcId="{94C85CD4-9E35-4584-96B4-3239C3A02578}" destId="{F3C47AEA-3EF8-4567-A346-447D25EDCD05}" srcOrd="2" destOrd="0" presId="urn:microsoft.com/office/officeart/2005/8/layout/lProcess2"/>
    <dgm:cxn modelId="{8FC7FA84-B12F-45C2-8343-01063CD39687}" type="presParOf" srcId="{94C85CD4-9E35-4584-96B4-3239C3A02578}" destId="{67ECC772-C157-4AFE-9BF8-A32D16DA57BA}" srcOrd="3" destOrd="0" presId="urn:microsoft.com/office/officeart/2005/8/layout/lProcess2"/>
    <dgm:cxn modelId="{2B8402CC-3178-493B-8F92-F8AE713FDB60}" type="presParOf" srcId="{94C85CD4-9E35-4584-96B4-3239C3A02578}" destId="{3557F200-AF33-4B9B-A573-7224415C85B9}" srcOrd="4" destOrd="0" presId="urn:microsoft.com/office/officeart/2005/8/layout/lProcess2"/>
    <dgm:cxn modelId="{43AF1B7A-3C63-4ACC-BC98-4300F44BCFF0}" type="presParOf" srcId="{94C85CD4-9E35-4584-96B4-3239C3A02578}" destId="{2542F43E-5125-4896-94B2-FC54E7AFF836}" srcOrd="5" destOrd="0" presId="urn:microsoft.com/office/officeart/2005/8/layout/lProcess2"/>
    <dgm:cxn modelId="{3DF1C96F-AEC7-4099-A26B-1FE60B1FF73F}" type="presParOf" srcId="{94C85CD4-9E35-4584-96B4-3239C3A02578}" destId="{1E9A3910-E1DB-44F3-9E74-B5384030508D}" srcOrd="6" destOrd="0" presId="urn:microsoft.com/office/officeart/2005/8/layout/lProcess2"/>
    <dgm:cxn modelId="{4B2FB40A-536A-472E-BCEF-61DFC92555DA}" type="presParOf" srcId="{94234B72-17FE-4D4F-8C3B-87000F19CCFC}" destId="{3C868B2D-528A-4BB4-900F-2D021CE04C52}" srcOrd="5" destOrd="0" presId="urn:microsoft.com/office/officeart/2005/8/layout/lProcess2"/>
    <dgm:cxn modelId="{39FAAA47-0DF0-4815-9B4A-D029025D4EC5}" type="presParOf" srcId="{94234B72-17FE-4D4F-8C3B-87000F19CCFC}" destId="{724EE03F-2197-482E-9938-C1BFFC9D12EB}" srcOrd="6" destOrd="0" presId="urn:microsoft.com/office/officeart/2005/8/layout/lProcess2"/>
    <dgm:cxn modelId="{865D360C-30E0-4D99-9D8D-F25AFF27A136}" type="presParOf" srcId="{724EE03F-2197-482E-9938-C1BFFC9D12EB}" destId="{C4329AD4-BEAF-4491-A888-A30C7D585401}" srcOrd="0" destOrd="0" presId="urn:microsoft.com/office/officeart/2005/8/layout/lProcess2"/>
    <dgm:cxn modelId="{A3D2A7EE-8102-4BAD-8305-CB3B0F436D42}" type="presParOf" srcId="{724EE03F-2197-482E-9938-C1BFFC9D12EB}" destId="{A973693A-69B2-43C7-B9E4-13624FF23AD7}" srcOrd="1" destOrd="0" presId="urn:microsoft.com/office/officeart/2005/8/layout/lProcess2"/>
    <dgm:cxn modelId="{46158EAC-4F27-472B-9DB4-5840C562823A}" type="presParOf" srcId="{724EE03F-2197-482E-9938-C1BFFC9D12EB}" destId="{3B19B047-A6EF-4579-B94F-BA3508C53042}" srcOrd="2" destOrd="0" presId="urn:microsoft.com/office/officeart/2005/8/layout/lProcess2"/>
    <dgm:cxn modelId="{633298F5-E443-4120-A9D6-85BAE22A16AC}" type="presParOf" srcId="{3B19B047-A6EF-4579-B94F-BA3508C53042}" destId="{7294864B-2CF8-4B3B-809D-732FCDC74CC0}" srcOrd="0" destOrd="0" presId="urn:microsoft.com/office/officeart/2005/8/layout/lProcess2"/>
    <dgm:cxn modelId="{C3766290-E224-4D84-A4F9-0EC9C651D80B}" type="presParOf" srcId="{7294864B-2CF8-4B3B-809D-732FCDC74CC0}" destId="{D4B389F3-8AF3-4762-A97E-00F58AB1CD81}" srcOrd="0" destOrd="0" presId="urn:microsoft.com/office/officeart/2005/8/layout/lProcess2"/>
    <dgm:cxn modelId="{44B9DD84-6B79-469E-AC94-EEC08C3717AE}" type="presParOf" srcId="{7294864B-2CF8-4B3B-809D-732FCDC74CC0}" destId="{A86161B7-9067-41D0-8C9D-8CA5BADCFBA9}" srcOrd="1" destOrd="0" presId="urn:microsoft.com/office/officeart/2005/8/layout/lProcess2"/>
    <dgm:cxn modelId="{9663D4C9-D4E6-49B7-851D-580084CB07AB}" type="presParOf" srcId="{7294864B-2CF8-4B3B-809D-732FCDC74CC0}" destId="{57AB11E3-9131-43CD-A7D2-4D4106EA171A}" srcOrd="2" destOrd="0" presId="urn:microsoft.com/office/officeart/2005/8/layout/lProcess2"/>
    <dgm:cxn modelId="{8FB3C9C3-65CC-4AE0-BDAA-94B4926FE755}" type="presParOf" srcId="{7294864B-2CF8-4B3B-809D-732FCDC74CC0}" destId="{4D87C6CD-85F7-415B-8EF5-D70D6312802D}" srcOrd="3" destOrd="0" presId="urn:microsoft.com/office/officeart/2005/8/layout/lProcess2"/>
    <dgm:cxn modelId="{0A922252-6826-4D96-8638-F6A3529E10C8}" type="presParOf" srcId="{7294864B-2CF8-4B3B-809D-732FCDC74CC0}" destId="{488ACC4C-7AF2-45A0-A77E-49F3AE42CD7D}" srcOrd="4" destOrd="0" presId="urn:microsoft.com/office/officeart/2005/8/layout/lProcess2"/>
    <dgm:cxn modelId="{343E03DA-D7DA-4CB1-AE20-07BB5324A716}" type="presParOf" srcId="{7294864B-2CF8-4B3B-809D-732FCDC74CC0}" destId="{E26CCB26-13C9-43BF-A5E6-D527E0479E5B}" srcOrd="5" destOrd="0" presId="urn:microsoft.com/office/officeart/2005/8/layout/lProcess2"/>
    <dgm:cxn modelId="{0160F5BB-9D8D-4E0C-A223-F758848BE821}" type="presParOf" srcId="{7294864B-2CF8-4B3B-809D-732FCDC74CC0}" destId="{304EF148-4680-456A-A149-F8E2D20154B3}" srcOrd="6"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340050A-1928-ED44-BDCE-B1D09492EB71}" type="doc">
      <dgm:prSet loTypeId="urn:microsoft.com/office/officeart/2005/8/layout/matrix3" loCatId="" qsTypeId="urn:microsoft.com/office/officeart/2005/8/quickstyle/simple2" qsCatId="simple" csTypeId="urn:microsoft.com/office/officeart/2005/8/colors/accent0_3" csCatId="mainScheme" phldr="1"/>
      <dgm:spPr/>
      <dgm:t>
        <a:bodyPr/>
        <a:lstStyle/>
        <a:p>
          <a:endParaRPr lang="en-US"/>
        </a:p>
      </dgm:t>
    </dgm:pt>
    <dgm:pt modelId="{B75BDDEC-1B6B-3047-BE8C-770D2DB4D188}">
      <dgm:prSet phldrT="[Text]" custT="1"/>
      <dgm:spPr>
        <a:solidFill>
          <a:schemeClr val="bg1">
            <a:lumMod val="50000"/>
          </a:schemeClr>
        </a:solidFill>
      </dgm:spPr>
      <dgm:t>
        <a:bodyPr/>
        <a:lstStyle/>
        <a:p>
          <a:r>
            <a:rPr lang="en-US" sz="1800" dirty="0">
              <a:latin typeface="Open Sans" charset="0"/>
              <a:ea typeface="Open Sans" charset="0"/>
              <a:cs typeface="Open Sans" charset="0"/>
            </a:rPr>
            <a:t>High Expectations</a:t>
          </a:r>
        </a:p>
      </dgm:t>
    </dgm:pt>
    <dgm:pt modelId="{0C7A55C0-CA0E-8D4D-B140-F0FA8231AFB0}" type="parTrans" cxnId="{1B7A81D8-2B6A-1243-A3D9-3C2FB1BDD094}">
      <dgm:prSet/>
      <dgm:spPr/>
      <dgm:t>
        <a:bodyPr/>
        <a:lstStyle/>
        <a:p>
          <a:endParaRPr lang="en-US"/>
        </a:p>
      </dgm:t>
    </dgm:pt>
    <dgm:pt modelId="{E75D1AE1-84E0-3940-BC15-EA9BC297D830}" type="sibTrans" cxnId="{1B7A81D8-2B6A-1243-A3D9-3C2FB1BDD094}">
      <dgm:prSet/>
      <dgm:spPr/>
      <dgm:t>
        <a:bodyPr/>
        <a:lstStyle/>
        <a:p>
          <a:endParaRPr lang="en-US"/>
        </a:p>
      </dgm:t>
    </dgm:pt>
    <dgm:pt modelId="{A3E66AD8-173E-5C46-AED4-9964FCE8271F}">
      <dgm:prSet phldrT="[Text]" custT="1"/>
      <dgm:spPr>
        <a:solidFill>
          <a:schemeClr val="bg1">
            <a:lumMod val="50000"/>
          </a:schemeClr>
        </a:solidFill>
      </dgm:spPr>
      <dgm:t>
        <a:bodyPr/>
        <a:lstStyle/>
        <a:p>
          <a:r>
            <a:rPr lang="en-US" sz="1800" dirty="0">
              <a:latin typeface="Open Sans" charset="0"/>
              <a:ea typeface="Open Sans" charset="0"/>
              <a:cs typeface="Open Sans" charset="0"/>
            </a:rPr>
            <a:t>Strong Standards</a:t>
          </a:r>
        </a:p>
      </dgm:t>
    </dgm:pt>
    <dgm:pt modelId="{8675D12B-A4DF-D24F-BECF-0C9AEBD4E7BC}" type="parTrans" cxnId="{19013961-5344-4E4F-B574-BEC399C757E2}">
      <dgm:prSet/>
      <dgm:spPr/>
      <dgm:t>
        <a:bodyPr/>
        <a:lstStyle/>
        <a:p>
          <a:endParaRPr lang="en-US"/>
        </a:p>
      </dgm:t>
    </dgm:pt>
    <dgm:pt modelId="{8639192F-93B6-5644-9B91-ED09EA5B9841}" type="sibTrans" cxnId="{19013961-5344-4E4F-B574-BEC399C757E2}">
      <dgm:prSet/>
      <dgm:spPr/>
      <dgm:t>
        <a:bodyPr/>
        <a:lstStyle/>
        <a:p>
          <a:endParaRPr lang="en-US"/>
        </a:p>
      </dgm:t>
    </dgm:pt>
    <dgm:pt modelId="{0297BD5A-14A0-514B-8855-DA34CDD3C594}">
      <dgm:prSet phldrT="[Text]" custT="1"/>
      <dgm:spPr>
        <a:solidFill>
          <a:srgbClr val="0070C0"/>
        </a:solidFill>
      </dgm:spPr>
      <dgm:t>
        <a:bodyPr/>
        <a:lstStyle/>
        <a:p>
          <a:r>
            <a:rPr lang="en-US" sz="1800" dirty="0">
              <a:latin typeface="Open Sans" charset="0"/>
              <a:ea typeface="Open Sans" charset="0"/>
              <a:cs typeface="Open Sans" charset="0"/>
            </a:rPr>
            <a:t>Shifts in Instructional Practice</a:t>
          </a:r>
        </a:p>
      </dgm:t>
    </dgm:pt>
    <dgm:pt modelId="{C677EEF9-32B1-1045-870D-8AAC7092EF57}" type="parTrans" cxnId="{1A093B7F-EBE1-B94D-ABF4-7CCFD9A26725}">
      <dgm:prSet/>
      <dgm:spPr/>
      <dgm:t>
        <a:bodyPr/>
        <a:lstStyle/>
        <a:p>
          <a:endParaRPr lang="en-US"/>
        </a:p>
      </dgm:t>
    </dgm:pt>
    <dgm:pt modelId="{45C295DC-17FE-2D46-B8F5-43AF224EEAC0}" type="sibTrans" cxnId="{1A093B7F-EBE1-B94D-ABF4-7CCFD9A26725}">
      <dgm:prSet/>
      <dgm:spPr/>
      <dgm:t>
        <a:bodyPr/>
        <a:lstStyle/>
        <a:p>
          <a:endParaRPr lang="en-US"/>
        </a:p>
      </dgm:t>
    </dgm:pt>
    <dgm:pt modelId="{E9918EE2-4156-F94B-91AE-1B5315EA9315}">
      <dgm:prSet phldrT="[Text]" custT="1"/>
      <dgm:spPr>
        <a:solidFill>
          <a:srgbClr val="6E7073"/>
        </a:solidFill>
      </dgm:spPr>
      <dgm:t>
        <a:bodyPr/>
        <a:lstStyle/>
        <a:p>
          <a:r>
            <a:rPr lang="en-US" sz="1800" dirty="0" smtClean="0">
              <a:latin typeface="Open Sans" charset="0"/>
              <a:ea typeface="Open Sans" charset="0"/>
              <a:cs typeface="Open Sans" charset="0"/>
            </a:rPr>
            <a:t>Effective </a:t>
          </a:r>
          <a:r>
            <a:rPr lang="en-US" sz="1800" dirty="0">
              <a:latin typeface="Open Sans" charset="0"/>
              <a:ea typeface="Open Sans" charset="0"/>
              <a:cs typeface="Open Sans" charset="0"/>
            </a:rPr>
            <a:t>Educators</a:t>
          </a:r>
        </a:p>
      </dgm:t>
    </dgm:pt>
    <dgm:pt modelId="{CFBDAC8D-75D4-E342-A8EE-9FAA9FBFD07F}" type="parTrans" cxnId="{BBE05ECC-7FE9-3E44-A203-65A55649CE25}">
      <dgm:prSet/>
      <dgm:spPr/>
      <dgm:t>
        <a:bodyPr/>
        <a:lstStyle/>
        <a:p>
          <a:endParaRPr lang="en-US"/>
        </a:p>
      </dgm:t>
    </dgm:pt>
    <dgm:pt modelId="{760818DE-AF6A-634F-83C7-662F5F6507A2}" type="sibTrans" cxnId="{BBE05ECC-7FE9-3E44-A203-65A55649CE25}">
      <dgm:prSet/>
      <dgm:spPr/>
      <dgm:t>
        <a:bodyPr/>
        <a:lstStyle/>
        <a:p>
          <a:endParaRPr lang="en-US"/>
        </a:p>
      </dgm:t>
    </dgm:pt>
    <dgm:pt modelId="{C5CE7997-7339-974A-9B8C-438CD82E77FC}" type="pres">
      <dgm:prSet presAssocID="{9340050A-1928-ED44-BDCE-B1D09492EB71}" presName="matrix" presStyleCnt="0">
        <dgm:presLayoutVars>
          <dgm:chMax val="1"/>
          <dgm:dir/>
          <dgm:resizeHandles val="exact"/>
        </dgm:presLayoutVars>
      </dgm:prSet>
      <dgm:spPr/>
      <dgm:t>
        <a:bodyPr/>
        <a:lstStyle/>
        <a:p>
          <a:endParaRPr lang="en-US"/>
        </a:p>
      </dgm:t>
    </dgm:pt>
    <dgm:pt modelId="{606A4F8E-EFBB-D348-8F2E-C935EE523C3A}" type="pres">
      <dgm:prSet presAssocID="{9340050A-1928-ED44-BDCE-B1D09492EB71}" presName="diamond" presStyleLbl="bgShp" presStyleIdx="0" presStyleCnt="1"/>
      <dgm:spPr/>
      <dgm:t>
        <a:bodyPr/>
        <a:lstStyle/>
        <a:p>
          <a:endParaRPr lang="en-US"/>
        </a:p>
      </dgm:t>
    </dgm:pt>
    <dgm:pt modelId="{BFB954C3-74D2-FB41-8635-2325211A1244}" type="pres">
      <dgm:prSet presAssocID="{9340050A-1928-ED44-BDCE-B1D09492EB71}" presName="quad1" presStyleLbl="node1" presStyleIdx="0" presStyleCnt="4">
        <dgm:presLayoutVars>
          <dgm:chMax val="0"/>
          <dgm:chPref val="0"/>
          <dgm:bulletEnabled val="1"/>
        </dgm:presLayoutVars>
      </dgm:prSet>
      <dgm:spPr/>
      <dgm:t>
        <a:bodyPr/>
        <a:lstStyle/>
        <a:p>
          <a:endParaRPr lang="en-US"/>
        </a:p>
      </dgm:t>
    </dgm:pt>
    <dgm:pt modelId="{9EC072DD-53A2-394A-864E-FD123761C727}" type="pres">
      <dgm:prSet presAssocID="{9340050A-1928-ED44-BDCE-B1D09492EB71}" presName="quad2" presStyleLbl="node1" presStyleIdx="1" presStyleCnt="4">
        <dgm:presLayoutVars>
          <dgm:chMax val="0"/>
          <dgm:chPref val="0"/>
          <dgm:bulletEnabled val="1"/>
        </dgm:presLayoutVars>
      </dgm:prSet>
      <dgm:spPr/>
      <dgm:t>
        <a:bodyPr/>
        <a:lstStyle/>
        <a:p>
          <a:endParaRPr lang="en-US"/>
        </a:p>
      </dgm:t>
    </dgm:pt>
    <dgm:pt modelId="{EAE8524C-6F36-0942-9BE4-CC5F633DE315}" type="pres">
      <dgm:prSet presAssocID="{9340050A-1928-ED44-BDCE-B1D09492EB71}" presName="quad3" presStyleLbl="node1" presStyleIdx="2" presStyleCnt="4">
        <dgm:presLayoutVars>
          <dgm:chMax val="0"/>
          <dgm:chPref val="0"/>
          <dgm:bulletEnabled val="1"/>
        </dgm:presLayoutVars>
      </dgm:prSet>
      <dgm:spPr/>
      <dgm:t>
        <a:bodyPr/>
        <a:lstStyle/>
        <a:p>
          <a:endParaRPr lang="en-US"/>
        </a:p>
      </dgm:t>
    </dgm:pt>
    <dgm:pt modelId="{1EACDBAD-6201-6640-A8A2-72A15BEFFA49}" type="pres">
      <dgm:prSet presAssocID="{9340050A-1928-ED44-BDCE-B1D09492EB71}" presName="quad4" presStyleLbl="node1" presStyleIdx="3" presStyleCnt="4">
        <dgm:presLayoutVars>
          <dgm:chMax val="0"/>
          <dgm:chPref val="0"/>
          <dgm:bulletEnabled val="1"/>
        </dgm:presLayoutVars>
      </dgm:prSet>
      <dgm:spPr/>
      <dgm:t>
        <a:bodyPr/>
        <a:lstStyle/>
        <a:p>
          <a:endParaRPr lang="en-US"/>
        </a:p>
      </dgm:t>
    </dgm:pt>
  </dgm:ptLst>
  <dgm:cxnLst>
    <dgm:cxn modelId="{1B7A81D8-2B6A-1243-A3D9-3C2FB1BDD094}" srcId="{9340050A-1928-ED44-BDCE-B1D09492EB71}" destId="{B75BDDEC-1B6B-3047-BE8C-770D2DB4D188}" srcOrd="0" destOrd="0" parTransId="{0C7A55C0-CA0E-8D4D-B140-F0FA8231AFB0}" sibTransId="{E75D1AE1-84E0-3940-BC15-EA9BC297D830}"/>
    <dgm:cxn modelId="{1F79426C-AA88-4418-AFFC-D282EE6A81E6}" type="presOf" srcId="{B75BDDEC-1B6B-3047-BE8C-770D2DB4D188}" destId="{BFB954C3-74D2-FB41-8635-2325211A1244}" srcOrd="0" destOrd="0" presId="urn:microsoft.com/office/officeart/2005/8/layout/matrix3"/>
    <dgm:cxn modelId="{2A0DA668-F6CC-4EB5-92CD-B188FDE2BAE4}" type="presOf" srcId="{A3E66AD8-173E-5C46-AED4-9964FCE8271F}" destId="{9EC072DD-53A2-394A-864E-FD123761C727}" srcOrd="0" destOrd="0" presId="urn:microsoft.com/office/officeart/2005/8/layout/matrix3"/>
    <dgm:cxn modelId="{19013961-5344-4E4F-B574-BEC399C757E2}" srcId="{9340050A-1928-ED44-BDCE-B1D09492EB71}" destId="{A3E66AD8-173E-5C46-AED4-9964FCE8271F}" srcOrd="1" destOrd="0" parTransId="{8675D12B-A4DF-D24F-BECF-0C9AEBD4E7BC}" sibTransId="{8639192F-93B6-5644-9B91-ED09EA5B9841}"/>
    <dgm:cxn modelId="{C9846842-9051-42A1-8362-4433E2AFAFF5}" type="presOf" srcId="{E9918EE2-4156-F94B-91AE-1B5315EA9315}" destId="{1EACDBAD-6201-6640-A8A2-72A15BEFFA49}" srcOrd="0" destOrd="0" presId="urn:microsoft.com/office/officeart/2005/8/layout/matrix3"/>
    <dgm:cxn modelId="{15AD1AC1-BA91-43FD-B607-6A1FD2954C91}" type="presOf" srcId="{9340050A-1928-ED44-BDCE-B1D09492EB71}" destId="{C5CE7997-7339-974A-9B8C-438CD82E77FC}" srcOrd="0" destOrd="0" presId="urn:microsoft.com/office/officeart/2005/8/layout/matrix3"/>
    <dgm:cxn modelId="{1A093B7F-EBE1-B94D-ABF4-7CCFD9A26725}" srcId="{9340050A-1928-ED44-BDCE-B1D09492EB71}" destId="{0297BD5A-14A0-514B-8855-DA34CDD3C594}" srcOrd="2" destOrd="0" parTransId="{C677EEF9-32B1-1045-870D-8AAC7092EF57}" sibTransId="{45C295DC-17FE-2D46-B8F5-43AF224EEAC0}"/>
    <dgm:cxn modelId="{BBE05ECC-7FE9-3E44-A203-65A55649CE25}" srcId="{9340050A-1928-ED44-BDCE-B1D09492EB71}" destId="{E9918EE2-4156-F94B-91AE-1B5315EA9315}" srcOrd="3" destOrd="0" parTransId="{CFBDAC8D-75D4-E342-A8EE-9FAA9FBFD07F}" sibTransId="{760818DE-AF6A-634F-83C7-662F5F6507A2}"/>
    <dgm:cxn modelId="{231975BA-8954-4A01-9A4D-9ED8D9DE741C}" type="presOf" srcId="{0297BD5A-14A0-514B-8855-DA34CDD3C594}" destId="{EAE8524C-6F36-0942-9BE4-CC5F633DE315}" srcOrd="0" destOrd="0" presId="urn:microsoft.com/office/officeart/2005/8/layout/matrix3"/>
    <dgm:cxn modelId="{2401E8C5-FE92-473D-AA0D-E146D8CE39BC}" type="presParOf" srcId="{C5CE7997-7339-974A-9B8C-438CD82E77FC}" destId="{606A4F8E-EFBB-D348-8F2E-C935EE523C3A}" srcOrd="0" destOrd="0" presId="urn:microsoft.com/office/officeart/2005/8/layout/matrix3"/>
    <dgm:cxn modelId="{9E93BAC5-7277-4963-978B-1C223F3FECA0}" type="presParOf" srcId="{C5CE7997-7339-974A-9B8C-438CD82E77FC}" destId="{BFB954C3-74D2-FB41-8635-2325211A1244}" srcOrd="1" destOrd="0" presId="urn:microsoft.com/office/officeart/2005/8/layout/matrix3"/>
    <dgm:cxn modelId="{31829BD6-32B9-4106-AD33-670787AE91ED}" type="presParOf" srcId="{C5CE7997-7339-974A-9B8C-438CD82E77FC}" destId="{9EC072DD-53A2-394A-864E-FD123761C727}" srcOrd="2" destOrd="0" presId="urn:microsoft.com/office/officeart/2005/8/layout/matrix3"/>
    <dgm:cxn modelId="{5BF6C6DE-8724-4740-A86C-61139E33DBF7}" type="presParOf" srcId="{C5CE7997-7339-974A-9B8C-438CD82E77FC}" destId="{EAE8524C-6F36-0942-9BE4-CC5F633DE315}" srcOrd="3" destOrd="0" presId="urn:microsoft.com/office/officeart/2005/8/layout/matrix3"/>
    <dgm:cxn modelId="{08327E13-D074-4E2E-AA12-6567D62DE597}" type="presParOf" srcId="{C5CE7997-7339-974A-9B8C-438CD82E77FC}" destId="{1EACDBAD-6201-6640-A8A2-72A15BEFFA49}" srcOrd="4" destOrd="0" presId="urn:microsoft.com/office/officeart/2005/8/layout/matrix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340050A-1928-ED44-BDCE-B1D09492EB71}" type="doc">
      <dgm:prSet loTypeId="urn:microsoft.com/office/officeart/2005/8/layout/matrix3" loCatId="" qsTypeId="urn:microsoft.com/office/officeart/2005/8/quickstyle/simple2" qsCatId="simple" csTypeId="urn:microsoft.com/office/officeart/2005/8/colors/accent0_3" csCatId="mainScheme" phldr="1"/>
      <dgm:spPr/>
      <dgm:t>
        <a:bodyPr/>
        <a:lstStyle/>
        <a:p>
          <a:endParaRPr lang="en-US"/>
        </a:p>
      </dgm:t>
    </dgm:pt>
    <dgm:pt modelId="{B75BDDEC-1B6B-3047-BE8C-770D2DB4D188}">
      <dgm:prSet phldrT="[Text]" custT="1"/>
      <dgm:spPr>
        <a:solidFill>
          <a:schemeClr val="bg1">
            <a:lumMod val="50000"/>
          </a:schemeClr>
        </a:solidFill>
      </dgm:spPr>
      <dgm:t>
        <a:bodyPr/>
        <a:lstStyle/>
        <a:p>
          <a:r>
            <a:rPr lang="en-US" sz="1800" dirty="0">
              <a:latin typeface="Open Sans" charset="0"/>
              <a:ea typeface="Open Sans" charset="0"/>
              <a:cs typeface="Open Sans" charset="0"/>
            </a:rPr>
            <a:t>High Expectations</a:t>
          </a:r>
        </a:p>
      </dgm:t>
    </dgm:pt>
    <dgm:pt modelId="{0C7A55C0-CA0E-8D4D-B140-F0FA8231AFB0}" type="parTrans" cxnId="{1B7A81D8-2B6A-1243-A3D9-3C2FB1BDD094}">
      <dgm:prSet/>
      <dgm:spPr/>
      <dgm:t>
        <a:bodyPr/>
        <a:lstStyle/>
        <a:p>
          <a:endParaRPr lang="en-US"/>
        </a:p>
      </dgm:t>
    </dgm:pt>
    <dgm:pt modelId="{E75D1AE1-84E0-3940-BC15-EA9BC297D830}" type="sibTrans" cxnId="{1B7A81D8-2B6A-1243-A3D9-3C2FB1BDD094}">
      <dgm:prSet/>
      <dgm:spPr/>
      <dgm:t>
        <a:bodyPr/>
        <a:lstStyle/>
        <a:p>
          <a:endParaRPr lang="en-US"/>
        </a:p>
      </dgm:t>
    </dgm:pt>
    <dgm:pt modelId="{A3E66AD8-173E-5C46-AED4-9964FCE8271F}">
      <dgm:prSet phldrT="[Text]" custT="1"/>
      <dgm:spPr>
        <a:solidFill>
          <a:schemeClr val="bg1">
            <a:lumMod val="50000"/>
          </a:schemeClr>
        </a:solidFill>
      </dgm:spPr>
      <dgm:t>
        <a:bodyPr/>
        <a:lstStyle/>
        <a:p>
          <a:r>
            <a:rPr lang="en-US" sz="1800" dirty="0">
              <a:latin typeface="Open Sans" charset="0"/>
              <a:ea typeface="Open Sans" charset="0"/>
              <a:cs typeface="Open Sans" charset="0"/>
            </a:rPr>
            <a:t>Strong Standards</a:t>
          </a:r>
        </a:p>
      </dgm:t>
    </dgm:pt>
    <dgm:pt modelId="{8675D12B-A4DF-D24F-BECF-0C9AEBD4E7BC}" type="parTrans" cxnId="{19013961-5344-4E4F-B574-BEC399C757E2}">
      <dgm:prSet/>
      <dgm:spPr/>
      <dgm:t>
        <a:bodyPr/>
        <a:lstStyle/>
        <a:p>
          <a:endParaRPr lang="en-US"/>
        </a:p>
      </dgm:t>
    </dgm:pt>
    <dgm:pt modelId="{8639192F-93B6-5644-9B91-ED09EA5B9841}" type="sibTrans" cxnId="{19013961-5344-4E4F-B574-BEC399C757E2}">
      <dgm:prSet/>
      <dgm:spPr/>
      <dgm:t>
        <a:bodyPr/>
        <a:lstStyle/>
        <a:p>
          <a:endParaRPr lang="en-US"/>
        </a:p>
      </dgm:t>
    </dgm:pt>
    <dgm:pt modelId="{0297BD5A-14A0-514B-8855-DA34CDD3C594}">
      <dgm:prSet phldrT="[Text]" custT="1"/>
      <dgm:spPr>
        <a:solidFill>
          <a:srgbClr val="0070C0"/>
        </a:solidFill>
      </dgm:spPr>
      <dgm:t>
        <a:bodyPr/>
        <a:lstStyle/>
        <a:p>
          <a:r>
            <a:rPr lang="en-US" sz="1800" dirty="0">
              <a:latin typeface="Open Sans" charset="0"/>
              <a:ea typeface="Open Sans" charset="0"/>
              <a:cs typeface="Open Sans" charset="0"/>
            </a:rPr>
            <a:t>Shifts in Instructional Practice</a:t>
          </a:r>
        </a:p>
      </dgm:t>
    </dgm:pt>
    <dgm:pt modelId="{C677EEF9-32B1-1045-870D-8AAC7092EF57}" type="parTrans" cxnId="{1A093B7F-EBE1-B94D-ABF4-7CCFD9A26725}">
      <dgm:prSet/>
      <dgm:spPr/>
      <dgm:t>
        <a:bodyPr/>
        <a:lstStyle/>
        <a:p>
          <a:endParaRPr lang="en-US"/>
        </a:p>
      </dgm:t>
    </dgm:pt>
    <dgm:pt modelId="{45C295DC-17FE-2D46-B8F5-43AF224EEAC0}" type="sibTrans" cxnId="{1A093B7F-EBE1-B94D-ABF4-7CCFD9A26725}">
      <dgm:prSet/>
      <dgm:spPr/>
      <dgm:t>
        <a:bodyPr/>
        <a:lstStyle/>
        <a:p>
          <a:endParaRPr lang="en-US"/>
        </a:p>
      </dgm:t>
    </dgm:pt>
    <dgm:pt modelId="{E9918EE2-4156-F94B-91AE-1B5315EA9315}">
      <dgm:prSet phldrT="[Text]" custT="1"/>
      <dgm:spPr>
        <a:solidFill>
          <a:srgbClr val="6E7073"/>
        </a:solidFill>
      </dgm:spPr>
      <dgm:t>
        <a:bodyPr/>
        <a:lstStyle/>
        <a:p>
          <a:r>
            <a:rPr lang="en-US" sz="1800" dirty="0" smtClean="0">
              <a:latin typeface="Open Sans" charset="0"/>
              <a:ea typeface="Open Sans" charset="0"/>
              <a:cs typeface="Open Sans" charset="0"/>
            </a:rPr>
            <a:t>Effective </a:t>
          </a:r>
          <a:r>
            <a:rPr lang="en-US" sz="1800" dirty="0">
              <a:latin typeface="Open Sans" charset="0"/>
              <a:ea typeface="Open Sans" charset="0"/>
              <a:cs typeface="Open Sans" charset="0"/>
            </a:rPr>
            <a:t>Educators</a:t>
          </a:r>
        </a:p>
      </dgm:t>
    </dgm:pt>
    <dgm:pt modelId="{CFBDAC8D-75D4-E342-A8EE-9FAA9FBFD07F}" type="parTrans" cxnId="{BBE05ECC-7FE9-3E44-A203-65A55649CE25}">
      <dgm:prSet/>
      <dgm:spPr/>
      <dgm:t>
        <a:bodyPr/>
        <a:lstStyle/>
        <a:p>
          <a:endParaRPr lang="en-US"/>
        </a:p>
      </dgm:t>
    </dgm:pt>
    <dgm:pt modelId="{760818DE-AF6A-634F-83C7-662F5F6507A2}" type="sibTrans" cxnId="{BBE05ECC-7FE9-3E44-A203-65A55649CE25}">
      <dgm:prSet/>
      <dgm:spPr/>
      <dgm:t>
        <a:bodyPr/>
        <a:lstStyle/>
        <a:p>
          <a:endParaRPr lang="en-US"/>
        </a:p>
      </dgm:t>
    </dgm:pt>
    <dgm:pt modelId="{C5CE7997-7339-974A-9B8C-438CD82E77FC}" type="pres">
      <dgm:prSet presAssocID="{9340050A-1928-ED44-BDCE-B1D09492EB71}" presName="matrix" presStyleCnt="0">
        <dgm:presLayoutVars>
          <dgm:chMax val="1"/>
          <dgm:dir/>
          <dgm:resizeHandles val="exact"/>
        </dgm:presLayoutVars>
      </dgm:prSet>
      <dgm:spPr/>
      <dgm:t>
        <a:bodyPr/>
        <a:lstStyle/>
        <a:p>
          <a:endParaRPr lang="en-US"/>
        </a:p>
      </dgm:t>
    </dgm:pt>
    <dgm:pt modelId="{606A4F8E-EFBB-D348-8F2E-C935EE523C3A}" type="pres">
      <dgm:prSet presAssocID="{9340050A-1928-ED44-BDCE-B1D09492EB71}" presName="diamond" presStyleLbl="bgShp" presStyleIdx="0" presStyleCnt="1"/>
      <dgm:spPr/>
      <dgm:t>
        <a:bodyPr/>
        <a:lstStyle/>
        <a:p>
          <a:endParaRPr lang="en-US"/>
        </a:p>
      </dgm:t>
    </dgm:pt>
    <dgm:pt modelId="{BFB954C3-74D2-FB41-8635-2325211A1244}" type="pres">
      <dgm:prSet presAssocID="{9340050A-1928-ED44-BDCE-B1D09492EB71}" presName="quad1" presStyleLbl="node1" presStyleIdx="0" presStyleCnt="4">
        <dgm:presLayoutVars>
          <dgm:chMax val="0"/>
          <dgm:chPref val="0"/>
          <dgm:bulletEnabled val="1"/>
        </dgm:presLayoutVars>
      </dgm:prSet>
      <dgm:spPr/>
      <dgm:t>
        <a:bodyPr/>
        <a:lstStyle/>
        <a:p>
          <a:endParaRPr lang="en-US"/>
        </a:p>
      </dgm:t>
    </dgm:pt>
    <dgm:pt modelId="{9EC072DD-53A2-394A-864E-FD123761C727}" type="pres">
      <dgm:prSet presAssocID="{9340050A-1928-ED44-BDCE-B1D09492EB71}" presName="quad2" presStyleLbl="node1" presStyleIdx="1" presStyleCnt="4">
        <dgm:presLayoutVars>
          <dgm:chMax val="0"/>
          <dgm:chPref val="0"/>
          <dgm:bulletEnabled val="1"/>
        </dgm:presLayoutVars>
      </dgm:prSet>
      <dgm:spPr/>
      <dgm:t>
        <a:bodyPr/>
        <a:lstStyle/>
        <a:p>
          <a:endParaRPr lang="en-US"/>
        </a:p>
      </dgm:t>
    </dgm:pt>
    <dgm:pt modelId="{EAE8524C-6F36-0942-9BE4-CC5F633DE315}" type="pres">
      <dgm:prSet presAssocID="{9340050A-1928-ED44-BDCE-B1D09492EB71}" presName="quad3" presStyleLbl="node1" presStyleIdx="2" presStyleCnt="4">
        <dgm:presLayoutVars>
          <dgm:chMax val="0"/>
          <dgm:chPref val="0"/>
          <dgm:bulletEnabled val="1"/>
        </dgm:presLayoutVars>
      </dgm:prSet>
      <dgm:spPr/>
      <dgm:t>
        <a:bodyPr/>
        <a:lstStyle/>
        <a:p>
          <a:endParaRPr lang="en-US"/>
        </a:p>
      </dgm:t>
    </dgm:pt>
    <dgm:pt modelId="{1EACDBAD-6201-6640-A8A2-72A15BEFFA49}" type="pres">
      <dgm:prSet presAssocID="{9340050A-1928-ED44-BDCE-B1D09492EB71}" presName="quad4" presStyleLbl="node1" presStyleIdx="3" presStyleCnt="4">
        <dgm:presLayoutVars>
          <dgm:chMax val="0"/>
          <dgm:chPref val="0"/>
          <dgm:bulletEnabled val="1"/>
        </dgm:presLayoutVars>
      </dgm:prSet>
      <dgm:spPr/>
      <dgm:t>
        <a:bodyPr/>
        <a:lstStyle/>
        <a:p>
          <a:endParaRPr lang="en-US"/>
        </a:p>
      </dgm:t>
    </dgm:pt>
  </dgm:ptLst>
  <dgm:cxnLst>
    <dgm:cxn modelId="{1B7A81D8-2B6A-1243-A3D9-3C2FB1BDD094}" srcId="{9340050A-1928-ED44-BDCE-B1D09492EB71}" destId="{B75BDDEC-1B6B-3047-BE8C-770D2DB4D188}" srcOrd="0" destOrd="0" parTransId="{0C7A55C0-CA0E-8D4D-B140-F0FA8231AFB0}" sibTransId="{E75D1AE1-84E0-3940-BC15-EA9BC297D830}"/>
    <dgm:cxn modelId="{3AFB5B2C-FE9E-4A5C-A863-08AC82227E5C}" type="presOf" srcId="{E9918EE2-4156-F94B-91AE-1B5315EA9315}" destId="{1EACDBAD-6201-6640-A8A2-72A15BEFFA49}" srcOrd="0" destOrd="0" presId="urn:microsoft.com/office/officeart/2005/8/layout/matrix3"/>
    <dgm:cxn modelId="{95339061-D57A-49A3-BF58-27B35D2E761F}" type="presOf" srcId="{0297BD5A-14A0-514B-8855-DA34CDD3C594}" destId="{EAE8524C-6F36-0942-9BE4-CC5F633DE315}" srcOrd="0" destOrd="0" presId="urn:microsoft.com/office/officeart/2005/8/layout/matrix3"/>
    <dgm:cxn modelId="{06D444B4-56B0-435B-82C6-E13BB13B8AE9}" type="presOf" srcId="{A3E66AD8-173E-5C46-AED4-9964FCE8271F}" destId="{9EC072DD-53A2-394A-864E-FD123761C727}" srcOrd="0" destOrd="0" presId="urn:microsoft.com/office/officeart/2005/8/layout/matrix3"/>
    <dgm:cxn modelId="{19013961-5344-4E4F-B574-BEC399C757E2}" srcId="{9340050A-1928-ED44-BDCE-B1D09492EB71}" destId="{A3E66AD8-173E-5C46-AED4-9964FCE8271F}" srcOrd="1" destOrd="0" parTransId="{8675D12B-A4DF-D24F-BECF-0C9AEBD4E7BC}" sibTransId="{8639192F-93B6-5644-9B91-ED09EA5B9841}"/>
    <dgm:cxn modelId="{2089BFDA-08BD-453D-8ED3-8FF338C2FE10}" type="presOf" srcId="{9340050A-1928-ED44-BDCE-B1D09492EB71}" destId="{C5CE7997-7339-974A-9B8C-438CD82E77FC}" srcOrd="0" destOrd="0" presId="urn:microsoft.com/office/officeart/2005/8/layout/matrix3"/>
    <dgm:cxn modelId="{CAEC60C1-D7E9-4A7C-831F-BA041F743A63}" type="presOf" srcId="{B75BDDEC-1B6B-3047-BE8C-770D2DB4D188}" destId="{BFB954C3-74D2-FB41-8635-2325211A1244}" srcOrd="0" destOrd="0" presId="urn:microsoft.com/office/officeart/2005/8/layout/matrix3"/>
    <dgm:cxn modelId="{1A093B7F-EBE1-B94D-ABF4-7CCFD9A26725}" srcId="{9340050A-1928-ED44-BDCE-B1D09492EB71}" destId="{0297BD5A-14A0-514B-8855-DA34CDD3C594}" srcOrd="2" destOrd="0" parTransId="{C677EEF9-32B1-1045-870D-8AAC7092EF57}" sibTransId="{45C295DC-17FE-2D46-B8F5-43AF224EEAC0}"/>
    <dgm:cxn modelId="{BBE05ECC-7FE9-3E44-A203-65A55649CE25}" srcId="{9340050A-1928-ED44-BDCE-B1D09492EB71}" destId="{E9918EE2-4156-F94B-91AE-1B5315EA9315}" srcOrd="3" destOrd="0" parTransId="{CFBDAC8D-75D4-E342-A8EE-9FAA9FBFD07F}" sibTransId="{760818DE-AF6A-634F-83C7-662F5F6507A2}"/>
    <dgm:cxn modelId="{C6B6D4DE-EED2-4C67-88D3-7E2A3368E9BC}" type="presParOf" srcId="{C5CE7997-7339-974A-9B8C-438CD82E77FC}" destId="{606A4F8E-EFBB-D348-8F2E-C935EE523C3A}" srcOrd="0" destOrd="0" presId="urn:microsoft.com/office/officeart/2005/8/layout/matrix3"/>
    <dgm:cxn modelId="{B86F6C87-0114-422C-9086-EF37C12AB397}" type="presParOf" srcId="{C5CE7997-7339-974A-9B8C-438CD82E77FC}" destId="{BFB954C3-74D2-FB41-8635-2325211A1244}" srcOrd="1" destOrd="0" presId="urn:microsoft.com/office/officeart/2005/8/layout/matrix3"/>
    <dgm:cxn modelId="{FE0FDD3D-B7C6-435A-8D9B-B5062BD4B8CB}" type="presParOf" srcId="{C5CE7997-7339-974A-9B8C-438CD82E77FC}" destId="{9EC072DD-53A2-394A-864E-FD123761C727}" srcOrd="2" destOrd="0" presId="urn:microsoft.com/office/officeart/2005/8/layout/matrix3"/>
    <dgm:cxn modelId="{18B0198A-6CCF-46A7-B7A5-A8AB5F96BBBD}" type="presParOf" srcId="{C5CE7997-7339-974A-9B8C-438CD82E77FC}" destId="{EAE8524C-6F36-0942-9BE4-CC5F633DE315}" srcOrd="3" destOrd="0" presId="urn:microsoft.com/office/officeart/2005/8/layout/matrix3"/>
    <dgm:cxn modelId="{C295E495-0147-48F1-92CB-0DD9CEA4AFEF}" type="presParOf" srcId="{C5CE7997-7339-974A-9B8C-438CD82E77FC}" destId="{1EACDBAD-6201-6640-A8A2-72A15BEFFA49}" srcOrd="4" destOrd="0" presId="urn:microsoft.com/office/officeart/2005/8/layout/matrix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4EAD06D-5747-429D-AB8B-D6528F8ADC76}"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US"/>
        </a:p>
      </dgm:t>
    </dgm:pt>
    <dgm:pt modelId="{D35191CF-CD88-4649-9F3D-EADD0F6E3C7C}">
      <dgm:prSet phldrT="[Text]" custT="1"/>
      <dgm:spPr>
        <a:solidFill>
          <a:schemeClr val="tx1"/>
        </a:solidFill>
      </dgm:spPr>
      <dgm:t>
        <a:bodyPr/>
        <a:lstStyle/>
        <a:p>
          <a:r>
            <a:rPr lang="en-US" sz="1600" dirty="0" smtClean="0"/>
            <a:t>Standards</a:t>
          </a:r>
          <a:endParaRPr lang="en-US" sz="1600" dirty="0"/>
        </a:p>
      </dgm:t>
    </dgm:pt>
    <dgm:pt modelId="{F47A26EB-C2FB-424D-8FE1-329985ACFE2C}" type="parTrans" cxnId="{A65FC21D-F356-4116-BDE3-A78D3DCB711E}">
      <dgm:prSet/>
      <dgm:spPr/>
      <dgm:t>
        <a:bodyPr/>
        <a:lstStyle/>
        <a:p>
          <a:endParaRPr lang="en-US"/>
        </a:p>
      </dgm:t>
    </dgm:pt>
    <dgm:pt modelId="{82777ADA-355B-4258-B75B-22634C4BDD39}" type="sibTrans" cxnId="{A65FC21D-F356-4116-BDE3-A78D3DCB711E}">
      <dgm:prSet/>
      <dgm:spPr>
        <a:solidFill>
          <a:schemeClr val="tx1">
            <a:lumMod val="75000"/>
          </a:schemeClr>
        </a:solidFill>
      </dgm:spPr>
      <dgm:t>
        <a:bodyPr/>
        <a:lstStyle/>
        <a:p>
          <a:endParaRPr lang="en-US"/>
        </a:p>
      </dgm:t>
    </dgm:pt>
    <dgm:pt modelId="{10893826-6EFD-44D9-88E7-6960C32EA8E5}">
      <dgm:prSet phldrT="[Text]" custT="1"/>
      <dgm:spPr>
        <a:solidFill>
          <a:schemeClr val="tx1"/>
        </a:solidFill>
      </dgm:spPr>
      <dgm:t>
        <a:bodyPr/>
        <a:lstStyle/>
        <a:p>
          <a:r>
            <a:rPr lang="en-US" sz="1600" dirty="0" smtClean="0"/>
            <a:t>Curriculum/</a:t>
          </a:r>
        </a:p>
        <a:p>
          <a:r>
            <a:rPr lang="en-US" sz="1600" dirty="0" smtClean="0"/>
            <a:t>Materials</a:t>
          </a:r>
          <a:endParaRPr lang="en-US" sz="1600" dirty="0"/>
        </a:p>
      </dgm:t>
    </dgm:pt>
    <dgm:pt modelId="{D6A0A33B-EC2B-4C13-A059-699915BEFD40}" type="parTrans" cxnId="{E26CA1F9-BFB6-4F4E-9A2C-DA1C43407F5A}">
      <dgm:prSet/>
      <dgm:spPr/>
      <dgm:t>
        <a:bodyPr/>
        <a:lstStyle/>
        <a:p>
          <a:endParaRPr lang="en-US"/>
        </a:p>
      </dgm:t>
    </dgm:pt>
    <dgm:pt modelId="{A8D2BD46-5029-48C6-9362-46CAF38CC691}" type="sibTrans" cxnId="{E26CA1F9-BFB6-4F4E-9A2C-DA1C43407F5A}">
      <dgm:prSet/>
      <dgm:spPr>
        <a:solidFill>
          <a:schemeClr val="tx1">
            <a:lumMod val="75000"/>
          </a:schemeClr>
        </a:solidFill>
      </dgm:spPr>
      <dgm:t>
        <a:bodyPr/>
        <a:lstStyle/>
        <a:p>
          <a:endParaRPr lang="en-US"/>
        </a:p>
      </dgm:t>
    </dgm:pt>
    <dgm:pt modelId="{657A97AB-1C08-4D6A-B749-D12730E78E6F}">
      <dgm:prSet phldrT="[Text]" custT="1"/>
      <dgm:spPr>
        <a:solidFill>
          <a:schemeClr val="tx1"/>
        </a:solidFill>
      </dgm:spPr>
      <dgm:t>
        <a:bodyPr/>
        <a:lstStyle/>
        <a:p>
          <a:r>
            <a:rPr lang="en-US" sz="1600" dirty="0" smtClean="0"/>
            <a:t>Assessment</a:t>
          </a:r>
          <a:endParaRPr lang="en-US" sz="1600" dirty="0"/>
        </a:p>
      </dgm:t>
    </dgm:pt>
    <dgm:pt modelId="{C24A566C-76A7-4C13-9579-64A32D69E1B3}" type="parTrans" cxnId="{3768346D-90CE-4AF2-BA36-E31545CC5357}">
      <dgm:prSet/>
      <dgm:spPr/>
      <dgm:t>
        <a:bodyPr/>
        <a:lstStyle/>
        <a:p>
          <a:endParaRPr lang="en-US"/>
        </a:p>
      </dgm:t>
    </dgm:pt>
    <dgm:pt modelId="{72825BC0-411D-41E0-BD4D-54CCF3F8EA36}" type="sibTrans" cxnId="{3768346D-90CE-4AF2-BA36-E31545CC5357}">
      <dgm:prSet/>
      <dgm:spPr>
        <a:solidFill>
          <a:schemeClr val="tx1">
            <a:lumMod val="75000"/>
          </a:schemeClr>
        </a:solidFill>
      </dgm:spPr>
      <dgm:t>
        <a:bodyPr/>
        <a:lstStyle/>
        <a:p>
          <a:endParaRPr lang="en-US"/>
        </a:p>
      </dgm:t>
    </dgm:pt>
    <dgm:pt modelId="{6A4FB147-E6B9-47B7-9031-B7819E475323}">
      <dgm:prSet phldrT="[Text]" custT="1"/>
      <dgm:spPr>
        <a:solidFill>
          <a:schemeClr val="tx1"/>
        </a:solidFill>
      </dgm:spPr>
      <dgm:t>
        <a:bodyPr/>
        <a:lstStyle/>
        <a:p>
          <a:r>
            <a:rPr lang="en-US" sz="1600" dirty="0" smtClean="0"/>
            <a:t>Instruction</a:t>
          </a:r>
          <a:endParaRPr lang="en-US" sz="1600" dirty="0"/>
        </a:p>
      </dgm:t>
    </dgm:pt>
    <dgm:pt modelId="{603D791B-66E3-4AD9-A2DE-141940EDA528}" type="parTrans" cxnId="{9D798CEB-C7B5-4AFA-9A2E-B12739928EC8}">
      <dgm:prSet/>
      <dgm:spPr/>
      <dgm:t>
        <a:bodyPr/>
        <a:lstStyle/>
        <a:p>
          <a:endParaRPr lang="en-US"/>
        </a:p>
      </dgm:t>
    </dgm:pt>
    <dgm:pt modelId="{D46287E3-8BAA-46E3-8A68-2A397A4AA118}" type="sibTrans" cxnId="{9D798CEB-C7B5-4AFA-9A2E-B12739928EC8}">
      <dgm:prSet/>
      <dgm:spPr>
        <a:solidFill>
          <a:schemeClr val="tx1">
            <a:lumMod val="75000"/>
          </a:schemeClr>
        </a:solidFill>
      </dgm:spPr>
      <dgm:t>
        <a:bodyPr/>
        <a:lstStyle/>
        <a:p>
          <a:endParaRPr lang="en-US"/>
        </a:p>
      </dgm:t>
    </dgm:pt>
    <dgm:pt modelId="{EE253402-B294-4B8D-8404-5B53536287DC}">
      <dgm:prSet phldrT="[Text]" custT="1"/>
      <dgm:spPr>
        <a:solidFill>
          <a:schemeClr val="tx1"/>
        </a:solidFill>
      </dgm:spPr>
      <dgm:t>
        <a:bodyPr/>
        <a:lstStyle/>
        <a:p>
          <a:r>
            <a:rPr lang="en-US" sz="1600" dirty="0" smtClean="0"/>
            <a:t>Educator</a:t>
          </a:r>
        </a:p>
        <a:p>
          <a:r>
            <a:rPr lang="en-US" sz="1500" dirty="0" smtClean="0"/>
            <a:t>Development</a:t>
          </a:r>
          <a:endParaRPr lang="en-US" sz="1500" dirty="0"/>
        </a:p>
      </dgm:t>
    </dgm:pt>
    <dgm:pt modelId="{45A32C4C-6898-4163-9113-3522FA95B06A}" type="parTrans" cxnId="{391A13E6-AF97-40E2-8AEA-A40A08209E84}">
      <dgm:prSet/>
      <dgm:spPr/>
      <dgm:t>
        <a:bodyPr/>
        <a:lstStyle/>
        <a:p>
          <a:endParaRPr lang="en-US"/>
        </a:p>
      </dgm:t>
    </dgm:pt>
    <dgm:pt modelId="{0C12013F-6418-4355-864A-94D70D3FA53A}" type="sibTrans" cxnId="{391A13E6-AF97-40E2-8AEA-A40A08209E84}">
      <dgm:prSet/>
      <dgm:spPr>
        <a:solidFill>
          <a:schemeClr val="tx1">
            <a:lumMod val="75000"/>
          </a:schemeClr>
        </a:solidFill>
      </dgm:spPr>
      <dgm:t>
        <a:bodyPr/>
        <a:lstStyle/>
        <a:p>
          <a:endParaRPr lang="en-US"/>
        </a:p>
      </dgm:t>
    </dgm:pt>
    <dgm:pt modelId="{BC32B1B7-52AF-4C77-84F8-1815713A805A}" type="pres">
      <dgm:prSet presAssocID="{C4EAD06D-5747-429D-AB8B-D6528F8ADC76}" presName="cycle" presStyleCnt="0">
        <dgm:presLayoutVars>
          <dgm:dir/>
          <dgm:resizeHandles val="exact"/>
        </dgm:presLayoutVars>
      </dgm:prSet>
      <dgm:spPr/>
      <dgm:t>
        <a:bodyPr/>
        <a:lstStyle/>
        <a:p>
          <a:endParaRPr lang="en-US"/>
        </a:p>
      </dgm:t>
    </dgm:pt>
    <dgm:pt modelId="{7459324A-9FD9-442F-B361-995E6CCFB850}" type="pres">
      <dgm:prSet presAssocID="{D35191CF-CD88-4649-9F3D-EADD0F6E3C7C}" presName="node" presStyleLbl="node1" presStyleIdx="0" presStyleCnt="5" custScaleX="113713" custScaleY="120761">
        <dgm:presLayoutVars>
          <dgm:bulletEnabled val="1"/>
        </dgm:presLayoutVars>
      </dgm:prSet>
      <dgm:spPr/>
      <dgm:t>
        <a:bodyPr/>
        <a:lstStyle/>
        <a:p>
          <a:endParaRPr lang="en-US"/>
        </a:p>
      </dgm:t>
    </dgm:pt>
    <dgm:pt modelId="{D47B7690-881D-4621-BC66-5C6D0033D97A}" type="pres">
      <dgm:prSet presAssocID="{82777ADA-355B-4258-B75B-22634C4BDD39}" presName="sibTrans" presStyleLbl="sibTrans2D1" presStyleIdx="0" presStyleCnt="5"/>
      <dgm:spPr/>
      <dgm:t>
        <a:bodyPr/>
        <a:lstStyle/>
        <a:p>
          <a:endParaRPr lang="en-US"/>
        </a:p>
      </dgm:t>
    </dgm:pt>
    <dgm:pt modelId="{D52675D2-9542-409D-B9D7-E625CA9E9323}" type="pres">
      <dgm:prSet presAssocID="{82777ADA-355B-4258-B75B-22634C4BDD39}" presName="connectorText" presStyleLbl="sibTrans2D1" presStyleIdx="0" presStyleCnt="5"/>
      <dgm:spPr/>
      <dgm:t>
        <a:bodyPr/>
        <a:lstStyle/>
        <a:p>
          <a:endParaRPr lang="en-US"/>
        </a:p>
      </dgm:t>
    </dgm:pt>
    <dgm:pt modelId="{D086ABA1-2E54-42A2-B13A-599590BF910D}" type="pres">
      <dgm:prSet presAssocID="{10893826-6EFD-44D9-88E7-6960C32EA8E5}" presName="node" presStyleLbl="node1" presStyleIdx="1" presStyleCnt="5" custScaleX="117307" custScaleY="123045">
        <dgm:presLayoutVars>
          <dgm:bulletEnabled val="1"/>
        </dgm:presLayoutVars>
      </dgm:prSet>
      <dgm:spPr/>
      <dgm:t>
        <a:bodyPr/>
        <a:lstStyle/>
        <a:p>
          <a:endParaRPr lang="en-US"/>
        </a:p>
      </dgm:t>
    </dgm:pt>
    <dgm:pt modelId="{E94BFB3B-6CD3-42F2-B477-546E907237DE}" type="pres">
      <dgm:prSet presAssocID="{A8D2BD46-5029-48C6-9362-46CAF38CC691}" presName="sibTrans" presStyleLbl="sibTrans2D1" presStyleIdx="1" presStyleCnt="5"/>
      <dgm:spPr/>
      <dgm:t>
        <a:bodyPr/>
        <a:lstStyle/>
        <a:p>
          <a:endParaRPr lang="en-US"/>
        </a:p>
      </dgm:t>
    </dgm:pt>
    <dgm:pt modelId="{A69018AA-0AC9-4A73-BB3B-A3AF92210B14}" type="pres">
      <dgm:prSet presAssocID="{A8D2BD46-5029-48C6-9362-46CAF38CC691}" presName="connectorText" presStyleLbl="sibTrans2D1" presStyleIdx="1" presStyleCnt="5"/>
      <dgm:spPr/>
      <dgm:t>
        <a:bodyPr/>
        <a:lstStyle/>
        <a:p>
          <a:endParaRPr lang="en-US"/>
        </a:p>
      </dgm:t>
    </dgm:pt>
    <dgm:pt modelId="{D0B5FF99-C58F-4A64-83B8-09B8079D5162}" type="pres">
      <dgm:prSet presAssocID="{657A97AB-1C08-4D6A-B749-D12730E78E6F}" presName="node" presStyleLbl="node1" presStyleIdx="2" presStyleCnt="5" custScaleX="120797" custScaleY="121197" custRadScaleRad="100908" custRadScaleInc="-1540">
        <dgm:presLayoutVars>
          <dgm:bulletEnabled val="1"/>
        </dgm:presLayoutVars>
      </dgm:prSet>
      <dgm:spPr/>
      <dgm:t>
        <a:bodyPr/>
        <a:lstStyle/>
        <a:p>
          <a:endParaRPr lang="en-US"/>
        </a:p>
      </dgm:t>
    </dgm:pt>
    <dgm:pt modelId="{C4F0974A-31BC-4447-A3B5-61F0157E19BA}" type="pres">
      <dgm:prSet presAssocID="{72825BC0-411D-41E0-BD4D-54CCF3F8EA36}" presName="sibTrans" presStyleLbl="sibTrans2D1" presStyleIdx="2" presStyleCnt="5"/>
      <dgm:spPr/>
      <dgm:t>
        <a:bodyPr/>
        <a:lstStyle/>
        <a:p>
          <a:endParaRPr lang="en-US"/>
        </a:p>
      </dgm:t>
    </dgm:pt>
    <dgm:pt modelId="{A9BBF90E-4061-45B6-B156-770DC62CF7D6}" type="pres">
      <dgm:prSet presAssocID="{72825BC0-411D-41E0-BD4D-54CCF3F8EA36}" presName="connectorText" presStyleLbl="sibTrans2D1" presStyleIdx="2" presStyleCnt="5"/>
      <dgm:spPr/>
      <dgm:t>
        <a:bodyPr/>
        <a:lstStyle/>
        <a:p>
          <a:endParaRPr lang="en-US"/>
        </a:p>
      </dgm:t>
    </dgm:pt>
    <dgm:pt modelId="{33266E0B-174A-435B-91F3-BAA67E7A39AB}" type="pres">
      <dgm:prSet presAssocID="{6A4FB147-E6B9-47B7-9031-B7819E475323}" presName="node" presStyleLbl="node1" presStyleIdx="3" presStyleCnt="5" custScaleX="121028" custScaleY="121028" custRadScaleRad="98037" custRadScaleInc="-5020">
        <dgm:presLayoutVars>
          <dgm:bulletEnabled val="1"/>
        </dgm:presLayoutVars>
      </dgm:prSet>
      <dgm:spPr/>
      <dgm:t>
        <a:bodyPr/>
        <a:lstStyle/>
        <a:p>
          <a:endParaRPr lang="en-US"/>
        </a:p>
      </dgm:t>
    </dgm:pt>
    <dgm:pt modelId="{31280390-AA77-45FD-8A9B-837FB5D4CCD3}" type="pres">
      <dgm:prSet presAssocID="{D46287E3-8BAA-46E3-8A68-2A397A4AA118}" presName="sibTrans" presStyleLbl="sibTrans2D1" presStyleIdx="3" presStyleCnt="5"/>
      <dgm:spPr/>
      <dgm:t>
        <a:bodyPr/>
        <a:lstStyle/>
        <a:p>
          <a:endParaRPr lang="en-US"/>
        </a:p>
      </dgm:t>
    </dgm:pt>
    <dgm:pt modelId="{DA645F46-8A7E-4417-BC6D-085FD1B0818F}" type="pres">
      <dgm:prSet presAssocID="{D46287E3-8BAA-46E3-8A68-2A397A4AA118}" presName="connectorText" presStyleLbl="sibTrans2D1" presStyleIdx="3" presStyleCnt="5"/>
      <dgm:spPr/>
      <dgm:t>
        <a:bodyPr/>
        <a:lstStyle/>
        <a:p>
          <a:endParaRPr lang="en-US"/>
        </a:p>
      </dgm:t>
    </dgm:pt>
    <dgm:pt modelId="{4F2021F7-594E-4823-88B5-5C7100BDC6A5}" type="pres">
      <dgm:prSet presAssocID="{EE253402-B294-4B8D-8404-5B53536287DC}" presName="node" presStyleLbl="node1" presStyleIdx="4" presStyleCnt="5" custScaleX="124913" custScaleY="122911">
        <dgm:presLayoutVars>
          <dgm:bulletEnabled val="1"/>
        </dgm:presLayoutVars>
      </dgm:prSet>
      <dgm:spPr/>
      <dgm:t>
        <a:bodyPr/>
        <a:lstStyle/>
        <a:p>
          <a:endParaRPr lang="en-US"/>
        </a:p>
      </dgm:t>
    </dgm:pt>
    <dgm:pt modelId="{A5ECE70D-78C5-45D0-9D1E-CCB9C6712CD5}" type="pres">
      <dgm:prSet presAssocID="{0C12013F-6418-4355-864A-94D70D3FA53A}" presName="sibTrans" presStyleLbl="sibTrans2D1" presStyleIdx="4" presStyleCnt="5"/>
      <dgm:spPr/>
      <dgm:t>
        <a:bodyPr/>
        <a:lstStyle/>
        <a:p>
          <a:endParaRPr lang="en-US"/>
        </a:p>
      </dgm:t>
    </dgm:pt>
    <dgm:pt modelId="{316584D4-C417-4D50-ACC8-233B089ECA10}" type="pres">
      <dgm:prSet presAssocID="{0C12013F-6418-4355-864A-94D70D3FA53A}" presName="connectorText" presStyleLbl="sibTrans2D1" presStyleIdx="4" presStyleCnt="5"/>
      <dgm:spPr/>
      <dgm:t>
        <a:bodyPr/>
        <a:lstStyle/>
        <a:p>
          <a:endParaRPr lang="en-US"/>
        </a:p>
      </dgm:t>
    </dgm:pt>
  </dgm:ptLst>
  <dgm:cxnLst>
    <dgm:cxn modelId="{9D798CEB-C7B5-4AFA-9A2E-B12739928EC8}" srcId="{C4EAD06D-5747-429D-AB8B-D6528F8ADC76}" destId="{6A4FB147-E6B9-47B7-9031-B7819E475323}" srcOrd="3" destOrd="0" parTransId="{603D791B-66E3-4AD9-A2DE-141940EDA528}" sibTransId="{D46287E3-8BAA-46E3-8A68-2A397A4AA118}"/>
    <dgm:cxn modelId="{B080C2D8-9B68-4092-BA7C-26871567EF20}" type="presOf" srcId="{D35191CF-CD88-4649-9F3D-EADD0F6E3C7C}" destId="{7459324A-9FD9-442F-B361-995E6CCFB850}" srcOrd="0" destOrd="0" presId="urn:microsoft.com/office/officeart/2005/8/layout/cycle2"/>
    <dgm:cxn modelId="{C254839A-6122-418F-9750-62E7C43F18DB}" type="presOf" srcId="{D46287E3-8BAA-46E3-8A68-2A397A4AA118}" destId="{DA645F46-8A7E-4417-BC6D-085FD1B0818F}" srcOrd="1" destOrd="0" presId="urn:microsoft.com/office/officeart/2005/8/layout/cycle2"/>
    <dgm:cxn modelId="{1CA6A824-0C25-4FA5-A9F7-41BB556B267B}" type="presOf" srcId="{0C12013F-6418-4355-864A-94D70D3FA53A}" destId="{A5ECE70D-78C5-45D0-9D1E-CCB9C6712CD5}" srcOrd="0" destOrd="0" presId="urn:microsoft.com/office/officeart/2005/8/layout/cycle2"/>
    <dgm:cxn modelId="{685EB3B5-A97B-4588-808C-1736297EDFF6}" type="presOf" srcId="{72825BC0-411D-41E0-BD4D-54CCF3F8EA36}" destId="{A9BBF90E-4061-45B6-B156-770DC62CF7D6}" srcOrd="1" destOrd="0" presId="urn:microsoft.com/office/officeart/2005/8/layout/cycle2"/>
    <dgm:cxn modelId="{391A13E6-AF97-40E2-8AEA-A40A08209E84}" srcId="{C4EAD06D-5747-429D-AB8B-D6528F8ADC76}" destId="{EE253402-B294-4B8D-8404-5B53536287DC}" srcOrd="4" destOrd="0" parTransId="{45A32C4C-6898-4163-9113-3522FA95B06A}" sibTransId="{0C12013F-6418-4355-864A-94D70D3FA53A}"/>
    <dgm:cxn modelId="{B4EBD045-E6EE-4009-A378-78AC4B8552AD}" type="presOf" srcId="{D46287E3-8BAA-46E3-8A68-2A397A4AA118}" destId="{31280390-AA77-45FD-8A9B-837FB5D4CCD3}" srcOrd="0" destOrd="0" presId="urn:microsoft.com/office/officeart/2005/8/layout/cycle2"/>
    <dgm:cxn modelId="{20CD5485-0DEB-4E98-AB0D-541D5F3DE10F}" type="presOf" srcId="{EE253402-B294-4B8D-8404-5B53536287DC}" destId="{4F2021F7-594E-4823-88B5-5C7100BDC6A5}" srcOrd="0" destOrd="0" presId="urn:microsoft.com/office/officeart/2005/8/layout/cycle2"/>
    <dgm:cxn modelId="{E26CA1F9-BFB6-4F4E-9A2C-DA1C43407F5A}" srcId="{C4EAD06D-5747-429D-AB8B-D6528F8ADC76}" destId="{10893826-6EFD-44D9-88E7-6960C32EA8E5}" srcOrd="1" destOrd="0" parTransId="{D6A0A33B-EC2B-4C13-A059-699915BEFD40}" sibTransId="{A8D2BD46-5029-48C6-9362-46CAF38CC691}"/>
    <dgm:cxn modelId="{F4B5802C-7E3B-45C9-9B31-A9CD80D4ACB4}" type="presOf" srcId="{0C12013F-6418-4355-864A-94D70D3FA53A}" destId="{316584D4-C417-4D50-ACC8-233B089ECA10}" srcOrd="1" destOrd="0" presId="urn:microsoft.com/office/officeart/2005/8/layout/cycle2"/>
    <dgm:cxn modelId="{2EB9FFCD-9CE7-43E9-85C6-BC10B526136F}" type="presOf" srcId="{657A97AB-1C08-4D6A-B749-D12730E78E6F}" destId="{D0B5FF99-C58F-4A64-83B8-09B8079D5162}" srcOrd="0" destOrd="0" presId="urn:microsoft.com/office/officeart/2005/8/layout/cycle2"/>
    <dgm:cxn modelId="{3768346D-90CE-4AF2-BA36-E31545CC5357}" srcId="{C4EAD06D-5747-429D-AB8B-D6528F8ADC76}" destId="{657A97AB-1C08-4D6A-B749-D12730E78E6F}" srcOrd="2" destOrd="0" parTransId="{C24A566C-76A7-4C13-9579-64A32D69E1B3}" sibTransId="{72825BC0-411D-41E0-BD4D-54CCF3F8EA36}"/>
    <dgm:cxn modelId="{A65FC21D-F356-4116-BDE3-A78D3DCB711E}" srcId="{C4EAD06D-5747-429D-AB8B-D6528F8ADC76}" destId="{D35191CF-CD88-4649-9F3D-EADD0F6E3C7C}" srcOrd="0" destOrd="0" parTransId="{F47A26EB-C2FB-424D-8FE1-329985ACFE2C}" sibTransId="{82777ADA-355B-4258-B75B-22634C4BDD39}"/>
    <dgm:cxn modelId="{2356DEED-ECAD-4B87-9C00-B91977B188B6}" type="presOf" srcId="{A8D2BD46-5029-48C6-9362-46CAF38CC691}" destId="{E94BFB3B-6CD3-42F2-B477-546E907237DE}" srcOrd="0" destOrd="0" presId="urn:microsoft.com/office/officeart/2005/8/layout/cycle2"/>
    <dgm:cxn modelId="{D5F4F685-7748-4993-AF62-98D0B9C3AF95}" type="presOf" srcId="{82777ADA-355B-4258-B75B-22634C4BDD39}" destId="{D52675D2-9542-409D-B9D7-E625CA9E9323}" srcOrd="1" destOrd="0" presId="urn:microsoft.com/office/officeart/2005/8/layout/cycle2"/>
    <dgm:cxn modelId="{64AFA952-096F-40A9-83A6-95B1EDA795C4}" type="presOf" srcId="{C4EAD06D-5747-429D-AB8B-D6528F8ADC76}" destId="{BC32B1B7-52AF-4C77-84F8-1815713A805A}" srcOrd="0" destOrd="0" presId="urn:microsoft.com/office/officeart/2005/8/layout/cycle2"/>
    <dgm:cxn modelId="{23636F37-5245-43AD-9387-CC504F96559F}" type="presOf" srcId="{72825BC0-411D-41E0-BD4D-54CCF3F8EA36}" destId="{C4F0974A-31BC-4447-A3B5-61F0157E19BA}" srcOrd="0" destOrd="0" presId="urn:microsoft.com/office/officeart/2005/8/layout/cycle2"/>
    <dgm:cxn modelId="{EE83D8AB-CAA4-49B3-967D-A1D1F3F94F8D}" type="presOf" srcId="{6A4FB147-E6B9-47B7-9031-B7819E475323}" destId="{33266E0B-174A-435B-91F3-BAA67E7A39AB}" srcOrd="0" destOrd="0" presId="urn:microsoft.com/office/officeart/2005/8/layout/cycle2"/>
    <dgm:cxn modelId="{24E93CF7-D766-4FDC-90F6-CEB4CE96B46D}" type="presOf" srcId="{A8D2BD46-5029-48C6-9362-46CAF38CC691}" destId="{A69018AA-0AC9-4A73-BB3B-A3AF92210B14}" srcOrd="1" destOrd="0" presId="urn:microsoft.com/office/officeart/2005/8/layout/cycle2"/>
    <dgm:cxn modelId="{F3CBC76E-0C1D-4347-9F39-A181258A9A6F}" type="presOf" srcId="{10893826-6EFD-44D9-88E7-6960C32EA8E5}" destId="{D086ABA1-2E54-42A2-B13A-599590BF910D}" srcOrd="0" destOrd="0" presId="urn:microsoft.com/office/officeart/2005/8/layout/cycle2"/>
    <dgm:cxn modelId="{32286AC1-04A1-48AE-9BE3-5BAFF06B577F}" type="presOf" srcId="{82777ADA-355B-4258-B75B-22634C4BDD39}" destId="{D47B7690-881D-4621-BC66-5C6D0033D97A}" srcOrd="0" destOrd="0" presId="urn:microsoft.com/office/officeart/2005/8/layout/cycle2"/>
    <dgm:cxn modelId="{15628983-521D-49DF-A75F-81CD4815E6AC}" type="presParOf" srcId="{BC32B1B7-52AF-4C77-84F8-1815713A805A}" destId="{7459324A-9FD9-442F-B361-995E6CCFB850}" srcOrd="0" destOrd="0" presId="urn:microsoft.com/office/officeart/2005/8/layout/cycle2"/>
    <dgm:cxn modelId="{8BBCA34E-0A74-4E23-87F9-E3FFCFA88693}" type="presParOf" srcId="{BC32B1B7-52AF-4C77-84F8-1815713A805A}" destId="{D47B7690-881D-4621-BC66-5C6D0033D97A}" srcOrd="1" destOrd="0" presId="urn:microsoft.com/office/officeart/2005/8/layout/cycle2"/>
    <dgm:cxn modelId="{7CBD8CEC-12B6-4552-BA4E-EAE7F1CA6CE8}" type="presParOf" srcId="{D47B7690-881D-4621-BC66-5C6D0033D97A}" destId="{D52675D2-9542-409D-B9D7-E625CA9E9323}" srcOrd="0" destOrd="0" presId="urn:microsoft.com/office/officeart/2005/8/layout/cycle2"/>
    <dgm:cxn modelId="{2567071D-2C2F-4943-8170-4BFF44DBF72B}" type="presParOf" srcId="{BC32B1B7-52AF-4C77-84F8-1815713A805A}" destId="{D086ABA1-2E54-42A2-B13A-599590BF910D}" srcOrd="2" destOrd="0" presId="urn:microsoft.com/office/officeart/2005/8/layout/cycle2"/>
    <dgm:cxn modelId="{599252D1-EA68-4075-8004-9B439C7896D2}" type="presParOf" srcId="{BC32B1B7-52AF-4C77-84F8-1815713A805A}" destId="{E94BFB3B-6CD3-42F2-B477-546E907237DE}" srcOrd="3" destOrd="0" presId="urn:microsoft.com/office/officeart/2005/8/layout/cycle2"/>
    <dgm:cxn modelId="{EDB1BD6D-4175-4943-8089-1EDFCDDEEED8}" type="presParOf" srcId="{E94BFB3B-6CD3-42F2-B477-546E907237DE}" destId="{A69018AA-0AC9-4A73-BB3B-A3AF92210B14}" srcOrd="0" destOrd="0" presId="urn:microsoft.com/office/officeart/2005/8/layout/cycle2"/>
    <dgm:cxn modelId="{93BC2AD7-ABE0-4C03-8FD8-4D8C7C96A1C0}" type="presParOf" srcId="{BC32B1B7-52AF-4C77-84F8-1815713A805A}" destId="{D0B5FF99-C58F-4A64-83B8-09B8079D5162}" srcOrd="4" destOrd="0" presId="urn:microsoft.com/office/officeart/2005/8/layout/cycle2"/>
    <dgm:cxn modelId="{D8D6A289-DD3D-4933-9E0B-9EC3ED4A4FF5}" type="presParOf" srcId="{BC32B1B7-52AF-4C77-84F8-1815713A805A}" destId="{C4F0974A-31BC-4447-A3B5-61F0157E19BA}" srcOrd="5" destOrd="0" presId="urn:microsoft.com/office/officeart/2005/8/layout/cycle2"/>
    <dgm:cxn modelId="{1F7CC8CD-018C-4C35-A02E-2EC2E29F9DD7}" type="presParOf" srcId="{C4F0974A-31BC-4447-A3B5-61F0157E19BA}" destId="{A9BBF90E-4061-45B6-B156-770DC62CF7D6}" srcOrd="0" destOrd="0" presId="urn:microsoft.com/office/officeart/2005/8/layout/cycle2"/>
    <dgm:cxn modelId="{5C3F6F18-2F6A-4873-A118-13930B20F255}" type="presParOf" srcId="{BC32B1B7-52AF-4C77-84F8-1815713A805A}" destId="{33266E0B-174A-435B-91F3-BAA67E7A39AB}" srcOrd="6" destOrd="0" presId="urn:microsoft.com/office/officeart/2005/8/layout/cycle2"/>
    <dgm:cxn modelId="{2F2C62EE-BC53-4F7F-B1E0-96AFE53DFC25}" type="presParOf" srcId="{BC32B1B7-52AF-4C77-84F8-1815713A805A}" destId="{31280390-AA77-45FD-8A9B-837FB5D4CCD3}" srcOrd="7" destOrd="0" presId="urn:microsoft.com/office/officeart/2005/8/layout/cycle2"/>
    <dgm:cxn modelId="{52E9E5B9-027D-4323-8AA7-161E6AE708C0}" type="presParOf" srcId="{31280390-AA77-45FD-8A9B-837FB5D4CCD3}" destId="{DA645F46-8A7E-4417-BC6D-085FD1B0818F}" srcOrd="0" destOrd="0" presId="urn:microsoft.com/office/officeart/2005/8/layout/cycle2"/>
    <dgm:cxn modelId="{AB36FB92-E938-4DDD-856C-10A7E225F32D}" type="presParOf" srcId="{BC32B1B7-52AF-4C77-84F8-1815713A805A}" destId="{4F2021F7-594E-4823-88B5-5C7100BDC6A5}" srcOrd="8" destOrd="0" presId="urn:microsoft.com/office/officeart/2005/8/layout/cycle2"/>
    <dgm:cxn modelId="{E8B0F258-BCE5-4073-AB82-336FBBAAC93E}" type="presParOf" srcId="{BC32B1B7-52AF-4C77-84F8-1815713A805A}" destId="{A5ECE70D-78C5-45D0-9D1E-CCB9C6712CD5}" srcOrd="9" destOrd="0" presId="urn:microsoft.com/office/officeart/2005/8/layout/cycle2"/>
    <dgm:cxn modelId="{21C1D2C9-2AAE-49A0-8EC2-F9D505B6BC90}" type="presParOf" srcId="{A5ECE70D-78C5-45D0-9D1E-CCB9C6712CD5}" destId="{316584D4-C417-4D50-ACC8-233B089ECA10}"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340050A-1928-ED44-BDCE-B1D09492EB71}" type="doc">
      <dgm:prSet loTypeId="urn:microsoft.com/office/officeart/2005/8/layout/matrix3" loCatId="" qsTypeId="urn:microsoft.com/office/officeart/2005/8/quickstyle/simple2" qsCatId="simple" csTypeId="urn:microsoft.com/office/officeart/2005/8/colors/accent0_3" csCatId="mainScheme" phldr="1"/>
      <dgm:spPr/>
      <dgm:t>
        <a:bodyPr/>
        <a:lstStyle/>
        <a:p>
          <a:endParaRPr lang="en-US"/>
        </a:p>
      </dgm:t>
    </dgm:pt>
    <dgm:pt modelId="{B75BDDEC-1B6B-3047-BE8C-770D2DB4D188}">
      <dgm:prSet phldrT="[Text]" custT="1"/>
      <dgm:spPr>
        <a:solidFill>
          <a:schemeClr val="bg1">
            <a:lumMod val="50000"/>
          </a:schemeClr>
        </a:solidFill>
      </dgm:spPr>
      <dgm:t>
        <a:bodyPr/>
        <a:lstStyle/>
        <a:p>
          <a:r>
            <a:rPr lang="en-US" sz="1800" dirty="0">
              <a:latin typeface="Open Sans" charset="0"/>
              <a:ea typeface="Open Sans" charset="0"/>
              <a:cs typeface="Open Sans" charset="0"/>
            </a:rPr>
            <a:t>High Expectations</a:t>
          </a:r>
        </a:p>
      </dgm:t>
    </dgm:pt>
    <dgm:pt modelId="{0C7A55C0-CA0E-8D4D-B140-F0FA8231AFB0}" type="parTrans" cxnId="{1B7A81D8-2B6A-1243-A3D9-3C2FB1BDD094}">
      <dgm:prSet/>
      <dgm:spPr/>
      <dgm:t>
        <a:bodyPr/>
        <a:lstStyle/>
        <a:p>
          <a:endParaRPr lang="en-US"/>
        </a:p>
      </dgm:t>
    </dgm:pt>
    <dgm:pt modelId="{E75D1AE1-84E0-3940-BC15-EA9BC297D830}" type="sibTrans" cxnId="{1B7A81D8-2B6A-1243-A3D9-3C2FB1BDD094}">
      <dgm:prSet/>
      <dgm:spPr/>
      <dgm:t>
        <a:bodyPr/>
        <a:lstStyle/>
        <a:p>
          <a:endParaRPr lang="en-US"/>
        </a:p>
      </dgm:t>
    </dgm:pt>
    <dgm:pt modelId="{A3E66AD8-173E-5C46-AED4-9964FCE8271F}">
      <dgm:prSet phldrT="[Text]" custT="1"/>
      <dgm:spPr>
        <a:solidFill>
          <a:schemeClr val="bg1">
            <a:lumMod val="50000"/>
          </a:schemeClr>
        </a:solidFill>
      </dgm:spPr>
      <dgm:t>
        <a:bodyPr/>
        <a:lstStyle/>
        <a:p>
          <a:r>
            <a:rPr lang="en-US" sz="1800" dirty="0">
              <a:latin typeface="Open Sans" charset="0"/>
              <a:ea typeface="Open Sans" charset="0"/>
              <a:cs typeface="Open Sans" charset="0"/>
            </a:rPr>
            <a:t>Strong Standards</a:t>
          </a:r>
        </a:p>
      </dgm:t>
    </dgm:pt>
    <dgm:pt modelId="{8675D12B-A4DF-D24F-BECF-0C9AEBD4E7BC}" type="parTrans" cxnId="{19013961-5344-4E4F-B574-BEC399C757E2}">
      <dgm:prSet/>
      <dgm:spPr/>
      <dgm:t>
        <a:bodyPr/>
        <a:lstStyle/>
        <a:p>
          <a:endParaRPr lang="en-US"/>
        </a:p>
      </dgm:t>
    </dgm:pt>
    <dgm:pt modelId="{8639192F-93B6-5644-9B91-ED09EA5B9841}" type="sibTrans" cxnId="{19013961-5344-4E4F-B574-BEC399C757E2}">
      <dgm:prSet/>
      <dgm:spPr/>
      <dgm:t>
        <a:bodyPr/>
        <a:lstStyle/>
        <a:p>
          <a:endParaRPr lang="en-US"/>
        </a:p>
      </dgm:t>
    </dgm:pt>
    <dgm:pt modelId="{0297BD5A-14A0-514B-8855-DA34CDD3C594}">
      <dgm:prSet phldrT="[Text]" custT="1"/>
      <dgm:spPr>
        <a:solidFill>
          <a:srgbClr val="6E7073"/>
        </a:solidFill>
      </dgm:spPr>
      <dgm:t>
        <a:bodyPr/>
        <a:lstStyle/>
        <a:p>
          <a:r>
            <a:rPr lang="en-US" sz="1800" dirty="0">
              <a:latin typeface="Open Sans" charset="0"/>
              <a:ea typeface="Open Sans" charset="0"/>
              <a:cs typeface="Open Sans" charset="0"/>
            </a:rPr>
            <a:t>Shifts in Instructional Practice</a:t>
          </a:r>
        </a:p>
      </dgm:t>
    </dgm:pt>
    <dgm:pt modelId="{C677EEF9-32B1-1045-870D-8AAC7092EF57}" type="parTrans" cxnId="{1A093B7F-EBE1-B94D-ABF4-7CCFD9A26725}">
      <dgm:prSet/>
      <dgm:spPr/>
      <dgm:t>
        <a:bodyPr/>
        <a:lstStyle/>
        <a:p>
          <a:endParaRPr lang="en-US"/>
        </a:p>
      </dgm:t>
    </dgm:pt>
    <dgm:pt modelId="{45C295DC-17FE-2D46-B8F5-43AF224EEAC0}" type="sibTrans" cxnId="{1A093B7F-EBE1-B94D-ABF4-7CCFD9A26725}">
      <dgm:prSet/>
      <dgm:spPr/>
      <dgm:t>
        <a:bodyPr/>
        <a:lstStyle/>
        <a:p>
          <a:endParaRPr lang="en-US"/>
        </a:p>
      </dgm:t>
    </dgm:pt>
    <dgm:pt modelId="{E9918EE2-4156-F94B-91AE-1B5315EA9315}">
      <dgm:prSet phldrT="[Text]" custT="1"/>
      <dgm:spPr>
        <a:solidFill>
          <a:srgbClr val="0070C0"/>
        </a:solidFill>
      </dgm:spPr>
      <dgm:t>
        <a:bodyPr/>
        <a:lstStyle/>
        <a:p>
          <a:r>
            <a:rPr lang="en-US" sz="1800" dirty="0" smtClean="0">
              <a:latin typeface="Open Sans" charset="0"/>
              <a:ea typeface="Open Sans" charset="0"/>
              <a:cs typeface="Open Sans" charset="0"/>
            </a:rPr>
            <a:t>Effective </a:t>
          </a:r>
          <a:r>
            <a:rPr lang="en-US" sz="1800" dirty="0">
              <a:latin typeface="Open Sans" charset="0"/>
              <a:ea typeface="Open Sans" charset="0"/>
              <a:cs typeface="Open Sans" charset="0"/>
            </a:rPr>
            <a:t>Educators</a:t>
          </a:r>
        </a:p>
      </dgm:t>
    </dgm:pt>
    <dgm:pt modelId="{CFBDAC8D-75D4-E342-A8EE-9FAA9FBFD07F}" type="parTrans" cxnId="{BBE05ECC-7FE9-3E44-A203-65A55649CE25}">
      <dgm:prSet/>
      <dgm:spPr/>
      <dgm:t>
        <a:bodyPr/>
        <a:lstStyle/>
        <a:p>
          <a:endParaRPr lang="en-US"/>
        </a:p>
      </dgm:t>
    </dgm:pt>
    <dgm:pt modelId="{760818DE-AF6A-634F-83C7-662F5F6507A2}" type="sibTrans" cxnId="{BBE05ECC-7FE9-3E44-A203-65A55649CE25}">
      <dgm:prSet/>
      <dgm:spPr/>
      <dgm:t>
        <a:bodyPr/>
        <a:lstStyle/>
        <a:p>
          <a:endParaRPr lang="en-US"/>
        </a:p>
      </dgm:t>
    </dgm:pt>
    <dgm:pt modelId="{C5CE7997-7339-974A-9B8C-438CD82E77FC}" type="pres">
      <dgm:prSet presAssocID="{9340050A-1928-ED44-BDCE-B1D09492EB71}" presName="matrix" presStyleCnt="0">
        <dgm:presLayoutVars>
          <dgm:chMax val="1"/>
          <dgm:dir/>
          <dgm:resizeHandles val="exact"/>
        </dgm:presLayoutVars>
      </dgm:prSet>
      <dgm:spPr/>
      <dgm:t>
        <a:bodyPr/>
        <a:lstStyle/>
        <a:p>
          <a:endParaRPr lang="en-US"/>
        </a:p>
      </dgm:t>
    </dgm:pt>
    <dgm:pt modelId="{606A4F8E-EFBB-D348-8F2E-C935EE523C3A}" type="pres">
      <dgm:prSet presAssocID="{9340050A-1928-ED44-BDCE-B1D09492EB71}" presName="diamond" presStyleLbl="bgShp" presStyleIdx="0" presStyleCnt="1"/>
      <dgm:spPr/>
      <dgm:t>
        <a:bodyPr/>
        <a:lstStyle/>
        <a:p>
          <a:endParaRPr lang="en-US"/>
        </a:p>
      </dgm:t>
    </dgm:pt>
    <dgm:pt modelId="{BFB954C3-74D2-FB41-8635-2325211A1244}" type="pres">
      <dgm:prSet presAssocID="{9340050A-1928-ED44-BDCE-B1D09492EB71}" presName="quad1" presStyleLbl="node1" presStyleIdx="0" presStyleCnt="4">
        <dgm:presLayoutVars>
          <dgm:chMax val="0"/>
          <dgm:chPref val="0"/>
          <dgm:bulletEnabled val="1"/>
        </dgm:presLayoutVars>
      </dgm:prSet>
      <dgm:spPr/>
      <dgm:t>
        <a:bodyPr/>
        <a:lstStyle/>
        <a:p>
          <a:endParaRPr lang="en-US"/>
        </a:p>
      </dgm:t>
    </dgm:pt>
    <dgm:pt modelId="{9EC072DD-53A2-394A-864E-FD123761C727}" type="pres">
      <dgm:prSet presAssocID="{9340050A-1928-ED44-BDCE-B1D09492EB71}" presName="quad2" presStyleLbl="node1" presStyleIdx="1" presStyleCnt="4">
        <dgm:presLayoutVars>
          <dgm:chMax val="0"/>
          <dgm:chPref val="0"/>
          <dgm:bulletEnabled val="1"/>
        </dgm:presLayoutVars>
      </dgm:prSet>
      <dgm:spPr/>
      <dgm:t>
        <a:bodyPr/>
        <a:lstStyle/>
        <a:p>
          <a:endParaRPr lang="en-US"/>
        </a:p>
      </dgm:t>
    </dgm:pt>
    <dgm:pt modelId="{EAE8524C-6F36-0942-9BE4-CC5F633DE315}" type="pres">
      <dgm:prSet presAssocID="{9340050A-1928-ED44-BDCE-B1D09492EB71}" presName="quad3" presStyleLbl="node1" presStyleIdx="2" presStyleCnt="4">
        <dgm:presLayoutVars>
          <dgm:chMax val="0"/>
          <dgm:chPref val="0"/>
          <dgm:bulletEnabled val="1"/>
        </dgm:presLayoutVars>
      </dgm:prSet>
      <dgm:spPr/>
      <dgm:t>
        <a:bodyPr/>
        <a:lstStyle/>
        <a:p>
          <a:endParaRPr lang="en-US"/>
        </a:p>
      </dgm:t>
    </dgm:pt>
    <dgm:pt modelId="{1EACDBAD-6201-6640-A8A2-72A15BEFFA49}" type="pres">
      <dgm:prSet presAssocID="{9340050A-1928-ED44-BDCE-B1D09492EB71}" presName="quad4" presStyleLbl="node1" presStyleIdx="3" presStyleCnt="4">
        <dgm:presLayoutVars>
          <dgm:chMax val="0"/>
          <dgm:chPref val="0"/>
          <dgm:bulletEnabled val="1"/>
        </dgm:presLayoutVars>
      </dgm:prSet>
      <dgm:spPr/>
      <dgm:t>
        <a:bodyPr/>
        <a:lstStyle/>
        <a:p>
          <a:endParaRPr lang="en-US"/>
        </a:p>
      </dgm:t>
    </dgm:pt>
  </dgm:ptLst>
  <dgm:cxnLst>
    <dgm:cxn modelId="{1B7A81D8-2B6A-1243-A3D9-3C2FB1BDD094}" srcId="{9340050A-1928-ED44-BDCE-B1D09492EB71}" destId="{B75BDDEC-1B6B-3047-BE8C-770D2DB4D188}" srcOrd="0" destOrd="0" parTransId="{0C7A55C0-CA0E-8D4D-B140-F0FA8231AFB0}" sibTransId="{E75D1AE1-84E0-3940-BC15-EA9BC297D830}"/>
    <dgm:cxn modelId="{AF9394B5-7B11-46E5-9CEC-82F0A72FF3DE}" type="presOf" srcId="{B75BDDEC-1B6B-3047-BE8C-770D2DB4D188}" destId="{BFB954C3-74D2-FB41-8635-2325211A1244}" srcOrd="0" destOrd="0" presId="urn:microsoft.com/office/officeart/2005/8/layout/matrix3"/>
    <dgm:cxn modelId="{0E1CA571-9A8B-4BB3-AAF2-8754CDC08EED}" type="presOf" srcId="{0297BD5A-14A0-514B-8855-DA34CDD3C594}" destId="{EAE8524C-6F36-0942-9BE4-CC5F633DE315}" srcOrd="0" destOrd="0" presId="urn:microsoft.com/office/officeart/2005/8/layout/matrix3"/>
    <dgm:cxn modelId="{62B3B3D6-7E24-4868-99B7-8A5269F21D2C}" type="presOf" srcId="{9340050A-1928-ED44-BDCE-B1D09492EB71}" destId="{C5CE7997-7339-974A-9B8C-438CD82E77FC}" srcOrd="0" destOrd="0" presId="urn:microsoft.com/office/officeart/2005/8/layout/matrix3"/>
    <dgm:cxn modelId="{8418FF19-983C-4B7D-8901-B06FB9453C8C}" type="presOf" srcId="{A3E66AD8-173E-5C46-AED4-9964FCE8271F}" destId="{9EC072DD-53A2-394A-864E-FD123761C727}" srcOrd="0" destOrd="0" presId="urn:microsoft.com/office/officeart/2005/8/layout/matrix3"/>
    <dgm:cxn modelId="{2E318FD4-BE0F-41C3-B7CA-3ABFB96BBCDC}" type="presOf" srcId="{E9918EE2-4156-F94B-91AE-1B5315EA9315}" destId="{1EACDBAD-6201-6640-A8A2-72A15BEFFA49}" srcOrd="0" destOrd="0" presId="urn:microsoft.com/office/officeart/2005/8/layout/matrix3"/>
    <dgm:cxn modelId="{19013961-5344-4E4F-B574-BEC399C757E2}" srcId="{9340050A-1928-ED44-BDCE-B1D09492EB71}" destId="{A3E66AD8-173E-5C46-AED4-9964FCE8271F}" srcOrd="1" destOrd="0" parTransId="{8675D12B-A4DF-D24F-BECF-0C9AEBD4E7BC}" sibTransId="{8639192F-93B6-5644-9B91-ED09EA5B9841}"/>
    <dgm:cxn modelId="{1A093B7F-EBE1-B94D-ABF4-7CCFD9A26725}" srcId="{9340050A-1928-ED44-BDCE-B1D09492EB71}" destId="{0297BD5A-14A0-514B-8855-DA34CDD3C594}" srcOrd="2" destOrd="0" parTransId="{C677EEF9-32B1-1045-870D-8AAC7092EF57}" sibTransId="{45C295DC-17FE-2D46-B8F5-43AF224EEAC0}"/>
    <dgm:cxn modelId="{BBE05ECC-7FE9-3E44-A203-65A55649CE25}" srcId="{9340050A-1928-ED44-BDCE-B1D09492EB71}" destId="{E9918EE2-4156-F94B-91AE-1B5315EA9315}" srcOrd="3" destOrd="0" parTransId="{CFBDAC8D-75D4-E342-A8EE-9FAA9FBFD07F}" sibTransId="{760818DE-AF6A-634F-83C7-662F5F6507A2}"/>
    <dgm:cxn modelId="{3DE69DDC-B678-4DFC-808B-06D373FCDAD1}" type="presParOf" srcId="{C5CE7997-7339-974A-9B8C-438CD82E77FC}" destId="{606A4F8E-EFBB-D348-8F2E-C935EE523C3A}" srcOrd="0" destOrd="0" presId="urn:microsoft.com/office/officeart/2005/8/layout/matrix3"/>
    <dgm:cxn modelId="{E94FEB07-86C9-4FCB-A6DC-1924BB7DB123}" type="presParOf" srcId="{C5CE7997-7339-974A-9B8C-438CD82E77FC}" destId="{BFB954C3-74D2-FB41-8635-2325211A1244}" srcOrd="1" destOrd="0" presId="urn:microsoft.com/office/officeart/2005/8/layout/matrix3"/>
    <dgm:cxn modelId="{781E92F1-A3A0-4AC1-8445-7052DF01C87C}" type="presParOf" srcId="{C5CE7997-7339-974A-9B8C-438CD82E77FC}" destId="{9EC072DD-53A2-394A-864E-FD123761C727}" srcOrd="2" destOrd="0" presId="urn:microsoft.com/office/officeart/2005/8/layout/matrix3"/>
    <dgm:cxn modelId="{AF14E451-072C-4F90-B4B4-6D5B45130785}" type="presParOf" srcId="{C5CE7997-7339-974A-9B8C-438CD82E77FC}" destId="{EAE8524C-6F36-0942-9BE4-CC5F633DE315}" srcOrd="3" destOrd="0" presId="urn:microsoft.com/office/officeart/2005/8/layout/matrix3"/>
    <dgm:cxn modelId="{E5F5496F-3325-4988-A32B-75169A05BD52}" type="presParOf" srcId="{C5CE7997-7339-974A-9B8C-438CD82E77FC}" destId="{1EACDBAD-6201-6640-A8A2-72A15BEFFA49}" srcOrd="4" destOrd="0" presId="urn:microsoft.com/office/officeart/2005/8/layout/matrix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340050A-1928-ED44-BDCE-B1D09492EB71}" type="doc">
      <dgm:prSet loTypeId="urn:microsoft.com/office/officeart/2005/8/layout/matrix3" loCatId="" qsTypeId="urn:microsoft.com/office/officeart/2005/8/quickstyle/simple2" qsCatId="simple" csTypeId="urn:microsoft.com/office/officeart/2005/8/colors/accent0_3" csCatId="mainScheme" phldr="1"/>
      <dgm:spPr/>
      <dgm:t>
        <a:bodyPr/>
        <a:lstStyle/>
        <a:p>
          <a:endParaRPr lang="en-US"/>
        </a:p>
      </dgm:t>
    </dgm:pt>
    <dgm:pt modelId="{B75BDDEC-1B6B-3047-BE8C-770D2DB4D188}">
      <dgm:prSet phldrT="[Text]" custT="1"/>
      <dgm:spPr>
        <a:solidFill>
          <a:schemeClr val="bg1">
            <a:lumMod val="50000"/>
          </a:schemeClr>
        </a:solidFill>
      </dgm:spPr>
      <dgm:t>
        <a:bodyPr/>
        <a:lstStyle/>
        <a:p>
          <a:r>
            <a:rPr lang="en-US" sz="1800" dirty="0">
              <a:latin typeface="Open Sans" charset="0"/>
              <a:ea typeface="Open Sans" charset="0"/>
              <a:cs typeface="Open Sans" charset="0"/>
            </a:rPr>
            <a:t>High Expectations</a:t>
          </a:r>
        </a:p>
      </dgm:t>
    </dgm:pt>
    <dgm:pt modelId="{0C7A55C0-CA0E-8D4D-B140-F0FA8231AFB0}" type="parTrans" cxnId="{1B7A81D8-2B6A-1243-A3D9-3C2FB1BDD094}">
      <dgm:prSet/>
      <dgm:spPr/>
      <dgm:t>
        <a:bodyPr/>
        <a:lstStyle/>
        <a:p>
          <a:endParaRPr lang="en-US"/>
        </a:p>
      </dgm:t>
    </dgm:pt>
    <dgm:pt modelId="{E75D1AE1-84E0-3940-BC15-EA9BC297D830}" type="sibTrans" cxnId="{1B7A81D8-2B6A-1243-A3D9-3C2FB1BDD094}">
      <dgm:prSet/>
      <dgm:spPr/>
      <dgm:t>
        <a:bodyPr/>
        <a:lstStyle/>
        <a:p>
          <a:endParaRPr lang="en-US"/>
        </a:p>
      </dgm:t>
    </dgm:pt>
    <dgm:pt modelId="{A3E66AD8-173E-5C46-AED4-9964FCE8271F}">
      <dgm:prSet phldrT="[Text]" custT="1"/>
      <dgm:spPr>
        <a:solidFill>
          <a:schemeClr val="bg1">
            <a:lumMod val="50000"/>
          </a:schemeClr>
        </a:solidFill>
      </dgm:spPr>
      <dgm:t>
        <a:bodyPr/>
        <a:lstStyle/>
        <a:p>
          <a:r>
            <a:rPr lang="en-US" sz="1800" dirty="0">
              <a:latin typeface="Open Sans" charset="0"/>
              <a:ea typeface="Open Sans" charset="0"/>
              <a:cs typeface="Open Sans" charset="0"/>
            </a:rPr>
            <a:t>Strong Standards</a:t>
          </a:r>
        </a:p>
      </dgm:t>
    </dgm:pt>
    <dgm:pt modelId="{8675D12B-A4DF-D24F-BECF-0C9AEBD4E7BC}" type="parTrans" cxnId="{19013961-5344-4E4F-B574-BEC399C757E2}">
      <dgm:prSet/>
      <dgm:spPr/>
      <dgm:t>
        <a:bodyPr/>
        <a:lstStyle/>
        <a:p>
          <a:endParaRPr lang="en-US"/>
        </a:p>
      </dgm:t>
    </dgm:pt>
    <dgm:pt modelId="{8639192F-93B6-5644-9B91-ED09EA5B9841}" type="sibTrans" cxnId="{19013961-5344-4E4F-B574-BEC399C757E2}">
      <dgm:prSet/>
      <dgm:spPr/>
      <dgm:t>
        <a:bodyPr/>
        <a:lstStyle/>
        <a:p>
          <a:endParaRPr lang="en-US"/>
        </a:p>
      </dgm:t>
    </dgm:pt>
    <dgm:pt modelId="{0297BD5A-14A0-514B-8855-DA34CDD3C594}">
      <dgm:prSet phldrT="[Text]" custT="1"/>
      <dgm:spPr>
        <a:solidFill>
          <a:srgbClr val="6E7073"/>
        </a:solidFill>
      </dgm:spPr>
      <dgm:t>
        <a:bodyPr/>
        <a:lstStyle/>
        <a:p>
          <a:r>
            <a:rPr lang="en-US" sz="1800" dirty="0">
              <a:latin typeface="Open Sans" charset="0"/>
              <a:ea typeface="Open Sans" charset="0"/>
              <a:cs typeface="Open Sans" charset="0"/>
            </a:rPr>
            <a:t>Shifts in Instructional Practice</a:t>
          </a:r>
        </a:p>
      </dgm:t>
    </dgm:pt>
    <dgm:pt modelId="{C677EEF9-32B1-1045-870D-8AAC7092EF57}" type="parTrans" cxnId="{1A093B7F-EBE1-B94D-ABF4-7CCFD9A26725}">
      <dgm:prSet/>
      <dgm:spPr/>
      <dgm:t>
        <a:bodyPr/>
        <a:lstStyle/>
        <a:p>
          <a:endParaRPr lang="en-US"/>
        </a:p>
      </dgm:t>
    </dgm:pt>
    <dgm:pt modelId="{45C295DC-17FE-2D46-B8F5-43AF224EEAC0}" type="sibTrans" cxnId="{1A093B7F-EBE1-B94D-ABF4-7CCFD9A26725}">
      <dgm:prSet/>
      <dgm:spPr/>
      <dgm:t>
        <a:bodyPr/>
        <a:lstStyle/>
        <a:p>
          <a:endParaRPr lang="en-US"/>
        </a:p>
      </dgm:t>
    </dgm:pt>
    <dgm:pt modelId="{E9918EE2-4156-F94B-91AE-1B5315EA9315}">
      <dgm:prSet phldrT="[Text]" custT="1"/>
      <dgm:spPr>
        <a:solidFill>
          <a:srgbClr val="0070C0"/>
        </a:solidFill>
      </dgm:spPr>
      <dgm:t>
        <a:bodyPr/>
        <a:lstStyle/>
        <a:p>
          <a:r>
            <a:rPr lang="en-US" sz="1800" dirty="0" smtClean="0">
              <a:latin typeface="Open Sans" charset="0"/>
              <a:ea typeface="Open Sans" charset="0"/>
              <a:cs typeface="Open Sans" charset="0"/>
            </a:rPr>
            <a:t>Effective </a:t>
          </a:r>
          <a:r>
            <a:rPr lang="en-US" sz="1800" dirty="0">
              <a:latin typeface="Open Sans" charset="0"/>
              <a:ea typeface="Open Sans" charset="0"/>
              <a:cs typeface="Open Sans" charset="0"/>
            </a:rPr>
            <a:t>Educators</a:t>
          </a:r>
        </a:p>
      </dgm:t>
    </dgm:pt>
    <dgm:pt modelId="{CFBDAC8D-75D4-E342-A8EE-9FAA9FBFD07F}" type="parTrans" cxnId="{BBE05ECC-7FE9-3E44-A203-65A55649CE25}">
      <dgm:prSet/>
      <dgm:spPr/>
      <dgm:t>
        <a:bodyPr/>
        <a:lstStyle/>
        <a:p>
          <a:endParaRPr lang="en-US"/>
        </a:p>
      </dgm:t>
    </dgm:pt>
    <dgm:pt modelId="{760818DE-AF6A-634F-83C7-662F5F6507A2}" type="sibTrans" cxnId="{BBE05ECC-7FE9-3E44-A203-65A55649CE25}">
      <dgm:prSet/>
      <dgm:spPr/>
      <dgm:t>
        <a:bodyPr/>
        <a:lstStyle/>
        <a:p>
          <a:endParaRPr lang="en-US"/>
        </a:p>
      </dgm:t>
    </dgm:pt>
    <dgm:pt modelId="{C5CE7997-7339-974A-9B8C-438CD82E77FC}" type="pres">
      <dgm:prSet presAssocID="{9340050A-1928-ED44-BDCE-B1D09492EB71}" presName="matrix" presStyleCnt="0">
        <dgm:presLayoutVars>
          <dgm:chMax val="1"/>
          <dgm:dir/>
          <dgm:resizeHandles val="exact"/>
        </dgm:presLayoutVars>
      </dgm:prSet>
      <dgm:spPr/>
      <dgm:t>
        <a:bodyPr/>
        <a:lstStyle/>
        <a:p>
          <a:endParaRPr lang="en-US"/>
        </a:p>
      </dgm:t>
    </dgm:pt>
    <dgm:pt modelId="{606A4F8E-EFBB-D348-8F2E-C935EE523C3A}" type="pres">
      <dgm:prSet presAssocID="{9340050A-1928-ED44-BDCE-B1D09492EB71}" presName="diamond" presStyleLbl="bgShp" presStyleIdx="0" presStyleCnt="1"/>
      <dgm:spPr/>
      <dgm:t>
        <a:bodyPr/>
        <a:lstStyle/>
        <a:p>
          <a:endParaRPr lang="en-US"/>
        </a:p>
      </dgm:t>
    </dgm:pt>
    <dgm:pt modelId="{BFB954C3-74D2-FB41-8635-2325211A1244}" type="pres">
      <dgm:prSet presAssocID="{9340050A-1928-ED44-BDCE-B1D09492EB71}" presName="quad1" presStyleLbl="node1" presStyleIdx="0" presStyleCnt="4">
        <dgm:presLayoutVars>
          <dgm:chMax val="0"/>
          <dgm:chPref val="0"/>
          <dgm:bulletEnabled val="1"/>
        </dgm:presLayoutVars>
      </dgm:prSet>
      <dgm:spPr/>
      <dgm:t>
        <a:bodyPr/>
        <a:lstStyle/>
        <a:p>
          <a:endParaRPr lang="en-US"/>
        </a:p>
      </dgm:t>
    </dgm:pt>
    <dgm:pt modelId="{9EC072DD-53A2-394A-864E-FD123761C727}" type="pres">
      <dgm:prSet presAssocID="{9340050A-1928-ED44-BDCE-B1D09492EB71}" presName="quad2" presStyleLbl="node1" presStyleIdx="1" presStyleCnt="4">
        <dgm:presLayoutVars>
          <dgm:chMax val="0"/>
          <dgm:chPref val="0"/>
          <dgm:bulletEnabled val="1"/>
        </dgm:presLayoutVars>
      </dgm:prSet>
      <dgm:spPr/>
      <dgm:t>
        <a:bodyPr/>
        <a:lstStyle/>
        <a:p>
          <a:endParaRPr lang="en-US"/>
        </a:p>
      </dgm:t>
    </dgm:pt>
    <dgm:pt modelId="{EAE8524C-6F36-0942-9BE4-CC5F633DE315}" type="pres">
      <dgm:prSet presAssocID="{9340050A-1928-ED44-BDCE-B1D09492EB71}" presName="quad3" presStyleLbl="node1" presStyleIdx="2" presStyleCnt="4">
        <dgm:presLayoutVars>
          <dgm:chMax val="0"/>
          <dgm:chPref val="0"/>
          <dgm:bulletEnabled val="1"/>
        </dgm:presLayoutVars>
      </dgm:prSet>
      <dgm:spPr/>
      <dgm:t>
        <a:bodyPr/>
        <a:lstStyle/>
        <a:p>
          <a:endParaRPr lang="en-US"/>
        </a:p>
      </dgm:t>
    </dgm:pt>
    <dgm:pt modelId="{1EACDBAD-6201-6640-A8A2-72A15BEFFA49}" type="pres">
      <dgm:prSet presAssocID="{9340050A-1928-ED44-BDCE-B1D09492EB71}" presName="quad4" presStyleLbl="node1" presStyleIdx="3" presStyleCnt="4">
        <dgm:presLayoutVars>
          <dgm:chMax val="0"/>
          <dgm:chPref val="0"/>
          <dgm:bulletEnabled val="1"/>
        </dgm:presLayoutVars>
      </dgm:prSet>
      <dgm:spPr/>
      <dgm:t>
        <a:bodyPr/>
        <a:lstStyle/>
        <a:p>
          <a:endParaRPr lang="en-US"/>
        </a:p>
      </dgm:t>
    </dgm:pt>
  </dgm:ptLst>
  <dgm:cxnLst>
    <dgm:cxn modelId="{1B7A81D8-2B6A-1243-A3D9-3C2FB1BDD094}" srcId="{9340050A-1928-ED44-BDCE-B1D09492EB71}" destId="{B75BDDEC-1B6B-3047-BE8C-770D2DB4D188}" srcOrd="0" destOrd="0" parTransId="{0C7A55C0-CA0E-8D4D-B140-F0FA8231AFB0}" sibTransId="{E75D1AE1-84E0-3940-BC15-EA9BC297D830}"/>
    <dgm:cxn modelId="{43E81CAD-9BD4-44FA-9CA9-7072486AAD69}" type="presOf" srcId="{9340050A-1928-ED44-BDCE-B1D09492EB71}" destId="{C5CE7997-7339-974A-9B8C-438CD82E77FC}" srcOrd="0" destOrd="0" presId="urn:microsoft.com/office/officeart/2005/8/layout/matrix3"/>
    <dgm:cxn modelId="{F45A35C1-ECDF-475F-A5AD-0A65BDDCF593}" type="presOf" srcId="{B75BDDEC-1B6B-3047-BE8C-770D2DB4D188}" destId="{BFB954C3-74D2-FB41-8635-2325211A1244}" srcOrd="0" destOrd="0" presId="urn:microsoft.com/office/officeart/2005/8/layout/matrix3"/>
    <dgm:cxn modelId="{5BB6D7C8-5D5A-4CE4-8673-D88FA2846B2B}" type="presOf" srcId="{0297BD5A-14A0-514B-8855-DA34CDD3C594}" destId="{EAE8524C-6F36-0942-9BE4-CC5F633DE315}" srcOrd="0" destOrd="0" presId="urn:microsoft.com/office/officeart/2005/8/layout/matrix3"/>
    <dgm:cxn modelId="{6D274BC1-EBA4-463F-8F09-E5BD5C9B446B}" type="presOf" srcId="{E9918EE2-4156-F94B-91AE-1B5315EA9315}" destId="{1EACDBAD-6201-6640-A8A2-72A15BEFFA49}" srcOrd="0" destOrd="0" presId="urn:microsoft.com/office/officeart/2005/8/layout/matrix3"/>
    <dgm:cxn modelId="{378846D8-5ACA-430A-85BB-6AF6074DBB50}" type="presOf" srcId="{A3E66AD8-173E-5C46-AED4-9964FCE8271F}" destId="{9EC072DD-53A2-394A-864E-FD123761C727}" srcOrd="0" destOrd="0" presId="urn:microsoft.com/office/officeart/2005/8/layout/matrix3"/>
    <dgm:cxn modelId="{19013961-5344-4E4F-B574-BEC399C757E2}" srcId="{9340050A-1928-ED44-BDCE-B1D09492EB71}" destId="{A3E66AD8-173E-5C46-AED4-9964FCE8271F}" srcOrd="1" destOrd="0" parTransId="{8675D12B-A4DF-D24F-BECF-0C9AEBD4E7BC}" sibTransId="{8639192F-93B6-5644-9B91-ED09EA5B9841}"/>
    <dgm:cxn modelId="{1A093B7F-EBE1-B94D-ABF4-7CCFD9A26725}" srcId="{9340050A-1928-ED44-BDCE-B1D09492EB71}" destId="{0297BD5A-14A0-514B-8855-DA34CDD3C594}" srcOrd="2" destOrd="0" parTransId="{C677EEF9-32B1-1045-870D-8AAC7092EF57}" sibTransId="{45C295DC-17FE-2D46-B8F5-43AF224EEAC0}"/>
    <dgm:cxn modelId="{BBE05ECC-7FE9-3E44-A203-65A55649CE25}" srcId="{9340050A-1928-ED44-BDCE-B1D09492EB71}" destId="{E9918EE2-4156-F94B-91AE-1B5315EA9315}" srcOrd="3" destOrd="0" parTransId="{CFBDAC8D-75D4-E342-A8EE-9FAA9FBFD07F}" sibTransId="{760818DE-AF6A-634F-83C7-662F5F6507A2}"/>
    <dgm:cxn modelId="{79917B82-D9E4-4E3A-B048-80E8AC8D3775}" type="presParOf" srcId="{C5CE7997-7339-974A-9B8C-438CD82E77FC}" destId="{606A4F8E-EFBB-D348-8F2E-C935EE523C3A}" srcOrd="0" destOrd="0" presId="urn:microsoft.com/office/officeart/2005/8/layout/matrix3"/>
    <dgm:cxn modelId="{B3596D7A-CD1F-4F58-AF34-5003004CF010}" type="presParOf" srcId="{C5CE7997-7339-974A-9B8C-438CD82E77FC}" destId="{BFB954C3-74D2-FB41-8635-2325211A1244}" srcOrd="1" destOrd="0" presId="urn:microsoft.com/office/officeart/2005/8/layout/matrix3"/>
    <dgm:cxn modelId="{798CA1CB-691C-4331-917A-67D83AEAC6F8}" type="presParOf" srcId="{C5CE7997-7339-974A-9B8C-438CD82E77FC}" destId="{9EC072DD-53A2-394A-864E-FD123761C727}" srcOrd="2" destOrd="0" presId="urn:microsoft.com/office/officeart/2005/8/layout/matrix3"/>
    <dgm:cxn modelId="{DB322717-627B-444A-8AE9-8AC7CC5BE5AA}" type="presParOf" srcId="{C5CE7997-7339-974A-9B8C-438CD82E77FC}" destId="{EAE8524C-6F36-0942-9BE4-CC5F633DE315}" srcOrd="3" destOrd="0" presId="urn:microsoft.com/office/officeart/2005/8/layout/matrix3"/>
    <dgm:cxn modelId="{28AEF496-3E83-414E-B567-1F556C27368C}" type="presParOf" srcId="{C5CE7997-7339-974A-9B8C-438CD82E77FC}" destId="{1EACDBAD-6201-6640-A8A2-72A15BEFFA49}" srcOrd="4" destOrd="0" presId="urn:microsoft.com/office/officeart/2005/8/layout/matrix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88F16F79-86C1-4A18-BB65-C0CF9585917C}"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en-US"/>
        </a:p>
      </dgm:t>
    </dgm:pt>
    <dgm:pt modelId="{252DD4E2-0A74-4601-8C61-A1E26E1D35CD}">
      <dgm:prSet phldrT="[Text]"/>
      <dgm:spPr>
        <a:solidFill>
          <a:schemeClr val="tx1">
            <a:lumMod val="60000"/>
            <a:lumOff val="40000"/>
          </a:schemeClr>
        </a:solidFill>
      </dgm:spPr>
      <dgm:t>
        <a:bodyPr/>
        <a:lstStyle/>
        <a:p>
          <a:r>
            <a:rPr lang="en-US" dirty="0" smtClean="0"/>
            <a:t>Fall 2016</a:t>
          </a:r>
          <a:endParaRPr lang="en-US" dirty="0"/>
        </a:p>
      </dgm:t>
    </dgm:pt>
    <dgm:pt modelId="{0B47E909-B11F-4691-B821-2F68F47BB3A4}" type="parTrans" cxnId="{8EDDCAF3-4A76-438E-A1E0-4C11DB110E15}">
      <dgm:prSet/>
      <dgm:spPr/>
      <dgm:t>
        <a:bodyPr/>
        <a:lstStyle/>
        <a:p>
          <a:endParaRPr lang="en-US"/>
        </a:p>
      </dgm:t>
    </dgm:pt>
    <dgm:pt modelId="{98F3ED76-F533-427E-8FD0-9F748D02E1E9}" type="sibTrans" cxnId="{8EDDCAF3-4A76-438E-A1E0-4C11DB110E15}">
      <dgm:prSet/>
      <dgm:spPr/>
      <dgm:t>
        <a:bodyPr/>
        <a:lstStyle/>
        <a:p>
          <a:endParaRPr lang="en-US"/>
        </a:p>
      </dgm:t>
    </dgm:pt>
    <dgm:pt modelId="{0F8E759B-0326-4EC7-BA79-AF3A83164789}">
      <dgm:prSet phldrT="[Text]"/>
      <dgm:spPr/>
      <dgm:t>
        <a:bodyPr/>
        <a:lstStyle/>
        <a:p>
          <a:r>
            <a:rPr lang="en-US" dirty="0" smtClean="0">
              <a:solidFill>
                <a:schemeClr val="accent1"/>
              </a:solidFill>
            </a:rPr>
            <a:t>The department shared initial </a:t>
          </a:r>
          <a:r>
            <a:rPr lang="en-US" b="0" dirty="0" smtClean="0">
              <a:solidFill>
                <a:schemeClr val="accent1"/>
              </a:solidFill>
            </a:rPr>
            <a:t>training plans </a:t>
          </a:r>
          <a:r>
            <a:rPr lang="en-US" dirty="0" smtClean="0">
              <a:solidFill>
                <a:schemeClr val="accent1"/>
              </a:solidFill>
            </a:rPr>
            <a:t>with superintendents (September – Superintendent’s Study Conference) and school leaders (October – LEAD Conference).</a:t>
          </a:r>
          <a:endParaRPr lang="en-US" dirty="0">
            <a:solidFill>
              <a:schemeClr val="accent1"/>
            </a:solidFill>
          </a:endParaRPr>
        </a:p>
      </dgm:t>
    </dgm:pt>
    <dgm:pt modelId="{946D21EF-BA0A-4D70-980F-B898ABDCDE56}" type="parTrans" cxnId="{59D34D6C-7B69-4CA3-818C-633593B13FA5}">
      <dgm:prSet/>
      <dgm:spPr/>
      <dgm:t>
        <a:bodyPr/>
        <a:lstStyle/>
        <a:p>
          <a:endParaRPr lang="en-US"/>
        </a:p>
      </dgm:t>
    </dgm:pt>
    <dgm:pt modelId="{C3511371-E90B-473F-9313-DF0F9C6DD85E}" type="sibTrans" cxnId="{59D34D6C-7B69-4CA3-818C-633593B13FA5}">
      <dgm:prSet/>
      <dgm:spPr/>
      <dgm:t>
        <a:bodyPr/>
        <a:lstStyle/>
        <a:p>
          <a:endParaRPr lang="en-US"/>
        </a:p>
      </dgm:t>
    </dgm:pt>
    <dgm:pt modelId="{FD179469-D220-4E9A-9765-D976890FAB81}">
      <dgm:prSet phldrT="[Text]"/>
      <dgm:spPr>
        <a:solidFill>
          <a:schemeClr val="tx1">
            <a:lumMod val="75000"/>
          </a:schemeClr>
        </a:solidFill>
      </dgm:spPr>
      <dgm:t>
        <a:bodyPr/>
        <a:lstStyle/>
        <a:p>
          <a:r>
            <a:rPr lang="en-US" dirty="0" smtClean="0"/>
            <a:t>January and March 2017</a:t>
          </a:r>
          <a:endParaRPr lang="en-US" dirty="0"/>
        </a:p>
      </dgm:t>
    </dgm:pt>
    <dgm:pt modelId="{DAA11372-04BF-4865-8374-D4513770C67F}" type="parTrans" cxnId="{ACD30144-E772-45E9-93E3-37ECDD7EA014}">
      <dgm:prSet/>
      <dgm:spPr/>
      <dgm:t>
        <a:bodyPr/>
        <a:lstStyle/>
        <a:p>
          <a:endParaRPr lang="en-US"/>
        </a:p>
      </dgm:t>
    </dgm:pt>
    <dgm:pt modelId="{D91116CE-829C-47B1-9E1F-D7C19A2F6075}" type="sibTrans" cxnId="{ACD30144-E772-45E9-93E3-37ECDD7EA014}">
      <dgm:prSet/>
      <dgm:spPr/>
      <dgm:t>
        <a:bodyPr/>
        <a:lstStyle/>
        <a:p>
          <a:endParaRPr lang="en-US"/>
        </a:p>
      </dgm:t>
    </dgm:pt>
    <dgm:pt modelId="{380F990B-2430-459E-9127-9917CAE8CD1F}">
      <dgm:prSet phldrT="[Text]"/>
      <dgm:spPr/>
      <dgm:t>
        <a:bodyPr/>
        <a:lstStyle/>
        <a:p>
          <a:r>
            <a:rPr lang="en-US" b="1" dirty="0" smtClean="0">
              <a:solidFill>
                <a:schemeClr val="accent1"/>
              </a:solidFill>
            </a:rPr>
            <a:t>District team </a:t>
          </a:r>
          <a:r>
            <a:rPr lang="en-US" dirty="0" smtClean="0">
              <a:solidFill>
                <a:schemeClr val="accent1"/>
              </a:solidFill>
            </a:rPr>
            <a:t>trainings designed to equip districts with necessary information to assess current systems and structures and to develop a training plan for educators on revised TN Academic Standards.</a:t>
          </a:r>
          <a:endParaRPr lang="en-US" dirty="0">
            <a:solidFill>
              <a:schemeClr val="accent1"/>
            </a:solidFill>
          </a:endParaRPr>
        </a:p>
      </dgm:t>
    </dgm:pt>
    <dgm:pt modelId="{300F99B1-6DF7-4774-A06F-D6BE7E0DB0B1}" type="parTrans" cxnId="{9D377D49-79A8-45FF-BC75-2E8BA5F600E0}">
      <dgm:prSet/>
      <dgm:spPr/>
      <dgm:t>
        <a:bodyPr/>
        <a:lstStyle/>
        <a:p>
          <a:endParaRPr lang="en-US"/>
        </a:p>
      </dgm:t>
    </dgm:pt>
    <dgm:pt modelId="{3618E8B6-A1C6-43D5-B594-9DC9852AE8BB}" type="sibTrans" cxnId="{9D377D49-79A8-45FF-BC75-2E8BA5F600E0}">
      <dgm:prSet/>
      <dgm:spPr/>
      <dgm:t>
        <a:bodyPr/>
        <a:lstStyle/>
        <a:p>
          <a:endParaRPr lang="en-US"/>
        </a:p>
      </dgm:t>
    </dgm:pt>
    <dgm:pt modelId="{6550DF72-0FB2-4189-BF96-46586F20E0FC}">
      <dgm:prSet phldrT="[Text]"/>
      <dgm:spPr/>
      <dgm:t>
        <a:bodyPr/>
        <a:lstStyle/>
        <a:p>
          <a:r>
            <a:rPr lang="en-US" dirty="0" smtClean="0">
              <a:solidFill>
                <a:schemeClr val="accent1"/>
              </a:solidFill>
            </a:rPr>
            <a:t>The department contracted with expert educators to develop summer educator training content.</a:t>
          </a:r>
          <a:endParaRPr lang="en-US" dirty="0">
            <a:solidFill>
              <a:schemeClr val="accent1"/>
            </a:solidFill>
          </a:endParaRPr>
        </a:p>
      </dgm:t>
    </dgm:pt>
    <dgm:pt modelId="{88D0DF8F-D456-4F1A-9ED2-CF2012E51F7F}" type="parTrans" cxnId="{74EC16A4-CC3F-4410-9484-D42789455729}">
      <dgm:prSet/>
      <dgm:spPr/>
      <dgm:t>
        <a:bodyPr/>
        <a:lstStyle/>
        <a:p>
          <a:endParaRPr lang="en-US"/>
        </a:p>
      </dgm:t>
    </dgm:pt>
    <dgm:pt modelId="{9CD59F79-F217-47AD-BD19-A807AA57585D}" type="sibTrans" cxnId="{74EC16A4-CC3F-4410-9484-D42789455729}">
      <dgm:prSet/>
      <dgm:spPr/>
      <dgm:t>
        <a:bodyPr/>
        <a:lstStyle/>
        <a:p>
          <a:endParaRPr lang="en-US"/>
        </a:p>
      </dgm:t>
    </dgm:pt>
    <dgm:pt modelId="{8DA87767-5F6C-4C66-BD7E-2E08FC88AE22}" type="pres">
      <dgm:prSet presAssocID="{88F16F79-86C1-4A18-BB65-C0CF9585917C}" presName="linear" presStyleCnt="0">
        <dgm:presLayoutVars>
          <dgm:animLvl val="lvl"/>
          <dgm:resizeHandles val="exact"/>
        </dgm:presLayoutVars>
      </dgm:prSet>
      <dgm:spPr/>
      <dgm:t>
        <a:bodyPr/>
        <a:lstStyle/>
        <a:p>
          <a:endParaRPr lang="en-US"/>
        </a:p>
      </dgm:t>
    </dgm:pt>
    <dgm:pt modelId="{C48F7048-32C2-42C4-B107-C50CF03DAFF8}" type="pres">
      <dgm:prSet presAssocID="{252DD4E2-0A74-4601-8C61-A1E26E1D35CD}" presName="parentText" presStyleLbl="node1" presStyleIdx="0" presStyleCnt="2">
        <dgm:presLayoutVars>
          <dgm:chMax val="0"/>
          <dgm:bulletEnabled val="1"/>
        </dgm:presLayoutVars>
      </dgm:prSet>
      <dgm:spPr/>
      <dgm:t>
        <a:bodyPr/>
        <a:lstStyle/>
        <a:p>
          <a:endParaRPr lang="en-US"/>
        </a:p>
      </dgm:t>
    </dgm:pt>
    <dgm:pt modelId="{A9190C41-6DD1-4E04-8677-1563C6310EBD}" type="pres">
      <dgm:prSet presAssocID="{252DD4E2-0A74-4601-8C61-A1E26E1D35CD}" presName="childText" presStyleLbl="revTx" presStyleIdx="0" presStyleCnt="2">
        <dgm:presLayoutVars>
          <dgm:bulletEnabled val="1"/>
        </dgm:presLayoutVars>
      </dgm:prSet>
      <dgm:spPr/>
      <dgm:t>
        <a:bodyPr/>
        <a:lstStyle/>
        <a:p>
          <a:endParaRPr lang="en-US"/>
        </a:p>
      </dgm:t>
    </dgm:pt>
    <dgm:pt modelId="{1F8DC496-940B-41B8-A295-C81E18CF89D2}" type="pres">
      <dgm:prSet presAssocID="{FD179469-D220-4E9A-9765-D976890FAB81}" presName="parentText" presStyleLbl="node1" presStyleIdx="1" presStyleCnt="2">
        <dgm:presLayoutVars>
          <dgm:chMax val="0"/>
          <dgm:bulletEnabled val="1"/>
        </dgm:presLayoutVars>
      </dgm:prSet>
      <dgm:spPr/>
      <dgm:t>
        <a:bodyPr/>
        <a:lstStyle/>
        <a:p>
          <a:endParaRPr lang="en-US"/>
        </a:p>
      </dgm:t>
    </dgm:pt>
    <dgm:pt modelId="{21B69918-34C7-4F0A-974E-59097904A97D}" type="pres">
      <dgm:prSet presAssocID="{FD179469-D220-4E9A-9765-D976890FAB81}" presName="childText" presStyleLbl="revTx" presStyleIdx="1" presStyleCnt="2">
        <dgm:presLayoutVars>
          <dgm:bulletEnabled val="1"/>
        </dgm:presLayoutVars>
      </dgm:prSet>
      <dgm:spPr/>
      <dgm:t>
        <a:bodyPr/>
        <a:lstStyle/>
        <a:p>
          <a:endParaRPr lang="en-US"/>
        </a:p>
      </dgm:t>
    </dgm:pt>
  </dgm:ptLst>
  <dgm:cxnLst>
    <dgm:cxn modelId="{8EDDCAF3-4A76-438E-A1E0-4C11DB110E15}" srcId="{88F16F79-86C1-4A18-BB65-C0CF9585917C}" destId="{252DD4E2-0A74-4601-8C61-A1E26E1D35CD}" srcOrd="0" destOrd="0" parTransId="{0B47E909-B11F-4691-B821-2F68F47BB3A4}" sibTransId="{98F3ED76-F533-427E-8FD0-9F748D02E1E9}"/>
    <dgm:cxn modelId="{74EC16A4-CC3F-4410-9484-D42789455729}" srcId="{252DD4E2-0A74-4601-8C61-A1E26E1D35CD}" destId="{6550DF72-0FB2-4189-BF96-46586F20E0FC}" srcOrd="1" destOrd="0" parTransId="{88D0DF8F-D456-4F1A-9ED2-CF2012E51F7F}" sibTransId="{9CD59F79-F217-47AD-BD19-A807AA57585D}"/>
    <dgm:cxn modelId="{0D395DF1-A69F-4BE1-881D-2985C21C3A99}" type="presOf" srcId="{252DD4E2-0A74-4601-8C61-A1E26E1D35CD}" destId="{C48F7048-32C2-42C4-B107-C50CF03DAFF8}" srcOrd="0" destOrd="0" presId="urn:microsoft.com/office/officeart/2005/8/layout/vList2"/>
    <dgm:cxn modelId="{8F6C3D23-DAD1-402C-AA05-5850C2CD54AF}" type="presOf" srcId="{6550DF72-0FB2-4189-BF96-46586F20E0FC}" destId="{A9190C41-6DD1-4E04-8677-1563C6310EBD}" srcOrd="0" destOrd="1" presId="urn:microsoft.com/office/officeart/2005/8/layout/vList2"/>
    <dgm:cxn modelId="{68B49EAA-BB1E-4C4E-92A9-2CD80589DA65}" type="presOf" srcId="{0F8E759B-0326-4EC7-BA79-AF3A83164789}" destId="{A9190C41-6DD1-4E04-8677-1563C6310EBD}" srcOrd="0" destOrd="0" presId="urn:microsoft.com/office/officeart/2005/8/layout/vList2"/>
    <dgm:cxn modelId="{0D8429E6-31AC-4120-AB88-0892CE36D7F5}" type="presOf" srcId="{380F990B-2430-459E-9127-9917CAE8CD1F}" destId="{21B69918-34C7-4F0A-974E-59097904A97D}" srcOrd="0" destOrd="0" presId="urn:microsoft.com/office/officeart/2005/8/layout/vList2"/>
    <dgm:cxn modelId="{9D377D49-79A8-45FF-BC75-2E8BA5F600E0}" srcId="{FD179469-D220-4E9A-9765-D976890FAB81}" destId="{380F990B-2430-459E-9127-9917CAE8CD1F}" srcOrd="0" destOrd="0" parTransId="{300F99B1-6DF7-4774-A06F-D6BE7E0DB0B1}" sibTransId="{3618E8B6-A1C6-43D5-B594-9DC9852AE8BB}"/>
    <dgm:cxn modelId="{E282531E-09B9-4473-A21B-DA77EDA5229D}" type="presOf" srcId="{FD179469-D220-4E9A-9765-D976890FAB81}" destId="{1F8DC496-940B-41B8-A295-C81E18CF89D2}" srcOrd="0" destOrd="0" presId="urn:microsoft.com/office/officeart/2005/8/layout/vList2"/>
    <dgm:cxn modelId="{ACD30144-E772-45E9-93E3-37ECDD7EA014}" srcId="{88F16F79-86C1-4A18-BB65-C0CF9585917C}" destId="{FD179469-D220-4E9A-9765-D976890FAB81}" srcOrd="1" destOrd="0" parTransId="{DAA11372-04BF-4865-8374-D4513770C67F}" sibTransId="{D91116CE-829C-47B1-9E1F-D7C19A2F6075}"/>
    <dgm:cxn modelId="{9A002366-095C-40D5-9166-9492C031EB23}" type="presOf" srcId="{88F16F79-86C1-4A18-BB65-C0CF9585917C}" destId="{8DA87767-5F6C-4C66-BD7E-2E08FC88AE22}" srcOrd="0" destOrd="0" presId="urn:microsoft.com/office/officeart/2005/8/layout/vList2"/>
    <dgm:cxn modelId="{59D34D6C-7B69-4CA3-818C-633593B13FA5}" srcId="{252DD4E2-0A74-4601-8C61-A1E26E1D35CD}" destId="{0F8E759B-0326-4EC7-BA79-AF3A83164789}" srcOrd="0" destOrd="0" parTransId="{946D21EF-BA0A-4D70-980F-B898ABDCDE56}" sibTransId="{C3511371-E90B-473F-9313-DF0F9C6DD85E}"/>
    <dgm:cxn modelId="{DA470E61-5B0E-4D03-968B-D9F8B2321FA9}" type="presParOf" srcId="{8DA87767-5F6C-4C66-BD7E-2E08FC88AE22}" destId="{C48F7048-32C2-42C4-B107-C50CF03DAFF8}" srcOrd="0" destOrd="0" presId="urn:microsoft.com/office/officeart/2005/8/layout/vList2"/>
    <dgm:cxn modelId="{48B6A6F2-AB41-4EC0-92DF-CC4306494BCA}" type="presParOf" srcId="{8DA87767-5F6C-4C66-BD7E-2E08FC88AE22}" destId="{A9190C41-6DD1-4E04-8677-1563C6310EBD}" srcOrd="1" destOrd="0" presId="urn:microsoft.com/office/officeart/2005/8/layout/vList2"/>
    <dgm:cxn modelId="{92D7E586-0DE5-40A6-B57C-DC9FFA024ADC}" type="presParOf" srcId="{8DA87767-5F6C-4C66-BD7E-2E08FC88AE22}" destId="{1F8DC496-940B-41B8-A295-C81E18CF89D2}" srcOrd="2" destOrd="0" presId="urn:microsoft.com/office/officeart/2005/8/layout/vList2"/>
    <dgm:cxn modelId="{AD26A508-3206-4F9C-B24E-81D611CE6323}" type="presParOf" srcId="{8DA87767-5F6C-4C66-BD7E-2E08FC88AE22}" destId="{21B69918-34C7-4F0A-974E-59097904A97D}"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6A4F8E-EFBB-D348-8F2E-C935EE523C3A}">
      <dsp:nvSpPr>
        <dsp:cNvPr id="0" name=""/>
        <dsp:cNvSpPr/>
      </dsp:nvSpPr>
      <dsp:spPr>
        <a:xfrm>
          <a:off x="2004219" y="0"/>
          <a:ext cx="4525962" cy="4525962"/>
        </a:xfrm>
        <a:prstGeom prst="diamond">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FB954C3-74D2-FB41-8635-2325211A1244}">
      <dsp:nvSpPr>
        <dsp:cNvPr id="0" name=""/>
        <dsp:cNvSpPr/>
      </dsp:nvSpPr>
      <dsp:spPr>
        <a:xfrm>
          <a:off x="2434185" y="429966"/>
          <a:ext cx="1765125" cy="1765125"/>
        </a:xfrm>
        <a:prstGeom prst="roundRect">
          <a:avLst/>
        </a:prstGeom>
        <a:solidFill>
          <a:srgbClr val="0070C0"/>
        </a:solidFill>
        <a:ln w="254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0" kern="1200" dirty="0">
              <a:latin typeface="Open Sans" charset="0"/>
              <a:ea typeface="Open Sans" charset="0"/>
              <a:cs typeface="Open Sans" charset="0"/>
            </a:rPr>
            <a:t>High Expectations</a:t>
          </a:r>
        </a:p>
      </dsp:txBody>
      <dsp:txXfrm>
        <a:off x="2520351" y="516132"/>
        <a:ext cx="1592793" cy="1592793"/>
      </dsp:txXfrm>
    </dsp:sp>
    <dsp:sp modelId="{9EC072DD-53A2-394A-864E-FD123761C727}">
      <dsp:nvSpPr>
        <dsp:cNvPr id="0" name=""/>
        <dsp:cNvSpPr/>
      </dsp:nvSpPr>
      <dsp:spPr>
        <a:xfrm>
          <a:off x="4335089" y="429966"/>
          <a:ext cx="1765125" cy="1765125"/>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latin typeface="Open Sans" charset="0"/>
              <a:ea typeface="Open Sans" charset="0"/>
              <a:cs typeface="Open Sans" charset="0"/>
            </a:rPr>
            <a:t>Strong Standards</a:t>
          </a:r>
        </a:p>
      </dsp:txBody>
      <dsp:txXfrm>
        <a:off x="4421255" y="516132"/>
        <a:ext cx="1592793" cy="1592793"/>
      </dsp:txXfrm>
    </dsp:sp>
    <dsp:sp modelId="{EAE8524C-6F36-0942-9BE4-CC5F633DE315}">
      <dsp:nvSpPr>
        <dsp:cNvPr id="0" name=""/>
        <dsp:cNvSpPr/>
      </dsp:nvSpPr>
      <dsp:spPr>
        <a:xfrm>
          <a:off x="2434185" y="2330870"/>
          <a:ext cx="1765125" cy="1765125"/>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latin typeface="Open Sans" charset="0"/>
              <a:ea typeface="Open Sans" charset="0"/>
              <a:cs typeface="Open Sans" charset="0"/>
            </a:rPr>
            <a:t>Shifts in Instructional Practice</a:t>
          </a:r>
        </a:p>
      </dsp:txBody>
      <dsp:txXfrm>
        <a:off x="2520351" y="2417036"/>
        <a:ext cx="1592793" cy="1592793"/>
      </dsp:txXfrm>
    </dsp:sp>
    <dsp:sp modelId="{1EACDBAD-6201-6640-A8A2-72A15BEFFA49}">
      <dsp:nvSpPr>
        <dsp:cNvPr id="0" name=""/>
        <dsp:cNvSpPr/>
      </dsp:nvSpPr>
      <dsp:spPr>
        <a:xfrm>
          <a:off x="4335089" y="2330870"/>
          <a:ext cx="1765125" cy="1765125"/>
        </a:xfrm>
        <a:prstGeom prst="roundRect">
          <a:avLst/>
        </a:prstGeom>
        <a:solidFill>
          <a:srgbClr val="6E7073"/>
        </a:solidFill>
        <a:ln w="254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latin typeface="Open Sans" charset="0"/>
              <a:ea typeface="Open Sans" charset="0"/>
              <a:cs typeface="Open Sans" charset="0"/>
            </a:rPr>
            <a:t>Effective </a:t>
          </a:r>
          <a:r>
            <a:rPr lang="en-US" sz="1800" kern="1200" dirty="0">
              <a:latin typeface="Open Sans" charset="0"/>
              <a:ea typeface="Open Sans" charset="0"/>
              <a:cs typeface="Open Sans" charset="0"/>
            </a:rPr>
            <a:t>Educators</a:t>
          </a:r>
        </a:p>
      </dsp:txBody>
      <dsp:txXfrm>
        <a:off x="4421255" y="2417036"/>
        <a:ext cx="1592793" cy="1592793"/>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C52593-34A3-4240-B357-0BF277C7008B}">
      <dsp:nvSpPr>
        <dsp:cNvPr id="0" name=""/>
        <dsp:cNvSpPr/>
      </dsp:nvSpPr>
      <dsp:spPr>
        <a:xfrm>
          <a:off x="0" y="43139"/>
          <a:ext cx="8382000" cy="823680"/>
        </a:xfrm>
        <a:prstGeom prst="roundRect">
          <a:avLst/>
        </a:prstGeom>
        <a:solidFill>
          <a:schemeClr val="tx1">
            <a:lumMod val="60000"/>
            <a:lumOff val="4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en-US" sz="3200" kern="1200" dirty="0" smtClean="0"/>
            <a:t>March/April 2017</a:t>
          </a:r>
          <a:endParaRPr lang="en-US" sz="3200" kern="1200" dirty="0"/>
        </a:p>
      </dsp:txBody>
      <dsp:txXfrm>
        <a:off x="40209" y="83348"/>
        <a:ext cx="8301582" cy="743262"/>
      </dsp:txXfrm>
    </dsp:sp>
    <dsp:sp modelId="{7C789F98-3395-4092-9799-55605E0F9A34}">
      <dsp:nvSpPr>
        <dsp:cNvPr id="0" name=""/>
        <dsp:cNvSpPr/>
      </dsp:nvSpPr>
      <dsp:spPr>
        <a:xfrm>
          <a:off x="0" y="866820"/>
          <a:ext cx="8382000" cy="12585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129" tIns="40640" rIns="227584" bIns="40640" numCol="1" spcCol="1270" anchor="t" anchorCtr="0">
          <a:noAutofit/>
        </a:bodyPr>
        <a:lstStyle/>
        <a:p>
          <a:pPr marL="228600" lvl="1" indent="-228600" algn="l" defTabSz="1111250">
            <a:lnSpc>
              <a:spcPct val="90000"/>
            </a:lnSpc>
            <a:spcBef>
              <a:spcPct val="0"/>
            </a:spcBef>
            <a:spcAft>
              <a:spcPct val="20000"/>
            </a:spcAft>
            <a:buChar char="••"/>
          </a:pPr>
          <a:r>
            <a:rPr lang="en-US" sz="2500" kern="1200" smtClean="0">
              <a:solidFill>
                <a:schemeClr val="accent1"/>
              </a:solidFill>
            </a:rPr>
            <a:t>Training for </a:t>
          </a:r>
          <a:r>
            <a:rPr lang="en-US" sz="2500" b="1" kern="1200" smtClean="0">
              <a:solidFill>
                <a:schemeClr val="accent1"/>
              </a:solidFill>
            </a:rPr>
            <a:t>school leaders </a:t>
          </a:r>
          <a:r>
            <a:rPr lang="en-US" sz="2500" kern="1200" smtClean="0">
              <a:solidFill>
                <a:schemeClr val="accent1"/>
              </a:solidFill>
            </a:rPr>
            <a:t>on curriculum and standard alignment through Integrated Leadership Course</a:t>
          </a:r>
          <a:endParaRPr lang="en-US" sz="2500" kern="1200" dirty="0">
            <a:solidFill>
              <a:schemeClr val="accent1"/>
            </a:solidFill>
          </a:endParaRPr>
        </a:p>
      </dsp:txBody>
      <dsp:txXfrm>
        <a:off x="0" y="866820"/>
        <a:ext cx="8382000" cy="1258560"/>
      </dsp:txXfrm>
    </dsp:sp>
    <dsp:sp modelId="{390E37FF-5132-4471-BCD6-BB227291DC69}">
      <dsp:nvSpPr>
        <dsp:cNvPr id="0" name=""/>
        <dsp:cNvSpPr/>
      </dsp:nvSpPr>
      <dsp:spPr>
        <a:xfrm>
          <a:off x="0" y="2125380"/>
          <a:ext cx="8382000" cy="823680"/>
        </a:xfrm>
        <a:prstGeom prst="roundRect">
          <a:avLst/>
        </a:prstGeom>
        <a:solidFill>
          <a:schemeClr val="tx1">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en-US" sz="3200" kern="1200" dirty="0" smtClean="0"/>
            <a:t>June 2017</a:t>
          </a:r>
          <a:endParaRPr lang="en-US" sz="3200" kern="1200" dirty="0"/>
        </a:p>
      </dsp:txBody>
      <dsp:txXfrm>
        <a:off x="40209" y="2165589"/>
        <a:ext cx="8301582" cy="743262"/>
      </dsp:txXfrm>
    </dsp:sp>
    <dsp:sp modelId="{473DD960-AF4A-4E39-B71E-21231DA36506}">
      <dsp:nvSpPr>
        <dsp:cNvPr id="0" name=""/>
        <dsp:cNvSpPr/>
      </dsp:nvSpPr>
      <dsp:spPr>
        <a:xfrm>
          <a:off x="0" y="2949060"/>
          <a:ext cx="8382000" cy="1656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129" tIns="40640" rIns="227584" bIns="40640" numCol="1" spcCol="1270" anchor="t" anchorCtr="0">
          <a:noAutofit/>
        </a:bodyPr>
        <a:lstStyle/>
        <a:p>
          <a:pPr marL="228600" lvl="1" indent="-228600" algn="l" defTabSz="1111250">
            <a:lnSpc>
              <a:spcPct val="90000"/>
            </a:lnSpc>
            <a:spcBef>
              <a:spcPct val="0"/>
            </a:spcBef>
            <a:spcAft>
              <a:spcPct val="20000"/>
            </a:spcAft>
            <a:buChar char="••"/>
          </a:pPr>
          <a:r>
            <a:rPr lang="en-US" sz="2500" kern="1200" dirty="0" smtClean="0">
              <a:solidFill>
                <a:schemeClr val="accent1"/>
              </a:solidFill>
            </a:rPr>
            <a:t>Two-day trainings for </a:t>
          </a:r>
          <a:r>
            <a:rPr lang="en-US" sz="2500" b="1" kern="1200" dirty="0" smtClean="0">
              <a:solidFill>
                <a:schemeClr val="accent1"/>
              </a:solidFill>
            </a:rPr>
            <a:t>teachers</a:t>
          </a:r>
          <a:r>
            <a:rPr lang="en-US" sz="2500" kern="1200" dirty="0" smtClean="0">
              <a:solidFill>
                <a:schemeClr val="accent1"/>
              </a:solidFill>
            </a:rPr>
            <a:t> to deepen understanding of instructional shifts and changes in academic expectations, and to evaluate instructional materials for alignment.</a:t>
          </a:r>
          <a:endParaRPr lang="en-US" sz="2500" kern="1200" dirty="0">
            <a:solidFill>
              <a:schemeClr val="accent1"/>
            </a:solidFill>
          </a:endParaRPr>
        </a:p>
      </dsp:txBody>
      <dsp:txXfrm>
        <a:off x="0" y="2949060"/>
        <a:ext cx="8382000" cy="165600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AAE748-4523-4C15-AB39-0E5922391EEA}">
      <dsp:nvSpPr>
        <dsp:cNvPr id="0" name=""/>
        <dsp:cNvSpPr/>
      </dsp:nvSpPr>
      <dsp:spPr>
        <a:xfrm>
          <a:off x="1163" y="983812"/>
          <a:ext cx="1611475" cy="805737"/>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en-US" sz="2300" kern="1200" dirty="0"/>
            <a:t>State</a:t>
          </a:r>
        </a:p>
      </dsp:txBody>
      <dsp:txXfrm>
        <a:off x="24762" y="1007411"/>
        <a:ext cx="1564277" cy="758539"/>
      </dsp:txXfrm>
    </dsp:sp>
    <dsp:sp modelId="{EC9C0E63-577E-4376-BC8B-314CE933B4A4}">
      <dsp:nvSpPr>
        <dsp:cNvPr id="0" name=""/>
        <dsp:cNvSpPr/>
      </dsp:nvSpPr>
      <dsp:spPr>
        <a:xfrm>
          <a:off x="1612639" y="1360534"/>
          <a:ext cx="644590" cy="52294"/>
        </a:xfrm>
        <a:custGeom>
          <a:avLst/>
          <a:gdLst/>
          <a:ahLst/>
          <a:cxnLst/>
          <a:rect l="0" t="0" r="0" b="0"/>
          <a:pathLst>
            <a:path>
              <a:moveTo>
                <a:pt x="0" y="26147"/>
              </a:moveTo>
              <a:lnTo>
                <a:pt x="644590" y="26147"/>
              </a:lnTo>
            </a:path>
          </a:pathLst>
        </a:custGeom>
        <a:noFill/>
        <a:ln w="15875"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1918819" y="1370566"/>
        <a:ext cx="32229" cy="32229"/>
      </dsp:txXfrm>
    </dsp:sp>
    <dsp:sp modelId="{3D4C448A-F3C7-4F27-8276-2C74FCE3AFF1}">
      <dsp:nvSpPr>
        <dsp:cNvPr id="0" name=""/>
        <dsp:cNvSpPr/>
      </dsp:nvSpPr>
      <dsp:spPr>
        <a:xfrm>
          <a:off x="2257229" y="983812"/>
          <a:ext cx="1611475" cy="805737"/>
        </a:xfrm>
        <a:prstGeom prst="roundRect">
          <a:avLst>
            <a:gd name="adj" fmla="val 10000"/>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en-US" sz="2300" kern="1200" dirty="0"/>
            <a:t>Districts</a:t>
          </a:r>
        </a:p>
      </dsp:txBody>
      <dsp:txXfrm>
        <a:off x="2280828" y="1007411"/>
        <a:ext cx="1564277" cy="758539"/>
      </dsp:txXfrm>
    </dsp:sp>
    <dsp:sp modelId="{DDEB791D-03F6-4E65-A245-C9311ECAF5AA}">
      <dsp:nvSpPr>
        <dsp:cNvPr id="0" name=""/>
        <dsp:cNvSpPr/>
      </dsp:nvSpPr>
      <dsp:spPr>
        <a:xfrm>
          <a:off x="3868704" y="1360534"/>
          <a:ext cx="644590" cy="52294"/>
        </a:xfrm>
        <a:custGeom>
          <a:avLst/>
          <a:gdLst/>
          <a:ahLst/>
          <a:cxnLst/>
          <a:rect l="0" t="0" r="0" b="0"/>
          <a:pathLst>
            <a:path>
              <a:moveTo>
                <a:pt x="0" y="26147"/>
              </a:moveTo>
              <a:lnTo>
                <a:pt x="644590" y="26147"/>
              </a:lnTo>
            </a:path>
          </a:pathLst>
        </a:custGeom>
        <a:noFill/>
        <a:ln w="15875"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174885" y="1370566"/>
        <a:ext cx="32229" cy="32229"/>
      </dsp:txXfrm>
    </dsp:sp>
    <dsp:sp modelId="{65F5220B-5EBA-4D62-8947-0D70AA7350A3}">
      <dsp:nvSpPr>
        <dsp:cNvPr id="0" name=""/>
        <dsp:cNvSpPr/>
      </dsp:nvSpPr>
      <dsp:spPr>
        <a:xfrm>
          <a:off x="4513295" y="983812"/>
          <a:ext cx="1611475" cy="805737"/>
        </a:xfrm>
        <a:prstGeom prst="roundRect">
          <a:avLst>
            <a:gd name="adj" fmla="val 10000"/>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en-US" sz="2300" kern="1200"/>
            <a:t>School Leaders</a:t>
          </a:r>
        </a:p>
      </dsp:txBody>
      <dsp:txXfrm>
        <a:off x="4536894" y="1007411"/>
        <a:ext cx="1564277" cy="758539"/>
      </dsp:txXfrm>
    </dsp:sp>
    <dsp:sp modelId="{446B9A25-7EB0-412A-8ECB-057207B9E4A1}">
      <dsp:nvSpPr>
        <dsp:cNvPr id="0" name=""/>
        <dsp:cNvSpPr/>
      </dsp:nvSpPr>
      <dsp:spPr>
        <a:xfrm>
          <a:off x="6124770" y="1360534"/>
          <a:ext cx="644590" cy="52294"/>
        </a:xfrm>
        <a:custGeom>
          <a:avLst/>
          <a:gdLst/>
          <a:ahLst/>
          <a:cxnLst/>
          <a:rect l="0" t="0" r="0" b="0"/>
          <a:pathLst>
            <a:path>
              <a:moveTo>
                <a:pt x="0" y="26147"/>
              </a:moveTo>
              <a:lnTo>
                <a:pt x="644590" y="26147"/>
              </a:lnTo>
            </a:path>
          </a:pathLst>
        </a:custGeom>
        <a:noFill/>
        <a:ln w="15875"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6430951" y="1370566"/>
        <a:ext cx="32229" cy="32229"/>
      </dsp:txXfrm>
    </dsp:sp>
    <dsp:sp modelId="{ABCB7F20-F0B3-4261-9222-19BFB6560E13}">
      <dsp:nvSpPr>
        <dsp:cNvPr id="0" name=""/>
        <dsp:cNvSpPr/>
      </dsp:nvSpPr>
      <dsp:spPr>
        <a:xfrm>
          <a:off x="6769360" y="983812"/>
          <a:ext cx="1611475" cy="805737"/>
        </a:xfrm>
        <a:prstGeom prst="roundRect">
          <a:avLst>
            <a:gd name="adj" fmla="val 10000"/>
          </a:avLst>
        </a:prstGeom>
        <a:solidFill>
          <a:schemeClr val="accent4">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en-US" sz="2300" kern="1200" dirty="0"/>
            <a:t>Teachers</a:t>
          </a:r>
        </a:p>
      </dsp:txBody>
      <dsp:txXfrm>
        <a:off x="6792959" y="1007411"/>
        <a:ext cx="1564277" cy="758539"/>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AAE748-4523-4C15-AB39-0E5922391EEA}">
      <dsp:nvSpPr>
        <dsp:cNvPr id="0" name=""/>
        <dsp:cNvSpPr/>
      </dsp:nvSpPr>
      <dsp:spPr>
        <a:xfrm>
          <a:off x="5237" y="1107636"/>
          <a:ext cx="2182980" cy="1091490"/>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en-US" sz="2300" kern="1200" dirty="0"/>
            <a:t>State</a:t>
          </a:r>
        </a:p>
      </dsp:txBody>
      <dsp:txXfrm>
        <a:off x="37206" y="1139605"/>
        <a:ext cx="2119042" cy="1027552"/>
      </dsp:txXfrm>
    </dsp:sp>
    <dsp:sp modelId="{EC9C0E63-577E-4376-BC8B-314CE933B4A4}">
      <dsp:nvSpPr>
        <dsp:cNvPr id="0" name=""/>
        <dsp:cNvSpPr/>
      </dsp:nvSpPr>
      <dsp:spPr>
        <a:xfrm>
          <a:off x="2188217" y="1623674"/>
          <a:ext cx="873192" cy="59414"/>
        </a:xfrm>
        <a:custGeom>
          <a:avLst/>
          <a:gdLst/>
          <a:ahLst/>
          <a:cxnLst/>
          <a:rect l="0" t="0" r="0" b="0"/>
          <a:pathLst>
            <a:path>
              <a:moveTo>
                <a:pt x="0" y="29707"/>
              </a:moveTo>
              <a:lnTo>
                <a:pt x="873192" y="29707"/>
              </a:lnTo>
            </a:path>
          </a:pathLst>
        </a:custGeom>
        <a:noFill/>
        <a:ln w="15875"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2602984" y="1631551"/>
        <a:ext cx="43659" cy="43659"/>
      </dsp:txXfrm>
    </dsp:sp>
    <dsp:sp modelId="{3D4C448A-F3C7-4F27-8276-2C74FCE3AFF1}">
      <dsp:nvSpPr>
        <dsp:cNvPr id="0" name=""/>
        <dsp:cNvSpPr/>
      </dsp:nvSpPr>
      <dsp:spPr>
        <a:xfrm>
          <a:off x="3061409" y="1107636"/>
          <a:ext cx="2182980" cy="1091490"/>
        </a:xfrm>
        <a:prstGeom prst="roundRect">
          <a:avLst>
            <a:gd name="adj" fmla="val 10000"/>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en-US" sz="2300" kern="1200" dirty="0"/>
            <a:t>Districts</a:t>
          </a:r>
        </a:p>
      </dsp:txBody>
      <dsp:txXfrm>
        <a:off x="3093378" y="1139605"/>
        <a:ext cx="2119042" cy="1027552"/>
      </dsp:txXfrm>
    </dsp:sp>
    <dsp:sp modelId="{DDEB791D-03F6-4E65-A245-C9311ECAF5AA}">
      <dsp:nvSpPr>
        <dsp:cNvPr id="0" name=""/>
        <dsp:cNvSpPr/>
      </dsp:nvSpPr>
      <dsp:spPr>
        <a:xfrm rot="19457599">
          <a:off x="5143316" y="1309871"/>
          <a:ext cx="1075339" cy="59414"/>
        </a:xfrm>
        <a:custGeom>
          <a:avLst/>
          <a:gdLst/>
          <a:ahLst/>
          <a:cxnLst/>
          <a:rect l="0" t="0" r="0" b="0"/>
          <a:pathLst>
            <a:path>
              <a:moveTo>
                <a:pt x="0" y="29707"/>
              </a:moveTo>
              <a:lnTo>
                <a:pt x="1075339" y="29707"/>
              </a:lnTo>
            </a:path>
          </a:pathLst>
        </a:custGeom>
        <a:noFill/>
        <a:ln w="15875"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654102" y="1312694"/>
        <a:ext cx="53766" cy="53766"/>
      </dsp:txXfrm>
    </dsp:sp>
    <dsp:sp modelId="{65F5220B-5EBA-4D62-8947-0D70AA7350A3}">
      <dsp:nvSpPr>
        <dsp:cNvPr id="0" name=""/>
        <dsp:cNvSpPr/>
      </dsp:nvSpPr>
      <dsp:spPr>
        <a:xfrm>
          <a:off x="6117582" y="480029"/>
          <a:ext cx="2182980" cy="1091490"/>
        </a:xfrm>
        <a:prstGeom prst="roundRect">
          <a:avLst>
            <a:gd name="adj" fmla="val 10000"/>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en-US" sz="2300" kern="1200" dirty="0"/>
            <a:t>School Leaders</a:t>
          </a:r>
        </a:p>
      </dsp:txBody>
      <dsp:txXfrm>
        <a:off x="6149551" y="511998"/>
        <a:ext cx="2119042" cy="1027552"/>
      </dsp:txXfrm>
    </dsp:sp>
    <dsp:sp modelId="{446B9A25-7EB0-412A-8ECB-057207B9E4A1}">
      <dsp:nvSpPr>
        <dsp:cNvPr id="0" name=""/>
        <dsp:cNvSpPr/>
      </dsp:nvSpPr>
      <dsp:spPr>
        <a:xfrm rot="2142401">
          <a:off x="5143316" y="1937477"/>
          <a:ext cx="1075339" cy="59414"/>
        </a:xfrm>
        <a:custGeom>
          <a:avLst/>
          <a:gdLst/>
          <a:ahLst/>
          <a:cxnLst/>
          <a:rect l="0" t="0" r="0" b="0"/>
          <a:pathLst>
            <a:path>
              <a:moveTo>
                <a:pt x="0" y="29707"/>
              </a:moveTo>
              <a:lnTo>
                <a:pt x="1075339" y="29707"/>
              </a:lnTo>
            </a:path>
          </a:pathLst>
        </a:custGeom>
        <a:noFill/>
        <a:ln w="15875"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654102" y="1940301"/>
        <a:ext cx="53766" cy="53766"/>
      </dsp:txXfrm>
    </dsp:sp>
    <dsp:sp modelId="{ABCB7F20-F0B3-4261-9222-19BFB6560E13}">
      <dsp:nvSpPr>
        <dsp:cNvPr id="0" name=""/>
        <dsp:cNvSpPr/>
      </dsp:nvSpPr>
      <dsp:spPr>
        <a:xfrm>
          <a:off x="6117582" y="1735243"/>
          <a:ext cx="2182980" cy="1091490"/>
        </a:xfrm>
        <a:prstGeom prst="roundRect">
          <a:avLst>
            <a:gd name="adj" fmla="val 10000"/>
          </a:avLst>
        </a:prstGeom>
        <a:solidFill>
          <a:schemeClr val="accent4"/>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en-US" sz="2300" kern="1200" dirty="0"/>
            <a:t>Teachers</a:t>
          </a:r>
        </a:p>
      </dsp:txBody>
      <dsp:txXfrm>
        <a:off x="6149551" y="1767212"/>
        <a:ext cx="2119042" cy="1027552"/>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AAE748-4523-4C15-AB39-0E5922391EEA}">
      <dsp:nvSpPr>
        <dsp:cNvPr id="0" name=""/>
        <dsp:cNvSpPr/>
      </dsp:nvSpPr>
      <dsp:spPr>
        <a:xfrm>
          <a:off x="874789" y="993451"/>
          <a:ext cx="1725321" cy="862660"/>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a:t>State</a:t>
          </a:r>
        </a:p>
      </dsp:txBody>
      <dsp:txXfrm>
        <a:off x="900055" y="1018717"/>
        <a:ext cx="1674789" cy="812128"/>
      </dsp:txXfrm>
    </dsp:sp>
    <dsp:sp modelId="{EC9C0E63-577E-4376-BC8B-314CE933B4A4}">
      <dsp:nvSpPr>
        <dsp:cNvPr id="0" name=""/>
        <dsp:cNvSpPr/>
      </dsp:nvSpPr>
      <dsp:spPr>
        <a:xfrm rot="18289469">
          <a:off x="2340927" y="901505"/>
          <a:ext cx="1208494" cy="54492"/>
        </a:xfrm>
        <a:custGeom>
          <a:avLst/>
          <a:gdLst/>
          <a:ahLst/>
          <a:cxnLst/>
          <a:rect l="0" t="0" r="0" b="0"/>
          <a:pathLst>
            <a:path>
              <a:moveTo>
                <a:pt x="0" y="27246"/>
              </a:moveTo>
              <a:lnTo>
                <a:pt x="1208494" y="27246"/>
              </a:lnTo>
            </a:path>
          </a:pathLst>
        </a:custGeom>
        <a:noFill/>
        <a:ln w="15875"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66750">
            <a:lnSpc>
              <a:spcPct val="90000"/>
            </a:lnSpc>
            <a:spcBef>
              <a:spcPct val="0"/>
            </a:spcBef>
            <a:spcAft>
              <a:spcPct val="35000"/>
            </a:spcAft>
          </a:pPr>
          <a:endParaRPr lang="en-US" sz="1500" kern="1200"/>
        </a:p>
      </dsp:txBody>
      <dsp:txXfrm>
        <a:off x="2914962" y="898539"/>
        <a:ext cx="60424" cy="60424"/>
      </dsp:txXfrm>
    </dsp:sp>
    <dsp:sp modelId="{3D4C448A-F3C7-4F27-8276-2C74FCE3AFF1}">
      <dsp:nvSpPr>
        <dsp:cNvPr id="0" name=""/>
        <dsp:cNvSpPr/>
      </dsp:nvSpPr>
      <dsp:spPr>
        <a:xfrm>
          <a:off x="3290239" y="1391"/>
          <a:ext cx="1725321" cy="862660"/>
        </a:xfrm>
        <a:prstGeom prst="roundRect">
          <a:avLst>
            <a:gd name="adj" fmla="val 10000"/>
          </a:avLst>
        </a:prstGeom>
        <a:solidFill>
          <a:schemeClr val="tx1"/>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a:t>Districts</a:t>
          </a:r>
        </a:p>
      </dsp:txBody>
      <dsp:txXfrm>
        <a:off x="3315505" y="26657"/>
        <a:ext cx="1674789" cy="812128"/>
      </dsp:txXfrm>
    </dsp:sp>
    <dsp:sp modelId="{DDEB791D-03F6-4E65-A245-C9311ECAF5AA}">
      <dsp:nvSpPr>
        <dsp:cNvPr id="0" name=""/>
        <dsp:cNvSpPr/>
      </dsp:nvSpPr>
      <dsp:spPr>
        <a:xfrm>
          <a:off x="2600110" y="1397535"/>
          <a:ext cx="690128" cy="54492"/>
        </a:xfrm>
        <a:custGeom>
          <a:avLst/>
          <a:gdLst/>
          <a:ahLst/>
          <a:cxnLst/>
          <a:rect l="0" t="0" r="0" b="0"/>
          <a:pathLst>
            <a:path>
              <a:moveTo>
                <a:pt x="0" y="27246"/>
              </a:moveTo>
              <a:lnTo>
                <a:pt x="690128" y="27246"/>
              </a:lnTo>
            </a:path>
          </a:pathLst>
        </a:custGeom>
        <a:noFill/>
        <a:ln w="15875"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66750">
            <a:lnSpc>
              <a:spcPct val="90000"/>
            </a:lnSpc>
            <a:spcBef>
              <a:spcPct val="0"/>
            </a:spcBef>
            <a:spcAft>
              <a:spcPct val="35000"/>
            </a:spcAft>
          </a:pPr>
          <a:endParaRPr lang="en-US" sz="1500" kern="1200"/>
        </a:p>
      </dsp:txBody>
      <dsp:txXfrm>
        <a:off x="2927921" y="1407528"/>
        <a:ext cx="34506" cy="34506"/>
      </dsp:txXfrm>
    </dsp:sp>
    <dsp:sp modelId="{65F5220B-5EBA-4D62-8947-0D70AA7350A3}">
      <dsp:nvSpPr>
        <dsp:cNvPr id="0" name=""/>
        <dsp:cNvSpPr/>
      </dsp:nvSpPr>
      <dsp:spPr>
        <a:xfrm>
          <a:off x="3290239" y="993451"/>
          <a:ext cx="1725321" cy="862660"/>
        </a:xfrm>
        <a:prstGeom prst="roundRect">
          <a:avLst>
            <a:gd name="adj" fmla="val 10000"/>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dirty="0"/>
            <a:t>School Leaders</a:t>
          </a:r>
        </a:p>
      </dsp:txBody>
      <dsp:txXfrm>
        <a:off x="3315505" y="1018717"/>
        <a:ext cx="1674789" cy="812128"/>
      </dsp:txXfrm>
    </dsp:sp>
    <dsp:sp modelId="{E5F26431-D58F-4E7A-A273-89BA20DB2A4C}">
      <dsp:nvSpPr>
        <dsp:cNvPr id="0" name=""/>
        <dsp:cNvSpPr/>
      </dsp:nvSpPr>
      <dsp:spPr>
        <a:xfrm>
          <a:off x="5015560" y="1397535"/>
          <a:ext cx="690128" cy="54492"/>
        </a:xfrm>
        <a:custGeom>
          <a:avLst/>
          <a:gdLst/>
          <a:ahLst/>
          <a:cxnLst/>
          <a:rect l="0" t="0" r="0" b="0"/>
          <a:pathLst>
            <a:path>
              <a:moveTo>
                <a:pt x="0" y="27246"/>
              </a:moveTo>
              <a:lnTo>
                <a:pt x="690128" y="27246"/>
              </a:lnTo>
            </a:path>
          </a:pathLst>
        </a:custGeom>
        <a:noFill/>
        <a:ln w="15875"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66750">
            <a:lnSpc>
              <a:spcPct val="90000"/>
            </a:lnSpc>
            <a:spcBef>
              <a:spcPct val="0"/>
            </a:spcBef>
            <a:spcAft>
              <a:spcPct val="35000"/>
            </a:spcAft>
          </a:pPr>
          <a:endParaRPr lang="en-US" sz="1500" kern="1200"/>
        </a:p>
      </dsp:txBody>
      <dsp:txXfrm>
        <a:off x="5343371" y="1407528"/>
        <a:ext cx="34506" cy="34506"/>
      </dsp:txXfrm>
    </dsp:sp>
    <dsp:sp modelId="{77BEEAE0-67CF-41DF-8479-A85335E85615}">
      <dsp:nvSpPr>
        <dsp:cNvPr id="0" name=""/>
        <dsp:cNvSpPr/>
      </dsp:nvSpPr>
      <dsp:spPr>
        <a:xfrm>
          <a:off x="5705689" y="993451"/>
          <a:ext cx="1725321" cy="862660"/>
        </a:xfrm>
        <a:prstGeom prst="roundRect">
          <a:avLst>
            <a:gd name="adj" fmla="val 10000"/>
          </a:avLst>
        </a:prstGeom>
        <a:solidFill>
          <a:schemeClr val="accent4">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dirty="0"/>
            <a:t>Teachers</a:t>
          </a:r>
        </a:p>
      </dsp:txBody>
      <dsp:txXfrm>
        <a:off x="5730955" y="1018717"/>
        <a:ext cx="1674789" cy="812128"/>
      </dsp:txXfrm>
    </dsp:sp>
    <dsp:sp modelId="{446B9A25-7EB0-412A-8ECB-057207B9E4A1}">
      <dsp:nvSpPr>
        <dsp:cNvPr id="0" name=""/>
        <dsp:cNvSpPr/>
      </dsp:nvSpPr>
      <dsp:spPr>
        <a:xfrm rot="3310531">
          <a:off x="2340927" y="1893565"/>
          <a:ext cx="1208494" cy="54492"/>
        </a:xfrm>
        <a:custGeom>
          <a:avLst/>
          <a:gdLst/>
          <a:ahLst/>
          <a:cxnLst/>
          <a:rect l="0" t="0" r="0" b="0"/>
          <a:pathLst>
            <a:path>
              <a:moveTo>
                <a:pt x="0" y="27246"/>
              </a:moveTo>
              <a:lnTo>
                <a:pt x="1208494" y="27246"/>
              </a:lnTo>
            </a:path>
          </a:pathLst>
        </a:custGeom>
        <a:noFill/>
        <a:ln w="15875"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66750">
            <a:lnSpc>
              <a:spcPct val="90000"/>
            </a:lnSpc>
            <a:spcBef>
              <a:spcPct val="0"/>
            </a:spcBef>
            <a:spcAft>
              <a:spcPct val="35000"/>
            </a:spcAft>
          </a:pPr>
          <a:endParaRPr lang="en-US" sz="1500" kern="1200"/>
        </a:p>
      </dsp:txBody>
      <dsp:txXfrm>
        <a:off x="2914962" y="1890599"/>
        <a:ext cx="60424" cy="60424"/>
      </dsp:txXfrm>
    </dsp:sp>
    <dsp:sp modelId="{ABCB7F20-F0B3-4261-9222-19BFB6560E13}">
      <dsp:nvSpPr>
        <dsp:cNvPr id="0" name=""/>
        <dsp:cNvSpPr/>
      </dsp:nvSpPr>
      <dsp:spPr>
        <a:xfrm>
          <a:off x="3290239" y="1985510"/>
          <a:ext cx="1725321" cy="862660"/>
        </a:xfrm>
        <a:prstGeom prst="roundRect">
          <a:avLst>
            <a:gd name="adj" fmla="val 10000"/>
          </a:avLst>
        </a:prstGeom>
        <a:solidFill>
          <a:schemeClr val="accent4"/>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dirty="0"/>
            <a:t>Teachers</a:t>
          </a:r>
        </a:p>
      </dsp:txBody>
      <dsp:txXfrm>
        <a:off x="3315505" y="2010776"/>
        <a:ext cx="1674789" cy="812128"/>
      </dsp:txXfrm>
    </dsp:sp>
    <dsp:sp modelId="{1A9E6413-EB04-4111-93D9-ACCA8B7F1429}">
      <dsp:nvSpPr>
        <dsp:cNvPr id="0" name=""/>
        <dsp:cNvSpPr/>
      </dsp:nvSpPr>
      <dsp:spPr>
        <a:xfrm>
          <a:off x="5015560" y="2389595"/>
          <a:ext cx="690128" cy="54492"/>
        </a:xfrm>
        <a:custGeom>
          <a:avLst/>
          <a:gdLst/>
          <a:ahLst/>
          <a:cxnLst/>
          <a:rect l="0" t="0" r="0" b="0"/>
          <a:pathLst>
            <a:path>
              <a:moveTo>
                <a:pt x="0" y="27246"/>
              </a:moveTo>
              <a:lnTo>
                <a:pt x="690128" y="27246"/>
              </a:lnTo>
            </a:path>
          </a:pathLst>
        </a:custGeom>
        <a:noFill/>
        <a:ln w="15875"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343371" y="2399588"/>
        <a:ext cx="34506" cy="34506"/>
      </dsp:txXfrm>
    </dsp:sp>
    <dsp:sp modelId="{E59B2F9C-EA73-428A-9D93-7545DD85EDF0}">
      <dsp:nvSpPr>
        <dsp:cNvPr id="0" name=""/>
        <dsp:cNvSpPr/>
      </dsp:nvSpPr>
      <dsp:spPr>
        <a:xfrm>
          <a:off x="5705689" y="1985510"/>
          <a:ext cx="1725321" cy="862660"/>
        </a:xfrm>
        <a:prstGeom prst="roundRect">
          <a:avLst>
            <a:gd name="adj" fmla="val 10000"/>
          </a:avLst>
        </a:prstGeom>
        <a:solidFill>
          <a:schemeClr val="accent4"/>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dirty="0" smtClean="0"/>
            <a:t>Teachers</a:t>
          </a:r>
          <a:endParaRPr lang="en-US" sz="1500" kern="1200" dirty="0"/>
        </a:p>
      </dsp:txBody>
      <dsp:txXfrm>
        <a:off x="5730955" y="2010776"/>
        <a:ext cx="1674789" cy="812128"/>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AAE748-4523-4C15-AB39-0E5922391EEA}">
      <dsp:nvSpPr>
        <dsp:cNvPr id="0" name=""/>
        <dsp:cNvSpPr/>
      </dsp:nvSpPr>
      <dsp:spPr>
        <a:xfrm>
          <a:off x="2227" y="1174414"/>
          <a:ext cx="1611066" cy="805533"/>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a:t>State</a:t>
          </a:r>
        </a:p>
      </dsp:txBody>
      <dsp:txXfrm>
        <a:off x="25820" y="1198007"/>
        <a:ext cx="1563880" cy="758347"/>
      </dsp:txXfrm>
    </dsp:sp>
    <dsp:sp modelId="{EC9C0E63-577E-4376-BC8B-314CE933B4A4}">
      <dsp:nvSpPr>
        <dsp:cNvPr id="0" name=""/>
        <dsp:cNvSpPr/>
      </dsp:nvSpPr>
      <dsp:spPr>
        <a:xfrm rot="19457599">
          <a:off x="1538700" y="1322607"/>
          <a:ext cx="793613" cy="45966"/>
        </a:xfrm>
        <a:custGeom>
          <a:avLst/>
          <a:gdLst/>
          <a:ahLst/>
          <a:cxnLst/>
          <a:rect l="0" t="0" r="0" b="0"/>
          <a:pathLst>
            <a:path>
              <a:moveTo>
                <a:pt x="0" y="22983"/>
              </a:moveTo>
              <a:lnTo>
                <a:pt x="793613" y="22983"/>
              </a:lnTo>
            </a:path>
          </a:pathLst>
        </a:custGeom>
        <a:noFill/>
        <a:ln w="15875"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66750">
            <a:lnSpc>
              <a:spcPct val="90000"/>
            </a:lnSpc>
            <a:spcBef>
              <a:spcPct val="0"/>
            </a:spcBef>
            <a:spcAft>
              <a:spcPct val="35000"/>
            </a:spcAft>
          </a:pPr>
          <a:endParaRPr lang="en-US" sz="1500" kern="1200"/>
        </a:p>
      </dsp:txBody>
      <dsp:txXfrm>
        <a:off x="1915666" y="1325750"/>
        <a:ext cx="39680" cy="39680"/>
      </dsp:txXfrm>
    </dsp:sp>
    <dsp:sp modelId="{3D4C448A-F3C7-4F27-8276-2C74FCE3AFF1}">
      <dsp:nvSpPr>
        <dsp:cNvPr id="0" name=""/>
        <dsp:cNvSpPr/>
      </dsp:nvSpPr>
      <dsp:spPr>
        <a:xfrm>
          <a:off x="2257720" y="711233"/>
          <a:ext cx="1611066" cy="805533"/>
        </a:xfrm>
        <a:prstGeom prst="roundRect">
          <a:avLst>
            <a:gd name="adj" fmla="val 10000"/>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a:t>Districts</a:t>
          </a:r>
        </a:p>
      </dsp:txBody>
      <dsp:txXfrm>
        <a:off x="2281313" y="734826"/>
        <a:ext cx="1563880" cy="758347"/>
      </dsp:txXfrm>
    </dsp:sp>
    <dsp:sp modelId="{5E2B970C-372B-4C92-9C73-5426D0F74EA8}">
      <dsp:nvSpPr>
        <dsp:cNvPr id="0" name=""/>
        <dsp:cNvSpPr/>
      </dsp:nvSpPr>
      <dsp:spPr>
        <a:xfrm>
          <a:off x="3868786" y="1091016"/>
          <a:ext cx="644426" cy="45966"/>
        </a:xfrm>
        <a:custGeom>
          <a:avLst/>
          <a:gdLst/>
          <a:ahLst/>
          <a:cxnLst/>
          <a:rect l="0" t="0" r="0" b="0"/>
          <a:pathLst>
            <a:path>
              <a:moveTo>
                <a:pt x="0" y="22983"/>
              </a:moveTo>
              <a:lnTo>
                <a:pt x="644426" y="22983"/>
              </a:lnTo>
            </a:path>
          </a:pathLst>
        </a:custGeom>
        <a:noFill/>
        <a:ln w="15875"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66750">
            <a:lnSpc>
              <a:spcPct val="90000"/>
            </a:lnSpc>
            <a:spcBef>
              <a:spcPct val="0"/>
            </a:spcBef>
            <a:spcAft>
              <a:spcPct val="35000"/>
            </a:spcAft>
          </a:pPr>
          <a:endParaRPr lang="en-US" sz="1500" kern="1200"/>
        </a:p>
      </dsp:txBody>
      <dsp:txXfrm>
        <a:off x="4174889" y="1097889"/>
        <a:ext cx="32221" cy="32221"/>
      </dsp:txXfrm>
    </dsp:sp>
    <dsp:sp modelId="{A252087C-3035-49A6-A0F5-4090F20A7A08}">
      <dsp:nvSpPr>
        <dsp:cNvPr id="0" name=""/>
        <dsp:cNvSpPr/>
      </dsp:nvSpPr>
      <dsp:spPr>
        <a:xfrm>
          <a:off x="4513213" y="711233"/>
          <a:ext cx="1611066" cy="805533"/>
        </a:xfrm>
        <a:prstGeom prst="roundRect">
          <a:avLst>
            <a:gd name="adj" fmla="val 10000"/>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a:t>School Leaders</a:t>
          </a:r>
        </a:p>
      </dsp:txBody>
      <dsp:txXfrm>
        <a:off x="4536806" y="734826"/>
        <a:ext cx="1563880" cy="758347"/>
      </dsp:txXfrm>
    </dsp:sp>
    <dsp:sp modelId="{5A182006-9BFD-4F08-B61C-3300DDC4FDA9}">
      <dsp:nvSpPr>
        <dsp:cNvPr id="0" name=""/>
        <dsp:cNvSpPr/>
      </dsp:nvSpPr>
      <dsp:spPr>
        <a:xfrm>
          <a:off x="6124279" y="1091016"/>
          <a:ext cx="644426" cy="45966"/>
        </a:xfrm>
        <a:custGeom>
          <a:avLst/>
          <a:gdLst/>
          <a:ahLst/>
          <a:cxnLst/>
          <a:rect l="0" t="0" r="0" b="0"/>
          <a:pathLst>
            <a:path>
              <a:moveTo>
                <a:pt x="0" y="22983"/>
              </a:moveTo>
              <a:lnTo>
                <a:pt x="644426" y="22983"/>
              </a:lnTo>
            </a:path>
          </a:pathLst>
        </a:custGeom>
        <a:noFill/>
        <a:ln w="15875"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66750">
            <a:lnSpc>
              <a:spcPct val="90000"/>
            </a:lnSpc>
            <a:spcBef>
              <a:spcPct val="0"/>
            </a:spcBef>
            <a:spcAft>
              <a:spcPct val="35000"/>
            </a:spcAft>
          </a:pPr>
          <a:endParaRPr lang="en-US" sz="1500" kern="1200"/>
        </a:p>
      </dsp:txBody>
      <dsp:txXfrm>
        <a:off x="6430382" y="1097889"/>
        <a:ext cx="32221" cy="32221"/>
      </dsp:txXfrm>
    </dsp:sp>
    <dsp:sp modelId="{E31DD2EF-C551-4B6A-B8F8-55ED4F0837D6}">
      <dsp:nvSpPr>
        <dsp:cNvPr id="0" name=""/>
        <dsp:cNvSpPr/>
      </dsp:nvSpPr>
      <dsp:spPr>
        <a:xfrm>
          <a:off x="6768706" y="711233"/>
          <a:ext cx="1611066" cy="805533"/>
        </a:xfrm>
        <a:prstGeom prst="roundRect">
          <a:avLst>
            <a:gd name="adj" fmla="val 10000"/>
          </a:avLst>
        </a:prstGeom>
        <a:solidFill>
          <a:schemeClr val="accent4">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a:t>Teachers</a:t>
          </a:r>
        </a:p>
      </dsp:txBody>
      <dsp:txXfrm>
        <a:off x="6792299" y="734826"/>
        <a:ext cx="1563880" cy="758347"/>
      </dsp:txXfrm>
    </dsp:sp>
    <dsp:sp modelId="{446B9A25-7EB0-412A-8ECB-057207B9E4A1}">
      <dsp:nvSpPr>
        <dsp:cNvPr id="0" name=""/>
        <dsp:cNvSpPr/>
      </dsp:nvSpPr>
      <dsp:spPr>
        <a:xfrm rot="2142401">
          <a:off x="1538700" y="1785788"/>
          <a:ext cx="793613" cy="45966"/>
        </a:xfrm>
        <a:custGeom>
          <a:avLst/>
          <a:gdLst/>
          <a:ahLst/>
          <a:cxnLst/>
          <a:rect l="0" t="0" r="0" b="0"/>
          <a:pathLst>
            <a:path>
              <a:moveTo>
                <a:pt x="0" y="22983"/>
              </a:moveTo>
              <a:lnTo>
                <a:pt x="793613" y="22983"/>
              </a:lnTo>
            </a:path>
          </a:pathLst>
        </a:custGeom>
        <a:noFill/>
        <a:ln w="15875"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66750">
            <a:lnSpc>
              <a:spcPct val="90000"/>
            </a:lnSpc>
            <a:spcBef>
              <a:spcPct val="0"/>
            </a:spcBef>
            <a:spcAft>
              <a:spcPct val="35000"/>
            </a:spcAft>
          </a:pPr>
          <a:endParaRPr lang="en-US" sz="1500" kern="1200"/>
        </a:p>
      </dsp:txBody>
      <dsp:txXfrm>
        <a:off x="1915666" y="1788931"/>
        <a:ext cx="39680" cy="39680"/>
      </dsp:txXfrm>
    </dsp:sp>
    <dsp:sp modelId="{ABCB7F20-F0B3-4261-9222-19BFB6560E13}">
      <dsp:nvSpPr>
        <dsp:cNvPr id="0" name=""/>
        <dsp:cNvSpPr/>
      </dsp:nvSpPr>
      <dsp:spPr>
        <a:xfrm>
          <a:off x="2257720" y="1637596"/>
          <a:ext cx="1611066" cy="805533"/>
        </a:xfrm>
        <a:prstGeom prst="roundRect">
          <a:avLst>
            <a:gd name="adj" fmla="val 10000"/>
          </a:avLst>
        </a:prstGeom>
        <a:solidFill>
          <a:schemeClr val="accent4"/>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dirty="0"/>
            <a:t>Teachers</a:t>
          </a:r>
        </a:p>
      </dsp:txBody>
      <dsp:txXfrm>
        <a:off x="2281313" y="1661189"/>
        <a:ext cx="1563880" cy="758347"/>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AAE748-4523-4C15-AB39-0E5922391EEA}">
      <dsp:nvSpPr>
        <dsp:cNvPr id="0" name=""/>
        <dsp:cNvSpPr/>
      </dsp:nvSpPr>
      <dsp:spPr>
        <a:xfrm>
          <a:off x="1895586" y="1046582"/>
          <a:ext cx="1817594" cy="908797"/>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en-US" sz="2300" kern="1200" dirty="0"/>
            <a:t>State</a:t>
          </a:r>
        </a:p>
      </dsp:txBody>
      <dsp:txXfrm>
        <a:off x="1922204" y="1073200"/>
        <a:ext cx="1764358" cy="855561"/>
      </dsp:txXfrm>
    </dsp:sp>
    <dsp:sp modelId="{EC9C0E63-577E-4376-BC8B-314CE933B4A4}">
      <dsp:nvSpPr>
        <dsp:cNvPr id="0" name=""/>
        <dsp:cNvSpPr/>
      </dsp:nvSpPr>
      <dsp:spPr>
        <a:xfrm rot="18289469">
          <a:off x="3440136" y="951176"/>
          <a:ext cx="1273127" cy="54492"/>
        </a:xfrm>
        <a:custGeom>
          <a:avLst/>
          <a:gdLst/>
          <a:ahLst/>
          <a:cxnLst/>
          <a:rect l="0" t="0" r="0" b="0"/>
          <a:pathLst>
            <a:path>
              <a:moveTo>
                <a:pt x="0" y="27246"/>
              </a:moveTo>
              <a:lnTo>
                <a:pt x="1273127" y="27246"/>
              </a:lnTo>
            </a:path>
          </a:pathLst>
        </a:custGeom>
        <a:noFill/>
        <a:ln w="15875"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66750">
            <a:lnSpc>
              <a:spcPct val="90000"/>
            </a:lnSpc>
            <a:spcBef>
              <a:spcPct val="0"/>
            </a:spcBef>
            <a:spcAft>
              <a:spcPct val="35000"/>
            </a:spcAft>
          </a:pPr>
          <a:endParaRPr lang="en-US" sz="1500" kern="1200"/>
        </a:p>
      </dsp:txBody>
      <dsp:txXfrm>
        <a:off x="4044871" y="946594"/>
        <a:ext cx="63656" cy="63656"/>
      </dsp:txXfrm>
    </dsp:sp>
    <dsp:sp modelId="{3D4C448A-F3C7-4F27-8276-2C74FCE3AFF1}">
      <dsp:nvSpPr>
        <dsp:cNvPr id="0" name=""/>
        <dsp:cNvSpPr/>
      </dsp:nvSpPr>
      <dsp:spPr>
        <a:xfrm>
          <a:off x="4440218" y="1465"/>
          <a:ext cx="1817594" cy="908797"/>
        </a:xfrm>
        <a:prstGeom prst="roundRect">
          <a:avLst>
            <a:gd name="adj" fmla="val 10000"/>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en-US" sz="2300" kern="1200" dirty="0"/>
            <a:t>Districts</a:t>
          </a:r>
        </a:p>
      </dsp:txBody>
      <dsp:txXfrm>
        <a:off x="4466836" y="28083"/>
        <a:ext cx="1764358" cy="855561"/>
      </dsp:txXfrm>
    </dsp:sp>
    <dsp:sp modelId="{DDEB791D-03F6-4E65-A245-C9311ECAF5AA}">
      <dsp:nvSpPr>
        <dsp:cNvPr id="0" name=""/>
        <dsp:cNvSpPr/>
      </dsp:nvSpPr>
      <dsp:spPr>
        <a:xfrm>
          <a:off x="3713181" y="1473734"/>
          <a:ext cx="727037" cy="54492"/>
        </a:xfrm>
        <a:custGeom>
          <a:avLst/>
          <a:gdLst/>
          <a:ahLst/>
          <a:cxnLst/>
          <a:rect l="0" t="0" r="0" b="0"/>
          <a:pathLst>
            <a:path>
              <a:moveTo>
                <a:pt x="0" y="27246"/>
              </a:moveTo>
              <a:lnTo>
                <a:pt x="727037" y="27246"/>
              </a:lnTo>
            </a:path>
          </a:pathLst>
        </a:custGeom>
        <a:noFill/>
        <a:ln w="15875"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66750">
            <a:lnSpc>
              <a:spcPct val="90000"/>
            </a:lnSpc>
            <a:spcBef>
              <a:spcPct val="0"/>
            </a:spcBef>
            <a:spcAft>
              <a:spcPct val="35000"/>
            </a:spcAft>
          </a:pPr>
          <a:endParaRPr lang="en-US" sz="1500" kern="1200" dirty="0"/>
        </a:p>
      </dsp:txBody>
      <dsp:txXfrm>
        <a:off x="4058524" y="1482805"/>
        <a:ext cx="36351" cy="36351"/>
      </dsp:txXfrm>
    </dsp:sp>
    <dsp:sp modelId="{65F5220B-5EBA-4D62-8947-0D70AA7350A3}">
      <dsp:nvSpPr>
        <dsp:cNvPr id="0" name=""/>
        <dsp:cNvSpPr/>
      </dsp:nvSpPr>
      <dsp:spPr>
        <a:xfrm>
          <a:off x="4440218" y="1046582"/>
          <a:ext cx="1817594" cy="908797"/>
        </a:xfrm>
        <a:prstGeom prst="roundRect">
          <a:avLst>
            <a:gd name="adj" fmla="val 10000"/>
          </a:avLst>
        </a:prstGeom>
        <a:solidFill>
          <a:schemeClr val="accent3"/>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en-US" sz="2300" kern="1200" dirty="0"/>
            <a:t>School Leaders</a:t>
          </a:r>
        </a:p>
      </dsp:txBody>
      <dsp:txXfrm>
        <a:off x="4466836" y="1073200"/>
        <a:ext cx="1764358" cy="855561"/>
      </dsp:txXfrm>
    </dsp:sp>
    <dsp:sp modelId="{446B9A25-7EB0-412A-8ECB-057207B9E4A1}">
      <dsp:nvSpPr>
        <dsp:cNvPr id="0" name=""/>
        <dsp:cNvSpPr/>
      </dsp:nvSpPr>
      <dsp:spPr>
        <a:xfrm rot="3310531">
          <a:off x="3440136" y="1996293"/>
          <a:ext cx="1273127" cy="54492"/>
        </a:xfrm>
        <a:custGeom>
          <a:avLst/>
          <a:gdLst/>
          <a:ahLst/>
          <a:cxnLst/>
          <a:rect l="0" t="0" r="0" b="0"/>
          <a:pathLst>
            <a:path>
              <a:moveTo>
                <a:pt x="0" y="27246"/>
              </a:moveTo>
              <a:lnTo>
                <a:pt x="1273127" y="27246"/>
              </a:lnTo>
            </a:path>
          </a:pathLst>
        </a:custGeom>
        <a:noFill/>
        <a:ln w="15875"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66750">
            <a:lnSpc>
              <a:spcPct val="90000"/>
            </a:lnSpc>
            <a:spcBef>
              <a:spcPct val="0"/>
            </a:spcBef>
            <a:spcAft>
              <a:spcPct val="35000"/>
            </a:spcAft>
          </a:pPr>
          <a:endParaRPr lang="en-US" sz="1500" kern="1200"/>
        </a:p>
      </dsp:txBody>
      <dsp:txXfrm>
        <a:off x="4044871" y="1991711"/>
        <a:ext cx="63656" cy="63656"/>
      </dsp:txXfrm>
    </dsp:sp>
    <dsp:sp modelId="{ABCB7F20-F0B3-4261-9222-19BFB6560E13}">
      <dsp:nvSpPr>
        <dsp:cNvPr id="0" name=""/>
        <dsp:cNvSpPr/>
      </dsp:nvSpPr>
      <dsp:spPr>
        <a:xfrm>
          <a:off x="4440218" y="2091699"/>
          <a:ext cx="1817594" cy="908797"/>
        </a:xfrm>
        <a:prstGeom prst="roundRect">
          <a:avLst>
            <a:gd name="adj" fmla="val 10000"/>
          </a:avLst>
        </a:prstGeom>
        <a:solidFill>
          <a:schemeClr val="accent4"/>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en-US" sz="2300" kern="1200" dirty="0"/>
            <a:t>Teachers</a:t>
          </a:r>
        </a:p>
      </dsp:txBody>
      <dsp:txXfrm>
        <a:off x="4466836" y="2118317"/>
        <a:ext cx="1764358" cy="85556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6A4F8E-EFBB-D348-8F2E-C935EE523C3A}">
      <dsp:nvSpPr>
        <dsp:cNvPr id="0" name=""/>
        <dsp:cNvSpPr/>
      </dsp:nvSpPr>
      <dsp:spPr>
        <a:xfrm>
          <a:off x="2004219" y="0"/>
          <a:ext cx="4525962" cy="4525962"/>
        </a:xfrm>
        <a:prstGeom prst="diamond">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FB954C3-74D2-FB41-8635-2325211A1244}">
      <dsp:nvSpPr>
        <dsp:cNvPr id="0" name=""/>
        <dsp:cNvSpPr/>
      </dsp:nvSpPr>
      <dsp:spPr>
        <a:xfrm>
          <a:off x="2434185" y="429966"/>
          <a:ext cx="1765125" cy="1765125"/>
        </a:xfrm>
        <a:prstGeom prst="roundRect">
          <a:avLst/>
        </a:prstGeom>
        <a:solidFill>
          <a:schemeClr val="bg1">
            <a:lumMod val="50000"/>
          </a:schemeClr>
        </a:solidFill>
        <a:ln w="254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latin typeface="Open Sans" charset="0"/>
              <a:ea typeface="Open Sans" charset="0"/>
              <a:cs typeface="Open Sans" charset="0"/>
            </a:rPr>
            <a:t>High Expectations</a:t>
          </a:r>
        </a:p>
      </dsp:txBody>
      <dsp:txXfrm>
        <a:off x="2520351" y="516132"/>
        <a:ext cx="1592793" cy="1592793"/>
      </dsp:txXfrm>
    </dsp:sp>
    <dsp:sp modelId="{9EC072DD-53A2-394A-864E-FD123761C727}">
      <dsp:nvSpPr>
        <dsp:cNvPr id="0" name=""/>
        <dsp:cNvSpPr/>
      </dsp:nvSpPr>
      <dsp:spPr>
        <a:xfrm>
          <a:off x="4335089" y="429966"/>
          <a:ext cx="1765125" cy="1765125"/>
        </a:xfrm>
        <a:prstGeom prst="roundRect">
          <a:avLst/>
        </a:prstGeom>
        <a:solidFill>
          <a:srgbClr val="0070C0"/>
        </a:solidFill>
        <a:ln w="254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latin typeface="Open Sans" charset="0"/>
              <a:ea typeface="Open Sans" charset="0"/>
              <a:cs typeface="Open Sans" charset="0"/>
            </a:rPr>
            <a:t>Strong Standards</a:t>
          </a:r>
        </a:p>
      </dsp:txBody>
      <dsp:txXfrm>
        <a:off x="4421255" y="516132"/>
        <a:ext cx="1592793" cy="1592793"/>
      </dsp:txXfrm>
    </dsp:sp>
    <dsp:sp modelId="{EAE8524C-6F36-0942-9BE4-CC5F633DE315}">
      <dsp:nvSpPr>
        <dsp:cNvPr id="0" name=""/>
        <dsp:cNvSpPr/>
      </dsp:nvSpPr>
      <dsp:spPr>
        <a:xfrm>
          <a:off x="2434185" y="2330870"/>
          <a:ext cx="1765125" cy="1765125"/>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latin typeface="Open Sans" charset="0"/>
              <a:ea typeface="Open Sans" charset="0"/>
              <a:cs typeface="Open Sans" charset="0"/>
            </a:rPr>
            <a:t>Shifts in Instructional Practice</a:t>
          </a:r>
        </a:p>
      </dsp:txBody>
      <dsp:txXfrm>
        <a:off x="2520351" y="2417036"/>
        <a:ext cx="1592793" cy="1592793"/>
      </dsp:txXfrm>
    </dsp:sp>
    <dsp:sp modelId="{1EACDBAD-6201-6640-A8A2-72A15BEFFA49}">
      <dsp:nvSpPr>
        <dsp:cNvPr id="0" name=""/>
        <dsp:cNvSpPr/>
      </dsp:nvSpPr>
      <dsp:spPr>
        <a:xfrm>
          <a:off x="4335089" y="2330870"/>
          <a:ext cx="1765125" cy="1765125"/>
        </a:xfrm>
        <a:prstGeom prst="roundRect">
          <a:avLst/>
        </a:prstGeom>
        <a:solidFill>
          <a:srgbClr val="6E7073"/>
        </a:solidFill>
        <a:ln w="254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latin typeface="Open Sans" charset="0"/>
              <a:ea typeface="Open Sans" charset="0"/>
              <a:cs typeface="Open Sans" charset="0"/>
            </a:rPr>
            <a:t>Effective </a:t>
          </a:r>
          <a:r>
            <a:rPr lang="en-US" sz="1800" kern="1200" dirty="0">
              <a:latin typeface="Open Sans" charset="0"/>
              <a:ea typeface="Open Sans" charset="0"/>
              <a:cs typeface="Open Sans" charset="0"/>
            </a:rPr>
            <a:t>Educators</a:t>
          </a:r>
        </a:p>
      </dsp:txBody>
      <dsp:txXfrm>
        <a:off x="4421255" y="2417036"/>
        <a:ext cx="1592793" cy="159279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87AB87-376D-496D-B866-55A423DB9F84}">
      <dsp:nvSpPr>
        <dsp:cNvPr id="0" name=""/>
        <dsp:cNvSpPr/>
      </dsp:nvSpPr>
      <dsp:spPr>
        <a:xfrm>
          <a:off x="2020" y="0"/>
          <a:ext cx="1982948" cy="4525963"/>
        </a:xfrm>
        <a:prstGeom prst="roundRect">
          <a:avLst>
            <a:gd name="adj" fmla="val 10000"/>
          </a:avLst>
        </a:prstGeom>
        <a:solidFill>
          <a:schemeClr val="dk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b="1" kern="1200" dirty="0" smtClean="0"/>
            <a:t>Subject</a:t>
          </a:r>
          <a:endParaRPr lang="en-US" sz="1900" b="1" kern="1200" dirty="0"/>
        </a:p>
      </dsp:txBody>
      <dsp:txXfrm>
        <a:off x="2020" y="0"/>
        <a:ext cx="1982948" cy="1357788"/>
      </dsp:txXfrm>
    </dsp:sp>
    <dsp:sp modelId="{0439EFEB-3963-46DF-B906-0A90917C9854}">
      <dsp:nvSpPr>
        <dsp:cNvPr id="0" name=""/>
        <dsp:cNvSpPr/>
      </dsp:nvSpPr>
      <dsp:spPr>
        <a:xfrm>
          <a:off x="200315" y="1357899"/>
          <a:ext cx="1586358" cy="659336"/>
        </a:xfrm>
        <a:prstGeom prst="roundRect">
          <a:avLst>
            <a:gd name="adj" fmla="val 10000"/>
          </a:avLst>
        </a:prstGeom>
        <a:solidFill>
          <a:schemeClr val="accent2">
            <a:lumMod val="40000"/>
            <a:lumOff val="60000"/>
          </a:schemeClr>
        </a:solidFill>
        <a:ln w="1587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en-US" sz="1800" kern="1200" dirty="0" smtClean="0"/>
            <a:t>Math</a:t>
          </a:r>
          <a:endParaRPr lang="en-US" sz="1800" kern="1200" dirty="0"/>
        </a:p>
      </dsp:txBody>
      <dsp:txXfrm>
        <a:off x="219626" y="1377210"/>
        <a:ext cx="1547736" cy="620714"/>
      </dsp:txXfrm>
    </dsp:sp>
    <dsp:sp modelId="{9B2CB4AB-9CDF-4C4F-B9F7-F74994ED2EA4}">
      <dsp:nvSpPr>
        <dsp:cNvPr id="0" name=""/>
        <dsp:cNvSpPr/>
      </dsp:nvSpPr>
      <dsp:spPr>
        <a:xfrm>
          <a:off x="200315" y="2118672"/>
          <a:ext cx="1586358" cy="659336"/>
        </a:xfrm>
        <a:prstGeom prst="roundRect">
          <a:avLst>
            <a:gd name="adj" fmla="val 10000"/>
          </a:avLst>
        </a:prstGeom>
        <a:solidFill>
          <a:schemeClr val="accent2">
            <a:lumMod val="40000"/>
            <a:lumOff val="60000"/>
          </a:schemeClr>
        </a:solidFill>
        <a:ln w="1587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en-US" sz="1800" kern="1200" dirty="0" smtClean="0"/>
            <a:t>ELA</a:t>
          </a:r>
          <a:endParaRPr lang="en-US" sz="1800" kern="1200" dirty="0"/>
        </a:p>
      </dsp:txBody>
      <dsp:txXfrm>
        <a:off x="219626" y="2137983"/>
        <a:ext cx="1547736" cy="620714"/>
      </dsp:txXfrm>
    </dsp:sp>
    <dsp:sp modelId="{EFF4012F-EE19-44ED-AAD4-CCFA4FD1428F}">
      <dsp:nvSpPr>
        <dsp:cNvPr id="0" name=""/>
        <dsp:cNvSpPr/>
      </dsp:nvSpPr>
      <dsp:spPr>
        <a:xfrm>
          <a:off x="200315" y="2879445"/>
          <a:ext cx="1586358" cy="659336"/>
        </a:xfrm>
        <a:prstGeom prst="roundRect">
          <a:avLst>
            <a:gd name="adj" fmla="val 10000"/>
          </a:avLst>
        </a:prstGeom>
        <a:solidFill>
          <a:schemeClr val="lt1">
            <a:hueOff val="0"/>
            <a:satOff val="0"/>
            <a:lumOff val="0"/>
            <a:alphaOff val="0"/>
          </a:schemeClr>
        </a:solidFill>
        <a:ln w="1587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en-US" sz="1800" kern="1200" dirty="0" smtClean="0"/>
            <a:t>Science</a:t>
          </a:r>
          <a:endParaRPr lang="en-US" sz="1800" kern="1200" dirty="0"/>
        </a:p>
      </dsp:txBody>
      <dsp:txXfrm>
        <a:off x="219626" y="2898756"/>
        <a:ext cx="1547736" cy="620714"/>
      </dsp:txXfrm>
    </dsp:sp>
    <dsp:sp modelId="{3C16687F-0DA8-4877-88F5-658077966F18}">
      <dsp:nvSpPr>
        <dsp:cNvPr id="0" name=""/>
        <dsp:cNvSpPr/>
      </dsp:nvSpPr>
      <dsp:spPr>
        <a:xfrm>
          <a:off x="200315" y="3640217"/>
          <a:ext cx="1586358" cy="659336"/>
        </a:xfrm>
        <a:prstGeom prst="roundRect">
          <a:avLst>
            <a:gd name="adj" fmla="val 10000"/>
          </a:avLst>
        </a:prstGeom>
        <a:solidFill>
          <a:schemeClr val="lt1">
            <a:hueOff val="0"/>
            <a:satOff val="0"/>
            <a:lumOff val="0"/>
            <a:alphaOff val="0"/>
          </a:schemeClr>
        </a:solidFill>
        <a:ln w="1587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en-US" sz="1800" kern="1200" dirty="0" smtClean="0"/>
            <a:t>Social Studies</a:t>
          </a:r>
          <a:endParaRPr lang="en-US" sz="1800" kern="1200" dirty="0"/>
        </a:p>
      </dsp:txBody>
      <dsp:txXfrm>
        <a:off x="219626" y="3659528"/>
        <a:ext cx="1547736" cy="620714"/>
      </dsp:txXfrm>
    </dsp:sp>
    <dsp:sp modelId="{CE67DF51-A4B9-404A-BE4E-3EE879984E55}">
      <dsp:nvSpPr>
        <dsp:cNvPr id="0" name=""/>
        <dsp:cNvSpPr/>
      </dsp:nvSpPr>
      <dsp:spPr>
        <a:xfrm>
          <a:off x="2133690" y="0"/>
          <a:ext cx="1982948" cy="4525963"/>
        </a:xfrm>
        <a:prstGeom prst="roundRect">
          <a:avLst>
            <a:gd name="adj" fmla="val 10000"/>
          </a:avLst>
        </a:prstGeom>
        <a:solidFill>
          <a:schemeClr val="dk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b="1" kern="1200" dirty="0" smtClean="0"/>
            <a:t>Standards Proposed to State Board for Final Read</a:t>
          </a:r>
          <a:endParaRPr lang="en-US" sz="1900" kern="1200" dirty="0"/>
        </a:p>
      </dsp:txBody>
      <dsp:txXfrm>
        <a:off x="2133690" y="0"/>
        <a:ext cx="1982948" cy="1357788"/>
      </dsp:txXfrm>
    </dsp:sp>
    <dsp:sp modelId="{0806501E-32C4-4FF8-8A04-FCF43B8CAA52}">
      <dsp:nvSpPr>
        <dsp:cNvPr id="0" name=""/>
        <dsp:cNvSpPr/>
      </dsp:nvSpPr>
      <dsp:spPr>
        <a:xfrm>
          <a:off x="2331985" y="1357899"/>
          <a:ext cx="1586358" cy="659336"/>
        </a:xfrm>
        <a:prstGeom prst="roundRect">
          <a:avLst>
            <a:gd name="adj" fmla="val 10000"/>
          </a:avLst>
        </a:prstGeom>
        <a:solidFill>
          <a:schemeClr val="accent2">
            <a:lumMod val="40000"/>
            <a:lumOff val="60000"/>
          </a:schemeClr>
        </a:solidFill>
        <a:ln w="1587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en-US" sz="1800" kern="1200" dirty="0" smtClean="0"/>
            <a:t>April 2016</a:t>
          </a:r>
          <a:endParaRPr lang="en-US" sz="1800" kern="1200" dirty="0"/>
        </a:p>
      </dsp:txBody>
      <dsp:txXfrm>
        <a:off x="2351296" y="1377210"/>
        <a:ext cx="1547736" cy="620714"/>
      </dsp:txXfrm>
    </dsp:sp>
    <dsp:sp modelId="{A882F89E-57C8-42EE-91CC-E4FF1B2FEFD7}">
      <dsp:nvSpPr>
        <dsp:cNvPr id="0" name=""/>
        <dsp:cNvSpPr/>
      </dsp:nvSpPr>
      <dsp:spPr>
        <a:xfrm>
          <a:off x="2331985" y="2118672"/>
          <a:ext cx="1586358" cy="659336"/>
        </a:xfrm>
        <a:prstGeom prst="roundRect">
          <a:avLst>
            <a:gd name="adj" fmla="val 10000"/>
          </a:avLst>
        </a:prstGeom>
        <a:solidFill>
          <a:schemeClr val="accent2">
            <a:lumMod val="40000"/>
            <a:lumOff val="60000"/>
          </a:schemeClr>
        </a:solidFill>
        <a:ln w="1587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en-US" sz="1800" kern="1200" dirty="0" smtClean="0"/>
            <a:t>April 2016</a:t>
          </a:r>
          <a:endParaRPr lang="en-US" sz="1800" kern="1200" dirty="0"/>
        </a:p>
      </dsp:txBody>
      <dsp:txXfrm>
        <a:off x="2351296" y="2137983"/>
        <a:ext cx="1547736" cy="620714"/>
      </dsp:txXfrm>
    </dsp:sp>
    <dsp:sp modelId="{DF76204C-60F9-4844-93E8-539BF44E65C3}">
      <dsp:nvSpPr>
        <dsp:cNvPr id="0" name=""/>
        <dsp:cNvSpPr/>
      </dsp:nvSpPr>
      <dsp:spPr>
        <a:xfrm>
          <a:off x="2331985" y="2879445"/>
          <a:ext cx="1586358" cy="659336"/>
        </a:xfrm>
        <a:prstGeom prst="roundRect">
          <a:avLst>
            <a:gd name="adj" fmla="val 10000"/>
          </a:avLst>
        </a:prstGeom>
        <a:solidFill>
          <a:schemeClr val="lt1">
            <a:hueOff val="0"/>
            <a:satOff val="0"/>
            <a:lumOff val="0"/>
            <a:alphaOff val="0"/>
          </a:schemeClr>
        </a:solidFill>
        <a:ln w="1587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en-US" sz="1800" kern="1200" dirty="0" smtClean="0"/>
            <a:t>October 2016</a:t>
          </a:r>
          <a:endParaRPr lang="en-US" sz="1800" kern="1200" dirty="0"/>
        </a:p>
      </dsp:txBody>
      <dsp:txXfrm>
        <a:off x="2351296" y="2898756"/>
        <a:ext cx="1547736" cy="620714"/>
      </dsp:txXfrm>
    </dsp:sp>
    <dsp:sp modelId="{EB6D44ED-600F-4FED-B8E1-C5982A9D6D6B}">
      <dsp:nvSpPr>
        <dsp:cNvPr id="0" name=""/>
        <dsp:cNvSpPr/>
      </dsp:nvSpPr>
      <dsp:spPr>
        <a:xfrm>
          <a:off x="2331985" y="3640217"/>
          <a:ext cx="1586358" cy="659336"/>
        </a:xfrm>
        <a:prstGeom prst="roundRect">
          <a:avLst>
            <a:gd name="adj" fmla="val 10000"/>
          </a:avLst>
        </a:prstGeom>
        <a:solidFill>
          <a:schemeClr val="lt1">
            <a:hueOff val="0"/>
            <a:satOff val="0"/>
            <a:lumOff val="0"/>
            <a:alphaOff val="0"/>
          </a:schemeClr>
        </a:solidFill>
        <a:ln w="1587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en-US" sz="1800" kern="1200" dirty="0" smtClean="0"/>
            <a:t>July 2017</a:t>
          </a:r>
          <a:endParaRPr lang="en-US" sz="1800" kern="1200" dirty="0"/>
        </a:p>
      </dsp:txBody>
      <dsp:txXfrm>
        <a:off x="2351296" y="3659528"/>
        <a:ext cx="1547736" cy="620714"/>
      </dsp:txXfrm>
    </dsp:sp>
    <dsp:sp modelId="{AFA54450-72A8-47F1-9F6B-FC01AA4F5057}">
      <dsp:nvSpPr>
        <dsp:cNvPr id="0" name=""/>
        <dsp:cNvSpPr/>
      </dsp:nvSpPr>
      <dsp:spPr>
        <a:xfrm>
          <a:off x="4265360" y="0"/>
          <a:ext cx="1982948" cy="4525963"/>
        </a:xfrm>
        <a:prstGeom prst="roundRect">
          <a:avLst>
            <a:gd name="adj" fmla="val 10000"/>
          </a:avLst>
        </a:prstGeom>
        <a:solidFill>
          <a:schemeClr val="dk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b="1" kern="1200" dirty="0" smtClean="0"/>
            <a:t>LEAs: New Standards in Classrooms</a:t>
          </a:r>
          <a:endParaRPr lang="en-US" sz="1900" kern="1200" dirty="0"/>
        </a:p>
      </dsp:txBody>
      <dsp:txXfrm>
        <a:off x="4265360" y="0"/>
        <a:ext cx="1982948" cy="1357788"/>
      </dsp:txXfrm>
    </dsp:sp>
    <dsp:sp modelId="{F2717A79-FE8D-466F-87C2-F6587AF44092}">
      <dsp:nvSpPr>
        <dsp:cNvPr id="0" name=""/>
        <dsp:cNvSpPr/>
      </dsp:nvSpPr>
      <dsp:spPr>
        <a:xfrm>
          <a:off x="4463655" y="1357899"/>
          <a:ext cx="1586358" cy="659336"/>
        </a:xfrm>
        <a:prstGeom prst="roundRect">
          <a:avLst>
            <a:gd name="adj" fmla="val 10000"/>
          </a:avLst>
        </a:prstGeom>
        <a:solidFill>
          <a:schemeClr val="accent2">
            <a:lumMod val="40000"/>
            <a:lumOff val="60000"/>
          </a:schemeClr>
        </a:solidFill>
        <a:ln w="1587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en-US" sz="1800" kern="1200" dirty="0" smtClean="0"/>
            <a:t>2017-18</a:t>
          </a:r>
          <a:endParaRPr lang="en-US" sz="1800" kern="1200" dirty="0"/>
        </a:p>
      </dsp:txBody>
      <dsp:txXfrm>
        <a:off x="4482966" y="1377210"/>
        <a:ext cx="1547736" cy="620714"/>
      </dsp:txXfrm>
    </dsp:sp>
    <dsp:sp modelId="{F3C47AEA-3EF8-4567-A346-447D25EDCD05}">
      <dsp:nvSpPr>
        <dsp:cNvPr id="0" name=""/>
        <dsp:cNvSpPr/>
      </dsp:nvSpPr>
      <dsp:spPr>
        <a:xfrm>
          <a:off x="4463655" y="2118672"/>
          <a:ext cx="1586358" cy="659336"/>
        </a:xfrm>
        <a:prstGeom prst="roundRect">
          <a:avLst>
            <a:gd name="adj" fmla="val 10000"/>
          </a:avLst>
        </a:prstGeom>
        <a:solidFill>
          <a:schemeClr val="accent2">
            <a:lumMod val="40000"/>
            <a:lumOff val="60000"/>
          </a:schemeClr>
        </a:solidFill>
        <a:ln w="1587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en-US" sz="1800" kern="1200" dirty="0" smtClean="0"/>
            <a:t>2017-18</a:t>
          </a:r>
          <a:endParaRPr lang="en-US" sz="1800" kern="1200" dirty="0"/>
        </a:p>
      </dsp:txBody>
      <dsp:txXfrm>
        <a:off x="4482966" y="2137983"/>
        <a:ext cx="1547736" cy="620714"/>
      </dsp:txXfrm>
    </dsp:sp>
    <dsp:sp modelId="{3557F200-AF33-4B9B-A573-7224415C85B9}">
      <dsp:nvSpPr>
        <dsp:cNvPr id="0" name=""/>
        <dsp:cNvSpPr/>
      </dsp:nvSpPr>
      <dsp:spPr>
        <a:xfrm>
          <a:off x="4463655" y="2879445"/>
          <a:ext cx="1586358" cy="659336"/>
        </a:xfrm>
        <a:prstGeom prst="roundRect">
          <a:avLst>
            <a:gd name="adj" fmla="val 10000"/>
          </a:avLst>
        </a:prstGeom>
        <a:solidFill>
          <a:schemeClr val="lt1">
            <a:hueOff val="0"/>
            <a:satOff val="0"/>
            <a:lumOff val="0"/>
            <a:alphaOff val="0"/>
          </a:schemeClr>
        </a:solidFill>
        <a:ln w="1587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en-US" sz="1800" kern="1200" dirty="0" smtClean="0"/>
            <a:t>2018-19</a:t>
          </a:r>
          <a:endParaRPr lang="en-US" sz="1800" kern="1200" dirty="0"/>
        </a:p>
      </dsp:txBody>
      <dsp:txXfrm>
        <a:off x="4482966" y="2898756"/>
        <a:ext cx="1547736" cy="620714"/>
      </dsp:txXfrm>
    </dsp:sp>
    <dsp:sp modelId="{1E9A3910-E1DB-44F3-9E74-B5384030508D}">
      <dsp:nvSpPr>
        <dsp:cNvPr id="0" name=""/>
        <dsp:cNvSpPr/>
      </dsp:nvSpPr>
      <dsp:spPr>
        <a:xfrm>
          <a:off x="4463655" y="3640217"/>
          <a:ext cx="1586358" cy="659336"/>
        </a:xfrm>
        <a:prstGeom prst="roundRect">
          <a:avLst>
            <a:gd name="adj" fmla="val 10000"/>
          </a:avLst>
        </a:prstGeom>
        <a:solidFill>
          <a:schemeClr val="lt1">
            <a:hueOff val="0"/>
            <a:satOff val="0"/>
            <a:lumOff val="0"/>
            <a:alphaOff val="0"/>
          </a:schemeClr>
        </a:solidFill>
        <a:ln w="1587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en-US" sz="1800" kern="1200" dirty="0" smtClean="0"/>
            <a:t>2019-20</a:t>
          </a:r>
          <a:endParaRPr lang="en-US" sz="1800" kern="1200" dirty="0"/>
        </a:p>
      </dsp:txBody>
      <dsp:txXfrm>
        <a:off x="4482966" y="3659528"/>
        <a:ext cx="1547736" cy="620714"/>
      </dsp:txXfrm>
    </dsp:sp>
    <dsp:sp modelId="{C4329AD4-BEAF-4491-A888-A30C7D585401}">
      <dsp:nvSpPr>
        <dsp:cNvPr id="0" name=""/>
        <dsp:cNvSpPr/>
      </dsp:nvSpPr>
      <dsp:spPr>
        <a:xfrm>
          <a:off x="6397030" y="0"/>
          <a:ext cx="1982948" cy="4525963"/>
        </a:xfrm>
        <a:prstGeom prst="roundRect">
          <a:avLst>
            <a:gd name="adj" fmla="val 10000"/>
          </a:avLst>
        </a:prstGeom>
        <a:solidFill>
          <a:schemeClr val="dk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b="1" kern="1200" dirty="0" smtClean="0"/>
            <a:t>New Assessment</a:t>
          </a:r>
          <a:endParaRPr lang="en-US" sz="1900" b="1" kern="1200" dirty="0"/>
        </a:p>
      </dsp:txBody>
      <dsp:txXfrm>
        <a:off x="6397030" y="0"/>
        <a:ext cx="1982948" cy="1357788"/>
      </dsp:txXfrm>
    </dsp:sp>
    <dsp:sp modelId="{D4B389F3-8AF3-4762-A97E-00F58AB1CD81}">
      <dsp:nvSpPr>
        <dsp:cNvPr id="0" name=""/>
        <dsp:cNvSpPr/>
      </dsp:nvSpPr>
      <dsp:spPr>
        <a:xfrm>
          <a:off x="6595325" y="1357899"/>
          <a:ext cx="1586358" cy="659336"/>
        </a:xfrm>
        <a:prstGeom prst="roundRect">
          <a:avLst>
            <a:gd name="adj" fmla="val 10000"/>
          </a:avLst>
        </a:prstGeom>
        <a:solidFill>
          <a:schemeClr val="accent2">
            <a:lumMod val="40000"/>
            <a:lumOff val="60000"/>
          </a:schemeClr>
        </a:solidFill>
        <a:ln w="1587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en-US" sz="1800" kern="1200" dirty="0" smtClean="0"/>
            <a:t>2017-18</a:t>
          </a:r>
          <a:endParaRPr lang="en-US" sz="1800" kern="1200" dirty="0"/>
        </a:p>
      </dsp:txBody>
      <dsp:txXfrm>
        <a:off x="6614636" y="1377210"/>
        <a:ext cx="1547736" cy="620714"/>
      </dsp:txXfrm>
    </dsp:sp>
    <dsp:sp modelId="{57AB11E3-9131-43CD-A7D2-4D4106EA171A}">
      <dsp:nvSpPr>
        <dsp:cNvPr id="0" name=""/>
        <dsp:cNvSpPr/>
      </dsp:nvSpPr>
      <dsp:spPr>
        <a:xfrm>
          <a:off x="6595325" y="2118672"/>
          <a:ext cx="1586358" cy="659336"/>
        </a:xfrm>
        <a:prstGeom prst="roundRect">
          <a:avLst>
            <a:gd name="adj" fmla="val 10000"/>
          </a:avLst>
        </a:prstGeom>
        <a:solidFill>
          <a:schemeClr val="accent2">
            <a:lumMod val="40000"/>
            <a:lumOff val="60000"/>
          </a:schemeClr>
        </a:solidFill>
        <a:ln w="1587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en-US" sz="1800" kern="1200" dirty="0" smtClean="0"/>
            <a:t>2017-18</a:t>
          </a:r>
          <a:endParaRPr lang="en-US" sz="1800" kern="1200" dirty="0"/>
        </a:p>
      </dsp:txBody>
      <dsp:txXfrm>
        <a:off x="6614636" y="2137983"/>
        <a:ext cx="1547736" cy="620714"/>
      </dsp:txXfrm>
    </dsp:sp>
    <dsp:sp modelId="{488ACC4C-7AF2-45A0-A77E-49F3AE42CD7D}">
      <dsp:nvSpPr>
        <dsp:cNvPr id="0" name=""/>
        <dsp:cNvSpPr/>
      </dsp:nvSpPr>
      <dsp:spPr>
        <a:xfrm>
          <a:off x="6595325" y="2879445"/>
          <a:ext cx="1586358" cy="659336"/>
        </a:xfrm>
        <a:prstGeom prst="roundRect">
          <a:avLst>
            <a:gd name="adj" fmla="val 10000"/>
          </a:avLst>
        </a:prstGeom>
        <a:solidFill>
          <a:schemeClr val="lt1">
            <a:hueOff val="0"/>
            <a:satOff val="0"/>
            <a:lumOff val="0"/>
            <a:alphaOff val="0"/>
          </a:schemeClr>
        </a:solidFill>
        <a:ln w="1587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en-US" sz="1800" kern="1200" dirty="0" smtClean="0"/>
            <a:t>2018-19</a:t>
          </a:r>
          <a:endParaRPr lang="en-US" sz="1800" kern="1200" dirty="0"/>
        </a:p>
      </dsp:txBody>
      <dsp:txXfrm>
        <a:off x="6614636" y="2898756"/>
        <a:ext cx="1547736" cy="620714"/>
      </dsp:txXfrm>
    </dsp:sp>
    <dsp:sp modelId="{304EF148-4680-456A-A149-F8E2D20154B3}">
      <dsp:nvSpPr>
        <dsp:cNvPr id="0" name=""/>
        <dsp:cNvSpPr/>
      </dsp:nvSpPr>
      <dsp:spPr>
        <a:xfrm>
          <a:off x="6595325" y="3640217"/>
          <a:ext cx="1586358" cy="659336"/>
        </a:xfrm>
        <a:prstGeom prst="roundRect">
          <a:avLst>
            <a:gd name="adj" fmla="val 10000"/>
          </a:avLst>
        </a:prstGeom>
        <a:solidFill>
          <a:schemeClr val="lt1">
            <a:hueOff val="0"/>
            <a:satOff val="0"/>
            <a:lumOff val="0"/>
            <a:alphaOff val="0"/>
          </a:schemeClr>
        </a:solidFill>
        <a:ln w="1587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en-US" sz="1800" kern="1200" dirty="0" smtClean="0"/>
            <a:t>2019-20</a:t>
          </a:r>
          <a:endParaRPr lang="en-US" sz="1800" kern="1200" dirty="0"/>
        </a:p>
      </dsp:txBody>
      <dsp:txXfrm>
        <a:off x="6614636" y="3659528"/>
        <a:ext cx="1547736" cy="62071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6A4F8E-EFBB-D348-8F2E-C935EE523C3A}">
      <dsp:nvSpPr>
        <dsp:cNvPr id="0" name=""/>
        <dsp:cNvSpPr/>
      </dsp:nvSpPr>
      <dsp:spPr>
        <a:xfrm>
          <a:off x="2004219" y="0"/>
          <a:ext cx="4525962" cy="4525962"/>
        </a:xfrm>
        <a:prstGeom prst="diamond">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FB954C3-74D2-FB41-8635-2325211A1244}">
      <dsp:nvSpPr>
        <dsp:cNvPr id="0" name=""/>
        <dsp:cNvSpPr/>
      </dsp:nvSpPr>
      <dsp:spPr>
        <a:xfrm>
          <a:off x="2434185" y="429966"/>
          <a:ext cx="1765125" cy="1765125"/>
        </a:xfrm>
        <a:prstGeom prst="roundRect">
          <a:avLst/>
        </a:prstGeom>
        <a:solidFill>
          <a:schemeClr val="bg1">
            <a:lumMod val="50000"/>
          </a:schemeClr>
        </a:solidFill>
        <a:ln w="254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latin typeface="Open Sans" charset="0"/>
              <a:ea typeface="Open Sans" charset="0"/>
              <a:cs typeface="Open Sans" charset="0"/>
            </a:rPr>
            <a:t>High Expectations</a:t>
          </a:r>
        </a:p>
      </dsp:txBody>
      <dsp:txXfrm>
        <a:off x="2520351" y="516132"/>
        <a:ext cx="1592793" cy="1592793"/>
      </dsp:txXfrm>
    </dsp:sp>
    <dsp:sp modelId="{9EC072DD-53A2-394A-864E-FD123761C727}">
      <dsp:nvSpPr>
        <dsp:cNvPr id="0" name=""/>
        <dsp:cNvSpPr/>
      </dsp:nvSpPr>
      <dsp:spPr>
        <a:xfrm>
          <a:off x="4335089" y="429966"/>
          <a:ext cx="1765125" cy="1765125"/>
        </a:xfrm>
        <a:prstGeom prst="roundRect">
          <a:avLst/>
        </a:prstGeom>
        <a:solidFill>
          <a:schemeClr val="bg1">
            <a:lumMod val="50000"/>
          </a:schemeClr>
        </a:solidFill>
        <a:ln w="254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latin typeface="Open Sans" charset="0"/>
              <a:ea typeface="Open Sans" charset="0"/>
              <a:cs typeface="Open Sans" charset="0"/>
            </a:rPr>
            <a:t>Strong Standards</a:t>
          </a:r>
        </a:p>
      </dsp:txBody>
      <dsp:txXfrm>
        <a:off x="4421255" y="516132"/>
        <a:ext cx="1592793" cy="1592793"/>
      </dsp:txXfrm>
    </dsp:sp>
    <dsp:sp modelId="{EAE8524C-6F36-0942-9BE4-CC5F633DE315}">
      <dsp:nvSpPr>
        <dsp:cNvPr id="0" name=""/>
        <dsp:cNvSpPr/>
      </dsp:nvSpPr>
      <dsp:spPr>
        <a:xfrm>
          <a:off x="2434185" y="2330870"/>
          <a:ext cx="1765125" cy="1765125"/>
        </a:xfrm>
        <a:prstGeom prst="roundRect">
          <a:avLst/>
        </a:prstGeom>
        <a:solidFill>
          <a:srgbClr val="0070C0"/>
        </a:solidFill>
        <a:ln w="254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latin typeface="Open Sans" charset="0"/>
              <a:ea typeface="Open Sans" charset="0"/>
              <a:cs typeface="Open Sans" charset="0"/>
            </a:rPr>
            <a:t>Shifts in Instructional Practice</a:t>
          </a:r>
        </a:p>
      </dsp:txBody>
      <dsp:txXfrm>
        <a:off x="2520351" y="2417036"/>
        <a:ext cx="1592793" cy="1592793"/>
      </dsp:txXfrm>
    </dsp:sp>
    <dsp:sp modelId="{1EACDBAD-6201-6640-A8A2-72A15BEFFA49}">
      <dsp:nvSpPr>
        <dsp:cNvPr id="0" name=""/>
        <dsp:cNvSpPr/>
      </dsp:nvSpPr>
      <dsp:spPr>
        <a:xfrm>
          <a:off x="4335089" y="2330870"/>
          <a:ext cx="1765125" cy="1765125"/>
        </a:xfrm>
        <a:prstGeom prst="roundRect">
          <a:avLst/>
        </a:prstGeom>
        <a:solidFill>
          <a:srgbClr val="6E7073"/>
        </a:solidFill>
        <a:ln w="254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latin typeface="Open Sans" charset="0"/>
              <a:ea typeface="Open Sans" charset="0"/>
              <a:cs typeface="Open Sans" charset="0"/>
            </a:rPr>
            <a:t>Effective </a:t>
          </a:r>
          <a:r>
            <a:rPr lang="en-US" sz="1800" kern="1200" dirty="0">
              <a:latin typeface="Open Sans" charset="0"/>
              <a:ea typeface="Open Sans" charset="0"/>
              <a:cs typeface="Open Sans" charset="0"/>
            </a:rPr>
            <a:t>Educators</a:t>
          </a:r>
        </a:p>
      </dsp:txBody>
      <dsp:txXfrm>
        <a:off x="4421255" y="2417036"/>
        <a:ext cx="1592793" cy="159279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6A4F8E-EFBB-D348-8F2E-C935EE523C3A}">
      <dsp:nvSpPr>
        <dsp:cNvPr id="0" name=""/>
        <dsp:cNvSpPr/>
      </dsp:nvSpPr>
      <dsp:spPr>
        <a:xfrm>
          <a:off x="2004219" y="0"/>
          <a:ext cx="4525962" cy="4525962"/>
        </a:xfrm>
        <a:prstGeom prst="diamond">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FB954C3-74D2-FB41-8635-2325211A1244}">
      <dsp:nvSpPr>
        <dsp:cNvPr id="0" name=""/>
        <dsp:cNvSpPr/>
      </dsp:nvSpPr>
      <dsp:spPr>
        <a:xfrm>
          <a:off x="2434185" y="429966"/>
          <a:ext cx="1765125" cy="1765125"/>
        </a:xfrm>
        <a:prstGeom prst="roundRect">
          <a:avLst/>
        </a:prstGeom>
        <a:solidFill>
          <a:schemeClr val="bg1">
            <a:lumMod val="50000"/>
          </a:schemeClr>
        </a:solidFill>
        <a:ln w="254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latin typeface="Open Sans" charset="0"/>
              <a:ea typeface="Open Sans" charset="0"/>
              <a:cs typeface="Open Sans" charset="0"/>
            </a:rPr>
            <a:t>High Expectations</a:t>
          </a:r>
        </a:p>
      </dsp:txBody>
      <dsp:txXfrm>
        <a:off x="2520351" y="516132"/>
        <a:ext cx="1592793" cy="1592793"/>
      </dsp:txXfrm>
    </dsp:sp>
    <dsp:sp modelId="{9EC072DD-53A2-394A-864E-FD123761C727}">
      <dsp:nvSpPr>
        <dsp:cNvPr id="0" name=""/>
        <dsp:cNvSpPr/>
      </dsp:nvSpPr>
      <dsp:spPr>
        <a:xfrm>
          <a:off x="4335089" y="429966"/>
          <a:ext cx="1765125" cy="1765125"/>
        </a:xfrm>
        <a:prstGeom prst="roundRect">
          <a:avLst/>
        </a:prstGeom>
        <a:solidFill>
          <a:schemeClr val="bg1">
            <a:lumMod val="50000"/>
          </a:schemeClr>
        </a:solidFill>
        <a:ln w="254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latin typeface="Open Sans" charset="0"/>
              <a:ea typeface="Open Sans" charset="0"/>
              <a:cs typeface="Open Sans" charset="0"/>
            </a:rPr>
            <a:t>Strong Standards</a:t>
          </a:r>
        </a:p>
      </dsp:txBody>
      <dsp:txXfrm>
        <a:off x="4421255" y="516132"/>
        <a:ext cx="1592793" cy="1592793"/>
      </dsp:txXfrm>
    </dsp:sp>
    <dsp:sp modelId="{EAE8524C-6F36-0942-9BE4-CC5F633DE315}">
      <dsp:nvSpPr>
        <dsp:cNvPr id="0" name=""/>
        <dsp:cNvSpPr/>
      </dsp:nvSpPr>
      <dsp:spPr>
        <a:xfrm>
          <a:off x="2434185" y="2330870"/>
          <a:ext cx="1765125" cy="1765125"/>
        </a:xfrm>
        <a:prstGeom prst="roundRect">
          <a:avLst/>
        </a:prstGeom>
        <a:solidFill>
          <a:srgbClr val="0070C0"/>
        </a:solidFill>
        <a:ln w="254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latin typeface="Open Sans" charset="0"/>
              <a:ea typeface="Open Sans" charset="0"/>
              <a:cs typeface="Open Sans" charset="0"/>
            </a:rPr>
            <a:t>Shifts in Instructional Practice</a:t>
          </a:r>
        </a:p>
      </dsp:txBody>
      <dsp:txXfrm>
        <a:off x="2520351" y="2417036"/>
        <a:ext cx="1592793" cy="1592793"/>
      </dsp:txXfrm>
    </dsp:sp>
    <dsp:sp modelId="{1EACDBAD-6201-6640-A8A2-72A15BEFFA49}">
      <dsp:nvSpPr>
        <dsp:cNvPr id="0" name=""/>
        <dsp:cNvSpPr/>
      </dsp:nvSpPr>
      <dsp:spPr>
        <a:xfrm>
          <a:off x="4335089" y="2330870"/>
          <a:ext cx="1765125" cy="1765125"/>
        </a:xfrm>
        <a:prstGeom prst="roundRect">
          <a:avLst/>
        </a:prstGeom>
        <a:solidFill>
          <a:srgbClr val="6E7073"/>
        </a:solidFill>
        <a:ln w="254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latin typeface="Open Sans" charset="0"/>
              <a:ea typeface="Open Sans" charset="0"/>
              <a:cs typeface="Open Sans" charset="0"/>
            </a:rPr>
            <a:t>Effective </a:t>
          </a:r>
          <a:r>
            <a:rPr lang="en-US" sz="1800" kern="1200" dirty="0">
              <a:latin typeface="Open Sans" charset="0"/>
              <a:ea typeface="Open Sans" charset="0"/>
              <a:cs typeface="Open Sans" charset="0"/>
            </a:rPr>
            <a:t>Educators</a:t>
          </a:r>
        </a:p>
      </dsp:txBody>
      <dsp:txXfrm>
        <a:off x="4421255" y="2417036"/>
        <a:ext cx="1592793" cy="159279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59324A-9FD9-442F-B361-995E6CCFB850}">
      <dsp:nvSpPr>
        <dsp:cNvPr id="0" name=""/>
        <dsp:cNvSpPr/>
      </dsp:nvSpPr>
      <dsp:spPr>
        <a:xfrm>
          <a:off x="3667576" y="-163810"/>
          <a:ext cx="1786118" cy="1896823"/>
        </a:xfrm>
        <a:prstGeom prst="ellipse">
          <a:avLst/>
        </a:prstGeom>
        <a:solidFill>
          <a:schemeClr val="tx1"/>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Standards</a:t>
          </a:r>
          <a:endParaRPr lang="en-US" sz="1600" kern="1200" dirty="0"/>
        </a:p>
      </dsp:txBody>
      <dsp:txXfrm>
        <a:off x="3929147" y="113973"/>
        <a:ext cx="1262976" cy="1341257"/>
      </dsp:txXfrm>
    </dsp:sp>
    <dsp:sp modelId="{D47B7690-881D-4621-BC66-5C6D0033D97A}">
      <dsp:nvSpPr>
        <dsp:cNvPr id="0" name=""/>
        <dsp:cNvSpPr/>
      </dsp:nvSpPr>
      <dsp:spPr>
        <a:xfrm rot="2160000">
          <a:off x="5362986" y="1201154"/>
          <a:ext cx="271619" cy="530119"/>
        </a:xfrm>
        <a:prstGeom prst="rightArrow">
          <a:avLst>
            <a:gd name="adj1" fmla="val 60000"/>
            <a:gd name="adj2" fmla="val 50000"/>
          </a:avLst>
        </a:prstGeom>
        <a:solidFill>
          <a:schemeClr val="tx1">
            <a:lumMod val="7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a:off x="5370767" y="1283230"/>
        <a:ext cx="190133" cy="318071"/>
      </dsp:txXfrm>
    </dsp:sp>
    <dsp:sp modelId="{D086ABA1-2E54-42A2-B13A-599590BF910D}">
      <dsp:nvSpPr>
        <dsp:cNvPr id="0" name=""/>
        <dsp:cNvSpPr/>
      </dsp:nvSpPr>
      <dsp:spPr>
        <a:xfrm>
          <a:off x="5548384" y="1205246"/>
          <a:ext cx="1842570" cy="1932699"/>
        </a:xfrm>
        <a:prstGeom prst="ellipse">
          <a:avLst/>
        </a:prstGeom>
        <a:solidFill>
          <a:schemeClr val="tx1"/>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Curriculum/</a:t>
          </a:r>
        </a:p>
        <a:p>
          <a:pPr lvl="0" algn="ctr" defTabSz="711200">
            <a:lnSpc>
              <a:spcPct val="90000"/>
            </a:lnSpc>
            <a:spcBef>
              <a:spcPct val="0"/>
            </a:spcBef>
            <a:spcAft>
              <a:spcPct val="35000"/>
            </a:spcAft>
          </a:pPr>
          <a:r>
            <a:rPr lang="en-US" sz="1600" kern="1200" dirty="0" smtClean="0"/>
            <a:t>Materials</a:t>
          </a:r>
          <a:endParaRPr lang="en-US" sz="1600" kern="1200" dirty="0"/>
        </a:p>
      </dsp:txBody>
      <dsp:txXfrm>
        <a:off x="5818222" y="1488283"/>
        <a:ext cx="1302894" cy="1366625"/>
      </dsp:txXfrm>
    </dsp:sp>
    <dsp:sp modelId="{E94BFB3B-6CD3-42F2-B477-546E907237DE}">
      <dsp:nvSpPr>
        <dsp:cNvPr id="0" name=""/>
        <dsp:cNvSpPr/>
      </dsp:nvSpPr>
      <dsp:spPr>
        <a:xfrm rot="6443138">
          <a:off x="6002650" y="3027377"/>
          <a:ext cx="232155" cy="530119"/>
        </a:xfrm>
        <a:prstGeom prst="rightArrow">
          <a:avLst>
            <a:gd name="adj1" fmla="val 60000"/>
            <a:gd name="adj2" fmla="val 50000"/>
          </a:avLst>
        </a:prstGeom>
        <a:solidFill>
          <a:schemeClr val="tx1">
            <a:lumMod val="7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rot="10800000">
        <a:off x="6047878" y="3100169"/>
        <a:ext cx="162509" cy="318071"/>
      </dsp:txXfrm>
    </dsp:sp>
    <dsp:sp modelId="{D0B5FF99-C58F-4A64-83B8-09B8079D5162}">
      <dsp:nvSpPr>
        <dsp:cNvPr id="0" name=""/>
        <dsp:cNvSpPr/>
      </dsp:nvSpPr>
      <dsp:spPr>
        <a:xfrm>
          <a:off x="4818302" y="3463963"/>
          <a:ext cx="1897389" cy="1903672"/>
        </a:xfrm>
        <a:prstGeom prst="ellipse">
          <a:avLst/>
        </a:prstGeom>
        <a:solidFill>
          <a:schemeClr val="tx1"/>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Assessment</a:t>
          </a:r>
          <a:endParaRPr lang="en-US" sz="1600" kern="1200" dirty="0"/>
        </a:p>
      </dsp:txBody>
      <dsp:txXfrm>
        <a:off x="5096168" y="3742749"/>
        <a:ext cx="1341657" cy="1346100"/>
      </dsp:txXfrm>
    </dsp:sp>
    <dsp:sp modelId="{C4F0974A-31BC-4447-A3B5-61F0157E19BA}">
      <dsp:nvSpPr>
        <dsp:cNvPr id="0" name=""/>
        <dsp:cNvSpPr/>
      </dsp:nvSpPr>
      <dsp:spPr>
        <a:xfrm rot="10800000">
          <a:off x="4508505" y="4150739"/>
          <a:ext cx="218923" cy="530119"/>
        </a:xfrm>
        <a:prstGeom prst="rightArrow">
          <a:avLst>
            <a:gd name="adj1" fmla="val 60000"/>
            <a:gd name="adj2" fmla="val 50000"/>
          </a:avLst>
        </a:prstGeom>
        <a:solidFill>
          <a:schemeClr val="tx1">
            <a:lumMod val="7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rot="10800000">
        <a:off x="4574182" y="4256763"/>
        <a:ext cx="153246" cy="318071"/>
      </dsp:txXfrm>
    </dsp:sp>
    <dsp:sp modelId="{33266E0B-174A-435B-91F3-BAA67E7A39AB}">
      <dsp:nvSpPr>
        <dsp:cNvPr id="0" name=""/>
        <dsp:cNvSpPr/>
      </dsp:nvSpPr>
      <dsp:spPr>
        <a:xfrm>
          <a:off x="2504222" y="3465290"/>
          <a:ext cx="1901017" cy="1901017"/>
        </a:xfrm>
        <a:prstGeom prst="ellipse">
          <a:avLst/>
        </a:prstGeom>
        <a:solidFill>
          <a:schemeClr val="tx1"/>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Instruction</a:t>
          </a:r>
          <a:endParaRPr lang="en-US" sz="1600" kern="1200" dirty="0"/>
        </a:p>
      </dsp:txBody>
      <dsp:txXfrm>
        <a:off x="2782619" y="3743687"/>
        <a:ext cx="1344223" cy="1344223"/>
      </dsp:txXfrm>
    </dsp:sp>
    <dsp:sp modelId="{31280390-AA77-45FD-8A9B-837FB5D4CCD3}">
      <dsp:nvSpPr>
        <dsp:cNvPr id="0" name=""/>
        <dsp:cNvSpPr/>
      </dsp:nvSpPr>
      <dsp:spPr>
        <a:xfrm rot="15018560">
          <a:off x="2934809" y="3043003"/>
          <a:ext cx="246996" cy="530119"/>
        </a:xfrm>
        <a:prstGeom prst="rightArrow">
          <a:avLst>
            <a:gd name="adj1" fmla="val 60000"/>
            <a:gd name="adj2" fmla="val 50000"/>
          </a:avLst>
        </a:prstGeom>
        <a:solidFill>
          <a:schemeClr val="tx1">
            <a:lumMod val="7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rot="10800000">
        <a:off x="2984342" y="3183910"/>
        <a:ext cx="172897" cy="318071"/>
      </dsp:txXfrm>
    </dsp:sp>
    <dsp:sp modelId="{4F2021F7-594E-4823-88B5-5C7100BDC6A5}">
      <dsp:nvSpPr>
        <dsp:cNvPr id="0" name=""/>
        <dsp:cNvSpPr/>
      </dsp:nvSpPr>
      <dsp:spPr>
        <a:xfrm>
          <a:off x="1670581" y="1206298"/>
          <a:ext cx="1962040" cy="1930594"/>
        </a:xfrm>
        <a:prstGeom prst="ellipse">
          <a:avLst/>
        </a:prstGeom>
        <a:solidFill>
          <a:schemeClr val="tx1"/>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Educator</a:t>
          </a:r>
        </a:p>
        <a:p>
          <a:pPr lvl="0" algn="ctr" defTabSz="711200">
            <a:lnSpc>
              <a:spcPct val="90000"/>
            </a:lnSpc>
            <a:spcBef>
              <a:spcPct val="0"/>
            </a:spcBef>
            <a:spcAft>
              <a:spcPct val="35000"/>
            </a:spcAft>
          </a:pPr>
          <a:r>
            <a:rPr lang="en-US" sz="1500" kern="1200" dirty="0" smtClean="0"/>
            <a:t>Development</a:t>
          </a:r>
          <a:endParaRPr lang="en-US" sz="1500" kern="1200" dirty="0"/>
        </a:p>
      </dsp:txBody>
      <dsp:txXfrm>
        <a:off x="1957915" y="1489027"/>
        <a:ext cx="1387372" cy="1365136"/>
      </dsp:txXfrm>
    </dsp:sp>
    <dsp:sp modelId="{A5ECE70D-78C5-45D0-9D1E-CCB9C6712CD5}">
      <dsp:nvSpPr>
        <dsp:cNvPr id="0" name=""/>
        <dsp:cNvSpPr/>
      </dsp:nvSpPr>
      <dsp:spPr>
        <a:xfrm rot="19440000">
          <a:off x="3501062" y="1198274"/>
          <a:ext cx="250754" cy="530119"/>
        </a:xfrm>
        <a:prstGeom prst="rightArrow">
          <a:avLst>
            <a:gd name="adj1" fmla="val 60000"/>
            <a:gd name="adj2" fmla="val 50000"/>
          </a:avLst>
        </a:prstGeom>
        <a:solidFill>
          <a:schemeClr val="tx1">
            <a:lumMod val="7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a:off x="3508245" y="1326406"/>
        <a:ext cx="175528" cy="31807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6A4F8E-EFBB-D348-8F2E-C935EE523C3A}">
      <dsp:nvSpPr>
        <dsp:cNvPr id="0" name=""/>
        <dsp:cNvSpPr/>
      </dsp:nvSpPr>
      <dsp:spPr>
        <a:xfrm>
          <a:off x="2004219" y="0"/>
          <a:ext cx="4525962" cy="4525962"/>
        </a:xfrm>
        <a:prstGeom prst="diamond">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FB954C3-74D2-FB41-8635-2325211A1244}">
      <dsp:nvSpPr>
        <dsp:cNvPr id="0" name=""/>
        <dsp:cNvSpPr/>
      </dsp:nvSpPr>
      <dsp:spPr>
        <a:xfrm>
          <a:off x="2434185" y="429966"/>
          <a:ext cx="1765125" cy="1765125"/>
        </a:xfrm>
        <a:prstGeom prst="roundRect">
          <a:avLst/>
        </a:prstGeom>
        <a:solidFill>
          <a:schemeClr val="bg1">
            <a:lumMod val="50000"/>
          </a:schemeClr>
        </a:solidFill>
        <a:ln w="254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latin typeface="Open Sans" charset="0"/>
              <a:ea typeface="Open Sans" charset="0"/>
              <a:cs typeface="Open Sans" charset="0"/>
            </a:rPr>
            <a:t>High Expectations</a:t>
          </a:r>
        </a:p>
      </dsp:txBody>
      <dsp:txXfrm>
        <a:off x="2520351" y="516132"/>
        <a:ext cx="1592793" cy="1592793"/>
      </dsp:txXfrm>
    </dsp:sp>
    <dsp:sp modelId="{9EC072DD-53A2-394A-864E-FD123761C727}">
      <dsp:nvSpPr>
        <dsp:cNvPr id="0" name=""/>
        <dsp:cNvSpPr/>
      </dsp:nvSpPr>
      <dsp:spPr>
        <a:xfrm>
          <a:off x="4335089" y="429966"/>
          <a:ext cx="1765125" cy="1765125"/>
        </a:xfrm>
        <a:prstGeom prst="roundRect">
          <a:avLst/>
        </a:prstGeom>
        <a:solidFill>
          <a:schemeClr val="bg1">
            <a:lumMod val="50000"/>
          </a:schemeClr>
        </a:solidFill>
        <a:ln w="254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latin typeface="Open Sans" charset="0"/>
              <a:ea typeface="Open Sans" charset="0"/>
              <a:cs typeface="Open Sans" charset="0"/>
            </a:rPr>
            <a:t>Strong Standards</a:t>
          </a:r>
        </a:p>
      </dsp:txBody>
      <dsp:txXfrm>
        <a:off x="4421255" y="516132"/>
        <a:ext cx="1592793" cy="1592793"/>
      </dsp:txXfrm>
    </dsp:sp>
    <dsp:sp modelId="{EAE8524C-6F36-0942-9BE4-CC5F633DE315}">
      <dsp:nvSpPr>
        <dsp:cNvPr id="0" name=""/>
        <dsp:cNvSpPr/>
      </dsp:nvSpPr>
      <dsp:spPr>
        <a:xfrm>
          <a:off x="2434185" y="2330870"/>
          <a:ext cx="1765125" cy="1765125"/>
        </a:xfrm>
        <a:prstGeom prst="roundRect">
          <a:avLst/>
        </a:prstGeom>
        <a:solidFill>
          <a:srgbClr val="6E7073"/>
        </a:solidFill>
        <a:ln w="254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latin typeface="Open Sans" charset="0"/>
              <a:ea typeface="Open Sans" charset="0"/>
              <a:cs typeface="Open Sans" charset="0"/>
            </a:rPr>
            <a:t>Shifts in Instructional Practice</a:t>
          </a:r>
        </a:p>
      </dsp:txBody>
      <dsp:txXfrm>
        <a:off x="2520351" y="2417036"/>
        <a:ext cx="1592793" cy="1592793"/>
      </dsp:txXfrm>
    </dsp:sp>
    <dsp:sp modelId="{1EACDBAD-6201-6640-A8A2-72A15BEFFA49}">
      <dsp:nvSpPr>
        <dsp:cNvPr id="0" name=""/>
        <dsp:cNvSpPr/>
      </dsp:nvSpPr>
      <dsp:spPr>
        <a:xfrm>
          <a:off x="4335089" y="2330870"/>
          <a:ext cx="1765125" cy="1765125"/>
        </a:xfrm>
        <a:prstGeom prst="roundRect">
          <a:avLst/>
        </a:prstGeom>
        <a:solidFill>
          <a:srgbClr val="0070C0"/>
        </a:solidFill>
        <a:ln w="254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latin typeface="Open Sans" charset="0"/>
              <a:ea typeface="Open Sans" charset="0"/>
              <a:cs typeface="Open Sans" charset="0"/>
            </a:rPr>
            <a:t>Effective </a:t>
          </a:r>
          <a:r>
            <a:rPr lang="en-US" sz="1800" kern="1200" dirty="0">
              <a:latin typeface="Open Sans" charset="0"/>
              <a:ea typeface="Open Sans" charset="0"/>
              <a:cs typeface="Open Sans" charset="0"/>
            </a:rPr>
            <a:t>Educators</a:t>
          </a:r>
        </a:p>
      </dsp:txBody>
      <dsp:txXfrm>
        <a:off x="4421255" y="2417036"/>
        <a:ext cx="1592793" cy="159279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6A4F8E-EFBB-D348-8F2E-C935EE523C3A}">
      <dsp:nvSpPr>
        <dsp:cNvPr id="0" name=""/>
        <dsp:cNvSpPr/>
      </dsp:nvSpPr>
      <dsp:spPr>
        <a:xfrm>
          <a:off x="2004219" y="0"/>
          <a:ext cx="4525962" cy="4525962"/>
        </a:xfrm>
        <a:prstGeom prst="diamond">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FB954C3-74D2-FB41-8635-2325211A1244}">
      <dsp:nvSpPr>
        <dsp:cNvPr id="0" name=""/>
        <dsp:cNvSpPr/>
      </dsp:nvSpPr>
      <dsp:spPr>
        <a:xfrm>
          <a:off x="2434185" y="429966"/>
          <a:ext cx="1765125" cy="1765125"/>
        </a:xfrm>
        <a:prstGeom prst="roundRect">
          <a:avLst/>
        </a:prstGeom>
        <a:solidFill>
          <a:schemeClr val="bg1">
            <a:lumMod val="50000"/>
          </a:schemeClr>
        </a:solidFill>
        <a:ln w="254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latin typeface="Open Sans" charset="0"/>
              <a:ea typeface="Open Sans" charset="0"/>
              <a:cs typeface="Open Sans" charset="0"/>
            </a:rPr>
            <a:t>High Expectations</a:t>
          </a:r>
        </a:p>
      </dsp:txBody>
      <dsp:txXfrm>
        <a:off x="2520351" y="516132"/>
        <a:ext cx="1592793" cy="1592793"/>
      </dsp:txXfrm>
    </dsp:sp>
    <dsp:sp modelId="{9EC072DD-53A2-394A-864E-FD123761C727}">
      <dsp:nvSpPr>
        <dsp:cNvPr id="0" name=""/>
        <dsp:cNvSpPr/>
      </dsp:nvSpPr>
      <dsp:spPr>
        <a:xfrm>
          <a:off x="4335089" y="429966"/>
          <a:ext cx="1765125" cy="1765125"/>
        </a:xfrm>
        <a:prstGeom prst="roundRect">
          <a:avLst/>
        </a:prstGeom>
        <a:solidFill>
          <a:schemeClr val="bg1">
            <a:lumMod val="50000"/>
          </a:schemeClr>
        </a:solidFill>
        <a:ln w="254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latin typeface="Open Sans" charset="0"/>
              <a:ea typeface="Open Sans" charset="0"/>
              <a:cs typeface="Open Sans" charset="0"/>
            </a:rPr>
            <a:t>Strong Standards</a:t>
          </a:r>
        </a:p>
      </dsp:txBody>
      <dsp:txXfrm>
        <a:off x="4421255" y="516132"/>
        <a:ext cx="1592793" cy="1592793"/>
      </dsp:txXfrm>
    </dsp:sp>
    <dsp:sp modelId="{EAE8524C-6F36-0942-9BE4-CC5F633DE315}">
      <dsp:nvSpPr>
        <dsp:cNvPr id="0" name=""/>
        <dsp:cNvSpPr/>
      </dsp:nvSpPr>
      <dsp:spPr>
        <a:xfrm>
          <a:off x="2434185" y="2330870"/>
          <a:ext cx="1765125" cy="1765125"/>
        </a:xfrm>
        <a:prstGeom prst="roundRect">
          <a:avLst/>
        </a:prstGeom>
        <a:solidFill>
          <a:srgbClr val="6E7073"/>
        </a:solidFill>
        <a:ln w="254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latin typeface="Open Sans" charset="0"/>
              <a:ea typeface="Open Sans" charset="0"/>
              <a:cs typeface="Open Sans" charset="0"/>
            </a:rPr>
            <a:t>Shifts in Instructional Practice</a:t>
          </a:r>
        </a:p>
      </dsp:txBody>
      <dsp:txXfrm>
        <a:off x="2520351" y="2417036"/>
        <a:ext cx="1592793" cy="1592793"/>
      </dsp:txXfrm>
    </dsp:sp>
    <dsp:sp modelId="{1EACDBAD-6201-6640-A8A2-72A15BEFFA49}">
      <dsp:nvSpPr>
        <dsp:cNvPr id="0" name=""/>
        <dsp:cNvSpPr/>
      </dsp:nvSpPr>
      <dsp:spPr>
        <a:xfrm>
          <a:off x="4335089" y="2330870"/>
          <a:ext cx="1765125" cy="1765125"/>
        </a:xfrm>
        <a:prstGeom prst="roundRect">
          <a:avLst/>
        </a:prstGeom>
        <a:solidFill>
          <a:srgbClr val="0070C0"/>
        </a:solidFill>
        <a:ln w="254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latin typeface="Open Sans" charset="0"/>
              <a:ea typeface="Open Sans" charset="0"/>
              <a:cs typeface="Open Sans" charset="0"/>
            </a:rPr>
            <a:t>Effective </a:t>
          </a:r>
          <a:r>
            <a:rPr lang="en-US" sz="1800" kern="1200" dirty="0">
              <a:latin typeface="Open Sans" charset="0"/>
              <a:ea typeface="Open Sans" charset="0"/>
              <a:cs typeface="Open Sans" charset="0"/>
            </a:rPr>
            <a:t>Educators</a:t>
          </a:r>
        </a:p>
      </dsp:txBody>
      <dsp:txXfrm>
        <a:off x="4421255" y="2417036"/>
        <a:ext cx="1592793" cy="1592793"/>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8F7048-32C2-42C4-B107-C50CF03DAFF8}">
      <dsp:nvSpPr>
        <dsp:cNvPr id="0" name=""/>
        <dsp:cNvSpPr/>
      </dsp:nvSpPr>
      <dsp:spPr>
        <a:xfrm>
          <a:off x="0" y="36255"/>
          <a:ext cx="8382000" cy="694980"/>
        </a:xfrm>
        <a:prstGeom prst="roundRect">
          <a:avLst/>
        </a:prstGeom>
        <a:solidFill>
          <a:schemeClr val="tx1">
            <a:lumMod val="60000"/>
            <a:lumOff val="4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r>
            <a:rPr lang="en-US" sz="2700" kern="1200" dirty="0" smtClean="0"/>
            <a:t>Fall 2016</a:t>
          </a:r>
          <a:endParaRPr lang="en-US" sz="2700" kern="1200" dirty="0"/>
        </a:p>
      </dsp:txBody>
      <dsp:txXfrm>
        <a:off x="33926" y="70181"/>
        <a:ext cx="8314148" cy="627128"/>
      </dsp:txXfrm>
    </dsp:sp>
    <dsp:sp modelId="{A9190C41-6DD1-4E04-8677-1563C6310EBD}">
      <dsp:nvSpPr>
        <dsp:cNvPr id="0" name=""/>
        <dsp:cNvSpPr/>
      </dsp:nvSpPr>
      <dsp:spPr>
        <a:xfrm>
          <a:off x="0" y="731235"/>
          <a:ext cx="8382000" cy="1788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129" tIns="34290" rIns="192024" bIns="34290" numCol="1" spcCol="1270" anchor="t" anchorCtr="0">
          <a:noAutofit/>
        </a:bodyPr>
        <a:lstStyle/>
        <a:p>
          <a:pPr marL="228600" lvl="1" indent="-228600" algn="l" defTabSz="933450">
            <a:lnSpc>
              <a:spcPct val="90000"/>
            </a:lnSpc>
            <a:spcBef>
              <a:spcPct val="0"/>
            </a:spcBef>
            <a:spcAft>
              <a:spcPct val="20000"/>
            </a:spcAft>
            <a:buChar char="••"/>
          </a:pPr>
          <a:r>
            <a:rPr lang="en-US" sz="2100" kern="1200" dirty="0" smtClean="0">
              <a:solidFill>
                <a:schemeClr val="accent1"/>
              </a:solidFill>
            </a:rPr>
            <a:t>The department shared initial </a:t>
          </a:r>
          <a:r>
            <a:rPr lang="en-US" sz="2100" b="0" kern="1200" dirty="0" smtClean="0">
              <a:solidFill>
                <a:schemeClr val="accent1"/>
              </a:solidFill>
            </a:rPr>
            <a:t>training plans </a:t>
          </a:r>
          <a:r>
            <a:rPr lang="en-US" sz="2100" kern="1200" dirty="0" smtClean="0">
              <a:solidFill>
                <a:schemeClr val="accent1"/>
              </a:solidFill>
            </a:rPr>
            <a:t>with superintendents (September – Superintendent’s Study Conference) and school leaders (October – LEAD Conference).</a:t>
          </a:r>
          <a:endParaRPr lang="en-US" sz="2100" kern="1200" dirty="0">
            <a:solidFill>
              <a:schemeClr val="accent1"/>
            </a:solidFill>
          </a:endParaRPr>
        </a:p>
        <a:p>
          <a:pPr marL="228600" lvl="1" indent="-228600" algn="l" defTabSz="933450">
            <a:lnSpc>
              <a:spcPct val="90000"/>
            </a:lnSpc>
            <a:spcBef>
              <a:spcPct val="0"/>
            </a:spcBef>
            <a:spcAft>
              <a:spcPct val="20000"/>
            </a:spcAft>
            <a:buChar char="••"/>
          </a:pPr>
          <a:r>
            <a:rPr lang="en-US" sz="2100" kern="1200" dirty="0" smtClean="0">
              <a:solidFill>
                <a:schemeClr val="accent1"/>
              </a:solidFill>
            </a:rPr>
            <a:t>The department contracted with expert educators to develop summer educator training content.</a:t>
          </a:r>
          <a:endParaRPr lang="en-US" sz="2100" kern="1200" dirty="0">
            <a:solidFill>
              <a:schemeClr val="accent1"/>
            </a:solidFill>
          </a:endParaRPr>
        </a:p>
      </dsp:txBody>
      <dsp:txXfrm>
        <a:off x="0" y="731235"/>
        <a:ext cx="8382000" cy="1788480"/>
      </dsp:txXfrm>
    </dsp:sp>
    <dsp:sp modelId="{1F8DC496-940B-41B8-A295-C81E18CF89D2}">
      <dsp:nvSpPr>
        <dsp:cNvPr id="0" name=""/>
        <dsp:cNvSpPr/>
      </dsp:nvSpPr>
      <dsp:spPr>
        <a:xfrm>
          <a:off x="0" y="2519715"/>
          <a:ext cx="8382000" cy="694980"/>
        </a:xfrm>
        <a:prstGeom prst="roundRect">
          <a:avLst/>
        </a:prstGeom>
        <a:solidFill>
          <a:schemeClr val="tx1">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r>
            <a:rPr lang="en-US" sz="2700" kern="1200" dirty="0" smtClean="0"/>
            <a:t>January and March 2017</a:t>
          </a:r>
          <a:endParaRPr lang="en-US" sz="2700" kern="1200" dirty="0"/>
        </a:p>
      </dsp:txBody>
      <dsp:txXfrm>
        <a:off x="33926" y="2553641"/>
        <a:ext cx="8314148" cy="627128"/>
      </dsp:txXfrm>
    </dsp:sp>
    <dsp:sp modelId="{21B69918-34C7-4F0A-974E-59097904A97D}">
      <dsp:nvSpPr>
        <dsp:cNvPr id="0" name=""/>
        <dsp:cNvSpPr/>
      </dsp:nvSpPr>
      <dsp:spPr>
        <a:xfrm>
          <a:off x="0" y="3214695"/>
          <a:ext cx="8382000" cy="13972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129" tIns="34290" rIns="192024" bIns="34290" numCol="1" spcCol="1270" anchor="t" anchorCtr="0">
          <a:noAutofit/>
        </a:bodyPr>
        <a:lstStyle/>
        <a:p>
          <a:pPr marL="228600" lvl="1" indent="-228600" algn="l" defTabSz="933450">
            <a:lnSpc>
              <a:spcPct val="90000"/>
            </a:lnSpc>
            <a:spcBef>
              <a:spcPct val="0"/>
            </a:spcBef>
            <a:spcAft>
              <a:spcPct val="20000"/>
            </a:spcAft>
            <a:buChar char="••"/>
          </a:pPr>
          <a:r>
            <a:rPr lang="en-US" sz="2100" b="1" kern="1200" dirty="0" smtClean="0">
              <a:solidFill>
                <a:schemeClr val="accent1"/>
              </a:solidFill>
            </a:rPr>
            <a:t>District team </a:t>
          </a:r>
          <a:r>
            <a:rPr lang="en-US" sz="2100" kern="1200" dirty="0" smtClean="0">
              <a:solidFill>
                <a:schemeClr val="accent1"/>
              </a:solidFill>
            </a:rPr>
            <a:t>trainings designed to equip districts with necessary information to assess current systems and structures and to develop a training plan for educators on revised TN Academic Standards.</a:t>
          </a:r>
          <a:endParaRPr lang="en-US" sz="2100" kern="1200" dirty="0">
            <a:solidFill>
              <a:schemeClr val="accent1"/>
            </a:solidFill>
          </a:endParaRPr>
        </a:p>
      </dsp:txBody>
      <dsp:txXfrm>
        <a:off x="0" y="3214695"/>
        <a:ext cx="8382000" cy="1397250"/>
      </dsp:txXfrm>
    </dsp:sp>
  </dsp:spTree>
</dsp:drawing>
</file>

<file path=ppt/diagrams/layout1.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5.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6.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8.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1804"/>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idx="1"/>
          </p:nvPr>
        </p:nvSpPr>
        <p:spPr>
          <a:xfrm>
            <a:off x="3936768" y="0"/>
            <a:ext cx="3011699" cy="461804"/>
          </a:xfrm>
          <a:prstGeom prst="rect">
            <a:avLst/>
          </a:prstGeom>
        </p:spPr>
        <p:txBody>
          <a:bodyPr vert="horz" lIns="92492" tIns="46246" rIns="92492" bIns="46246" rtlCol="0"/>
          <a:lstStyle>
            <a:lvl1pPr algn="r">
              <a:defRPr sz="1200"/>
            </a:lvl1pPr>
          </a:lstStyle>
          <a:p>
            <a:fld id="{8D70764A-B111-44B3-AE37-A9C6790043FE}" type="datetimeFigureOut">
              <a:rPr lang="en-US" smtClean="0"/>
              <a:t>3/16/2017</a:t>
            </a:fld>
            <a:endParaRPr lang="en-US"/>
          </a:p>
        </p:txBody>
      </p:sp>
      <p:sp>
        <p:nvSpPr>
          <p:cNvPr id="4" name="Slide Image Placeholder 3"/>
          <p:cNvSpPr>
            <a:spLocks noGrp="1" noRot="1" noChangeAspect="1"/>
          </p:cNvSpPr>
          <p:nvPr>
            <p:ph type="sldImg" idx="2"/>
          </p:nvPr>
        </p:nvSpPr>
        <p:spPr>
          <a:xfrm>
            <a:off x="1165225" y="692150"/>
            <a:ext cx="4619625" cy="3463925"/>
          </a:xfrm>
          <a:prstGeom prst="rect">
            <a:avLst/>
          </a:prstGeom>
          <a:noFill/>
          <a:ln w="12700">
            <a:solidFill>
              <a:prstClr val="black"/>
            </a:solidFill>
          </a:ln>
        </p:spPr>
        <p:txBody>
          <a:bodyPr vert="horz" lIns="92492" tIns="46246" rIns="92492" bIns="46246" rtlCol="0" anchor="ctr"/>
          <a:lstStyle/>
          <a:p>
            <a:endParaRPr lang="en-US"/>
          </a:p>
        </p:txBody>
      </p:sp>
      <p:sp>
        <p:nvSpPr>
          <p:cNvPr id="5" name="Notes Placeholder 4"/>
          <p:cNvSpPr>
            <a:spLocks noGrp="1"/>
          </p:cNvSpPr>
          <p:nvPr>
            <p:ph type="body" sz="quarter" idx="3"/>
          </p:nvPr>
        </p:nvSpPr>
        <p:spPr>
          <a:xfrm>
            <a:off x="695008" y="4387136"/>
            <a:ext cx="5560060" cy="4156234"/>
          </a:xfrm>
          <a:prstGeom prst="rect">
            <a:avLst/>
          </a:prstGeom>
        </p:spPr>
        <p:txBody>
          <a:bodyPr vert="horz" lIns="92492" tIns="46246" rIns="92492" bIns="46246"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72668"/>
            <a:ext cx="3011699" cy="461804"/>
          </a:xfrm>
          <a:prstGeom prst="rect">
            <a:avLst/>
          </a:prstGeom>
        </p:spPr>
        <p:txBody>
          <a:bodyPr vert="horz" lIns="92492" tIns="46246" rIns="92492" bIns="46246" rtlCol="0" anchor="b"/>
          <a:lstStyle>
            <a:lvl1pPr algn="l">
              <a:defRPr sz="1200"/>
            </a:lvl1pPr>
          </a:lstStyle>
          <a:p>
            <a:endParaRPr lang="en-US"/>
          </a:p>
        </p:txBody>
      </p:sp>
      <p:sp>
        <p:nvSpPr>
          <p:cNvPr id="7" name="Slide Number Placeholder 6"/>
          <p:cNvSpPr>
            <a:spLocks noGrp="1"/>
          </p:cNvSpPr>
          <p:nvPr>
            <p:ph type="sldNum" sz="quarter" idx="5"/>
          </p:nvPr>
        </p:nvSpPr>
        <p:spPr>
          <a:xfrm>
            <a:off x="3936768" y="8772668"/>
            <a:ext cx="3011699" cy="461804"/>
          </a:xfrm>
          <a:prstGeom prst="rect">
            <a:avLst/>
          </a:prstGeom>
        </p:spPr>
        <p:txBody>
          <a:bodyPr vert="horz" lIns="92492" tIns="46246" rIns="92492" bIns="46246" rtlCol="0" anchor="b"/>
          <a:lstStyle>
            <a:lvl1pPr algn="r">
              <a:defRPr sz="1200"/>
            </a:lvl1pPr>
          </a:lstStyle>
          <a:p>
            <a:fld id="{EF3C1CD0-D833-4B0D-BF33-74A8E63C0BDA}" type="slidenum">
              <a:rPr lang="en-US" smtClean="0"/>
              <a:t>‹#›</a:t>
            </a:fld>
            <a:endParaRPr lang="en-US"/>
          </a:p>
        </p:txBody>
      </p:sp>
    </p:spTree>
    <p:extLst>
      <p:ext uri="{BB962C8B-B14F-4D97-AF65-F5344CB8AC3E}">
        <p14:creationId xmlns:p14="http://schemas.microsoft.com/office/powerpoint/2010/main" val="20977620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notesMaster" Target="../notesMasters/notesMaster1.xml"/><Relationship Id="rId1" Type="http://schemas.openxmlformats.org/officeDocument/2006/relationships/tags" Target="../tags/tag3.xml"/></Relationships>
</file>

<file path=ppt/notesSlides/_rels/notesSlide100.xml.rels><?xml version="1.0" encoding="UTF-8" standalone="yes"?>
<Relationships xmlns="http://schemas.openxmlformats.org/package/2006/relationships"><Relationship Id="rId3" Type="http://schemas.openxmlformats.org/officeDocument/2006/relationships/slide" Target="../slides/slide102.xml"/><Relationship Id="rId2" Type="http://schemas.openxmlformats.org/officeDocument/2006/relationships/notesMaster" Target="../notesMasters/notesMaster1.xml"/><Relationship Id="rId1" Type="http://schemas.openxmlformats.org/officeDocument/2006/relationships/tags" Target="../tags/tag51.xml"/></Relationships>
</file>

<file path=ppt/notesSlides/_rels/notesSlide101.xml.rels><?xml version="1.0" encoding="UTF-8" standalone="yes"?>
<Relationships xmlns="http://schemas.openxmlformats.org/package/2006/relationships"><Relationship Id="rId3" Type="http://schemas.openxmlformats.org/officeDocument/2006/relationships/slide" Target="../slides/slide103.xml"/><Relationship Id="rId2" Type="http://schemas.openxmlformats.org/officeDocument/2006/relationships/notesMaster" Target="../notesMasters/notesMaster1.xml"/><Relationship Id="rId1" Type="http://schemas.openxmlformats.org/officeDocument/2006/relationships/tags" Target="../tags/tag52.xml"/></Relationships>
</file>

<file path=ppt/notesSlides/_rels/notesSlide102.xml.rels><?xml version="1.0" encoding="UTF-8" standalone="yes"?>
<Relationships xmlns="http://schemas.openxmlformats.org/package/2006/relationships"><Relationship Id="rId3" Type="http://schemas.openxmlformats.org/officeDocument/2006/relationships/slide" Target="../slides/slide104.xml"/><Relationship Id="rId2" Type="http://schemas.openxmlformats.org/officeDocument/2006/relationships/notesMaster" Target="../notesMasters/notesMaster1.xml"/><Relationship Id="rId1" Type="http://schemas.openxmlformats.org/officeDocument/2006/relationships/tags" Target="../tags/tag53.xml"/></Relationships>
</file>

<file path=ppt/notesSlides/_rels/notesSlide103.xml.rels><?xml version="1.0" encoding="UTF-8" standalone="yes"?>
<Relationships xmlns="http://schemas.openxmlformats.org/package/2006/relationships"><Relationship Id="rId3" Type="http://schemas.openxmlformats.org/officeDocument/2006/relationships/slide" Target="../slides/slide105.xml"/><Relationship Id="rId2" Type="http://schemas.openxmlformats.org/officeDocument/2006/relationships/notesMaster" Target="../notesMasters/notesMaster1.xml"/><Relationship Id="rId1" Type="http://schemas.openxmlformats.org/officeDocument/2006/relationships/tags" Target="../tags/tag54.xml"/></Relationships>
</file>

<file path=ppt/notesSlides/_rels/notesSlide104.xml.rels><?xml version="1.0" encoding="UTF-8" standalone="yes"?>
<Relationships xmlns="http://schemas.openxmlformats.org/package/2006/relationships"><Relationship Id="rId3" Type="http://schemas.openxmlformats.org/officeDocument/2006/relationships/slide" Target="../slides/slide106.xml"/><Relationship Id="rId2" Type="http://schemas.openxmlformats.org/officeDocument/2006/relationships/notesMaster" Target="../notesMasters/notesMaster1.xml"/><Relationship Id="rId1" Type="http://schemas.openxmlformats.org/officeDocument/2006/relationships/tags" Target="../tags/tag55.xml"/></Relationships>
</file>

<file path=ppt/notesSlides/_rels/notesSlide105.xml.rels><?xml version="1.0" encoding="UTF-8" standalone="yes"?>
<Relationships xmlns="http://schemas.openxmlformats.org/package/2006/relationships"><Relationship Id="rId3" Type="http://schemas.openxmlformats.org/officeDocument/2006/relationships/slide" Target="../slides/slide107.xml"/><Relationship Id="rId2" Type="http://schemas.openxmlformats.org/officeDocument/2006/relationships/notesMaster" Target="../notesMasters/notesMaster1.xml"/><Relationship Id="rId1" Type="http://schemas.openxmlformats.org/officeDocument/2006/relationships/tags" Target="../tags/tag56.xml"/></Relationships>
</file>

<file path=ppt/notesSlides/_rels/notesSlide106.xml.rels><?xml version="1.0" encoding="UTF-8" standalone="yes"?>
<Relationships xmlns="http://schemas.openxmlformats.org/package/2006/relationships"><Relationship Id="rId3" Type="http://schemas.openxmlformats.org/officeDocument/2006/relationships/slide" Target="../slides/slide108.xml"/><Relationship Id="rId2" Type="http://schemas.openxmlformats.org/officeDocument/2006/relationships/notesMaster" Target="../notesMasters/notesMaster1.xml"/><Relationship Id="rId1" Type="http://schemas.openxmlformats.org/officeDocument/2006/relationships/tags" Target="../tags/tag57.xml"/></Relationships>
</file>

<file path=ppt/notesSlides/_rels/notesSlide107.xml.rels><?xml version="1.0" encoding="UTF-8" standalone="yes"?>
<Relationships xmlns="http://schemas.openxmlformats.org/package/2006/relationships"><Relationship Id="rId3" Type="http://schemas.openxmlformats.org/officeDocument/2006/relationships/slide" Target="../slides/slide109.xml"/><Relationship Id="rId2" Type="http://schemas.openxmlformats.org/officeDocument/2006/relationships/notesMaster" Target="../notesMasters/notesMaster1.xml"/><Relationship Id="rId1" Type="http://schemas.openxmlformats.org/officeDocument/2006/relationships/tags" Target="../tags/tag58.xml"/></Relationships>
</file>

<file path=ppt/notesSlides/_rels/notesSlide108.xml.rels><?xml version="1.0" encoding="UTF-8" standalone="yes"?>
<Relationships xmlns="http://schemas.openxmlformats.org/package/2006/relationships"><Relationship Id="rId3" Type="http://schemas.openxmlformats.org/officeDocument/2006/relationships/slide" Target="../slides/slide110.xml"/><Relationship Id="rId2" Type="http://schemas.openxmlformats.org/officeDocument/2006/relationships/notesMaster" Target="../notesMasters/notesMaster1.xml"/><Relationship Id="rId1" Type="http://schemas.openxmlformats.org/officeDocument/2006/relationships/tags" Target="../tags/tag59.xml"/></Relationships>
</file>

<file path=ppt/notesSlides/_rels/notesSlide109.xml.rels><?xml version="1.0" encoding="UTF-8" standalone="yes"?>
<Relationships xmlns="http://schemas.openxmlformats.org/package/2006/relationships"><Relationship Id="rId3" Type="http://schemas.openxmlformats.org/officeDocument/2006/relationships/slide" Target="../slides/slide111.xml"/><Relationship Id="rId2" Type="http://schemas.openxmlformats.org/officeDocument/2006/relationships/notesMaster" Target="../notesMasters/notesMaster1.xml"/><Relationship Id="rId1" Type="http://schemas.openxmlformats.org/officeDocument/2006/relationships/tags" Target="../tags/tag60.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3" Type="http://schemas.openxmlformats.org/officeDocument/2006/relationships/slide" Target="../slides/slide112.xml"/><Relationship Id="rId2" Type="http://schemas.openxmlformats.org/officeDocument/2006/relationships/notesMaster" Target="../notesMasters/notesMaster1.xml"/><Relationship Id="rId1" Type="http://schemas.openxmlformats.org/officeDocument/2006/relationships/tags" Target="../tags/tag61.xml"/></Relationships>
</file>

<file path=ppt/notesSlides/_rels/notesSlide111.xml.rels><?xml version="1.0" encoding="UTF-8" standalone="yes"?>
<Relationships xmlns="http://schemas.openxmlformats.org/package/2006/relationships"><Relationship Id="rId3" Type="http://schemas.openxmlformats.org/officeDocument/2006/relationships/slide" Target="../slides/slide113.xml"/><Relationship Id="rId2" Type="http://schemas.openxmlformats.org/officeDocument/2006/relationships/notesMaster" Target="../notesMasters/notesMaster1.xml"/><Relationship Id="rId1" Type="http://schemas.openxmlformats.org/officeDocument/2006/relationships/tags" Target="../tags/tag62.xml"/></Relationships>
</file>

<file path=ppt/notesSlides/_rels/notesSlide112.xml.rels><?xml version="1.0" encoding="UTF-8" standalone="yes"?>
<Relationships xmlns="http://schemas.openxmlformats.org/package/2006/relationships"><Relationship Id="rId3" Type="http://schemas.openxmlformats.org/officeDocument/2006/relationships/slide" Target="../slides/slide114.xml"/><Relationship Id="rId2" Type="http://schemas.openxmlformats.org/officeDocument/2006/relationships/notesMaster" Target="../notesMasters/notesMaster1.xml"/><Relationship Id="rId1" Type="http://schemas.openxmlformats.org/officeDocument/2006/relationships/tags" Target="../tags/tag63.xml"/></Relationships>
</file>

<file path=ppt/notesSlides/_rels/notesSlide113.xml.rels><?xml version="1.0" encoding="UTF-8" standalone="yes"?>
<Relationships xmlns="http://schemas.openxmlformats.org/package/2006/relationships"><Relationship Id="rId3" Type="http://schemas.openxmlformats.org/officeDocument/2006/relationships/slide" Target="../slides/slide115.xml"/><Relationship Id="rId2" Type="http://schemas.openxmlformats.org/officeDocument/2006/relationships/notesMaster" Target="../notesMasters/notesMaster1.xml"/><Relationship Id="rId1" Type="http://schemas.openxmlformats.org/officeDocument/2006/relationships/tags" Target="../tags/tag64.xml"/></Relationships>
</file>

<file path=ppt/notesSlides/_rels/notesSlide114.xml.rels><?xml version="1.0" encoding="UTF-8" standalone="yes"?>
<Relationships xmlns="http://schemas.openxmlformats.org/package/2006/relationships"><Relationship Id="rId3" Type="http://schemas.openxmlformats.org/officeDocument/2006/relationships/slide" Target="../slides/slide116.xml"/><Relationship Id="rId2" Type="http://schemas.openxmlformats.org/officeDocument/2006/relationships/notesMaster" Target="../notesMasters/notesMaster1.xml"/><Relationship Id="rId1" Type="http://schemas.openxmlformats.org/officeDocument/2006/relationships/tags" Target="../tags/tag65.xml"/></Relationships>
</file>

<file path=ppt/notesSlides/_rels/notesSlide115.xml.rels><?xml version="1.0" encoding="UTF-8" standalone="yes"?>
<Relationships xmlns="http://schemas.openxmlformats.org/package/2006/relationships"><Relationship Id="rId3" Type="http://schemas.openxmlformats.org/officeDocument/2006/relationships/slide" Target="../slides/slide117.xml"/><Relationship Id="rId2" Type="http://schemas.openxmlformats.org/officeDocument/2006/relationships/notesMaster" Target="../notesMasters/notesMaster1.xml"/><Relationship Id="rId1" Type="http://schemas.openxmlformats.org/officeDocument/2006/relationships/tags" Target="../tags/tag66.xml"/></Relationships>
</file>

<file path=ppt/notesSlides/_rels/notesSlide116.xml.rels><?xml version="1.0" encoding="UTF-8" standalone="yes"?>
<Relationships xmlns="http://schemas.openxmlformats.org/package/2006/relationships"><Relationship Id="rId3" Type="http://schemas.openxmlformats.org/officeDocument/2006/relationships/slide" Target="../slides/slide118.xml"/><Relationship Id="rId2" Type="http://schemas.openxmlformats.org/officeDocument/2006/relationships/notesMaster" Target="../notesMasters/notesMaster1.xml"/><Relationship Id="rId1" Type="http://schemas.openxmlformats.org/officeDocument/2006/relationships/tags" Target="../tags/tag67.xml"/></Relationships>
</file>

<file path=ppt/notesSlides/_rels/notesSlide117.xml.rels><?xml version="1.0" encoding="UTF-8" standalone="yes"?>
<Relationships xmlns="http://schemas.openxmlformats.org/package/2006/relationships"><Relationship Id="rId3" Type="http://schemas.openxmlformats.org/officeDocument/2006/relationships/slide" Target="../slides/slide119.xml"/><Relationship Id="rId2" Type="http://schemas.openxmlformats.org/officeDocument/2006/relationships/notesMaster" Target="../notesMasters/notesMaster1.xml"/><Relationship Id="rId1" Type="http://schemas.openxmlformats.org/officeDocument/2006/relationships/tags" Target="../tags/tag68.xml"/></Relationships>
</file>

<file path=ppt/notesSlides/_rels/notesSlide118.xml.rels><?xml version="1.0" encoding="UTF-8" standalone="yes"?>
<Relationships xmlns="http://schemas.openxmlformats.org/package/2006/relationships"><Relationship Id="rId3" Type="http://schemas.openxmlformats.org/officeDocument/2006/relationships/slide" Target="../slides/slide120.xml"/><Relationship Id="rId2" Type="http://schemas.openxmlformats.org/officeDocument/2006/relationships/notesMaster" Target="../notesMasters/notesMaster1.xml"/><Relationship Id="rId1" Type="http://schemas.openxmlformats.org/officeDocument/2006/relationships/tags" Target="../tags/tag69.xml"/></Relationships>
</file>

<file path=ppt/notesSlides/_rels/notesSlide119.xml.rels><?xml version="1.0" encoding="UTF-8" standalone="yes"?>
<Relationships xmlns="http://schemas.openxmlformats.org/package/2006/relationships"><Relationship Id="rId3" Type="http://schemas.openxmlformats.org/officeDocument/2006/relationships/slide" Target="../slides/slide121.xml"/><Relationship Id="rId2" Type="http://schemas.openxmlformats.org/officeDocument/2006/relationships/notesMaster" Target="../notesMasters/notesMaster1.xml"/><Relationship Id="rId1" Type="http://schemas.openxmlformats.org/officeDocument/2006/relationships/tags" Target="../tags/tag70.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3" Type="http://schemas.openxmlformats.org/officeDocument/2006/relationships/slide" Target="../slides/slide122.xml"/><Relationship Id="rId2" Type="http://schemas.openxmlformats.org/officeDocument/2006/relationships/notesMaster" Target="../notesMasters/notesMaster1.xml"/><Relationship Id="rId1" Type="http://schemas.openxmlformats.org/officeDocument/2006/relationships/tags" Target="../tags/tag71.xml"/></Relationships>
</file>

<file path=ppt/notesSlides/_rels/notesSlide121.xml.rels><?xml version="1.0" encoding="UTF-8" standalone="yes"?>
<Relationships xmlns="http://schemas.openxmlformats.org/package/2006/relationships"><Relationship Id="rId3" Type="http://schemas.openxmlformats.org/officeDocument/2006/relationships/slide" Target="../slides/slide123.xml"/><Relationship Id="rId2" Type="http://schemas.openxmlformats.org/officeDocument/2006/relationships/notesMaster" Target="../notesMasters/notesMaster1.xml"/><Relationship Id="rId1" Type="http://schemas.openxmlformats.org/officeDocument/2006/relationships/tags" Target="../tags/tag72.xml"/></Relationships>
</file>

<file path=ppt/notesSlides/_rels/notesSlide122.xml.rels><?xml version="1.0" encoding="UTF-8" standalone="yes"?>
<Relationships xmlns="http://schemas.openxmlformats.org/package/2006/relationships"><Relationship Id="rId3" Type="http://schemas.openxmlformats.org/officeDocument/2006/relationships/slide" Target="../slides/slide124.xml"/><Relationship Id="rId2" Type="http://schemas.openxmlformats.org/officeDocument/2006/relationships/notesMaster" Target="../notesMasters/notesMaster1.xml"/><Relationship Id="rId1" Type="http://schemas.openxmlformats.org/officeDocument/2006/relationships/tags" Target="../tags/tag73.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notesMaster" Target="../notesMasters/notesMaster1.xml"/><Relationship Id="rId1" Type="http://schemas.openxmlformats.org/officeDocument/2006/relationships/tags" Target="../tags/tag4.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3" Type="http://schemas.openxmlformats.org/officeDocument/2006/relationships/slide" Target="../slides/slide137.xml"/><Relationship Id="rId2" Type="http://schemas.openxmlformats.org/officeDocument/2006/relationships/notesMaster" Target="../notesMasters/notesMaster1.xml"/><Relationship Id="rId1" Type="http://schemas.openxmlformats.org/officeDocument/2006/relationships/tags" Target="../tags/tag74.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notesMaster" Target="../notesMasters/notesMaster1.xml"/><Relationship Id="rId1" Type="http://schemas.openxmlformats.org/officeDocument/2006/relationships/tags" Target="../tags/tag5.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3" Type="http://schemas.openxmlformats.org/officeDocument/2006/relationships/slide" Target="../slides/slide146.xml"/><Relationship Id="rId2" Type="http://schemas.openxmlformats.org/officeDocument/2006/relationships/notesMaster" Target="../notesMasters/notesMaster1.xml"/><Relationship Id="rId1" Type="http://schemas.openxmlformats.org/officeDocument/2006/relationships/tags" Target="../tags/tag75.xml"/></Relationships>
</file>

<file path=ppt/notesSlides/_rels/notesSlide143.xml.rels><?xml version="1.0" encoding="UTF-8" standalone="yes"?>
<Relationships xmlns="http://schemas.openxmlformats.org/package/2006/relationships"><Relationship Id="rId3" Type="http://schemas.openxmlformats.org/officeDocument/2006/relationships/slide" Target="../slides/slide147.xml"/><Relationship Id="rId2" Type="http://schemas.openxmlformats.org/officeDocument/2006/relationships/notesMaster" Target="../notesMasters/notesMaster1.xml"/><Relationship Id="rId1" Type="http://schemas.openxmlformats.org/officeDocument/2006/relationships/tags" Target="../tags/tag76.xml"/></Relationships>
</file>

<file path=ppt/notesSlides/_rels/notesSlide144.xml.rels><?xml version="1.0" encoding="UTF-8" standalone="yes"?>
<Relationships xmlns="http://schemas.openxmlformats.org/package/2006/relationships"><Relationship Id="rId3" Type="http://schemas.openxmlformats.org/officeDocument/2006/relationships/slide" Target="../slides/slide148.xml"/><Relationship Id="rId2" Type="http://schemas.openxmlformats.org/officeDocument/2006/relationships/notesMaster" Target="../notesMasters/notesMaster1.xml"/><Relationship Id="rId1" Type="http://schemas.openxmlformats.org/officeDocument/2006/relationships/tags" Target="../tags/tag77.xml"/></Relationships>
</file>

<file path=ppt/notesSlides/_rels/notesSlide145.xml.rels><?xml version="1.0" encoding="UTF-8" standalone="yes"?>
<Relationships xmlns="http://schemas.openxmlformats.org/package/2006/relationships"><Relationship Id="rId3" Type="http://schemas.openxmlformats.org/officeDocument/2006/relationships/slide" Target="../slides/slide149.xml"/><Relationship Id="rId2" Type="http://schemas.openxmlformats.org/officeDocument/2006/relationships/notesMaster" Target="../notesMasters/notesMaster1.xml"/><Relationship Id="rId1" Type="http://schemas.openxmlformats.org/officeDocument/2006/relationships/tags" Target="../tags/tag78.xml"/></Relationships>
</file>

<file path=ppt/notesSlides/_rels/notesSlide146.xml.rels><?xml version="1.0" encoding="UTF-8" standalone="yes"?>
<Relationships xmlns="http://schemas.openxmlformats.org/package/2006/relationships"><Relationship Id="rId3" Type="http://schemas.openxmlformats.org/officeDocument/2006/relationships/slide" Target="../slides/slide150.xml"/><Relationship Id="rId2" Type="http://schemas.openxmlformats.org/officeDocument/2006/relationships/notesMaster" Target="../notesMasters/notesMaster1.xml"/><Relationship Id="rId1" Type="http://schemas.openxmlformats.org/officeDocument/2006/relationships/tags" Target="../tags/tag79.xml"/></Relationships>
</file>

<file path=ppt/notesSlides/_rels/notesSlide147.xml.rels><?xml version="1.0" encoding="UTF-8" standalone="yes"?>
<Relationships xmlns="http://schemas.openxmlformats.org/package/2006/relationships"><Relationship Id="rId3" Type="http://schemas.openxmlformats.org/officeDocument/2006/relationships/slide" Target="../slides/slide151.xml"/><Relationship Id="rId2" Type="http://schemas.openxmlformats.org/officeDocument/2006/relationships/notesMaster" Target="../notesMasters/notesMaster1.xml"/><Relationship Id="rId1" Type="http://schemas.openxmlformats.org/officeDocument/2006/relationships/tags" Target="../tags/tag80.xml"/></Relationships>
</file>

<file path=ppt/notesSlides/_rels/notesSlide148.xml.rels><?xml version="1.0" encoding="UTF-8" standalone="yes"?>
<Relationships xmlns="http://schemas.openxmlformats.org/package/2006/relationships"><Relationship Id="rId3" Type="http://schemas.openxmlformats.org/officeDocument/2006/relationships/slide" Target="../slides/slide152.xml"/><Relationship Id="rId2" Type="http://schemas.openxmlformats.org/officeDocument/2006/relationships/notesMaster" Target="../notesMasters/notesMaster1.xml"/><Relationship Id="rId1" Type="http://schemas.openxmlformats.org/officeDocument/2006/relationships/tags" Target="../tags/tag81.xml"/></Relationships>
</file>

<file path=ppt/notesSlides/_rels/notesSlide149.xml.rels><?xml version="1.0" encoding="UTF-8" standalone="yes"?>
<Relationships xmlns="http://schemas.openxmlformats.org/package/2006/relationships"><Relationship Id="rId3" Type="http://schemas.openxmlformats.org/officeDocument/2006/relationships/slide" Target="../slides/slide153.xml"/><Relationship Id="rId2" Type="http://schemas.openxmlformats.org/officeDocument/2006/relationships/notesMaster" Target="../notesMasters/notesMaster1.xml"/><Relationship Id="rId1" Type="http://schemas.openxmlformats.org/officeDocument/2006/relationships/tags" Target="../tags/tag82.xml"/></Relationships>
</file>

<file path=ppt/notesSlides/_rels/notesSlide15.xml.rels><?xml version="1.0" encoding="UTF-8" standalone="yes"?>
<Relationships xmlns="http://schemas.openxmlformats.org/package/2006/relationships"><Relationship Id="rId3" Type="http://schemas.openxmlformats.org/officeDocument/2006/relationships/slide" Target="../slides/slide15.xml"/><Relationship Id="rId2" Type="http://schemas.openxmlformats.org/officeDocument/2006/relationships/notesMaster" Target="../notesMasters/notesMaster1.xml"/><Relationship Id="rId1" Type="http://schemas.openxmlformats.org/officeDocument/2006/relationships/tags" Target="../tags/tag6.xml"/></Relationships>
</file>

<file path=ppt/notesSlides/_rels/notesSlide150.xml.rels><?xml version="1.0" encoding="UTF-8" standalone="yes"?>
<Relationships xmlns="http://schemas.openxmlformats.org/package/2006/relationships"><Relationship Id="rId3" Type="http://schemas.openxmlformats.org/officeDocument/2006/relationships/slide" Target="../slides/slide154.xml"/><Relationship Id="rId2" Type="http://schemas.openxmlformats.org/officeDocument/2006/relationships/notesMaster" Target="../notesMasters/notesMaster1.xml"/><Relationship Id="rId1" Type="http://schemas.openxmlformats.org/officeDocument/2006/relationships/tags" Target="../tags/tag83.xml"/></Relationships>
</file>

<file path=ppt/notesSlides/_rels/notesSlide151.xml.rels><?xml version="1.0" encoding="UTF-8" standalone="yes"?>
<Relationships xmlns="http://schemas.openxmlformats.org/package/2006/relationships"><Relationship Id="rId3" Type="http://schemas.openxmlformats.org/officeDocument/2006/relationships/slide" Target="../slides/slide155.xml"/><Relationship Id="rId2" Type="http://schemas.openxmlformats.org/officeDocument/2006/relationships/notesMaster" Target="../notesMasters/notesMaster1.xml"/><Relationship Id="rId1" Type="http://schemas.openxmlformats.org/officeDocument/2006/relationships/tags" Target="../tags/tag84.xml"/></Relationships>
</file>

<file path=ppt/notesSlides/_rels/notesSlide152.xml.rels><?xml version="1.0" encoding="UTF-8" standalone="yes"?>
<Relationships xmlns="http://schemas.openxmlformats.org/package/2006/relationships"><Relationship Id="rId3" Type="http://schemas.openxmlformats.org/officeDocument/2006/relationships/slide" Target="../slides/slide156.xml"/><Relationship Id="rId2" Type="http://schemas.openxmlformats.org/officeDocument/2006/relationships/notesMaster" Target="../notesMasters/notesMaster1.xml"/><Relationship Id="rId1" Type="http://schemas.openxmlformats.org/officeDocument/2006/relationships/tags" Target="../tags/tag85.xml"/></Relationships>
</file>

<file path=ppt/notesSlides/_rels/notesSlide153.xml.rels><?xml version="1.0" encoding="UTF-8" standalone="yes"?>
<Relationships xmlns="http://schemas.openxmlformats.org/package/2006/relationships"><Relationship Id="rId3" Type="http://schemas.openxmlformats.org/officeDocument/2006/relationships/slide" Target="../slides/slide157.xml"/><Relationship Id="rId2" Type="http://schemas.openxmlformats.org/officeDocument/2006/relationships/notesMaster" Target="../notesMasters/notesMaster1.xml"/><Relationship Id="rId1" Type="http://schemas.openxmlformats.org/officeDocument/2006/relationships/tags" Target="../tags/tag86.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notesMaster" Target="../notesMasters/notesMaster1.xml"/><Relationship Id="rId1" Type="http://schemas.openxmlformats.org/officeDocument/2006/relationships/tags" Target="../tags/tag7.xml"/></Relationships>
</file>

<file path=ppt/notesSlides/_rels/notesSlide17.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notesMaster" Target="../notesMasters/notesMaster1.xml"/><Relationship Id="rId1" Type="http://schemas.openxmlformats.org/officeDocument/2006/relationships/tags" Target="../tags/tag8.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notesMaster" Target="../notesMasters/notesMaster1.xml"/><Relationship Id="rId1" Type="http://schemas.openxmlformats.org/officeDocument/2006/relationships/tags" Target="../tags/tag9.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slide" Target="../slides/slide56.xml"/><Relationship Id="rId2" Type="http://schemas.openxmlformats.org/officeDocument/2006/relationships/notesMaster" Target="../notesMasters/notesMaster1.xml"/><Relationship Id="rId1" Type="http://schemas.openxmlformats.org/officeDocument/2006/relationships/tags" Target="../tags/tag10.xml"/></Relationships>
</file>

<file path=ppt/notesSlides/_rels/notesSlide57.xml.rels><?xml version="1.0" encoding="UTF-8" standalone="yes"?>
<Relationships xmlns="http://schemas.openxmlformats.org/package/2006/relationships"><Relationship Id="rId3" Type="http://schemas.openxmlformats.org/officeDocument/2006/relationships/slide" Target="../slides/slide57.xml"/><Relationship Id="rId2" Type="http://schemas.openxmlformats.org/officeDocument/2006/relationships/notesMaster" Target="../notesMasters/notesMaster1.xml"/><Relationship Id="rId1" Type="http://schemas.openxmlformats.org/officeDocument/2006/relationships/tags" Target="../tags/tag11.xml"/></Relationships>
</file>

<file path=ppt/notesSlides/_rels/notesSlide58.xml.rels><?xml version="1.0" encoding="UTF-8" standalone="yes"?>
<Relationships xmlns="http://schemas.openxmlformats.org/package/2006/relationships"><Relationship Id="rId3" Type="http://schemas.openxmlformats.org/officeDocument/2006/relationships/slide" Target="../slides/slide58.xml"/><Relationship Id="rId2" Type="http://schemas.openxmlformats.org/officeDocument/2006/relationships/notesMaster" Target="../notesMasters/notesMaster1.xml"/><Relationship Id="rId1" Type="http://schemas.openxmlformats.org/officeDocument/2006/relationships/tags" Target="../tags/tag12.xml"/></Relationships>
</file>

<file path=ppt/notesSlides/_rels/notesSlide59.xml.rels><?xml version="1.0" encoding="UTF-8" standalone="yes"?>
<Relationships xmlns="http://schemas.openxmlformats.org/package/2006/relationships"><Relationship Id="rId3" Type="http://schemas.openxmlformats.org/officeDocument/2006/relationships/slide" Target="../slides/slide59.xml"/><Relationship Id="rId2" Type="http://schemas.openxmlformats.org/officeDocument/2006/relationships/notesMaster" Target="../notesMasters/notesMaster1.xml"/><Relationship Id="rId1" Type="http://schemas.openxmlformats.org/officeDocument/2006/relationships/tags" Target="../tags/tag13.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slide" Target="../slides/slide60.xml"/><Relationship Id="rId2" Type="http://schemas.openxmlformats.org/officeDocument/2006/relationships/notesMaster" Target="../notesMasters/notesMaster1.xml"/><Relationship Id="rId1" Type="http://schemas.openxmlformats.org/officeDocument/2006/relationships/tags" Target="../tags/tag14.xml"/></Relationships>
</file>

<file path=ppt/notesSlides/_rels/notesSlide61.xml.rels><?xml version="1.0" encoding="UTF-8" standalone="yes"?>
<Relationships xmlns="http://schemas.openxmlformats.org/package/2006/relationships"><Relationship Id="rId3" Type="http://schemas.openxmlformats.org/officeDocument/2006/relationships/slide" Target="../slides/slide61.xml"/><Relationship Id="rId2" Type="http://schemas.openxmlformats.org/officeDocument/2006/relationships/notesMaster" Target="../notesMasters/notesMaster1.xml"/><Relationship Id="rId1" Type="http://schemas.openxmlformats.org/officeDocument/2006/relationships/tags" Target="../tags/tag15.xml"/></Relationships>
</file>

<file path=ppt/notesSlides/_rels/notesSlide62.xml.rels><?xml version="1.0" encoding="UTF-8" standalone="yes"?>
<Relationships xmlns="http://schemas.openxmlformats.org/package/2006/relationships"><Relationship Id="rId3" Type="http://schemas.openxmlformats.org/officeDocument/2006/relationships/slide" Target="../slides/slide62.xml"/><Relationship Id="rId2" Type="http://schemas.openxmlformats.org/officeDocument/2006/relationships/notesMaster" Target="../notesMasters/notesMaster1.xml"/><Relationship Id="rId1" Type="http://schemas.openxmlformats.org/officeDocument/2006/relationships/tags" Target="../tags/tag16.xml"/></Relationships>
</file>

<file path=ppt/notesSlides/_rels/notesSlide63.xml.rels><?xml version="1.0" encoding="UTF-8" standalone="yes"?>
<Relationships xmlns="http://schemas.openxmlformats.org/package/2006/relationships"><Relationship Id="rId3" Type="http://schemas.openxmlformats.org/officeDocument/2006/relationships/slide" Target="../slides/slide63.xml"/><Relationship Id="rId2" Type="http://schemas.openxmlformats.org/officeDocument/2006/relationships/notesMaster" Target="../notesMasters/notesMaster1.xml"/><Relationship Id="rId1" Type="http://schemas.openxmlformats.org/officeDocument/2006/relationships/tags" Target="../tags/tag17.xml"/></Relationships>
</file>

<file path=ppt/notesSlides/_rels/notesSlide64.xml.rels><?xml version="1.0" encoding="UTF-8" standalone="yes"?>
<Relationships xmlns="http://schemas.openxmlformats.org/package/2006/relationships"><Relationship Id="rId3" Type="http://schemas.openxmlformats.org/officeDocument/2006/relationships/slide" Target="../slides/slide64.xml"/><Relationship Id="rId2" Type="http://schemas.openxmlformats.org/officeDocument/2006/relationships/notesMaster" Target="../notesMasters/notesMaster1.xml"/><Relationship Id="rId1" Type="http://schemas.openxmlformats.org/officeDocument/2006/relationships/tags" Target="../tags/tag18.xml"/></Relationships>
</file>

<file path=ppt/notesSlides/_rels/notesSlide65.xml.rels><?xml version="1.0" encoding="UTF-8" standalone="yes"?>
<Relationships xmlns="http://schemas.openxmlformats.org/package/2006/relationships"><Relationship Id="rId3" Type="http://schemas.openxmlformats.org/officeDocument/2006/relationships/slide" Target="../slides/slide65.xml"/><Relationship Id="rId2" Type="http://schemas.openxmlformats.org/officeDocument/2006/relationships/notesMaster" Target="../notesMasters/notesMaster1.xml"/><Relationship Id="rId1" Type="http://schemas.openxmlformats.org/officeDocument/2006/relationships/tags" Target="../tags/tag19.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3" Type="http://schemas.openxmlformats.org/officeDocument/2006/relationships/slide" Target="../slides/slide67.xml"/><Relationship Id="rId2" Type="http://schemas.openxmlformats.org/officeDocument/2006/relationships/notesMaster" Target="../notesMasters/notesMaster1.xml"/><Relationship Id="rId1" Type="http://schemas.openxmlformats.org/officeDocument/2006/relationships/tags" Target="../tags/tag20.xml"/></Relationships>
</file>

<file path=ppt/notesSlides/_rels/notesSlide68.xml.rels><?xml version="1.0" encoding="UTF-8" standalone="yes"?>
<Relationships xmlns="http://schemas.openxmlformats.org/package/2006/relationships"><Relationship Id="rId3" Type="http://schemas.openxmlformats.org/officeDocument/2006/relationships/slide" Target="../slides/slide68.xml"/><Relationship Id="rId2" Type="http://schemas.openxmlformats.org/officeDocument/2006/relationships/notesMaster" Target="../notesMasters/notesMaster1.xml"/><Relationship Id="rId1" Type="http://schemas.openxmlformats.org/officeDocument/2006/relationships/tags" Target="../tags/tag21.xml"/></Relationships>
</file>

<file path=ppt/notesSlides/_rels/notesSlide69.xml.rels><?xml version="1.0" encoding="UTF-8" standalone="yes"?>
<Relationships xmlns="http://schemas.openxmlformats.org/package/2006/relationships"><Relationship Id="rId3" Type="http://schemas.openxmlformats.org/officeDocument/2006/relationships/slide" Target="../slides/slide69.xml"/><Relationship Id="rId2" Type="http://schemas.openxmlformats.org/officeDocument/2006/relationships/notesMaster" Target="../notesMasters/notesMaster1.xml"/><Relationship Id="rId1" Type="http://schemas.openxmlformats.org/officeDocument/2006/relationships/tags" Target="../tags/tag22.xml"/></Relationships>
</file>

<file path=ppt/notesSlides/_rels/notesSlide7.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notesMaster" Target="../notesMasters/notesMaster1.xml"/><Relationship Id="rId1" Type="http://schemas.openxmlformats.org/officeDocument/2006/relationships/tags" Target="../tags/tag1.xml"/></Relationships>
</file>

<file path=ppt/notesSlides/_rels/notesSlide70.xml.rels><?xml version="1.0" encoding="UTF-8" standalone="yes"?>
<Relationships xmlns="http://schemas.openxmlformats.org/package/2006/relationships"><Relationship Id="rId3" Type="http://schemas.openxmlformats.org/officeDocument/2006/relationships/slide" Target="../slides/slide70.xml"/><Relationship Id="rId2" Type="http://schemas.openxmlformats.org/officeDocument/2006/relationships/notesMaster" Target="../notesMasters/notesMaster1.xml"/><Relationship Id="rId1" Type="http://schemas.openxmlformats.org/officeDocument/2006/relationships/tags" Target="../tags/tag23.xml"/></Relationships>
</file>

<file path=ppt/notesSlides/_rels/notesSlide71.xml.rels><?xml version="1.0" encoding="UTF-8" standalone="yes"?>
<Relationships xmlns="http://schemas.openxmlformats.org/package/2006/relationships"><Relationship Id="rId3" Type="http://schemas.openxmlformats.org/officeDocument/2006/relationships/slide" Target="../slides/slide71.xml"/><Relationship Id="rId2" Type="http://schemas.openxmlformats.org/officeDocument/2006/relationships/notesMaster" Target="../notesMasters/notesMaster1.xml"/><Relationship Id="rId1" Type="http://schemas.openxmlformats.org/officeDocument/2006/relationships/tags" Target="../tags/tag24.xml"/></Relationships>
</file>

<file path=ppt/notesSlides/_rels/notesSlide72.xml.rels><?xml version="1.0" encoding="UTF-8" standalone="yes"?>
<Relationships xmlns="http://schemas.openxmlformats.org/package/2006/relationships"><Relationship Id="rId3" Type="http://schemas.openxmlformats.org/officeDocument/2006/relationships/slide" Target="../slides/slide72.xml"/><Relationship Id="rId2" Type="http://schemas.openxmlformats.org/officeDocument/2006/relationships/notesMaster" Target="../notesMasters/notesMaster1.xml"/><Relationship Id="rId1" Type="http://schemas.openxmlformats.org/officeDocument/2006/relationships/tags" Target="../tags/tag25.xml"/></Relationships>
</file>

<file path=ppt/notesSlides/_rels/notesSlide73.xml.rels><?xml version="1.0" encoding="UTF-8" standalone="yes"?>
<Relationships xmlns="http://schemas.openxmlformats.org/package/2006/relationships"><Relationship Id="rId3" Type="http://schemas.openxmlformats.org/officeDocument/2006/relationships/slide" Target="../slides/slide73.xml"/><Relationship Id="rId2" Type="http://schemas.openxmlformats.org/officeDocument/2006/relationships/notesMaster" Target="../notesMasters/notesMaster1.xml"/><Relationship Id="rId1" Type="http://schemas.openxmlformats.org/officeDocument/2006/relationships/tags" Target="../tags/tag26.xml"/></Relationships>
</file>

<file path=ppt/notesSlides/_rels/notesSlide74.xml.rels><?xml version="1.0" encoding="UTF-8" standalone="yes"?>
<Relationships xmlns="http://schemas.openxmlformats.org/package/2006/relationships"><Relationship Id="rId3" Type="http://schemas.openxmlformats.org/officeDocument/2006/relationships/slide" Target="../slides/slide74.xml"/><Relationship Id="rId2" Type="http://schemas.openxmlformats.org/officeDocument/2006/relationships/notesMaster" Target="../notesMasters/notesMaster1.xml"/><Relationship Id="rId1" Type="http://schemas.openxmlformats.org/officeDocument/2006/relationships/tags" Target="../tags/tag27.xml"/></Relationships>
</file>

<file path=ppt/notesSlides/_rels/notesSlide75.xml.rels><?xml version="1.0" encoding="UTF-8" standalone="yes"?>
<Relationships xmlns="http://schemas.openxmlformats.org/package/2006/relationships"><Relationship Id="rId3" Type="http://schemas.openxmlformats.org/officeDocument/2006/relationships/slide" Target="../slides/slide75.xml"/><Relationship Id="rId2" Type="http://schemas.openxmlformats.org/officeDocument/2006/relationships/notesMaster" Target="../notesMasters/notesMaster1.xml"/><Relationship Id="rId1" Type="http://schemas.openxmlformats.org/officeDocument/2006/relationships/tags" Target="../tags/tag28.xml"/></Relationships>
</file>

<file path=ppt/notesSlides/_rels/notesSlide76.xml.rels><?xml version="1.0" encoding="UTF-8" standalone="yes"?>
<Relationships xmlns="http://schemas.openxmlformats.org/package/2006/relationships"><Relationship Id="rId3" Type="http://schemas.openxmlformats.org/officeDocument/2006/relationships/slide" Target="../slides/slide76.xml"/><Relationship Id="rId2" Type="http://schemas.openxmlformats.org/officeDocument/2006/relationships/notesMaster" Target="../notesMasters/notesMaster1.xml"/><Relationship Id="rId1" Type="http://schemas.openxmlformats.org/officeDocument/2006/relationships/tags" Target="../tags/tag29.xml"/></Relationships>
</file>

<file path=ppt/notesSlides/_rels/notesSlide77.xml.rels><?xml version="1.0" encoding="UTF-8" standalone="yes"?>
<Relationships xmlns="http://schemas.openxmlformats.org/package/2006/relationships"><Relationship Id="rId3" Type="http://schemas.openxmlformats.org/officeDocument/2006/relationships/slide" Target="../slides/slide77.xml"/><Relationship Id="rId2" Type="http://schemas.openxmlformats.org/officeDocument/2006/relationships/notesMaster" Target="../notesMasters/notesMaster1.xml"/><Relationship Id="rId1" Type="http://schemas.openxmlformats.org/officeDocument/2006/relationships/tags" Target="../tags/tag30.xml"/></Relationships>
</file>

<file path=ppt/notesSlides/_rels/notesSlide78.xml.rels><?xml version="1.0" encoding="UTF-8" standalone="yes"?>
<Relationships xmlns="http://schemas.openxmlformats.org/package/2006/relationships"><Relationship Id="rId3" Type="http://schemas.openxmlformats.org/officeDocument/2006/relationships/slide" Target="../slides/slide78.xml"/><Relationship Id="rId2" Type="http://schemas.openxmlformats.org/officeDocument/2006/relationships/notesMaster" Target="../notesMasters/notesMaster1.xml"/><Relationship Id="rId1" Type="http://schemas.openxmlformats.org/officeDocument/2006/relationships/tags" Target="../tags/tag31.xml"/></Relationships>
</file>

<file path=ppt/notesSlides/_rels/notesSlide79.xml.rels><?xml version="1.0" encoding="UTF-8" standalone="yes"?>
<Relationships xmlns="http://schemas.openxmlformats.org/package/2006/relationships"><Relationship Id="rId3" Type="http://schemas.openxmlformats.org/officeDocument/2006/relationships/slide" Target="../slides/slide79.xml"/><Relationship Id="rId2" Type="http://schemas.openxmlformats.org/officeDocument/2006/relationships/notesMaster" Target="../notesMasters/notesMaster1.xml"/><Relationship Id="rId1" Type="http://schemas.openxmlformats.org/officeDocument/2006/relationships/tags" Target="../tags/tag32.xml"/></Relationships>
</file>

<file path=ppt/notesSlides/_rels/notesSlide8.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notesMaster" Target="../notesMasters/notesMaster1.xml"/><Relationship Id="rId1" Type="http://schemas.openxmlformats.org/officeDocument/2006/relationships/tags" Target="../tags/tag2.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3" Type="http://schemas.openxmlformats.org/officeDocument/2006/relationships/slide" Target="../slides/slide83.xml"/><Relationship Id="rId2" Type="http://schemas.openxmlformats.org/officeDocument/2006/relationships/notesMaster" Target="../notesMasters/notesMaster1.xml"/><Relationship Id="rId1" Type="http://schemas.openxmlformats.org/officeDocument/2006/relationships/tags" Target="../tags/tag33.xml"/></Relationships>
</file>

<file path=ppt/notesSlides/_rels/notesSlide83.xml.rels><?xml version="1.0" encoding="UTF-8" standalone="yes"?>
<Relationships xmlns="http://schemas.openxmlformats.org/package/2006/relationships"><Relationship Id="rId3" Type="http://schemas.openxmlformats.org/officeDocument/2006/relationships/slide" Target="../slides/slide84.xml"/><Relationship Id="rId2" Type="http://schemas.openxmlformats.org/officeDocument/2006/relationships/notesMaster" Target="../notesMasters/notesMaster1.xml"/><Relationship Id="rId1" Type="http://schemas.openxmlformats.org/officeDocument/2006/relationships/tags" Target="../tags/tag34.xml"/></Relationships>
</file>

<file path=ppt/notesSlides/_rels/notesSlide84.xml.rels><?xml version="1.0" encoding="UTF-8" standalone="yes"?>
<Relationships xmlns="http://schemas.openxmlformats.org/package/2006/relationships"><Relationship Id="rId3" Type="http://schemas.openxmlformats.org/officeDocument/2006/relationships/slide" Target="../slides/slide85.xml"/><Relationship Id="rId2" Type="http://schemas.openxmlformats.org/officeDocument/2006/relationships/notesMaster" Target="../notesMasters/notesMaster1.xml"/><Relationship Id="rId1" Type="http://schemas.openxmlformats.org/officeDocument/2006/relationships/tags" Target="../tags/tag35.xml"/></Relationships>
</file>

<file path=ppt/notesSlides/_rels/notesSlide85.xml.rels><?xml version="1.0" encoding="UTF-8" standalone="yes"?>
<Relationships xmlns="http://schemas.openxmlformats.org/package/2006/relationships"><Relationship Id="rId3" Type="http://schemas.openxmlformats.org/officeDocument/2006/relationships/slide" Target="../slides/slide86.xml"/><Relationship Id="rId2" Type="http://schemas.openxmlformats.org/officeDocument/2006/relationships/notesMaster" Target="../notesMasters/notesMaster1.xml"/><Relationship Id="rId1" Type="http://schemas.openxmlformats.org/officeDocument/2006/relationships/tags" Target="../tags/tag36.xml"/></Relationships>
</file>

<file path=ppt/notesSlides/_rels/notesSlide86.xml.rels><?xml version="1.0" encoding="UTF-8" standalone="yes"?>
<Relationships xmlns="http://schemas.openxmlformats.org/package/2006/relationships"><Relationship Id="rId3" Type="http://schemas.openxmlformats.org/officeDocument/2006/relationships/slide" Target="../slides/slide88.xml"/><Relationship Id="rId2" Type="http://schemas.openxmlformats.org/officeDocument/2006/relationships/notesMaster" Target="../notesMasters/notesMaster1.xml"/><Relationship Id="rId1" Type="http://schemas.openxmlformats.org/officeDocument/2006/relationships/tags" Target="../tags/tag37.xml"/></Relationships>
</file>

<file path=ppt/notesSlides/_rels/notesSlide87.xml.rels><?xml version="1.0" encoding="UTF-8" standalone="yes"?>
<Relationships xmlns="http://schemas.openxmlformats.org/package/2006/relationships"><Relationship Id="rId3" Type="http://schemas.openxmlformats.org/officeDocument/2006/relationships/slide" Target="../slides/slide89.xml"/><Relationship Id="rId2" Type="http://schemas.openxmlformats.org/officeDocument/2006/relationships/notesMaster" Target="../notesMasters/notesMaster1.xml"/><Relationship Id="rId1" Type="http://schemas.openxmlformats.org/officeDocument/2006/relationships/tags" Target="../tags/tag38.xml"/></Relationships>
</file>

<file path=ppt/notesSlides/_rels/notesSlide88.xml.rels><?xml version="1.0" encoding="UTF-8" standalone="yes"?>
<Relationships xmlns="http://schemas.openxmlformats.org/package/2006/relationships"><Relationship Id="rId3" Type="http://schemas.openxmlformats.org/officeDocument/2006/relationships/slide" Target="../slides/slide90.xml"/><Relationship Id="rId2" Type="http://schemas.openxmlformats.org/officeDocument/2006/relationships/notesMaster" Target="../notesMasters/notesMaster1.xml"/><Relationship Id="rId1" Type="http://schemas.openxmlformats.org/officeDocument/2006/relationships/tags" Target="../tags/tag39.xml"/></Relationships>
</file>

<file path=ppt/notesSlides/_rels/notesSlide89.xml.rels><?xml version="1.0" encoding="UTF-8" standalone="yes"?>
<Relationships xmlns="http://schemas.openxmlformats.org/package/2006/relationships"><Relationship Id="rId3" Type="http://schemas.openxmlformats.org/officeDocument/2006/relationships/slide" Target="../slides/slide91.xml"/><Relationship Id="rId2" Type="http://schemas.openxmlformats.org/officeDocument/2006/relationships/notesMaster" Target="../notesMasters/notesMaster1.xml"/><Relationship Id="rId1" Type="http://schemas.openxmlformats.org/officeDocument/2006/relationships/tags" Target="../tags/tag40.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3" Type="http://schemas.openxmlformats.org/officeDocument/2006/relationships/slide" Target="../slides/slide92.xml"/><Relationship Id="rId2" Type="http://schemas.openxmlformats.org/officeDocument/2006/relationships/notesMaster" Target="../notesMasters/notesMaster1.xml"/><Relationship Id="rId1" Type="http://schemas.openxmlformats.org/officeDocument/2006/relationships/tags" Target="../tags/tag41.xml"/></Relationships>
</file>

<file path=ppt/notesSlides/_rels/notesSlide91.xml.rels><?xml version="1.0" encoding="UTF-8" standalone="yes"?>
<Relationships xmlns="http://schemas.openxmlformats.org/package/2006/relationships"><Relationship Id="rId3" Type="http://schemas.openxmlformats.org/officeDocument/2006/relationships/slide" Target="../slides/slide93.xml"/><Relationship Id="rId2" Type="http://schemas.openxmlformats.org/officeDocument/2006/relationships/notesMaster" Target="../notesMasters/notesMaster1.xml"/><Relationship Id="rId1" Type="http://schemas.openxmlformats.org/officeDocument/2006/relationships/tags" Target="../tags/tag42.xml"/></Relationships>
</file>

<file path=ppt/notesSlides/_rels/notesSlide92.xml.rels><?xml version="1.0" encoding="UTF-8" standalone="yes"?>
<Relationships xmlns="http://schemas.openxmlformats.org/package/2006/relationships"><Relationship Id="rId3" Type="http://schemas.openxmlformats.org/officeDocument/2006/relationships/slide" Target="../slides/slide94.xml"/><Relationship Id="rId2" Type="http://schemas.openxmlformats.org/officeDocument/2006/relationships/notesMaster" Target="../notesMasters/notesMaster1.xml"/><Relationship Id="rId1" Type="http://schemas.openxmlformats.org/officeDocument/2006/relationships/tags" Target="../tags/tag43.xml"/></Relationships>
</file>

<file path=ppt/notesSlides/_rels/notesSlide93.xml.rels><?xml version="1.0" encoding="UTF-8" standalone="yes"?>
<Relationships xmlns="http://schemas.openxmlformats.org/package/2006/relationships"><Relationship Id="rId3" Type="http://schemas.openxmlformats.org/officeDocument/2006/relationships/slide" Target="../slides/slide95.xml"/><Relationship Id="rId2" Type="http://schemas.openxmlformats.org/officeDocument/2006/relationships/notesMaster" Target="../notesMasters/notesMaster1.xml"/><Relationship Id="rId1" Type="http://schemas.openxmlformats.org/officeDocument/2006/relationships/tags" Target="../tags/tag44.xml"/></Relationships>
</file>

<file path=ppt/notesSlides/_rels/notesSlide94.xml.rels><?xml version="1.0" encoding="UTF-8" standalone="yes"?>
<Relationships xmlns="http://schemas.openxmlformats.org/package/2006/relationships"><Relationship Id="rId3" Type="http://schemas.openxmlformats.org/officeDocument/2006/relationships/slide" Target="../slides/slide96.xml"/><Relationship Id="rId2" Type="http://schemas.openxmlformats.org/officeDocument/2006/relationships/notesMaster" Target="../notesMasters/notesMaster1.xml"/><Relationship Id="rId1" Type="http://schemas.openxmlformats.org/officeDocument/2006/relationships/tags" Target="../tags/tag45.xml"/></Relationships>
</file>

<file path=ppt/notesSlides/_rels/notesSlide95.xml.rels><?xml version="1.0" encoding="UTF-8" standalone="yes"?>
<Relationships xmlns="http://schemas.openxmlformats.org/package/2006/relationships"><Relationship Id="rId3" Type="http://schemas.openxmlformats.org/officeDocument/2006/relationships/slide" Target="../slides/slide97.xml"/><Relationship Id="rId2" Type="http://schemas.openxmlformats.org/officeDocument/2006/relationships/notesMaster" Target="../notesMasters/notesMaster1.xml"/><Relationship Id="rId1" Type="http://schemas.openxmlformats.org/officeDocument/2006/relationships/tags" Target="../tags/tag46.xml"/></Relationships>
</file>

<file path=ppt/notesSlides/_rels/notesSlide96.xml.rels><?xml version="1.0" encoding="UTF-8" standalone="yes"?>
<Relationships xmlns="http://schemas.openxmlformats.org/package/2006/relationships"><Relationship Id="rId3" Type="http://schemas.openxmlformats.org/officeDocument/2006/relationships/slide" Target="../slides/slide98.xml"/><Relationship Id="rId2" Type="http://schemas.openxmlformats.org/officeDocument/2006/relationships/notesMaster" Target="../notesMasters/notesMaster1.xml"/><Relationship Id="rId1" Type="http://schemas.openxmlformats.org/officeDocument/2006/relationships/tags" Target="../tags/tag47.xml"/></Relationships>
</file>

<file path=ppt/notesSlides/_rels/notesSlide97.xml.rels><?xml version="1.0" encoding="UTF-8" standalone="yes"?>
<Relationships xmlns="http://schemas.openxmlformats.org/package/2006/relationships"><Relationship Id="rId3" Type="http://schemas.openxmlformats.org/officeDocument/2006/relationships/slide" Target="../slides/slide99.xml"/><Relationship Id="rId2" Type="http://schemas.openxmlformats.org/officeDocument/2006/relationships/notesMaster" Target="../notesMasters/notesMaster1.xml"/><Relationship Id="rId1" Type="http://schemas.openxmlformats.org/officeDocument/2006/relationships/tags" Target="../tags/tag48.xml"/></Relationships>
</file>

<file path=ppt/notesSlides/_rels/notesSlide98.xml.rels><?xml version="1.0" encoding="UTF-8" standalone="yes"?>
<Relationships xmlns="http://schemas.openxmlformats.org/package/2006/relationships"><Relationship Id="rId3" Type="http://schemas.openxmlformats.org/officeDocument/2006/relationships/slide" Target="../slides/slide100.xml"/><Relationship Id="rId2" Type="http://schemas.openxmlformats.org/officeDocument/2006/relationships/notesMaster" Target="../notesMasters/notesMaster1.xml"/><Relationship Id="rId1" Type="http://schemas.openxmlformats.org/officeDocument/2006/relationships/tags" Target="../tags/tag49.xml"/></Relationships>
</file>

<file path=ppt/notesSlides/_rels/notesSlide99.xml.rels><?xml version="1.0" encoding="UTF-8" standalone="yes"?>
<Relationships xmlns="http://schemas.openxmlformats.org/package/2006/relationships"><Relationship Id="rId3" Type="http://schemas.openxmlformats.org/officeDocument/2006/relationships/slide" Target="../slides/slide101.xml"/><Relationship Id="rId2" Type="http://schemas.openxmlformats.org/officeDocument/2006/relationships/notesMaster" Target="../notesMasters/notesMaster1.xml"/><Relationship Id="rId1" Type="http://schemas.openxmlformats.org/officeDocument/2006/relationships/tags" Target="../tags/tag5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t>1</a:t>
            </a:fld>
            <a:endParaRPr lang="en-US" dirty="0"/>
          </a:p>
        </p:txBody>
      </p:sp>
    </p:spTree>
    <p:extLst>
      <p:ext uri="{BB962C8B-B14F-4D97-AF65-F5344CB8AC3E}">
        <p14:creationId xmlns:p14="http://schemas.microsoft.com/office/powerpoint/2010/main" val="7665260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2 minutes</a:t>
            </a:r>
          </a:p>
          <a:p>
            <a:endParaRPr lang="en-US" b="1" dirty="0" smtClean="0"/>
          </a:p>
          <a:p>
            <a:r>
              <a:rPr lang="en-US" b="1" dirty="0" smtClean="0"/>
              <a:t>Talking</a:t>
            </a:r>
            <a:r>
              <a:rPr lang="en-US" b="1" baseline="0" dirty="0" smtClean="0"/>
              <a:t> Points:</a:t>
            </a:r>
          </a:p>
          <a:p>
            <a:pPr marL="171450" indent="-171450">
              <a:buFont typeface="Arial" panose="020B0604020202020204" pitchFamily="34" charset="0"/>
              <a:buChar char="•"/>
            </a:pPr>
            <a:r>
              <a:rPr lang="en-US" b="0" baseline="0" dirty="0" smtClean="0"/>
              <a:t>Building on what Dr. Kirk said, let’s take a minute to talk about the guiding principles that drove our thinking around this training series.</a:t>
            </a:r>
          </a:p>
          <a:p>
            <a:pPr marL="171450" indent="-171450">
              <a:buFont typeface="Arial" panose="020B0604020202020204" pitchFamily="34" charset="0"/>
              <a:buChar char="•"/>
            </a:pPr>
            <a:r>
              <a:rPr lang="en-US" b="0" baseline="0" dirty="0" smtClean="0"/>
              <a:t>We will talk about this more at the end of the day but we wanted to ensure you had a sense of the long-term plan to assist you in thinking about your role in training your personnel as we move through the day. </a:t>
            </a:r>
          </a:p>
          <a:p>
            <a:pPr marL="171450" indent="-171450">
              <a:buFont typeface="Arial" panose="020B0604020202020204" pitchFamily="34" charset="0"/>
              <a:buChar char="•"/>
            </a:pPr>
            <a:r>
              <a:rPr lang="en-US" b="0" baseline="0" dirty="0" smtClean="0"/>
              <a:t>Read through three bullets</a:t>
            </a:r>
          </a:p>
          <a:p>
            <a:pPr marL="171450" indent="-171450">
              <a:buFont typeface="Arial" panose="020B0604020202020204" pitchFamily="34" charset="0"/>
              <a:buChar char="•"/>
            </a:pPr>
            <a:r>
              <a:rPr lang="en-US" b="0" baseline="0" dirty="0" smtClean="0"/>
              <a:t>To that end, our training strategy is to build your capacity to lead this training as you see fit in your own local context. We will be offering </a:t>
            </a:r>
            <a:r>
              <a:rPr lang="en-US" b="0" i="0" baseline="0" dirty="0" smtClean="0"/>
              <a:t>some</a:t>
            </a:r>
            <a:r>
              <a:rPr lang="en-US" b="0" i="1" baseline="0" dirty="0" smtClean="0"/>
              <a:t> t</a:t>
            </a:r>
            <a:r>
              <a:rPr lang="en-US" b="0" baseline="0" dirty="0" smtClean="0"/>
              <a:t>raining to principals and teachers, but will also provide you with training and materials that you can use to train your personnel yourself. So, be thinking about what might make sense for your district as we walk through the content and we’ll discuss this in more detail later.</a:t>
            </a:r>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237426035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 minute</a:t>
            </a:r>
          </a:p>
          <a:p>
            <a:endParaRPr lang="en-US" dirty="0" smtClean="0"/>
          </a:p>
          <a:p>
            <a:r>
              <a:rPr lang="en-US" b="1" dirty="0" smtClean="0"/>
              <a:t>Talking</a:t>
            </a:r>
            <a:r>
              <a:rPr lang="en-US" b="1" baseline="0" dirty="0" smtClean="0"/>
              <a:t> Points:</a:t>
            </a:r>
          </a:p>
          <a:p>
            <a:r>
              <a:rPr lang="en-US" baseline="0" dirty="0" smtClean="0"/>
              <a:t>In grades 6-8, the major work of the grade was refined and the supporting work of the grade was revised, especially in the domain of statistics and probability (which we will dig into a bit in a few minutes)</a:t>
            </a:r>
            <a:endParaRPr lang="en-US" dirty="0" smtClean="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102</a:t>
            </a:fld>
            <a:endParaRPr lang="en-US">
              <a:solidFill>
                <a:prstClr val="black"/>
              </a:solidFill>
            </a:endParaRPr>
          </a:p>
        </p:txBody>
      </p:sp>
    </p:spTree>
    <p:extLst>
      <p:ext uri="{BB962C8B-B14F-4D97-AF65-F5344CB8AC3E}">
        <p14:creationId xmlns:p14="http://schemas.microsoft.com/office/powerpoint/2010/main" val="108886021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a:t>
            </a:r>
            <a:r>
              <a:rPr lang="en-US" baseline="0" dirty="0" smtClean="0"/>
              <a:t> </a:t>
            </a:r>
            <a:r>
              <a:rPr lang="en-US" dirty="0" smtClean="0"/>
              <a:t>minute</a:t>
            </a:r>
          </a:p>
          <a:p>
            <a:endParaRPr lang="en-US" dirty="0" smtClean="0"/>
          </a:p>
          <a:p>
            <a:r>
              <a:rPr lang="en-US" b="1" dirty="0" smtClean="0"/>
              <a:t>Talking Points</a:t>
            </a:r>
            <a:r>
              <a:rPr lang="en-US" dirty="0" smtClean="0"/>
              <a:t>:</a:t>
            </a:r>
          </a:p>
          <a:p>
            <a:r>
              <a:rPr lang="en-US" dirty="0" smtClean="0"/>
              <a:t>Moving on to middle school, most of the major work on the grade remains the same</a:t>
            </a:r>
            <a:r>
              <a:rPr lang="en-US" baseline="0" dirty="0" smtClean="0"/>
              <a:t> with the exception of geometry in 8</a:t>
            </a:r>
            <a:r>
              <a:rPr lang="en-US" baseline="30000" dirty="0" smtClean="0"/>
              <a:t>th</a:t>
            </a:r>
            <a:r>
              <a:rPr lang="en-US" baseline="0" dirty="0" smtClean="0"/>
              <a:t> grade</a:t>
            </a:r>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103</a:t>
            </a:fld>
            <a:endParaRPr lang="en-US">
              <a:solidFill>
                <a:prstClr val="black"/>
              </a:solidFill>
            </a:endParaRPr>
          </a:p>
        </p:txBody>
      </p:sp>
    </p:spTree>
    <p:extLst>
      <p:ext uri="{BB962C8B-B14F-4D97-AF65-F5344CB8AC3E}">
        <p14:creationId xmlns:p14="http://schemas.microsoft.com/office/powerpoint/2010/main" val="194525357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a:t>
            </a:r>
            <a:r>
              <a:rPr lang="en-US" baseline="0" dirty="0" smtClean="0"/>
              <a:t> </a:t>
            </a:r>
            <a:r>
              <a:rPr lang="en-US" dirty="0" smtClean="0"/>
              <a:t>minute</a:t>
            </a:r>
          </a:p>
          <a:p>
            <a:endParaRPr lang="en-US" dirty="0" smtClean="0"/>
          </a:p>
          <a:p>
            <a:r>
              <a:rPr lang="en-US" b="1" dirty="0" smtClean="0"/>
              <a:t>Talking Points</a:t>
            </a:r>
            <a:r>
              <a:rPr lang="en-US" dirty="0" smtClean="0"/>
              <a:t>:</a:t>
            </a:r>
          </a:p>
          <a:p>
            <a:r>
              <a:rPr lang="en-US" dirty="0" smtClean="0"/>
              <a:t>As</a:t>
            </a:r>
            <a:r>
              <a:rPr lang="en-US" baseline="0" dirty="0" smtClean="0"/>
              <a:t> we’ve discussed there are now only two categories of standards</a:t>
            </a:r>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104</a:t>
            </a:fld>
            <a:endParaRPr lang="en-US">
              <a:solidFill>
                <a:prstClr val="black"/>
              </a:solidFill>
            </a:endParaRPr>
          </a:p>
        </p:txBody>
      </p:sp>
    </p:spTree>
    <p:extLst>
      <p:ext uri="{BB962C8B-B14F-4D97-AF65-F5344CB8AC3E}">
        <p14:creationId xmlns:p14="http://schemas.microsoft.com/office/powerpoint/2010/main" val="47806737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a:t>
            </a:r>
            <a:r>
              <a:rPr lang="en-US" baseline="0" dirty="0" smtClean="0"/>
              <a:t> </a:t>
            </a:r>
            <a:r>
              <a:rPr lang="en-US" dirty="0" smtClean="0"/>
              <a:t>minute</a:t>
            </a:r>
          </a:p>
          <a:p>
            <a:endParaRPr lang="en-US" dirty="0" smtClean="0"/>
          </a:p>
          <a:p>
            <a:r>
              <a:rPr lang="en-US" b="1" dirty="0" smtClean="0"/>
              <a:t>Talking Points</a:t>
            </a:r>
            <a:r>
              <a:rPr lang="en-US" dirty="0" smtClean="0"/>
              <a:t>:</a:t>
            </a:r>
          </a:p>
          <a:p>
            <a:r>
              <a:rPr lang="en-US" dirty="0" smtClean="0"/>
              <a:t>Once</a:t>
            </a:r>
            <a:r>
              <a:rPr lang="en-US" baseline="0" dirty="0" smtClean="0"/>
              <a:t> again, the revisions were made to provide clarity and continuity for teachers (let’s take a closer look)</a:t>
            </a:r>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105</a:t>
            </a:fld>
            <a:endParaRPr lang="en-US">
              <a:solidFill>
                <a:prstClr val="black"/>
              </a:solidFill>
            </a:endParaRPr>
          </a:p>
        </p:txBody>
      </p:sp>
    </p:spTree>
    <p:extLst>
      <p:ext uri="{BB962C8B-B14F-4D97-AF65-F5344CB8AC3E}">
        <p14:creationId xmlns:p14="http://schemas.microsoft.com/office/powerpoint/2010/main" val="207569855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2</a:t>
            </a:r>
            <a:r>
              <a:rPr lang="en-US" baseline="0" dirty="0" smtClean="0"/>
              <a:t> </a:t>
            </a:r>
            <a:r>
              <a:rPr lang="en-US" dirty="0" smtClean="0"/>
              <a:t>minutes</a:t>
            </a:r>
          </a:p>
          <a:p>
            <a:endParaRPr lang="en-US" dirty="0" smtClean="0"/>
          </a:p>
          <a:p>
            <a:r>
              <a:rPr lang="en-US" b="1" dirty="0" smtClean="0"/>
              <a:t>Talking Points</a:t>
            </a:r>
            <a:r>
              <a:rPr lang="en-US" dirty="0" smtClean="0"/>
              <a:t>:</a:t>
            </a:r>
          </a:p>
          <a:p>
            <a:r>
              <a:rPr lang="en-US" dirty="0" smtClean="0"/>
              <a:t>In</a:t>
            </a:r>
            <a:r>
              <a:rPr lang="en-US" baseline="0" dirty="0" smtClean="0"/>
              <a:t> this example the standard was revised to provide teachers specific wording to clarify the intended outcomes for students. The revised standard clearly notes students are expected to be able to determine the median and/or mode and range for a set of data and use that information to answer questions related to the data set.</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Standards Writing Committee/ Public Feedback Rationale:  </a:t>
            </a:r>
          </a:p>
          <a:p>
            <a:r>
              <a:rPr lang="en-US" dirty="0" smtClean="0"/>
              <a:t>The standards writing committee indicated that public feedback requested for more specific and common terms for this standard for</a:t>
            </a:r>
            <a:r>
              <a:rPr lang="en-US" baseline="0" dirty="0" smtClean="0"/>
              <a:t> clarity.  </a:t>
            </a:r>
            <a:endParaRPr lang="en-US" dirty="0" smtClean="0"/>
          </a:p>
          <a:p>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106</a:t>
            </a:fld>
            <a:endParaRPr lang="en-US">
              <a:solidFill>
                <a:prstClr val="black"/>
              </a:solidFill>
            </a:endParaRPr>
          </a:p>
        </p:txBody>
      </p:sp>
    </p:spTree>
    <p:extLst>
      <p:ext uri="{BB962C8B-B14F-4D97-AF65-F5344CB8AC3E}">
        <p14:creationId xmlns:p14="http://schemas.microsoft.com/office/powerpoint/2010/main" val="364525705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a:t>
            </a:r>
            <a:r>
              <a:rPr lang="en-US" baseline="0" dirty="0" smtClean="0"/>
              <a:t> </a:t>
            </a:r>
            <a:r>
              <a:rPr lang="en-US" dirty="0" smtClean="0"/>
              <a:t>minute</a:t>
            </a:r>
          </a:p>
          <a:p>
            <a:endParaRPr lang="en-US" dirty="0" smtClean="0"/>
          </a:p>
          <a:p>
            <a:r>
              <a:rPr lang="en-US" b="1" dirty="0" smtClean="0"/>
              <a:t>Talking Points</a:t>
            </a:r>
            <a:r>
              <a:rPr lang="en-US" dirty="0" smtClean="0"/>
              <a:t>:</a:t>
            </a:r>
          </a:p>
          <a:p>
            <a:r>
              <a:rPr lang="en-US" dirty="0" smtClean="0"/>
              <a:t>In the middle grades a few standards were either condensed, expanded or removed to strengthen</a:t>
            </a:r>
            <a:r>
              <a:rPr lang="en-US" baseline="0" dirty="0" smtClean="0"/>
              <a:t> coherence.</a:t>
            </a:r>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107</a:t>
            </a:fld>
            <a:endParaRPr lang="en-US">
              <a:solidFill>
                <a:prstClr val="black"/>
              </a:solidFill>
            </a:endParaRPr>
          </a:p>
        </p:txBody>
      </p:sp>
    </p:spTree>
    <p:extLst>
      <p:ext uri="{BB962C8B-B14F-4D97-AF65-F5344CB8AC3E}">
        <p14:creationId xmlns:p14="http://schemas.microsoft.com/office/powerpoint/2010/main" val="215524203"/>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a:t>
            </a:r>
            <a:r>
              <a:rPr lang="en-US" baseline="0" dirty="0" smtClean="0"/>
              <a:t> </a:t>
            </a:r>
            <a:r>
              <a:rPr lang="en-US" dirty="0" smtClean="0"/>
              <a:t>minute</a:t>
            </a:r>
          </a:p>
          <a:p>
            <a:endParaRPr lang="en-US" dirty="0" smtClean="0"/>
          </a:p>
          <a:p>
            <a:r>
              <a:rPr lang="en-US" b="1" dirty="0" smtClean="0"/>
              <a:t>Talking Points</a:t>
            </a:r>
            <a:r>
              <a:rPr lang="en-US" dirty="0" smtClean="0"/>
              <a:t>:</a:t>
            </a:r>
          </a:p>
          <a:p>
            <a:r>
              <a:rPr lang="en-US" dirty="0" smtClean="0"/>
              <a:t>Here is an</a:t>
            </a:r>
            <a:r>
              <a:rPr lang="en-US" baseline="0" dirty="0" smtClean="0"/>
              <a:t> example of a current standard in 6</a:t>
            </a:r>
            <a:r>
              <a:rPr lang="en-US" baseline="30000" dirty="0" smtClean="0"/>
              <a:t>th</a:t>
            </a:r>
            <a:r>
              <a:rPr lang="en-US" baseline="0" dirty="0" smtClean="0"/>
              <a:t> grade related to expressions and equations. Now let’s take a look at the revised standard.</a:t>
            </a:r>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108</a:t>
            </a:fld>
            <a:endParaRPr lang="en-US">
              <a:solidFill>
                <a:prstClr val="black"/>
              </a:solidFill>
            </a:endParaRPr>
          </a:p>
        </p:txBody>
      </p:sp>
    </p:spTree>
    <p:extLst>
      <p:ext uri="{BB962C8B-B14F-4D97-AF65-F5344CB8AC3E}">
        <p14:creationId xmlns:p14="http://schemas.microsoft.com/office/powerpoint/2010/main" val="3996997663"/>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Presenter</a:t>
            </a:r>
            <a:r>
              <a:rPr lang="en-US" b="0" dirty="0" smtClean="0"/>
              <a:t>:</a:t>
            </a:r>
            <a:r>
              <a:rPr lang="en-US" b="0" baseline="0" dirty="0" smtClean="0"/>
              <a:t> Math consultant</a:t>
            </a:r>
            <a:endParaRPr lang="en-US" b="1" dirty="0" smtClean="0"/>
          </a:p>
          <a:p>
            <a:r>
              <a:rPr lang="en-US" b="1" dirty="0" smtClean="0"/>
              <a:t>Time</a:t>
            </a:r>
            <a:r>
              <a:rPr lang="en-US" dirty="0" smtClean="0"/>
              <a:t>: 1</a:t>
            </a:r>
            <a:r>
              <a:rPr lang="en-US" baseline="0" dirty="0" smtClean="0"/>
              <a:t> </a:t>
            </a:r>
            <a:r>
              <a:rPr lang="en-US" dirty="0" smtClean="0"/>
              <a:t>minute</a:t>
            </a:r>
          </a:p>
          <a:p>
            <a:endParaRPr lang="en-US" dirty="0" smtClean="0"/>
          </a:p>
          <a:p>
            <a:r>
              <a:rPr lang="en-US" b="1" dirty="0" smtClean="0"/>
              <a:t>Talking Points</a:t>
            </a:r>
            <a:r>
              <a:rPr lang="en-US" dirty="0" smtClean="0"/>
              <a:t>:</a:t>
            </a:r>
          </a:p>
          <a:p>
            <a:r>
              <a:rPr lang="en-US" dirty="0" smtClean="0"/>
              <a:t>As you can see the standard was expanded</a:t>
            </a:r>
            <a:r>
              <a:rPr lang="en-US" baseline="0" dirty="0" smtClean="0"/>
              <a:t> to more clearly outline what students need to know and be able to do.</a:t>
            </a:r>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109</a:t>
            </a:fld>
            <a:endParaRPr lang="en-US">
              <a:solidFill>
                <a:prstClr val="black"/>
              </a:solidFill>
            </a:endParaRPr>
          </a:p>
        </p:txBody>
      </p:sp>
    </p:spTree>
    <p:extLst>
      <p:ext uri="{BB962C8B-B14F-4D97-AF65-F5344CB8AC3E}">
        <p14:creationId xmlns:p14="http://schemas.microsoft.com/office/powerpoint/2010/main" val="1733191460"/>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Presenter</a:t>
            </a:r>
            <a:r>
              <a:rPr lang="en-US" b="0" dirty="0" smtClean="0"/>
              <a:t>:</a:t>
            </a:r>
            <a:r>
              <a:rPr lang="en-US" b="0" baseline="0" dirty="0" smtClean="0"/>
              <a:t> Math consultant</a:t>
            </a:r>
            <a:endParaRPr lang="en-US" b="1" dirty="0" smtClean="0"/>
          </a:p>
          <a:p>
            <a:r>
              <a:rPr lang="en-US" b="1" dirty="0" smtClean="0"/>
              <a:t>Time</a:t>
            </a:r>
            <a:r>
              <a:rPr lang="en-US" dirty="0" smtClean="0"/>
              <a:t>: 1</a:t>
            </a:r>
            <a:r>
              <a:rPr lang="en-US" baseline="0" dirty="0" smtClean="0"/>
              <a:t> </a:t>
            </a:r>
            <a:r>
              <a:rPr lang="en-US" dirty="0" smtClean="0"/>
              <a:t>minute</a:t>
            </a:r>
          </a:p>
          <a:p>
            <a:endParaRPr lang="en-US" dirty="0" smtClean="0"/>
          </a:p>
          <a:p>
            <a:r>
              <a:rPr lang="en-US" b="1" dirty="0" smtClean="0"/>
              <a:t>Talking Points</a:t>
            </a:r>
            <a:r>
              <a:rPr lang="en-US" dirty="0" smtClean="0"/>
              <a:t>:</a:t>
            </a:r>
          </a:p>
          <a:p>
            <a:r>
              <a:rPr lang="en-US" dirty="0" smtClean="0"/>
              <a:t>Let’s look at</a:t>
            </a:r>
            <a:r>
              <a:rPr lang="en-US" baseline="0" dirty="0" smtClean="0"/>
              <a:t> another example from 7</a:t>
            </a:r>
            <a:r>
              <a:rPr lang="en-US" baseline="30000" dirty="0" smtClean="0"/>
              <a:t>th</a:t>
            </a:r>
            <a:r>
              <a:rPr lang="en-US" baseline="0" dirty="0" smtClean="0"/>
              <a:t> grade. In this case the standard was removed …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Standards Writing Committee/ Public Feedback Rationale:  </a:t>
            </a:r>
          </a:p>
          <a:p>
            <a:r>
              <a:rPr lang="en-US" dirty="0" smtClean="0"/>
              <a:t>The standards writing committee indicated that when reviewing the current standards they referenced the learning progressions chart and asked the question "Is this standard necessary for a student to be college and career ready”.  For coherence, this standard directly builds on a standard in high school geometry.  The standard G. GMD.B.4 was removed from the high</a:t>
            </a:r>
            <a:r>
              <a:rPr lang="en-US" baseline="0" dirty="0" smtClean="0"/>
              <a:t> school </a:t>
            </a:r>
            <a:r>
              <a:rPr lang="en-US" dirty="0" smtClean="0"/>
              <a:t>geometry standards as it was not necessary for a student to be college and career ready, decided by the standards committee per public feedback.  Therefore, the 7.G.A.3 standard was also removed since it was no longer necessary for a middle school student to high school ready.</a:t>
            </a:r>
          </a:p>
          <a:p>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110</a:t>
            </a:fld>
            <a:endParaRPr lang="en-US">
              <a:solidFill>
                <a:prstClr val="black"/>
              </a:solidFill>
            </a:endParaRPr>
          </a:p>
        </p:txBody>
      </p:sp>
    </p:spTree>
    <p:extLst>
      <p:ext uri="{BB962C8B-B14F-4D97-AF65-F5344CB8AC3E}">
        <p14:creationId xmlns:p14="http://schemas.microsoft.com/office/powerpoint/2010/main" val="1866813866"/>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a:t>
            </a:r>
            <a:r>
              <a:rPr lang="en-US" baseline="0" dirty="0" smtClean="0"/>
              <a:t> </a:t>
            </a:r>
            <a:r>
              <a:rPr lang="en-US" dirty="0" smtClean="0"/>
              <a:t>minute</a:t>
            </a:r>
          </a:p>
          <a:p>
            <a:endParaRPr lang="en-US" dirty="0" smtClean="0"/>
          </a:p>
          <a:p>
            <a:r>
              <a:rPr lang="en-US" b="1" dirty="0" smtClean="0"/>
              <a:t>Talking Points</a:t>
            </a:r>
            <a:r>
              <a:rPr lang="en-US" dirty="0" smtClean="0"/>
              <a:t>:</a:t>
            </a:r>
          </a:p>
          <a:p>
            <a:r>
              <a:rPr lang="en-US" dirty="0" smtClean="0"/>
              <a:t>As we mentioned earlier, in the middle grades</a:t>
            </a:r>
            <a:r>
              <a:rPr lang="en-US" baseline="0" dirty="0" smtClean="0"/>
              <a:t> statistics and probability standards were the most effected.</a:t>
            </a:r>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111</a:t>
            </a:fld>
            <a:endParaRPr lang="en-US">
              <a:solidFill>
                <a:prstClr val="black"/>
              </a:solidFill>
            </a:endParaRPr>
          </a:p>
        </p:txBody>
      </p:sp>
    </p:spTree>
    <p:extLst>
      <p:ext uri="{BB962C8B-B14F-4D97-AF65-F5344CB8AC3E}">
        <p14:creationId xmlns:p14="http://schemas.microsoft.com/office/powerpoint/2010/main" val="14032193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11</a:t>
            </a:fld>
            <a:endParaRPr lang="en-US"/>
          </a:p>
        </p:txBody>
      </p:sp>
    </p:spTree>
    <p:extLst>
      <p:ext uri="{BB962C8B-B14F-4D97-AF65-F5344CB8AC3E}">
        <p14:creationId xmlns:p14="http://schemas.microsoft.com/office/powerpoint/2010/main" val="125180277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a:t>
            </a:r>
            <a:r>
              <a:rPr lang="en-US" baseline="0" dirty="0" smtClean="0"/>
              <a:t> </a:t>
            </a:r>
            <a:r>
              <a:rPr lang="en-US" dirty="0" smtClean="0"/>
              <a:t>minute</a:t>
            </a:r>
          </a:p>
          <a:p>
            <a:endParaRPr lang="en-US" dirty="0" smtClean="0"/>
          </a:p>
          <a:p>
            <a:r>
              <a:rPr lang="en-US" b="1" dirty="0" smtClean="0"/>
              <a:t>Talking Points</a:t>
            </a:r>
            <a:r>
              <a:rPr lang="en-US" dirty="0" smtClean="0"/>
              <a:t>:</a:t>
            </a:r>
          </a:p>
          <a:p>
            <a:r>
              <a:rPr lang="en-US" dirty="0" smtClean="0"/>
              <a:t>As you can see in this example the revised standard provides</a:t>
            </a:r>
            <a:r>
              <a:rPr lang="en-US" baseline="0" dirty="0" smtClean="0"/>
              <a:t> teachers with a specific and clear academic expectation.</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Standards Writing Committee/ Public Feedback Rationale:  </a:t>
            </a:r>
          </a:p>
          <a:p>
            <a:r>
              <a:rPr lang="en-US" dirty="0" smtClean="0"/>
              <a:t>The standards writing committee and public feedback indicated that absolute deviation was introduced in grade </a:t>
            </a:r>
            <a:r>
              <a:rPr lang="en-US" dirty="0" smtClean="0"/>
              <a:t>6, </a:t>
            </a:r>
            <a:r>
              <a:rPr lang="en-US" dirty="0" smtClean="0"/>
              <a:t>but did not continue the learning progression for this skill until high</a:t>
            </a:r>
            <a:r>
              <a:rPr lang="en-US" baseline="0" dirty="0" smtClean="0"/>
              <a:t> school</a:t>
            </a:r>
            <a:r>
              <a:rPr lang="en-US" dirty="0" smtClean="0"/>
              <a:t>.  Public feedback indicated that when students were not working with mean absolute deviation in the 7th and 8th grade their conceptual understanding was not solidified and teachers at the high school level were re-teaching this skill.  Therefore, it was removed form the grade 6 standards and is introduced for conceptual understanding in high school</a:t>
            </a:r>
            <a:r>
              <a:rPr lang="en-US" baseline="0" dirty="0" smtClean="0"/>
              <a:t>.  </a:t>
            </a:r>
            <a:endParaRPr lang="en-US" dirty="0" smtClean="0"/>
          </a:p>
          <a:p>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112</a:t>
            </a:fld>
            <a:endParaRPr lang="en-US">
              <a:solidFill>
                <a:prstClr val="black"/>
              </a:solidFill>
            </a:endParaRPr>
          </a:p>
        </p:txBody>
      </p:sp>
    </p:spTree>
    <p:extLst>
      <p:ext uri="{BB962C8B-B14F-4D97-AF65-F5344CB8AC3E}">
        <p14:creationId xmlns:p14="http://schemas.microsoft.com/office/powerpoint/2010/main" val="3350257494"/>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 minute</a:t>
            </a:r>
          </a:p>
          <a:p>
            <a:endParaRPr lang="en-US" dirty="0" smtClean="0"/>
          </a:p>
          <a:p>
            <a:r>
              <a:rPr lang="en-US" b="1" dirty="0" smtClean="0"/>
              <a:t>Talking</a:t>
            </a:r>
            <a:r>
              <a:rPr lang="en-US" b="1" baseline="0" dirty="0" smtClean="0"/>
              <a:t> Points:</a:t>
            </a:r>
          </a:p>
          <a:p>
            <a:r>
              <a:rPr lang="en-US" baseline="0" dirty="0" smtClean="0"/>
              <a:t>And in high school, the scope and clarifications were refined in some cases, revised in others, and there were revisions for Algebra 2 and Integrated Math 3, and the 4</a:t>
            </a:r>
            <a:r>
              <a:rPr lang="en-US" baseline="30000" dirty="0" smtClean="0"/>
              <a:t>th</a:t>
            </a:r>
            <a:r>
              <a:rPr lang="en-US" baseline="0" dirty="0" smtClean="0"/>
              <a:t> year courses were restructured to reflect college and career readiness.</a:t>
            </a:r>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113</a:t>
            </a:fld>
            <a:endParaRPr lang="en-US">
              <a:solidFill>
                <a:prstClr val="black"/>
              </a:solidFill>
            </a:endParaRPr>
          </a:p>
        </p:txBody>
      </p:sp>
    </p:spTree>
    <p:extLst>
      <p:ext uri="{BB962C8B-B14F-4D97-AF65-F5344CB8AC3E}">
        <p14:creationId xmlns:p14="http://schemas.microsoft.com/office/powerpoint/2010/main" val="34972358"/>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a:t>
            </a:r>
            <a:r>
              <a:rPr lang="en-US" baseline="0" dirty="0" smtClean="0"/>
              <a:t> </a:t>
            </a:r>
            <a:r>
              <a:rPr lang="en-US" dirty="0" smtClean="0"/>
              <a:t>minute</a:t>
            </a:r>
          </a:p>
          <a:p>
            <a:endParaRPr lang="en-US" dirty="0" smtClean="0"/>
          </a:p>
          <a:p>
            <a:r>
              <a:rPr lang="en-US" b="1" dirty="0" smtClean="0"/>
              <a:t>Talking Points</a:t>
            </a:r>
            <a:r>
              <a:rPr lang="en-US" dirty="0" smtClean="0"/>
              <a:t>:</a:t>
            </a:r>
          </a:p>
          <a:p>
            <a:r>
              <a:rPr lang="en-US" dirty="0" smtClean="0"/>
              <a:t>Again, the structure in grades 9-12 has</a:t>
            </a:r>
            <a:r>
              <a:rPr lang="en-US" baseline="0" dirty="0" smtClean="0"/>
              <a:t> changed and is the same as the other grade levels.</a:t>
            </a:r>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114</a:t>
            </a:fld>
            <a:endParaRPr lang="en-US">
              <a:solidFill>
                <a:prstClr val="black"/>
              </a:solidFill>
            </a:endParaRPr>
          </a:p>
        </p:txBody>
      </p:sp>
    </p:spTree>
    <p:extLst>
      <p:ext uri="{BB962C8B-B14F-4D97-AF65-F5344CB8AC3E}">
        <p14:creationId xmlns:p14="http://schemas.microsoft.com/office/powerpoint/2010/main" val="2857015712"/>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Presenter</a:t>
            </a:r>
            <a:r>
              <a:rPr lang="en-US" b="0" dirty="0" smtClean="0"/>
              <a:t>:</a:t>
            </a:r>
            <a:r>
              <a:rPr lang="en-US" b="0" baseline="0" dirty="0" smtClean="0"/>
              <a:t> Math consultant</a:t>
            </a:r>
            <a:endParaRPr lang="en-US" b="1" dirty="0" smtClean="0"/>
          </a:p>
          <a:p>
            <a:r>
              <a:rPr lang="en-US" b="1" dirty="0" smtClean="0"/>
              <a:t>Time</a:t>
            </a:r>
            <a:r>
              <a:rPr lang="en-US" dirty="0" smtClean="0"/>
              <a:t>: 1</a:t>
            </a:r>
            <a:r>
              <a:rPr lang="en-US" baseline="0" dirty="0" smtClean="0"/>
              <a:t> </a:t>
            </a:r>
            <a:r>
              <a:rPr lang="en-US" dirty="0" smtClean="0"/>
              <a:t>minute</a:t>
            </a:r>
          </a:p>
          <a:p>
            <a:endParaRPr lang="en-US" dirty="0" smtClean="0"/>
          </a:p>
          <a:p>
            <a:r>
              <a:rPr lang="en-US" b="1" dirty="0" smtClean="0"/>
              <a:t>Talking Points</a:t>
            </a:r>
            <a:r>
              <a:rPr lang="en-US" dirty="0" smtClean="0"/>
              <a:t>:</a:t>
            </a:r>
          </a:p>
          <a:p>
            <a:r>
              <a:rPr lang="en-US" dirty="0" smtClean="0"/>
              <a:t>Some of the major work of</a:t>
            </a:r>
            <a:r>
              <a:rPr lang="en-US" baseline="0" dirty="0" smtClean="0"/>
              <a:t> the grade at the high school level was removed or shifted to provide coherence </a:t>
            </a:r>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115</a:t>
            </a:fld>
            <a:endParaRPr lang="en-US">
              <a:solidFill>
                <a:prstClr val="black"/>
              </a:solidFill>
            </a:endParaRPr>
          </a:p>
        </p:txBody>
      </p:sp>
    </p:spTree>
    <p:extLst>
      <p:ext uri="{BB962C8B-B14F-4D97-AF65-F5344CB8AC3E}">
        <p14:creationId xmlns:p14="http://schemas.microsoft.com/office/powerpoint/2010/main" val="3581209860"/>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a:t>
            </a:r>
            <a:r>
              <a:rPr lang="en-US" baseline="0" dirty="0" smtClean="0"/>
              <a:t> </a:t>
            </a:r>
            <a:r>
              <a:rPr lang="en-US" dirty="0" smtClean="0"/>
              <a:t>minute</a:t>
            </a:r>
          </a:p>
          <a:p>
            <a:endParaRPr lang="en-US" dirty="0" smtClean="0"/>
          </a:p>
          <a:p>
            <a:r>
              <a:rPr lang="en-US" b="1" dirty="0" smtClean="0"/>
              <a:t>Talking Points</a:t>
            </a:r>
            <a:r>
              <a:rPr lang="en-US" dirty="0" smtClean="0"/>
              <a:t>:</a:t>
            </a:r>
          </a:p>
          <a:p>
            <a:r>
              <a:rPr lang="en-US" dirty="0" smtClean="0"/>
              <a:t>As with the</a:t>
            </a:r>
            <a:r>
              <a:rPr lang="en-US" baseline="0" dirty="0" smtClean="0"/>
              <a:t> other grade levels language was revised to provide clearer learning targets for teachers (let’s look at an example)</a:t>
            </a:r>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116</a:t>
            </a:fld>
            <a:endParaRPr lang="en-US">
              <a:solidFill>
                <a:prstClr val="black"/>
              </a:solidFill>
            </a:endParaRPr>
          </a:p>
        </p:txBody>
      </p:sp>
    </p:spTree>
    <p:extLst>
      <p:ext uri="{BB962C8B-B14F-4D97-AF65-F5344CB8AC3E}">
        <p14:creationId xmlns:p14="http://schemas.microsoft.com/office/powerpoint/2010/main" val="3022691779"/>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a:t>
            </a:r>
            <a:r>
              <a:rPr lang="en-US" baseline="0" dirty="0" smtClean="0"/>
              <a:t> </a:t>
            </a:r>
            <a:r>
              <a:rPr lang="en-US" dirty="0" smtClean="0"/>
              <a:t>minute</a:t>
            </a:r>
          </a:p>
          <a:p>
            <a:endParaRPr lang="en-US" dirty="0" smtClean="0"/>
          </a:p>
          <a:p>
            <a:r>
              <a:rPr lang="en-US" b="1" dirty="0" smtClean="0"/>
              <a:t>Talking Points</a:t>
            </a:r>
            <a:r>
              <a:rPr lang="en-US" dirty="0" smtClean="0"/>
              <a:t>:</a:t>
            </a:r>
          </a:p>
          <a:p>
            <a:r>
              <a:rPr lang="en-US" dirty="0" smtClean="0"/>
              <a:t>For example, the standard now</a:t>
            </a:r>
            <a:r>
              <a:rPr lang="en-US" baseline="0" dirty="0" smtClean="0"/>
              <a:t> clearly sets the expectation that students will not only be able to use but also need to know (have memorized) the Pythagorean theorem.</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Standards Writing Committee/ Public Feedback Rationale:  </a:t>
            </a:r>
          </a:p>
          <a:p>
            <a:r>
              <a:rPr lang="en-US" dirty="0" smtClean="0"/>
              <a:t>The language "know" was added to standards that required students to use a formula and/or properties that will not be provided within the assessment reference sheet(s)</a:t>
            </a:r>
            <a:r>
              <a:rPr lang="en-US" baseline="0" dirty="0" smtClean="0"/>
              <a:t> to intend that students gain a conceptual understanding of the formula used rather than simply using a formula.  </a:t>
            </a:r>
            <a:endParaRPr lang="en-US" dirty="0" smtClean="0"/>
          </a:p>
          <a:p>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117</a:t>
            </a:fld>
            <a:endParaRPr lang="en-US">
              <a:solidFill>
                <a:prstClr val="black"/>
              </a:solidFill>
            </a:endParaRPr>
          </a:p>
        </p:txBody>
      </p:sp>
    </p:spTree>
    <p:extLst>
      <p:ext uri="{BB962C8B-B14F-4D97-AF65-F5344CB8AC3E}">
        <p14:creationId xmlns:p14="http://schemas.microsoft.com/office/powerpoint/2010/main" val="218074985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a:t>
            </a:r>
            <a:r>
              <a:rPr lang="en-US" baseline="0" dirty="0" smtClean="0"/>
              <a:t> </a:t>
            </a:r>
            <a:r>
              <a:rPr lang="en-US" dirty="0" smtClean="0"/>
              <a:t>minute</a:t>
            </a:r>
          </a:p>
          <a:p>
            <a:endParaRPr lang="en-US" dirty="0" smtClean="0"/>
          </a:p>
          <a:p>
            <a:r>
              <a:rPr lang="en-US" b="1" dirty="0" smtClean="0"/>
              <a:t>Talking Points</a:t>
            </a:r>
            <a:r>
              <a:rPr lang="en-US" dirty="0" smtClean="0"/>
              <a:t>:</a:t>
            </a:r>
          </a:p>
          <a:p>
            <a:r>
              <a:rPr lang="en-US" dirty="0" smtClean="0"/>
              <a:t>Some of the supporting</a:t>
            </a:r>
            <a:r>
              <a:rPr lang="en-US" baseline="0" dirty="0" smtClean="0"/>
              <a:t> work standards were shifted to fourth year mathematics courses (let’s look at an example)</a:t>
            </a:r>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118</a:t>
            </a:fld>
            <a:endParaRPr lang="en-US">
              <a:solidFill>
                <a:prstClr val="black"/>
              </a:solidFill>
            </a:endParaRPr>
          </a:p>
        </p:txBody>
      </p:sp>
    </p:spTree>
    <p:extLst>
      <p:ext uri="{BB962C8B-B14F-4D97-AF65-F5344CB8AC3E}">
        <p14:creationId xmlns:p14="http://schemas.microsoft.com/office/powerpoint/2010/main" val="1638289802"/>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a:t>
            </a:r>
            <a:r>
              <a:rPr lang="en-US" baseline="0" dirty="0" smtClean="0"/>
              <a:t> </a:t>
            </a:r>
            <a:r>
              <a:rPr lang="en-US" dirty="0" smtClean="0"/>
              <a:t>minute</a:t>
            </a:r>
          </a:p>
          <a:p>
            <a:endParaRPr lang="en-US" dirty="0" smtClean="0"/>
          </a:p>
          <a:p>
            <a:r>
              <a:rPr lang="en-US" b="1" dirty="0" smtClean="0"/>
              <a:t>Talking Points</a:t>
            </a:r>
            <a:r>
              <a:rPr lang="en-US" dirty="0" smtClean="0"/>
              <a:t>:</a:t>
            </a:r>
          </a:p>
          <a:p>
            <a:r>
              <a:rPr lang="en-US" dirty="0" smtClean="0"/>
              <a:t>As</a:t>
            </a:r>
            <a:r>
              <a:rPr lang="en-US" baseline="0" dirty="0" smtClean="0"/>
              <a:t> you can see here this supporting standard was moved from Algebra 2/Integrated 3 to Pre-Calculus.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Standards Writing Committee/ Public Feedback Rationale:  </a:t>
            </a:r>
          </a:p>
          <a:p>
            <a:r>
              <a:rPr lang="en-US" dirty="0" smtClean="0"/>
              <a:t>Public feedback indicated that this standard was not necessary</a:t>
            </a:r>
            <a:r>
              <a:rPr lang="en-US" baseline="0" dirty="0" smtClean="0"/>
              <a:t> for a student to master in the traditional or integrated pathways, specifically in Algebra 2/Integrated 3.  It was decided that this standard was necessary in the  Pre-Calculus course to solidify the conceptual understanding formed in Algebra 2/Integrated 2.    </a:t>
            </a:r>
            <a:endParaRPr lang="en-US" dirty="0" smtClean="0"/>
          </a:p>
          <a:p>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119</a:t>
            </a:fld>
            <a:endParaRPr lang="en-US">
              <a:solidFill>
                <a:prstClr val="black"/>
              </a:solidFill>
            </a:endParaRPr>
          </a:p>
        </p:txBody>
      </p:sp>
    </p:spTree>
    <p:extLst>
      <p:ext uri="{BB962C8B-B14F-4D97-AF65-F5344CB8AC3E}">
        <p14:creationId xmlns:p14="http://schemas.microsoft.com/office/powerpoint/2010/main" val="1908595778"/>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a:t>
            </a:r>
            <a:r>
              <a:rPr lang="en-US" baseline="0" dirty="0" smtClean="0"/>
              <a:t> </a:t>
            </a:r>
            <a:r>
              <a:rPr lang="en-US" dirty="0" smtClean="0"/>
              <a:t>minute</a:t>
            </a:r>
          </a:p>
          <a:p>
            <a:endParaRPr lang="en-US" dirty="0" smtClean="0"/>
          </a:p>
          <a:p>
            <a:r>
              <a:rPr lang="en-US" b="1" dirty="0" smtClean="0"/>
              <a:t>Talking Points</a:t>
            </a:r>
            <a:r>
              <a:rPr lang="en-US" dirty="0" smtClean="0"/>
              <a:t>:</a:t>
            </a:r>
          </a:p>
          <a:p>
            <a:r>
              <a:rPr lang="en-US" dirty="0" smtClean="0"/>
              <a:t>4</a:t>
            </a:r>
            <a:r>
              <a:rPr lang="en-US" baseline="30000" dirty="0" smtClean="0"/>
              <a:t>th</a:t>
            </a:r>
            <a:r>
              <a:rPr lang="en-US" dirty="0" smtClean="0"/>
              <a:t> year courses</a:t>
            </a:r>
            <a:r>
              <a:rPr lang="en-US" baseline="0" dirty="0" smtClean="0"/>
              <a:t> were restructured and condense down to 4 course offerings (let’s take a closer look at this)</a:t>
            </a:r>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120</a:t>
            </a:fld>
            <a:endParaRPr lang="en-US">
              <a:solidFill>
                <a:prstClr val="black"/>
              </a:solidFill>
            </a:endParaRPr>
          </a:p>
        </p:txBody>
      </p:sp>
    </p:spTree>
    <p:extLst>
      <p:ext uri="{BB962C8B-B14F-4D97-AF65-F5344CB8AC3E}">
        <p14:creationId xmlns:p14="http://schemas.microsoft.com/office/powerpoint/2010/main" val="3536884592"/>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3</a:t>
            </a:r>
            <a:r>
              <a:rPr lang="en-US" baseline="0" dirty="0" smtClean="0"/>
              <a:t> </a:t>
            </a:r>
            <a:r>
              <a:rPr lang="en-US" dirty="0" smtClean="0"/>
              <a:t>minutes</a:t>
            </a:r>
          </a:p>
          <a:p>
            <a:endParaRPr lang="en-US" dirty="0" smtClean="0"/>
          </a:p>
          <a:p>
            <a:r>
              <a:rPr lang="en-US" b="1" dirty="0" smtClean="0"/>
              <a:t>Animation: </a:t>
            </a:r>
            <a:r>
              <a:rPr lang="en-US" b="0" dirty="0" smtClean="0"/>
              <a:t>Each bullet animates in connected to the talking points below</a:t>
            </a:r>
            <a:r>
              <a:rPr lang="en-US" b="0" baseline="0" dirty="0" smtClean="0"/>
              <a:t> (6 total bullets)</a:t>
            </a:r>
            <a:endParaRPr lang="en-US" b="1" dirty="0" smtClean="0"/>
          </a:p>
          <a:p>
            <a:endParaRPr lang="en-US" dirty="0" smtClean="0"/>
          </a:p>
          <a:p>
            <a:r>
              <a:rPr lang="en-US" b="1" dirty="0" smtClean="0"/>
              <a:t>Talking Points</a:t>
            </a:r>
            <a:r>
              <a:rPr lang="en-US" dirty="0" smtClean="0"/>
              <a:t>:</a:t>
            </a:r>
          </a:p>
          <a:p>
            <a:r>
              <a:rPr lang="en-US" dirty="0" smtClean="0"/>
              <a:t>As this is a big change, let’s discuss the rationale behind</a:t>
            </a:r>
            <a:r>
              <a:rPr lang="en-US" baseline="0" dirty="0" smtClean="0"/>
              <a:t> these changes. </a:t>
            </a:r>
          </a:p>
          <a:p>
            <a:pPr marL="173422" indent="-173422">
              <a:buFont typeface="Arial" panose="020B0604020202020204" pitchFamily="34" charset="0"/>
              <a:buChar char="•"/>
            </a:pPr>
            <a:r>
              <a:rPr lang="en-US" baseline="0" dirty="0" smtClean="0"/>
              <a:t>It starts with high expectations for our students and </a:t>
            </a:r>
          </a:p>
          <a:p>
            <a:pPr marL="173422" indent="-173422">
              <a:buFont typeface="Arial" panose="020B0604020202020204" pitchFamily="34" charset="0"/>
              <a:buChar char="•"/>
            </a:pPr>
            <a:r>
              <a:rPr lang="en-US" baseline="0" dirty="0" smtClean="0"/>
              <a:t>the desire to retain rigorous standards. </a:t>
            </a:r>
          </a:p>
          <a:p>
            <a:pPr marL="173422" indent="-173422">
              <a:buFont typeface="Arial" panose="020B0604020202020204" pitchFamily="34" charset="0"/>
              <a:buChar char="•"/>
            </a:pPr>
            <a:r>
              <a:rPr lang="en-US" baseline="0" dirty="0" smtClean="0"/>
              <a:t>We want clear and coherent pathways all the way through high school for our students headed into their post-secondary work.</a:t>
            </a:r>
          </a:p>
          <a:p>
            <a:pPr marL="173422" indent="-173422">
              <a:buFont typeface="Arial" panose="020B0604020202020204" pitchFamily="34" charset="0"/>
              <a:buChar char="•"/>
            </a:pPr>
            <a:r>
              <a:rPr lang="en-US" baseline="0" dirty="0" smtClean="0"/>
              <a:t>Across the state we want to see equity and opportunity for all students and </a:t>
            </a:r>
          </a:p>
          <a:p>
            <a:pPr marL="173422" indent="-173422">
              <a:buFont typeface="Arial" panose="020B0604020202020204" pitchFamily="34" charset="0"/>
              <a:buChar char="•"/>
            </a:pPr>
            <a:r>
              <a:rPr lang="en-US" baseline="0" dirty="0" smtClean="0"/>
              <a:t>we want students to have course work that is aligned to their post secondary fields so </a:t>
            </a:r>
          </a:p>
          <a:p>
            <a:pPr marL="173422" indent="-173422">
              <a:buFont typeface="Arial" panose="020B0604020202020204" pitchFamily="34" charset="0"/>
              <a:buChar char="•"/>
            </a:pPr>
            <a:r>
              <a:rPr lang="en-US" baseline="0" dirty="0" smtClean="0"/>
              <a:t>we wanted to shift from ability based to a more disciplined and career based pathway</a:t>
            </a:r>
          </a:p>
          <a:p>
            <a:pPr marL="173422" indent="-173422">
              <a:buFont typeface="Arial" panose="020B0604020202020204" pitchFamily="34" charset="0"/>
              <a:buChar char="•"/>
            </a:pPr>
            <a:endParaRPr lang="en-US" baseline="0" dirty="0" smtClean="0"/>
          </a:p>
          <a:p>
            <a:r>
              <a:rPr lang="en-US" baseline="0" dirty="0" smtClean="0"/>
              <a:t>So, what does this look like?</a:t>
            </a:r>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121</a:t>
            </a:fld>
            <a:endParaRPr lang="en-US">
              <a:solidFill>
                <a:prstClr val="black"/>
              </a:solidFill>
            </a:endParaRPr>
          </a:p>
        </p:txBody>
      </p:sp>
    </p:spTree>
    <p:extLst>
      <p:ext uri="{BB962C8B-B14F-4D97-AF65-F5344CB8AC3E}">
        <p14:creationId xmlns:p14="http://schemas.microsoft.com/office/powerpoint/2010/main" val="12988543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Presenter</a:t>
            </a:r>
            <a:r>
              <a:rPr lang="en-US" b="0" dirty="0" smtClean="0"/>
              <a:t>:</a:t>
            </a:r>
            <a:r>
              <a:rPr lang="en-US" b="0" baseline="0" dirty="0" smtClean="0"/>
              <a:t> CORE director</a:t>
            </a:r>
            <a:endParaRPr lang="en-US" b="1" dirty="0" smtClean="0"/>
          </a:p>
          <a:p>
            <a:r>
              <a:rPr lang="en-US" b="1" dirty="0" smtClean="0"/>
              <a:t>Time</a:t>
            </a:r>
            <a:r>
              <a:rPr lang="en-US" dirty="0" smtClean="0"/>
              <a:t>: 2</a:t>
            </a:r>
            <a:r>
              <a:rPr lang="en-US" baseline="0" dirty="0" smtClean="0"/>
              <a:t> </a:t>
            </a:r>
            <a:r>
              <a:rPr lang="en-US" dirty="0" smtClean="0"/>
              <a:t>minutes</a:t>
            </a:r>
          </a:p>
          <a:p>
            <a:endParaRPr lang="en-US" dirty="0" smtClean="0"/>
          </a:p>
          <a:p>
            <a:r>
              <a:rPr lang="en-US" dirty="0" smtClean="0"/>
              <a:t>Both principal and teacher trainings will address similarities</a:t>
            </a:r>
            <a:r>
              <a:rPr lang="en-US" baseline="0" dirty="0" smtClean="0"/>
              <a:t> and differences between the previous and revised standards in more depth based on the grade band and/or content area of the audience.  </a:t>
            </a:r>
          </a:p>
          <a:p>
            <a:endParaRPr lang="en-US" baseline="0" dirty="0" smtClean="0"/>
          </a:p>
          <a:p>
            <a:r>
              <a:rPr lang="en-US" baseline="0" dirty="0" smtClean="0"/>
              <a:t>In addition, principal training will discuss alignment of the revised standards and TEAM rubric indicators such as standards and objectives.  Additional focus areas will be about conducting reflective conversations with teachers focused on the standards and instructional shifts.  Additional topics will include ways to identify if instructional materials and assessments are aligned to standards and how to connect teachers to resources based on their areas of need regarding the revised standards.</a:t>
            </a:r>
          </a:p>
          <a:p>
            <a:endParaRPr lang="en-US" baseline="0" dirty="0" smtClean="0"/>
          </a:p>
          <a:p>
            <a:r>
              <a:rPr lang="en-US" baseline="0" dirty="0" smtClean="0"/>
              <a:t>Teacher training will be in June and will include two, two-day options (so teachers could attend on a Monday-Tuesday or Wednesday-Thursday, for example).  Members of the Standards Review Committee are developing the teacher content and have developed drafts and are refining them now.  As shown, teacher training will include strategies for teachers to use in evaluating their own practices as well as the supplemental instructional materials they select for alignment to the standards.  Given that we know many teachers use resources from Pinterest and similar sites, it is critical that teachers be equipped with ways to identify whether those resources align to the standard they intend to teach.  The teacher training will also include a short overview of strategies to engage special populations, such as English Learners, in standards-aligned instruction.</a:t>
            </a:r>
          </a:p>
          <a:p>
            <a:endParaRPr lang="en-US" baseline="0" dirty="0" smtClean="0"/>
          </a:p>
          <a:p>
            <a:r>
              <a:rPr lang="en-US" baseline="0" dirty="0" smtClean="0"/>
              <a:t>We’ll talk more about how this will all work and what your options are for engaging in these trainings </a:t>
            </a:r>
            <a:r>
              <a:rPr lang="en-US" baseline="0" dirty="0" smtClean="0"/>
              <a:t>later on.</a:t>
            </a:r>
            <a:endParaRPr lang="en-US" dirty="0" smtClean="0"/>
          </a:p>
        </p:txBody>
      </p:sp>
      <p:sp>
        <p:nvSpPr>
          <p:cNvPr id="4" name="Slide Number Placeholder 3"/>
          <p:cNvSpPr>
            <a:spLocks noGrp="1"/>
          </p:cNvSpPr>
          <p:nvPr>
            <p:ph type="sldNum" sz="quarter" idx="10"/>
          </p:nvPr>
        </p:nvSpPr>
        <p:spPr/>
        <p:txBody>
          <a:bodyPr/>
          <a:lstStyle/>
          <a:p>
            <a:fld id="{EF3C1CD0-D833-4B0D-BF33-74A8E63C0BDA}" type="slidenum">
              <a:rPr lang="en-US" smtClean="0"/>
              <a:t>12</a:t>
            </a:fld>
            <a:endParaRPr lang="en-US"/>
          </a:p>
        </p:txBody>
      </p:sp>
    </p:spTree>
    <p:extLst>
      <p:ext uri="{BB962C8B-B14F-4D97-AF65-F5344CB8AC3E}">
        <p14:creationId xmlns:p14="http://schemas.microsoft.com/office/powerpoint/2010/main" val="3585762407"/>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2</a:t>
            </a:r>
            <a:r>
              <a:rPr lang="en-US" baseline="0" dirty="0" smtClean="0"/>
              <a:t> </a:t>
            </a:r>
            <a:r>
              <a:rPr lang="en-US" dirty="0" smtClean="0"/>
              <a:t>minutes</a:t>
            </a:r>
          </a:p>
          <a:p>
            <a:endParaRPr lang="en-US" dirty="0" smtClean="0"/>
          </a:p>
          <a:p>
            <a:r>
              <a:rPr lang="en-US" b="1" dirty="0" smtClean="0"/>
              <a:t>Talking Points</a:t>
            </a:r>
            <a:r>
              <a:rPr lang="en-US" dirty="0" smtClean="0"/>
              <a:t>:</a:t>
            </a:r>
          </a:p>
          <a:p>
            <a:r>
              <a:rPr lang="en-US" dirty="0" smtClean="0"/>
              <a:t>As you</a:t>
            </a:r>
            <a:r>
              <a:rPr lang="en-US" baseline="0" dirty="0" smtClean="0"/>
              <a:t> can see, there are currently 7 fourth year math courses - three of which were removed (the ones highlighted in red)</a:t>
            </a:r>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122</a:t>
            </a:fld>
            <a:endParaRPr lang="en-US">
              <a:solidFill>
                <a:prstClr val="black"/>
              </a:solidFill>
            </a:endParaRPr>
          </a:p>
        </p:txBody>
      </p:sp>
    </p:spTree>
    <p:extLst>
      <p:ext uri="{BB962C8B-B14F-4D97-AF65-F5344CB8AC3E}">
        <p14:creationId xmlns:p14="http://schemas.microsoft.com/office/powerpoint/2010/main" val="3220982632"/>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2</a:t>
            </a:r>
            <a:r>
              <a:rPr lang="en-US" baseline="0" dirty="0" smtClean="0"/>
              <a:t> </a:t>
            </a:r>
            <a:r>
              <a:rPr lang="en-US" dirty="0" smtClean="0"/>
              <a:t>minutes</a:t>
            </a:r>
          </a:p>
          <a:p>
            <a:endParaRPr lang="en-US" dirty="0" smtClean="0"/>
          </a:p>
          <a:p>
            <a:r>
              <a:rPr lang="en-US" b="1" dirty="0" smtClean="0"/>
              <a:t>Talking Points</a:t>
            </a:r>
            <a:r>
              <a:rPr lang="en-US" dirty="0" smtClean="0"/>
              <a:t>:</a:t>
            </a:r>
          </a:p>
          <a:p>
            <a:r>
              <a:rPr lang="en-US" baseline="0" dirty="0" smtClean="0"/>
              <a:t>and in the revised standards there are now only five courses with one new one: Applied Mathematical Concepts.</a:t>
            </a:r>
          </a:p>
          <a:p>
            <a:endParaRPr lang="en-US" baseline="0" dirty="0" smtClean="0"/>
          </a:p>
          <a:p>
            <a:r>
              <a:rPr lang="en-US" b="1" u="sng" baseline="0" dirty="0" smtClean="0">
                <a:solidFill>
                  <a:schemeClr val="bg2"/>
                </a:solidFill>
              </a:rPr>
              <a:t>See the FAQ for provided talking points around Applied Mathematics</a:t>
            </a:r>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123</a:t>
            </a:fld>
            <a:endParaRPr lang="en-US">
              <a:solidFill>
                <a:prstClr val="black"/>
              </a:solidFill>
            </a:endParaRPr>
          </a:p>
        </p:txBody>
      </p:sp>
    </p:spTree>
    <p:extLst>
      <p:ext uri="{BB962C8B-B14F-4D97-AF65-F5344CB8AC3E}">
        <p14:creationId xmlns:p14="http://schemas.microsoft.com/office/powerpoint/2010/main" val="2975090889"/>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dirty="0"/>
              <a:t>Allow district teams </a:t>
            </a:r>
            <a:r>
              <a:rPr lang="en-US" dirty="0" smtClean="0"/>
              <a:t>5</a:t>
            </a:r>
            <a:r>
              <a:rPr lang="en-US" baseline="0" dirty="0" smtClean="0"/>
              <a:t> </a:t>
            </a:r>
            <a:r>
              <a:rPr lang="en-US" dirty="0" smtClean="0"/>
              <a:t>minutes </a:t>
            </a:r>
            <a:r>
              <a:rPr lang="en-US" dirty="0"/>
              <a:t>to </a:t>
            </a:r>
            <a:r>
              <a:rPr lang="en-US" dirty="0" smtClean="0"/>
              <a:t>answer/discuss </a:t>
            </a:r>
            <a:r>
              <a:rPr lang="en-US" dirty="0"/>
              <a:t>these </a:t>
            </a:r>
            <a:r>
              <a:rPr lang="en-US" dirty="0" smtClean="0"/>
              <a:t>questions</a:t>
            </a:r>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124</a:t>
            </a:fld>
            <a:endParaRPr lang="en-US">
              <a:solidFill>
                <a:prstClr val="black"/>
              </a:solidFill>
            </a:endParaRPr>
          </a:p>
        </p:txBody>
      </p:sp>
    </p:spTree>
    <p:extLst>
      <p:ext uri="{BB962C8B-B14F-4D97-AF65-F5344CB8AC3E}">
        <p14:creationId xmlns:p14="http://schemas.microsoft.com/office/powerpoint/2010/main" val="2984988025"/>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b="1" dirty="0" smtClean="0"/>
              <a:t>: </a:t>
            </a:r>
            <a:r>
              <a:rPr lang="en-US" dirty="0" smtClean="0"/>
              <a:t>1 min</a:t>
            </a:r>
          </a:p>
          <a:p>
            <a:endParaRPr lang="en-US" dirty="0" smtClean="0"/>
          </a:p>
          <a:p>
            <a:r>
              <a:rPr lang="en-US" b="1" dirty="0" smtClean="0"/>
              <a:t>Talking Points:</a:t>
            </a:r>
            <a:r>
              <a:rPr lang="en-US" b="0" baseline="0" dirty="0" smtClean="0"/>
              <a:t> </a:t>
            </a:r>
            <a:endParaRPr lang="en-US" b="1" baseline="0" dirty="0"/>
          </a:p>
          <a:p>
            <a:r>
              <a:rPr lang="en-US" b="1" baseline="0" dirty="0" smtClean="0"/>
              <a:t>- </a:t>
            </a:r>
            <a:r>
              <a:rPr lang="en-US" b="0" baseline="0" dirty="0" smtClean="0"/>
              <a:t>In the next two sections we’re going to talk briefly about the connections between assessment, materials, and the standards. This is really just to whet your appetite a bit since we’ll be digging deeper into these areas in the </a:t>
            </a:r>
            <a:r>
              <a:rPr lang="en-US" b="0" baseline="0" dirty="0" smtClean="0"/>
              <a:t>next training</a:t>
            </a:r>
            <a:r>
              <a:rPr lang="en-US" b="0" baseline="0" dirty="0" smtClean="0"/>
              <a:t>.</a:t>
            </a:r>
          </a:p>
        </p:txBody>
      </p:sp>
      <p:sp>
        <p:nvSpPr>
          <p:cNvPr id="4" name="Slide Number Placeholder 3"/>
          <p:cNvSpPr>
            <a:spLocks noGrp="1"/>
          </p:cNvSpPr>
          <p:nvPr>
            <p:ph type="sldNum" sz="quarter" idx="10"/>
          </p:nvPr>
        </p:nvSpPr>
        <p:spPr/>
        <p:txBody>
          <a:bodyPr/>
          <a:lstStyle/>
          <a:p>
            <a:fld id="{EF3C1CD0-D833-4B0D-BF33-74A8E63C0BDA}" type="slidenum">
              <a:rPr lang="en-US" smtClean="0"/>
              <a:t>125</a:t>
            </a:fld>
            <a:endParaRPr lang="en-US"/>
          </a:p>
        </p:txBody>
      </p:sp>
    </p:spTree>
    <p:extLst>
      <p:ext uri="{BB962C8B-B14F-4D97-AF65-F5344CB8AC3E}">
        <p14:creationId xmlns:p14="http://schemas.microsoft.com/office/powerpoint/2010/main" val="1734712580"/>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b="1" dirty="0" smtClean="0"/>
              <a:t>: </a:t>
            </a:r>
            <a:r>
              <a:rPr lang="en-US" dirty="0" smtClean="0"/>
              <a:t>1 min</a:t>
            </a:r>
          </a:p>
          <a:p>
            <a:endParaRPr lang="en-US" dirty="0" smtClean="0"/>
          </a:p>
          <a:p>
            <a:r>
              <a:rPr lang="en-US" b="1" dirty="0" smtClean="0"/>
              <a:t>Talking Points:</a:t>
            </a:r>
          </a:p>
          <a:p>
            <a:r>
              <a:rPr lang="en-US" b="0" dirty="0" smtClean="0"/>
              <a:t>“All</a:t>
            </a:r>
            <a:r>
              <a:rPr lang="en-US" b="0" baseline="0" dirty="0" smtClean="0"/>
              <a:t> levels” includes classroom level assessments, District level assessments, and state level assessments. </a:t>
            </a:r>
          </a:p>
          <a:p>
            <a:r>
              <a:rPr lang="en-US" b="0" baseline="0" dirty="0" smtClean="0"/>
              <a:t>- It’s also important to note that assessment looks different at all levels, and it’s not always a “test.” The KEI is a good example of this.</a:t>
            </a:r>
            <a:endParaRPr lang="en-US" b="0"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126</a:t>
            </a:fld>
            <a:endParaRPr lang="en-US"/>
          </a:p>
        </p:txBody>
      </p:sp>
    </p:spTree>
    <p:extLst>
      <p:ext uri="{BB962C8B-B14F-4D97-AF65-F5344CB8AC3E}">
        <p14:creationId xmlns:p14="http://schemas.microsoft.com/office/powerpoint/2010/main" val="1627969518"/>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b="1" dirty="0" smtClean="0"/>
              <a:t>: </a:t>
            </a:r>
            <a:r>
              <a:rPr lang="en-US" dirty="0" smtClean="0"/>
              <a:t>1 min</a:t>
            </a:r>
          </a:p>
          <a:p>
            <a:endParaRPr lang="en-US" dirty="0" smtClean="0"/>
          </a:p>
        </p:txBody>
      </p:sp>
      <p:sp>
        <p:nvSpPr>
          <p:cNvPr id="4" name="Slide Number Placeholder 3"/>
          <p:cNvSpPr>
            <a:spLocks noGrp="1"/>
          </p:cNvSpPr>
          <p:nvPr>
            <p:ph type="sldNum" sz="quarter" idx="10"/>
          </p:nvPr>
        </p:nvSpPr>
        <p:spPr/>
        <p:txBody>
          <a:bodyPr/>
          <a:lstStyle/>
          <a:p>
            <a:fld id="{EF3C1CD0-D833-4B0D-BF33-74A8E63C0BDA}" type="slidenum">
              <a:rPr lang="en-US" smtClean="0"/>
              <a:t>127</a:t>
            </a:fld>
            <a:endParaRPr lang="en-US"/>
          </a:p>
        </p:txBody>
      </p:sp>
    </p:spTree>
    <p:extLst>
      <p:ext uri="{BB962C8B-B14F-4D97-AF65-F5344CB8AC3E}">
        <p14:creationId xmlns:p14="http://schemas.microsoft.com/office/powerpoint/2010/main" val="781678766"/>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b="1" dirty="0" smtClean="0"/>
              <a:t>: </a:t>
            </a:r>
            <a:r>
              <a:rPr lang="en-US" dirty="0" smtClean="0"/>
              <a:t>1 min</a:t>
            </a:r>
          </a:p>
          <a:p>
            <a:endParaRPr lang="en-US" dirty="0" smtClean="0"/>
          </a:p>
          <a:p>
            <a:r>
              <a:rPr lang="en-US" b="1" dirty="0" smtClean="0"/>
              <a:t>Talking Points:</a:t>
            </a:r>
          </a:p>
          <a:p>
            <a:r>
              <a:rPr lang="en-US" b="0" dirty="0" smtClean="0"/>
              <a:t>Standards and assessment cannot</a:t>
            </a:r>
            <a:r>
              <a:rPr lang="en-US" b="0" baseline="0" dirty="0" smtClean="0"/>
              <a:t> </a:t>
            </a:r>
            <a:r>
              <a:rPr lang="en-US" b="0" dirty="0" smtClean="0"/>
              <a:t>live in isolation.  Both MUST</a:t>
            </a:r>
            <a:r>
              <a:rPr lang="en-US" b="0" baseline="0" dirty="0" smtClean="0"/>
              <a:t> be included as a part of in an inter-connected system.</a:t>
            </a:r>
            <a:endParaRPr lang="en-US" b="0" dirty="0"/>
          </a:p>
        </p:txBody>
      </p:sp>
      <p:sp>
        <p:nvSpPr>
          <p:cNvPr id="4" name="Slide Number Placeholder 3"/>
          <p:cNvSpPr>
            <a:spLocks noGrp="1"/>
          </p:cNvSpPr>
          <p:nvPr>
            <p:ph type="sldNum" sz="quarter" idx="10"/>
          </p:nvPr>
        </p:nvSpPr>
        <p:spPr/>
        <p:txBody>
          <a:bodyPr/>
          <a:lstStyle/>
          <a:p>
            <a:fld id="{EF3C1CD0-D833-4B0D-BF33-74A8E63C0BDA}" type="slidenum">
              <a:rPr lang="en-US" smtClean="0"/>
              <a:t>128</a:t>
            </a:fld>
            <a:endParaRPr lang="en-US"/>
          </a:p>
        </p:txBody>
      </p:sp>
    </p:spTree>
    <p:extLst>
      <p:ext uri="{BB962C8B-B14F-4D97-AF65-F5344CB8AC3E}">
        <p14:creationId xmlns:p14="http://schemas.microsoft.com/office/powerpoint/2010/main" val="3643319142"/>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b="1" dirty="0" smtClean="0"/>
              <a:t>: </a:t>
            </a:r>
            <a:r>
              <a:rPr lang="en-US" b="0" dirty="0" smtClean="0"/>
              <a:t>5</a:t>
            </a:r>
            <a:r>
              <a:rPr lang="en-US" dirty="0" smtClean="0"/>
              <a:t> mins</a:t>
            </a:r>
          </a:p>
          <a:p>
            <a:endParaRPr lang="en-US" dirty="0"/>
          </a:p>
          <a:p>
            <a:r>
              <a:rPr lang="en-US" b="1" dirty="0" smtClean="0"/>
              <a:t>Talking</a:t>
            </a:r>
            <a:r>
              <a:rPr lang="en-US" b="1" baseline="0" dirty="0" smtClean="0"/>
              <a:t> Points:</a:t>
            </a:r>
          </a:p>
          <a:p>
            <a:r>
              <a:rPr lang="en-US" b="1" baseline="0" dirty="0" smtClean="0"/>
              <a:t>Bullet One: </a:t>
            </a:r>
            <a:r>
              <a:rPr lang="en-US" b="0" baseline="0" dirty="0" smtClean="0"/>
              <a:t>In second grade classrooms, instructional focus tends to be deeper in literary text than in informational text.  Students may not be exposed to informational writing as often leading to the unbalanced score.</a:t>
            </a:r>
          </a:p>
          <a:p>
            <a:endParaRPr lang="en-US" b="0" baseline="0" dirty="0" smtClean="0"/>
          </a:p>
          <a:p>
            <a:r>
              <a:rPr lang="en-US" b="1" baseline="0" dirty="0" smtClean="0"/>
              <a:t>Bullet Two: </a:t>
            </a:r>
            <a:r>
              <a:rPr lang="en-US" b="0" baseline="0" dirty="0" smtClean="0"/>
              <a:t>Quadratics are a very deep concept and often hard for students to grasp.  Something to think about….there are many function families in Alg. I and attention needs to be equally spread across them all.</a:t>
            </a:r>
          </a:p>
          <a:p>
            <a:endParaRPr lang="en-US" b="0" baseline="0" dirty="0" smtClean="0"/>
          </a:p>
          <a:p>
            <a:r>
              <a:rPr lang="en-US" b="1" baseline="0" dirty="0" smtClean="0"/>
              <a:t>Bullet Three: </a:t>
            </a:r>
            <a:r>
              <a:rPr lang="en-US" b="0" baseline="0" dirty="0" smtClean="0"/>
              <a:t>On the positive side – In HS classrooms we asked teachers to teach more informational text and data indicates that they have.  Unfortunately, it may have been at the expense of reading literature which still has a place in the ELA classroom.  It may also indicate that students are reading informational text in their science and social studies classes as well.</a:t>
            </a:r>
          </a:p>
          <a:p>
            <a:endParaRPr lang="en-US" b="0" baseline="0" dirty="0" smtClean="0"/>
          </a:p>
          <a:p>
            <a:r>
              <a:rPr lang="en-US" b="0" baseline="0" dirty="0" smtClean="0"/>
              <a:t>Let’s look at a couple assessment items. (Call up math and ELA consultants to facilitate)</a:t>
            </a:r>
            <a:endParaRPr lang="en-US" b="0" dirty="0" smtClean="0"/>
          </a:p>
        </p:txBody>
      </p:sp>
      <p:sp>
        <p:nvSpPr>
          <p:cNvPr id="4" name="Slide Number Placeholder 3"/>
          <p:cNvSpPr>
            <a:spLocks noGrp="1"/>
          </p:cNvSpPr>
          <p:nvPr>
            <p:ph type="sldNum" sz="quarter" idx="10"/>
          </p:nvPr>
        </p:nvSpPr>
        <p:spPr/>
        <p:txBody>
          <a:bodyPr/>
          <a:lstStyle/>
          <a:p>
            <a:fld id="{EF3C1CD0-D833-4B0D-BF33-74A8E63C0BDA}" type="slidenum">
              <a:rPr lang="en-US" smtClean="0"/>
              <a:t>129</a:t>
            </a:fld>
            <a:endParaRPr lang="en-US"/>
          </a:p>
        </p:txBody>
      </p:sp>
    </p:spTree>
    <p:extLst>
      <p:ext uri="{BB962C8B-B14F-4D97-AF65-F5344CB8AC3E}">
        <p14:creationId xmlns:p14="http://schemas.microsoft.com/office/powerpoint/2010/main" val="1251218976"/>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b="1" dirty="0" smtClean="0"/>
              <a:t>:  </a:t>
            </a:r>
            <a:r>
              <a:rPr lang="en-US" b="0" dirty="0" smtClean="0"/>
              <a:t>2</a:t>
            </a:r>
            <a:r>
              <a:rPr lang="en-US" dirty="0" smtClean="0"/>
              <a:t> min</a:t>
            </a:r>
          </a:p>
          <a:p>
            <a:endParaRPr lang="en-US" dirty="0" smtClean="0"/>
          </a:p>
          <a:p>
            <a:r>
              <a:rPr lang="en-US" b="1" dirty="0" smtClean="0"/>
              <a:t>Talking Points:</a:t>
            </a:r>
          </a:p>
          <a:p>
            <a:r>
              <a:rPr lang="en-US" b="0" dirty="0" smtClean="0"/>
              <a:t>We are going to look at an</a:t>
            </a:r>
            <a:r>
              <a:rPr lang="en-US" b="0" baseline="0" dirty="0" smtClean="0"/>
              <a:t> assessment item that is written in two different ways.  Your job is to determine which is the better item and why.  The items are written to this standard.  Give participants time to read the standard and find it in their documents if they wish.</a:t>
            </a:r>
            <a:endParaRPr lang="en-US" b="0" dirty="0"/>
          </a:p>
        </p:txBody>
      </p:sp>
      <p:sp>
        <p:nvSpPr>
          <p:cNvPr id="4" name="Slide Number Placeholder 3"/>
          <p:cNvSpPr>
            <a:spLocks noGrp="1"/>
          </p:cNvSpPr>
          <p:nvPr>
            <p:ph type="sldNum" sz="quarter" idx="10"/>
          </p:nvPr>
        </p:nvSpPr>
        <p:spPr/>
        <p:txBody>
          <a:bodyPr/>
          <a:lstStyle/>
          <a:p>
            <a:fld id="{EF3C1CD0-D833-4B0D-BF33-74A8E63C0BDA}" type="slidenum">
              <a:rPr lang="en-US" smtClean="0"/>
              <a:t>130</a:t>
            </a:fld>
            <a:endParaRPr lang="en-US"/>
          </a:p>
        </p:txBody>
      </p:sp>
    </p:spTree>
    <p:extLst>
      <p:ext uri="{BB962C8B-B14F-4D97-AF65-F5344CB8AC3E}">
        <p14:creationId xmlns:p14="http://schemas.microsoft.com/office/powerpoint/2010/main" val="2228334286"/>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b="1" dirty="0" smtClean="0"/>
              <a:t>: </a:t>
            </a:r>
            <a:r>
              <a:rPr lang="en-US" dirty="0" smtClean="0"/>
              <a:t>5 min</a:t>
            </a:r>
          </a:p>
          <a:p>
            <a:endParaRPr lang="en-US" dirty="0" smtClean="0"/>
          </a:p>
          <a:p>
            <a:r>
              <a:rPr lang="en-US" dirty="0" smtClean="0"/>
              <a:t>Give participants</a:t>
            </a:r>
            <a:r>
              <a:rPr lang="en-US" baseline="0" dirty="0" smtClean="0"/>
              <a:t> 3 minutes to make a choice and turn and talk about that choice with a neighbor.  Use 2 minutes to lead discussion on which is the better item.</a:t>
            </a:r>
            <a:endParaRPr lang="en-US" dirty="0" smtClean="0"/>
          </a:p>
          <a:p>
            <a:endParaRPr lang="en-US" dirty="0" smtClean="0"/>
          </a:p>
          <a:p>
            <a:r>
              <a:rPr lang="en-US" b="1" dirty="0" smtClean="0"/>
              <a:t>Talking Points:</a:t>
            </a:r>
          </a:p>
          <a:p>
            <a:r>
              <a:rPr lang="en-US" b="0" dirty="0" smtClean="0"/>
              <a:t>For Item 1, the only viable answer is</a:t>
            </a:r>
            <a:r>
              <a:rPr lang="en-US" b="0" baseline="0" dirty="0" smtClean="0"/>
              <a:t> the correct answer:  80.  Many teachers take this approach when developing multiple choice.  They  include the correct answer and others that are simply close in value.  For Item 2, the distractors identify for the teacher common misconceptions students have when they work the problem.  In choice C for instance, students who choose this answer have most likely multiplied to find that Samantha has 72 stickers from the packs but did not include the 8 more she received from a friend.  The answer choices here help teachers understand student thinking.  Thus, Item 2 is a better assessment item.</a:t>
            </a:r>
          </a:p>
          <a:p>
            <a:endParaRPr lang="en-US" b="1" dirty="0" smtClean="0"/>
          </a:p>
          <a:p>
            <a:endParaRPr lang="en-US" b="1" dirty="0" smtClean="0"/>
          </a:p>
          <a:p>
            <a:endParaRPr lang="en-US" b="1" dirty="0"/>
          </a:p>
        </p:txBody>
      </p:sp>
      <p:sp>
        <p:nvSpPr>
          <p:cNvPr id="4" name="Slide Number Placeholder 3"/>
          <p:cNvSpPr>
            <a:spLocks noGrp="1"/>
          </p:cNvSpPr>
          <p:nvPr>
            <p:ph type="sldNum" sz="quarter" idx="10"/>
          </p:nvPr>
        </p:nvSpPr>
        <p:spPr/>
        <p:txBody>
          <a:bodyPr/>
          <a:lstStyle/>
          <a:p>
            <a:fld id="{EF3C1CD0-D833-4B0D-BF33-74A8E63C0BDA}" type="slidenum">
              <a:rPr lang="en-US" smtClean="0"/>
              <a:t>131</a:t>
            </a:fld>
            <a:endParaRPr lang="en-US"/>
          </a:p>
        </p:txBody>
      </p:sp>
    </p:spTree>
    <p:extLst>
      <p:ext uri="{BB962C8B-B14F-4D97-AF65-F5344CB8AC3E}">
        <p14:creationId xmlns:p14="http://schemas.microsoft.com/office/powerpoint/2010/main" val="34125236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 minute</a:t>
            </a:r>
          </a:p>
          <a:p>
            <a:endParaRPr lang="en-US" dirty="0" smtClean="0"/>
          </a:p>
          <a:p>
            <a:r>
              <a:rPr lang="en-US" b="1" dirty="0" smtClean="0"/>
              <a:t>Talking Points</a:t>
            </a:r>
            <a:r>
              <a:rPr lang="en-US" dirty="0" smtClean="0"/>
              <a:t>:</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Before we start thinking</a:t>
            </a:r>
            <a:r>
              <a:rPr lang="en-US" baseline="0" dirty="0" smtClean="0"/>
              <a:t> about your own systems, where you are, and how you want to best prepare you teachers and leaders, it’s important that you get in the seat of a learner. So, we’re going to spend most of the day digging into the standards with you participating as learners, so that you have the foundation you need to then consider how this impacts your district.</a:t>
            </a:r>
            <a:endParaRPr lang="en-US" dirty="0" smtClean="0"/>
          </a:p>
          <a:p>
            <a:r>
              <a:rPr lang="en-US" dirty="0" smtClean="0"/>
              <a:t>- Now</a:t>
            </a:r>
            <a:r>
              <a:rPr lang="en-US" baseline="0" dirty="0" smtClean="0"/>
              <a:t> let’s take some time to get to know the Tennessee Academic Standards for Math and ELA</a:t>
            </a:r>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t>13</a:t>
            </a:fld>
            <a:endParaRPr lang="en-US"/>
          </a:p>
        </p:txBody>
      </p:sp>
    </p:spTree>
    <p:extLst>
      <p:ext uri="{BB962C8B-B14F-4D97-AF65-F5344CB8AC3E}">
        <p14:creationId xmlns:p14="http://schemas.microsoft.com/office/powerpoint/2010/main" val="2053630966"/>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Presenter: </a:t>
            </a:r>
            <a:r>
              <a:rPr lang="en-US" b="0" dirty="0" smtClean="0"/>
              <a:t>ELA Consultant</a:t>
            </a:r>
            <a:endParaRPr lang="en-US" b="1" dirty="0" smtClean="0"/>
          </a:p>
          <a:p>
            <a:r>
              <a:rPr lang="en-US" b="1" dirty="0" smtClean="0"/>
              <a:t>Time:  </a:t>
            </a:r>
            <a:r>
              <a:rPr lang="en-US" dirty="0" smtClean="0"/>
              <a:t>2 min</a:t>
            </a:r>
          </a:p>
          <a:p>
            <a:endParaRPr lang="en-US" dirty="0" smtClean="0"/>
          </a:p>
          <a:p>
            <a:r>
              <a:rPr lang="en-US" b="1" dirty="0" smtClean="0"/>
              <a:t>Talking Points:</a:t>
            </a:r>
          </a:p>
          <a:p>
            <a:r>
              <a:rPr lang="en-US" b="0" dirty="0" smtClean="0"/>
              <a:t>Now we are going to look at an</a:t>
            </a:r>
            <a:r>
              <a:rPr lang="en-US" b="0" baseline="0" dirty="0" smtClean="0"/>
              <a:t> ELA assessment item that is written in two different ways.  Your job is to determine which is the better item and why.  The items are written to this standard.  Give participants time to read the standard and find it in their documents if they wish.</a:t>
            </a:r>
            <a:endParaRPr lang="en-US" b="0"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132</a:t>
            </a:fld>
            <a:endParaRPr lang="en-US"/>
          </a:p>
        </p:txBody>
      </p:sp>
    </p:spTree>
    <p:extLst>
      <p:ext uri="{BB962C8B-B14F-4D97-AF65-F5344CB8AC3E}">
        <p14:creationId xmlns:p14="http://schemas.microsoft.com/office/powerpoint/2010/main" val="3863774847"/>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b="1" dirty="0" smtClean="0"/>
              <a:t>:  </a:t>
            </a:r>
            <a:r>
              <a:rPr lang="en-US" b="0" dirty="0" smtClean="0"/>
              <a:t>5</a:t>
            </a:r>
            <a:r>
              <a:rPr lang="en-US" dirty="0" smtClean="0"/>
              <a:t> min</a:t>
            </a:r>
          </a:p>
          <a:p>
            <a:endParaRPr lang="en-US" dirty="0" smtClean="0"/>
          </a:p>
          <a:p>
            <a:r>
              <a:rPr lang="en-US" dirty="0" smtClean="0"/>
              <a:t>Give participants time to read the items</a:t>
            </a:r>
          </a:p>
          <a:p>
            <a:endParaRPr lang="en-US" dirty="0" smtClean="0"/>
          </a:p>
          <a:p>
            <a:r>
              <a:rPr lang="en-US" b="1" dirty="0" smtClean="0"/>
              <a:t>Talking points:</a:t>
            </a:r>
          </a:p>
          <a:p>
            <a:pPr marL="171450" indent="-171450">
              <a:buFont typeface="Arial" panose="020B0604020202020204" pitchFamily="34" charset="0"/>
              <a:buChar char="•"/>
            </a:pPr>
            <a:r>
              <a:rPr lang="en-US" baseline="0" dirty="0" smtClean="0"/>
              <a:t>Which </a:t>
            </a:r>
            <a:r>
              <a:rPr lang="en-US" baseline="0" dirty="0" smtClean="0"/>
              <a:t>question can you answer correctly WITHOUT reading the text</a:t>
            </a:r>
            <a:r>
              <a:rPr lang="en-US" baseline="0" dirty="0" smtClean="0"/>
              <a:t>?</a:t>
            </a:r>
            <a:endParaRPr lang="en-US" baseline="0" dirty="0" smtClean="0"/>
          </a:p>
          <a:p>
            <a:pPr marL="171450" indent="-171450">
              <a:buFont typeface="Arial" panose="020B0604020202020204" pitchFamily="34" charset="0"/>
              <a:buChar char="•"/>
            </a:pPr>
            <a:r>
              <a:rPr lang="en-US" baseline="0" dirty="0" smtClean="0"/>
              <a:t>Item 1 determines the central idea for the student. The student simply has to match the correct evidence to the idea provided. This item does not require students to return to the text for a close read.</a:t>
            </a:r>
          </a:p>
          <a:p>
            <a:pPr marL="171450" indent="-171450">
              <a:buFont typeface="Arial" panose="020B0604020202020204" pitchFamily="34" charset="0"/>
              <a:buChar char="•"/>
            </a:pPr>
            <a:r>
              <a:rPr lang="en-US" baseline="0" dirty="0" smtClean="0"/>
              <a:t>Item 2 demands that the student “determine” the central idea themselves, which is the expectation of the standard. All answer choices are plausible, but only after doing a close reading of the text would students be able to answer the question correctly. Distractor A is mentioned but it is not </a:t>
            </a:r>
            <a:r>
              <a:rPr lang="en-US" u="sng" baseline="0" dirty="0" smtClean="0"/>
              <a:t>central</a:t>
            </a:r>
            <a:r>
              <a:rPr lang="en-US" baseline="0" dirty="0" smtClean="0"/>
              <a:t> to the original text. Distractor B is a </a:t>
            </a:r>
            <a:r>
              <a:rPr lang="en-US" u="sng" baseline="0" dirty="0" smtClean="0"/>
              <a:t>supporting detai</a:t>
            </a:r>
            <a:r>
              <a:rPr lang="en-US" u="none" baseline="0" dirty="0" smtClean="0"/>
              <a:t>l</a:t>
            </a:r>
            <a:r>
              <a:rPr lang="en-US" baseline="0" dirty="0" smtClean="0"/>
              <a:t>, not a central idea. Distractor D is a </a:t>
            </a:r>
            <a:r>
              <a:rPr lang="en-US" u="sng" baseline="0" dirty="0" smtClean="0"/>
              <a:t>plausible</a:t>
            </a:r>
            <a:r>
              <a:rPr lang="en-US" baseline="0" dirty="0" smtClean="0"/>
              <a:t> idea, but it is not mentioned in the original text. Option C is the correct answer. Students don’t have to provide direct evidence from the text, but they do have to synthesize the information from the text to arrive at the correct answer. </a:t>
            </a:r>
          </a:p>
          <a:p>
            <a:pPr marL="171450" indent="-171450">
              <a:buFont typeface="Arial" panose="020B0604020202020204" pitchFamily="34" charset="0"/>
              <a:buChar char="•"/>
            </a:pPr>
            <a:r>
              <a:rPr lang="en-US" baseline="0" dirty="0" smtClean="0"/>
              <a:t>While Item 2 may look like a simple question, it is more rigorous and better aligned to the standard. </a:t>
            </a:r>
          </a:p>
          <a:p>
            <a:pPr marL="171450" indent="-171450">
              <a:buFont typeface="Arial" panose="020B0604020202020204" pitchFamily="34" charset="0"/>
              <a:buChar char="•"/>
            </a:pPr>
            <a:r>
              <a:rPr lang="en-US" baseline="0" dirty="0" smtClean="0"/>
              <a:t>The standard also asks students to provide an “objective summary” and item 2 allows them to do that because it’s not pulling direct quotes from the text (this often confuses leaders because they latch on to “citing evidence from text.).</a:t>
            </a:r>
            <a:endParaRPr lang="en-US"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133</a:t>
            </a:fld>
            <a:endParaRPr lang="en-US"/>
          </a:p>
        </p:txBody>
      </p:sp>
    </p:spTree>
    <p:extLst>
      <p:ext uri="{BB962C8B-B14F-4D97-AF65-F5344CB8AC3E}">
        <p14:creationId xmlns:p14="http://schemas.microsoft.com/office/powerpoint/2010/main" val="1714725913"/>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  </a:t>
            </a:r>
            <a:r>
              <a:rPr lang="en-US" b="0" dirty="0" smtClean="0"/>
              <a:t>7</a:t>
            </a:r>
            <a:r>
              <a:rPr lang="en-US" dirty="0" smtClean="0"/>
              <a:t> min</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134</a:t>
            </a:fld>
            <a:endParaRPr lang="en-US"/>
          </a:p>
        </p:txBody>
      </p:sp>
    </p:spTree>
    <p:extLst>
      <p:ext uri="{BB962C8B-B14F-4D97-AF65-F5344CB8AC3E}">
        <p14:creationId xmlns:p14="http://schemas.microsoft.com/office/powerpoint/2010/main" val="2243349927"/>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 </a:t>
            </a:r>
            <a:r>
              <a:rPr lang="en-US" b="0" dirty="0" smtClean="0"/>
              <a:t>15 minutes</a:t>
            </a:r>
            <a:endParaRPr lang="en-US" b="1" dirty="0"/>
          </a:p>
        </p:txBody>
      </p:sp>
      <p:sp>
        <p:nvSpPr>
          <p:cNvPr id="4" name="Slide Number Placeholder 3"/>
          <p:cNvSpPr>
            <a:spLocks noGrp="1"/>
          </p:cNvSpPr>
          <p:nvPr>
            <p:ph type="sldNum" sz="quarter" idx="10"/>
          </p:nvPr>
        </p:nvSpPr>
        <p:spPr/>
        <p:txBody>
          <a:bodyPr/>
          <a:lstStyle/>
          <a:p>
            <a:fld id="{EF3C1CD0-D833-4B0D-BF33-74A8E63C0BDA}" type="slidenum">
              <a:rPr lang="en-US" smtClean="0"/>
              <a:t>135</a:t>
            </a:fld>
            <a:endParaRPr lang="en-US"/>
          </a:p>
        </p:txBody>
      </p:sp>
    </p:spTree>
    <p:extLst>
      <p:ext uri="{BB962C8B-B14F-4D97-AF65-F5344CB8AC3E}">
        <p14:creationId xmlns:p14="http://schemas.microsoft.com/office/powerpoint/2010/main" val="1231683600"/>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a:t>
            </a:r>
            <a:r>
              <a:rPr lang="en-US" baseline="0" dirty="0" smtClean="0"/>
              <a:t> </a:t>
            </a:r>
            <a:r>
              <a:rPr lang="en-US" dirty="0" smtClean="0"/>
              <a:t>minutes</a:t>
            </a:r>
          </a:p>
          <a:p>
            <a:endParaRPr lang="en-US" dirty="0" smtClean="0"/>
          </a:p>
          <a:p>
            <a:r>
              <a:rPr lang="en-US" b="1" dirty="0" smtClean="0"/>
              <a:t>Talking Points</a:t>
            </a:r>
            <a:r>
              <a:rPr lang="en-US" dirty="0" smtClean="0"/>
              <a:t>:</a:t>
            </a:r>
          </a:p>
          <a:p>
            <a:r>
              <a:rPr lang="en-US" dirty="0" smtClean="0"/>
              <a:t>In</a:t>
            </a:r>
            <a:r>
              <a:rPr lang="en-US" baseline="0" dirty="0" smtClean="0"/>
              <a:t> order for a teacher to be well-equipped, he or she MUST have a deep understanding of the standards and must also develop a pedagogical plan to teach those standards to mastery.</a:t>
            </a:r>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1DD8BB3D-3357-B54B-B43A-4E8937A96C72}" type="slidenum">
              <a:rPr lang="en-US" smtClean="0"/>
              <a:t>137</a:t>
            </a:fld>
            <a:endParaRPr lang="en-US"/>
          </a:p>
        </p:txBody>
      </p:sp>
    </p:spTree>
    <p:extLst>
      <p:ext uri="{BB962C8B-B14F-4D97-AF65-F5344CB8AC3E}">
        <p14:creationId xmlns:p14="http://schemas.microsoft.com/office/powerpoint/2010/main" val="2848181267"/>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b="1" dirty="0" smtClean="0"/>
              <a:t>:  </a:t>
            </a:r>
            <a:r>
              <a:rPr lang="en-US" b="0" dirty="0" smtClean="0"/>
              <a:t>7</a:t>
            </a:r>
            <a:r>
              <a:rPr lang="en-US" dirty="0" smtClean="0"/>
              <a:t> min</a:t>
            </a:r>
          </a:p>
          <a:p>
            <a:endParaRPr lang="en-US" dirty="0" smtClean="0"/>
          </a:p>
          <a:p>
            <a:r>
              <a:rPr lang="en-US" dirty="0" smtClean="0"/>
              <a:t>Give participants time to reflect and discuss,</a:t>
            </a:r>
            <a:r>
              <a:rPr lang="en-US" baseline="0" dirty="0" smtClean="0"/>
              <a:t> then facilitate discussion to highlight to draw out the most important criteria</a:t>
            </a:r>
          </a:p>
          <a:p>
            <a:endParaRPr lang="en-US" dirty="0" smtClean="0"/>
          </a:p>
          <a:p>
            <a:r>
              <a:rPr lang="en-US" b="1" dirty="0" smtClean="0"/>
              <a:t>Talking Points:</a:t>
            </a:r>
          </a:p>
          <a:p>
            <a:pPr marL="228600" indent="-228600">
              <a:buAutoNum type="arabicPeriod"/>
            </a:pPr>
            <a:r>
              <a:rPr lang="en-US" baseline="0" dirty="0" smtClean="0"/>
              <a:t>The </a:t>
            </a:r>
            <a:r>
              <a:rPr lang="en-US" b="1" baseline="0" dirty="0" smtClean="0"/>
              <a:t>non-negotiable</a:t>
            </a:r>
            <a:r>
              <a:rPr lang="en-US" baseline="0" dirty="0" smtClean="0"/>
              <a:t> factor in evaluating materials is checking for </a:t>
            </a:r>
            <a:r>
              <a:rPr lang="en-US" b="1" baseline="0" dirty="0" smtClean="0"/>
              <a:t>alignment to standards</a:t>
            </a:r>
            <a:r>
              <a:rPr lang="en-US" baseline="0" dirty="0" smtClean="0"/>
              <a:t>. When materials are reviewed at the state level, the first section of every screening instrument is a check for alignment to standards. For math, science, English, and social studies, materials must have a 100% alignment to standards. For other courses (CTE, fine arts, PE/wellness &amp; health, etc.), alignment is at 80%. </a:t>
            </a:r>
          </a:p>
          <a:p>
            <a:pPr marL="228600" indent="-228600">
              <a:buAutoNum type="arabicPeriod"/>
            </a:pPr>
            <a:r>
              <a:rPr lang="en-US" baseline="0" dirty="0" smtClean="0"/>
              <a:t>In addition to being aligned to standards, districts should make sure that materials do not contain extraneous information or address standards that are in another grade level or course. </a:t>
            </a:r>
            <a:endParaRPr lang="en-US" baseline="0" dirty="0" smtClean="0"/>
          </a:p>
          <a:p>
            <a:pPr marL="228600" indent="-228600">
              <a:buAutoNum type="arabicPeriod"/>
            </a:pPr>
            <a:r>
              <a:rPr lang="en-US" baseline="0" dirty="0" smtClean="0"/>
              <a:t>The </a:t>
            </a:r>
            <a:r>
              <a:rPr lang="en-US" baseline="0" dirty="0" smtClean="0"/>
              <a:t>materials must be rich enough for teachers to teach to mastery of the standards. It is not enough for materials to merely mention standards, the materials must allow for mastery.</a:t>
            </a:r>
          </a:p>
          <a:p>
            <a:pPr marL="228600" indent="-228600">
              <a:buAutoNum type="arabicPeriod"/>
            </a:pPr>
            <a:r>
              <a:rPr lang="en-US" baseline="0" dirty="0" smtClean="0"/>
              <a:t>ELA materials should integrate the 5 strands found in the standards. Math materials should support coherent teaching of concepts and courses. </a:t>
            </a:r>
          </a:p>
          <a:p>
            <a:pPr marL="228600" indent="-228600">
              <a:buAutoNum type="arabicPeriod"/>
            </a:pPr>
            <a:r>
              <a:rPr lang="en-US" baseline="0" dirty="0" smtClean="0"/>
              <a:t>The ancillary materials should reinforce alignment, not distract from it. The “bells and whistles” in some programs are sometimes exciting, but, on close examination, not aligned to standards.</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138</a:t>
            </a:fld>
            <a:endParaRPr lang="en-US"/>
          </a:p>
        </p:txBody>
      </p:sp>
    </p:spTree>
    <p:extLst>
      <p:ext uri="{BB962C8B-B14F-4D97-AF65-F5344CB8AC3E}">
        <p14:creationId xmlns:p14="http://schemas.microsoft.com/office/powerpoint/2010/main" val="3472328930"/>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b="1" dirty="0" smtClean="0"/>
              <a:t>: </a:t>
            </a:r>
            <a:r>
              <a:rPr lang="en-US" b="0" dirty="0" smtClean="0"/>
              <a:t>7</a:t>
            </a:r>
            <a:r>
              <a:rPr lang="en-US" dirty="0" smtClean="0"/>
              <a:t> min</a:t>
            </a:r>
          </a:p>
          <a:p>
            <a:endParaRPr lang="en-US" dirty="0" smtClean="0"/>
          </a:p>
          <a:p>
            <a:r>
              <a:rPr lang="en-US" b="1" dirty="0" smtClean="0"/>
              <a:t>Talking Points:</a:t>
            </a:r>
          </a:p>
          <a:p>
            <a:r>
              <a:rPr lang="en-US" dirty="0" smtClean="0"/>
              <a:t>As mentioned in the materials alignment activity, the gold standard in evaluating instructional materials is alignment</a:t>
            </a:r>
            <a:r>
              <a:rPr lang="en-US" baseline="0" dirty="0" smtClean="0"/>
              <a:t> to standards. Without alignment, materials are not effective.</a:t>
            </a:r>
          </a:p>
          <a:p>
            <a:endParaRPr lang="en-US" baseline="0" dirty="0" smtClean="0"/>
          </a:p>
          <a:p>
            <a:r>
              <a:rPr lang="en-US" baseline="0" dirty="0" smtClean="0"/>
              <a:t>When a district evaluates materials, the first step should be to look at the standards. Without a deep understanding of the standards, an accurate evaluation of materials is impossible. Therefore, start with the standards and then look at materials on hand. If the materials on hand have gaps in alignment to standards, then decide what supplemental materials will best fill the gaps.</a:t>
            </a:r>
          </a:p>
          <a:p>
            <a:endParaRPr lang="en-US" baseline="0" dirty="0" smtClean="0"/>
          </a:p>
          <a:p>
            <a:r>
              <a:rPr lang="en-US" baseline="0" dirty="0" smtClean="0"/>
              <a:t>If a district needs additional resources in evaluating materials, we will be finalizing some resources in March that will be forthcoming.</a:t>
            </a:r>
            <a:endParaRPr lang="en-US" baseline="0" dirty="0" smtClean="0">
              <a:solidFill>
                <a:srgbClr val="FF0000"/>
              </a:solidFill>
            </a:endParaRPr>
          </a:p>
          <a:p>
            <a:endParaRPr lang="en-US" baseline="0" dirty="0" smtClean="0">
              <a:solidFill>
                <a:srgbClr val="FF0000"/>
              </a:solidFill>
            </a:endParaRPr>
          </a:p>
          <a:p>
            <a:r>
              <a:rPr lang="en-US" baseline="0" dirty="0" smtClean="0">
                <a:solidFill>
                  <a:srgbClr val="FF0000"/>
                </a:solidFill>
              </a:rPr>
              <a:t>The supplemental materials should address whatever gaps are in the materials on hand. LEA’s make autonomous decisions about purchasing supplemental materials, but should use a process similar to the state’s adoption process– form a committee of teachers, talk through the standards and the screening instruments, and make decisions based on alignment to the new standards. </a:t>
            </a:r>
          </a:p>
          <a:p>
            <a:endParaRPr lang="en-US" baseline="0" dirty="0" smtClean="0">
              <a:solidFill>
                <a:srgbClr val="FF0000"/>
              </a:solidFill>
            </a:endParaRPr>
          </a:p>
          <a:p>
            <a:r>
              <a:rPr lang="en-US" baseline="0" dirty="0" smtClean="0">
                <a:solidFill>
                  <a:srgbClr val="FF0000"/>
                </a:solidFill>
              </a:rPr>
              <a:t>Give participants time to reflect, but note that they will have more time later using a reflection document and we will dig deeper into materials in our </a:t>
            </a:r>
            <a:r>
              <a:rPr lang="en-US" baseline="0" dirty="0" smtClean="0">
                <a:solidFill>
                  <a:srgbClr val="FF0000"/>
                </a:solidFill>
              </a:rPr>
              <a:t>next training</a:t>
            </a:r>
            <a:endParaRPr lang="en-US" baseline="0" dirty="0" smtClean="0">
              <a:solidFill>
                <a:srgbClr val="FF0000"/>
              </a:solidFill>
            </a:endParaRPr>
          </a:p>
          <a:p>
            <a:endParaRPr lang="en-US" baseline="0" dirty="0" smtClean="0">
              <a:solidFill>
                <a:srgbClr val="FF0000"/>
              </a:solidFill>
            </a:endParaRP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139</a:t>
            </a:fld>
            <a:endParaRPr lang="en-US"/>
          </a:p>
        </p:txBody>
      </p:sp>
    </p:spTree>
    <p:extLst>
      <p:ext uri="{BB962C8B-B14F-4D97-AF65-F5344CB8AC3E}">
        <p14:creationId xmlns:p14="http://schemas.microsoft.com/office/powerpoint/2010/main" val="2926549835"/>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dirty="0" smtClean="0"/>
              <a:t>: 2 minute</a:t>
            </a:r>
          </a:p>
          <a:p>
            <a:endParaRPr lang="en-US" dirty="0" smtClean="0"/>
          </a:p>
          <a:p>
            <a:r>
              <a:rPr lang="en-US" b="1" dirty="0" smtClean="0"/>
              <a:t>Animation:</a:t>
            </a:r>
            <a:r>
              <a:rPr lang="en-US" b="1" baseline="0" dirty="0" smtClean="0"/>
              <a:t> </a:t>
            </a:r>
            <a:r>
              <a:rPr lang="en-US" b="0" baseline="0" dirty="0" smtClean="0"/>
              <a:t>Text appears on screen with animation in this order: TN Academic Standards, Educator Development, Aligned Materials for strong instruction, Aligned Assessments, Post-Secondary Work </a:t>
            </a:r>
            <a:endParaRPr lang="en-US" b="1" dirty="0" smtClean="0"/>
          </a:p>
          <a:p>
            <a:endParaRPr lang="en-US" dirty="0" smtClean="0"/>
          </a:p>
          <a:p>
            <a:r>
              <a:rPr lang="en-US" b="1" dirty="0" smtClean="0"/>
              <a:t>Talking Points: </a:t>
            </a:r>
          </a:p>
          <a:p>
            <a:r>
              <a:rPr lang="is-IS" dirty="0" smtClean="0">
                <a:latin typeface="Open Sans" panose="020B0606030504020204" pitchFamily="34" charset="0"/>
                <a:ea typeface="Open Sans" panose="020B0606030504020204" pitchFamily="34" charset="0"/>
                <a:cs typeface="Open Sans" panose="020B0606030504020204" pitchFamily="34" charset="0"/>
              </a:rPr>
              <a:t>Which brings us to our theory of action</a:t>
            </a:r>
            <a:r>
              <a:rPr lang="is-IS" baseline="0" dirty="0" smtClean="0">
                <a:latin typeface="Open Sans" panose="020B0606030504020204" pitchFamily="34" charset="0"/>
                <a:ea typeface="Open Sans" panose="020B0606030504020204" pitchFamily="34" charset="0"/>
                <a:cs typeface="Open Sans" panose="020B0606030504020204" pitchFamily="34" charset="0"/>
              </a:rPr>
              <a:t> related to standards roll-out. </a:t>
            </a:r>
          </a:p>
          <a:p>
            <a:endParaRPr lang="is-IS" baseline="0" dirty="0" smtClean="0">
              <a:latin typeface="Open Sans" panose="020B0606030504020204" pitchFamily="34" charset="0"/>
              <a:ea typeface="Open Sans" panose="020B0606030504020204" pitchFamily="34" charset="0"/>
              <a:cs typeface="Open Sans" panose="020B0606030504020204" pitchFamily="34" charset="0"/>
            </a:endParaRPr>
          </a:p>
          <a:p>
            <a:r>
              <a:rPr lang="is-IS" baseline="0" dirty="0" smtClean="0">
                <a:latin typeface="Open Sans" panose="020B0606030504020204" pitchFamily="34" charset="0"/>
                <a:ea typeface="Open Sans" panose="020B0606030504020204" pitchFamily="34" charset="0"/>
                <a:cs typeface="Open Sans" panose="020B0606030504020204" pitchFamily="34" charset="0"/>
              </a:rPr>
              <a:t>(Click the slide) Ultimately, everything that impacts student learning should have a strong foundation in the TN academic standards.  (Click) Wholistically, the district needs effective personnel well versed in the nuances of the standards who are provided with strong professioal development, (click slide) instructional materials that are aligned to those standards to give them the tools necessary to provided effective Tier I instruction (click slide) and finally aligned assessments to help diagnose students‘ success and students‘ gaps in understanding.  With these 3 pillars built upon a strong foundation in the TN Academic standards, we will prepare students to be college and career ready.</a:t>
            </a:r>
          </a:p>
          <a:p>
            <a:endParaRPr lang="is-IS" baseline="0" dirty="0" smtClean="0">
              <a:latin typeface="Open Sans" panose="020B0606030504020204" pitchFamily="34" charset="0"/>
              <a:ea typeface="Open Sans" panose="020B0606030504020204" pitchFamily="34" charset="0"/>
              <a:cs typeface="Open Sans" panose="020B0606030504020204" pitchFamily="34" charset="0"/>
            </a:endParaRPr>
          </a:p>
          <a:p>
            <a:endParaRPr lang="is-IS" baseline="0" dirty="0" smtClean="0">
              <a:latin typeface="Open Sans" panose="020B0606030504020204" pitchFamily="34" charset="0"/>
              <a:ea typeface="Open Sans" panose="020B0606030504020204" pitchFamily="34" charset="0"/>
              <a:cs typeface="Open Sans" panose="020B0606030504020204" pitchFamily="34" charset="0"/>
            </a:endParaRPr>
          </a:p>
          <a:p>
            <a:endParaRPr lang="is-IS" baseline="0" dirty="0" smtClean="0">
              <a:latin typeface="Open Sans" panose="020B0606030504020204" pitchFamily="34" charset="0"/>
              <a:ea typeface="Open Sans" panose="020B0606030504020204" pitchFamily="34" charset="0"/>
              <a:cs typeface="Open Sans" panose="020B0606030504020204" pitchFamily="34" charset="0"/>
            </a:endParaRPr>
          </a:p>
        </p:txBody>
      </p:sp>
      <p:sp>
        <p:nvSpPr>
          <p:cNvPr id="4" name="Slide Number Placeholder 3"/>
          <p:cNvSpPr>
            <a:spLocks noGrp="1"/>
          </p:cNvSpPr>
          <p:nvPr>
            <p:ph type="sldNum" sz="quarter" idx="10"/>
          </p:nvPr>
        </p:nvSpPr>
        <p:spPr/>
        <p:txBody>
          <a:bodyPr/>
          <a:lstStyle/>
          <a:p>
            <a:fld id="{EF3C1CD0-D833-4B0D-BF33-74A8E63C0BDA}" type="slidenum">
              <a:rPr lang="en-US" smtClean="0"/>
              <a:t>141</a:t>
            </a:fld>
            <a:endParaRPr lang="en-US"/>
          </a:p>
        </p:txBody>
      </p:sp>
    </p:spTree>
    <p:extLst>
      <p:ext uri="{BB962C8B-B14F-4D97-AF65-F5344CB8AC3E}">
        <p14:creationId xmlns:p14="http://schemas.microsoft.com/office/powerpoint/2010/main" val="3268284059"/>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dirty="0" smtClean="0"/>
              <a:t>: 2 minutes</a:t>
            </a:r>
          </a:p>
          <a:p>
            <a:endParaRPr lang="en-US" b="1" dirty="0" smtClean="0"/>
          </a:p>
          <a:p>
            <a:r>
              <a:rPr lang="en-US" b="1" dirty="0" smtClean="0"/>
              <a:t>Talking</a:t>
            </a:r>
            <a:r>
              <a:rPr lang="en-US" b="1" baseline="0" dirty="0" smtClean="0"/>
              <a:t> Points:</a:t>
            </a:r>
          </a:p>
          <a:p>
            <a:r>
              <a:rPr lang="en-US" b="0" baseline="0" dirty="0" smtClean="0"/>
              <a:t>That is not an easy task.  There are many puzzle pieces at play within each of your school systems that make up those pillars…Trained personnel, planning, instructional practices, to name a few.  I cannot identify all of your puzzle pieces.  That said, the intent of the next couple of days in training is to help you identify them and then (Click to the next slide)</a:t>
            </a:r>
            <a:endParaRPr lang="en-US" b="0" dirty="0" smtClean="0"/>
          </a:p>
        </p:txBody>
      </p:sp>
      <p:sp>
        <p:nvSpPr>
          <p:cNvPr id="4" name="Slide Number Placeholder 3"/>
          <p:cNvSpPr>
            <a:spLocks noGrp="1"/>
          </p:cNvSpPr>
          <p:nvPr>
            <p:ph type="sldNum" sz="quarter" idx="10"/>
          </p:nvPr>
        </p:nvSpPr>
        <p:spPr/>
        <p:txBody>
          <a:bodyPr/>
          <a:lstStyle/>
          <a:p>
            <a:fld id="{EF3C1CD0-D833-4B0D-BF33-74A8E63C0BDA}" type="slidenum">
              <a:rPr lang="en-US" smtClean="0"/>
              <a:t>142</a:t>
            </a:fld>
            <a:endParaRPr lang="en-US"/>
          </a:p>
        </p:txBody>
      </p:sp>
    </p:spTree>
    <p:extLst>
      <p:ext uri="{BB962C8B-B14F-4D97-AF65-F5344CB8AC3E}">
        <p14:creationId xmlns:p14="http://schemas.microsoft.com/office/powerpoint/2010/main" val="4003772543"/>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dirty="0" smtClean="0"/>
              <a:t>: 2 minutes</a:t>
            </a:r>
          </a:p>
          <a:p>
            <a:endParaRPr lang="en-US" b="1" dirty="0" smtClean="0"/>
          </a:p>
          <a:p>
            <a:r>
              <a:rPr lang="en-US" b="1" dirty="0" smtClean="0"/>
              <a:t>Talking</a:t>
            </a:r>
            <a:r>
              <a:rPr lang="en-US" b="1" baseline="0" dirty="0" smtClean="0"/>
              <a:t> Points:</a:t>
            </a:r>
            <a:endParaRPr lang="en-US" b="1" dirty="0" smtClean="0"/>
          </a:p>
          <a:p>
            <a:r>
              <a:rPr lang="en-US" b="0" baseline="0" dirty="0" smtClean="0"/>
              <a:t>Help identify any missing pieces so that we can align ALL of the pieces for a complete puzzle.  This inter-connectedness will provide strong support so that your district is prepared for the revised standards rollout in the 2017-18 academic school year.</a:t>
            </a:r>
          </a:p>
          <a:p>
            <a:endParaRPr lang="en-US" b="1" baseline="0" dirty="0" smtClean="0"/>
          </a:p>
          <a:p>
            <a:pPr defTabSz="462458">
              <a:defRPr/>
            </a:pP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143</a:t>
            </a:fld>
            <a:endParaRPr lang="en-US"/>
          </a:p>
        </p:txBody>
      </p:sp>
    </p:spTree>
    <p:extLst>
      <p:ext uri="{BB962C8B-B14F-4D97-AF65-F5344CB8AC3E}">
        <p14:creationId xmlns:p14="http://schemas.microsoft.com/office/powerpoint/2010/main" val="38544020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a:t>
            </a:r>
            <a:r>
              <a:rPr lang="en-US" baseline="0" dirty="0" smtClean="0"/>
              <a:t> </a:t>
            </a:r>
            <a:r>
              <a:rPr lang="en-US" dirty="0" smtClean="0"/>
              <a:t>minutes</a:t>
            </a:r>
          </a:p>
          <a:p>
            <a:endParaRPr lang="en-US" dirty="0" smtClean="0"/>
          </a:p>
          <a:p>
            <a:r>
              <a:rPr lang="en-US" b="1" dirty="0" smtClean="0"/>
              <a:t>Talking Points: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latin typeface="Open Sans" panose="020B0606030504020204" pitchFamily="34" charset="0"/>
                <a:ea typeface="Open Sans" panose="020B0606030504020204" pitchFamily="34" charset="0"/>
                <a:cs typeface="Open Sans" panose="020B0606030504020204" pitchFamily="34" charset="0"/>
              </a:rPr>
              <a:t>Let’s come back to this graphic and remember that they key here is strong standards based on high expectations. We believe that creating strong standards relies on the expert guidance of Tennessee educators. Many committees have worked very diligently to make sure that we have rigorous TN specific standards.  Today, we will take a very brief look at that process and then a deep dive into the revised ELA and mathematics standards.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latin typeface="Open Sans" panose="020B0606030504020204" pitchFamily="34" charset="0"/>
              <a:ea typeface="Open Sans" panose="020B0606030504020204" pitchFamily="34" charset="0"/>
              <a:cs typeface="Open Sans" panose="020B0606030504020204" pitchFamily="34" charset="0"/>
            </a:endParaRPr>
          </a:p>
          <a:p>
            <a:endParaRPr lang="en-US" dirty="0" smtClean="0"/>
          </a:p>
        </p:txBody>
      </p:sp>
      <p:sp>
        <p:nvSpPr>
          <p:cNvPr id="4" name="Slide Number Placeholder 3"/>
          <p:cNvSpPr>
            <a:spLocks noGrp="1"/>
          </p:cNvSpPr>
          <p:nvPr>
            <p:ph type="sldNum" sz="quarter" idx="10"/>
          </p:nvPr>
        </p:nvSpPr>
        <p:spPr/>
        <p:txBody>
          <a:bodyPr/>
          <a:lstStyle/>
          <a:p>
            <a:fld id="{1DD8BB3D-3357-B54B-B43A-4E8937A96C72}" type="slidenum">
              <a:rPr lang="en-US" smtClean="0"/>
              <a:t>14</a:t>
            </a:fld>
            <a:endParaRPr lang="en-US"/>
          </a:p>
        </p:txBody>
      </p:sp>
    </p:spTree>
    <p:extLst>
      <p:ext uri="{BB962C8B-B14F-4D97-AF65-F5344CB8AC3E}">
        <p14:creationId xmlns:p14="http://schemas.microsoft.com/office/powerpoint/2010/main" val="646133415"/>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dirty="0" smtClean="0"/>
              <a:t>: 3 minutes</a:t>
            </a:r>
          </a:p>
          <a:p>
            <a:endParaRPr lang="en-US" b="1" dirty="0" smtClean="0"/>
          </a:p>
          <a:p>
            <a:r>
              <a:rPr lang="en-US" b="1" dirty="0" smtClean="0"/>
              <a:t>Animation</a:t>
            </a:r>
            <a:r>
              <a:rPr lang="en-US" b="1" baseline="0" dirty="0" smtClean="0"/>
              <a:t>: </a:t>
            </a:r>
            <a:r>
              <a:rPr lang="en-US" b="0" baseline="0" dirty="0" smtClean="0"/>
              <a:t>Diagnosing &amp; Designing boxes appear</a:t>
            </a:r>
            <a:endParaRPr lang="en-US" b="1" dirty="0" smtClean="0"/>
          </a:p>
          <a:p>
            <a:endParaRPr lang="en-US" b="1" dirty="0" smtClean="0"/>
          </a:p>
          <a:p>
            <a:r>
              <a:rPr lang="en-US" b="1" dirty="0" smtClean="0"/>
              <a:t>Talking</a:t>
            </a:r>
            <a:r>
              <a:rPr lang="en-US" b="1" baseline="0" dirty="0" smtClean="0"/>
              <a:t> Points:</a:t>
            </a:r>
          </a:p>
          <a:p>
            <a:pPr marL="173422" indent="-173422" defTabSz="462458">
              <a:buFont typeface="Arial" charset="0"/>
              <a:buChar char="•"/>
              <a:defRPr/>
            </a:pPr>
            <a:r>
              <a:rPr lang="en-US" dirty="0" smtClean="0"/>
              <a:t>To help you put the puzzle</a:t>
            </a:r>
            <a:r>
              <a:rPr lang="en-US" baseline="0" dirty="0" smtClean="0"/>
              <a:t> pieces together, we have created two documents to help you both diagnose and design your current system to ensure a well-aligned system in support of the academic standards. We will begin this today and continue it to and through the </a:t>
            </a:r>
            <a:r>
              <a:rPr lang="en-US" baseline="0" dirty="0" smtClean="0"/>
              <a:t>next training</a:t>
            </a:r>
            <a:endParaRPr lang="en-US" dirty="0" smtClean="0"/>
          </a:p>
          <a:p>
            <a:pPr marL="173422" indent="-173422" defTabSz="462458">
              <a:buFont typeface="Arial" charset="0"/>
              <a:buChar char="•"/>
              <a:defRPr/>
            </a:pPr>
            <a:r>
              <a:rPr lang="en-US" dirty="0" smtClean="0"/>
              <a:t>We hope your team will dig deeply</a:t>
            </a:r>
            <a:r>
              <a:rPr lang="en-US" baseline="0" dirty="0" smtClean="0"/>
              <a:t> into assessing your district’s current system and structures. </a:t>
            </a:r>
            <a:r>
              <a:rPr lang="is-IS" baseline="0" dirty="0" smtClean="0">
                <a:latin typeface="Open Sans" panose="020B0606030504020204" pitchFamily="34" charset="0"/>
                <a:ea typeface="Open Sans" panose="020B0606030504020204" pitchFamily="34" charset="0"/>
                <a:cs typeface="Open Sans" panose="020B0606030504020204" pitchFamily="34" charset="0"/>
              </a:rPr>
              <a:t>(</a:t>
            </a:r>
            <a:r>
              <a:rPr lang="is-IS" i="1" baseline="0" dirty="0" smtClean="0">
                <a:latin typeface="Open Sans" panose="020B0606030504020204" pitchFamily="34" charset="0"/>
                <a:ea typeface="Open Sans" panose="020B0606030504020204" pitchFamily="34" charset="0"/>
                <a:cs typeface="Open Sans" panose="020B0606030504020204" pitchFamily="34" charset="0"/>
              </a:rPr>
              <a:t>click for animation</a:t>
            </a:r>
            <a:r>
              <a:rPr lang="is-IS" baseline="0" dirty="0" smtClean="0">
                <a:latin typeface="Open Sans" panose="020B0606030504020204" pitchFamily="34" charset="0"/>
                <a:ea typeface="Open Sans" panose="020B0606030504020204" pitchFamily="34" charset="0"/>
                <a:cs typeface="Open Sans" panose="020B0606030504020204" pitchFamily="34" charset="0"/>
              </a:rPr>
              <a:t>)</a:t>
            </a:r>
            <a:r>
              <a:rPr lang="en-US" baseline="0" dirty="0" smtClean="0"/>
              <a:t> Your first step is to </a:t>
            </a:r>
            <a:r>
              <a:rPr lang="en-US" b="0" baseline="0" dirty="0" smtClean="0"/>
              <a:t>diagnose</a:t>
            </a:r>
            <a:r>
              <a:rPr lang="en-US" baseline="0" dirty="0" smtClean="0"/>
              <a:t> current realities and identify evidence of effective and equally non-effective district practices</a:t>
            </a:r>
          </a:p>
          <a:p>
            <a:pPr marL="173422" indent="-173422" defTabSz="462458">
              <a:buFont typeface="Arial" charset="0"/>
              <a:buChar char="•"/>
              <a:defRPr/>
            </a:pPr>
            <a:r>
              <a:rPr lang="is-IS" baseline="0" dirty="0" smtClean="0">
                <a:latin typeface="Open Sans" panose="020B0606030504020204" pitchFamily="34" charset="0"/>
                <a:ea typeface="Open Sans" panose="020B0606030504020204" pitchFamily="34" charset="0"/>
                <a:cs typeface="Open Sans" panose="020B0606030504020204" pitchFamily="34" charset="0"/>
              </a:rPr>
              <a:t>(</a:t>
            </a:r>
            <a:r>
              <a:rPr lang="is-IS" i="1" baseline="0" dirty="0" smtClean="0">
                <a:latin typeface="Open Sans" panose="020B0606030504020204" pitchFamily="34" charset="0"/>
                <a:ea typeface="Open Sans" panose="020B0606030504020204" pitchFamily="34" charset="0"/>
                <a:cs typeface="Open Sans" panose="020B0606030504020204" pitchFamily="34" charset="0"/>
              </a:rPr>
              <a:t>click for animation</a:t>
            </a:r>
            <a:r>
              <a:rPr lang="is-IS" baseline="0" dirty="0" smtClean="0">
                <a:latin typeface="Open Sans" panose="020B0606030504020204" pitchFamily="34" charset="0"/>
                <a:ea typeface="Open Sans" panose="020B0606030504020204" pitchFamily="34" charset="0"/>
                <a:cs typeface="Open Sans" panose="020B0606030504020204" pitchFamily="34" charset="0"/>
              </a:rPr>
              <a:t>) </a:t>
            </a:r>
            <a:r>
              <a:rPr lang="en-US" baseline="0" dirty="0" smtClean="0"/>
              <a:t>Then follow up by </a:t>
            </a:r>
            <a:r>
              <a:rPr lang="en-US" b="0" baseline="0" dirty="0" smtClean="0"/>
              <a:t>designing</a:t>
            </a:r>
            <a:r>
              <a:rPr lang="en-US" baseline="0" dirty="0" smtClean="0"/>
              <a:t> a plan to address your diagnosis, developing actions to target specific district practices: supporting what is effective and strengthening those that are in need of refinement. </a:t>
            </a:r>
          </a:p>
          <a:p>
            <a:pPr marL="173422" indent="-173422" defTabSz="462458">
              <a:buFont typeface="Arial" charset="0"/>
              <a:buChar char="•"/>
              <a:defRPr/>
            </a:pPr>
            <a:r>
              <a:rPr lang="en-US" baseline="0" dirty="0" smtClean="0"/>
              <a:t>It is important to remember that this is a recursive process. We must continuously be diagnosing and designing as our systems and structures encounter change.</a:t>
            </a:r>
          </a:p>
          <a:p>
            <a:pPr marL="173422" indent="-173422" defTabSz="462458">
              <a:buFont typeface="Arial" charset="0"/>
              <a:buChar char="•"/>
              <a:defRPr/>
            </a:pPr>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144</a:t>
            </a:fld>
            <a:endParaRPr lang="en-US">
              <a:solidFill>
                <a:prstClr val="black"/>
              </a:solidFill>
            </a:endParaRPr>
          </a:p>
        </p:txBody>
      </p:sp>
    </p:spTree>
    <p:extLst>
      <p:ext uri="{BB962C8B-B14F-4D97-AF65-F5344CB8AC3E}">
        <p14:creationId xmlns:p14="http://schemas.microsoft.com/office/powerpoint/2010/main" val="668596256"/>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b="1" dirty="0" smtClean="0"/>
              <a:t>: </a:t>
            </a:r>
            <a:r>
              <a:rPr lang="en-US" b="0" dirty="0" smtClean="0"/>
              <a:t>5</a:t>
            </a:r>
            <a:r>
              <a:rPr lang="en-US" b="0" baseline="0" dirty="0" smtClean="0"/>
              <a:t> minutes (plus 15 min. district work-time on documents)</a:t>
            </a:r>
            <a:endParaRPr lang="en-US" b="1" dirty="0" smtClean="0"/>
          </a:p>
          <a:p>
            <a:endParaRPr lang="en-US" b="1" dirty="0" smtClean="0"/>
          </a:p>
          <a:p>
            <a:r>
              <a:rPr lang="en-US" b="1" dirty="0" smtClean="0"/>
              <a:t>Materials: </a:t>
            </a:r>
            <a:r>
              <a:rPr lang="en-US" b="0" dirty="0" smtClean="0"/>
              <a:t>Diagnosing</a:t>
            </a:r>
            <a:r>
              <a:rPr lang="en-US" b="0" baseline="0" dirty="0" smtClean="0"/>
              <a:t> Your System Document, Part I &amp; Part II</a:t>
            </a:r>
          </a:p>
          <a:p>
            <a:endParaRPr lang="en-US" b="1" dirty="0" smtClean="0"/>
          </a:p>
          <a:p>
            <a:r>
              <a:rPr lang="en-US" b="1" dirty="0" smtClean="0"/>
              <a:t>Talking</a:t>
            </a:r>
            <a:r>
              <a:rPr lang="en-US" b="1" baseline="0" dirty="0" smtClean="0"/>
              <a:t> Points:</a:t>
            </a:r>
            <a:endParaRPr lang="en-US" b="1" dirty="0" smtClean="0"/>
          </a:p>
          <a:p>
            <a:pPr marL="171450" indent="-171450">
              <a:buFont typeface="Arial" panose="020B0604020202020204" pitchFamily="34" charset="0"/>
              <a:buChar char="•"/>
            </a:pPr>
            <a:r>
              <a:rPr lang="en-US" baseline="0" dirty="0" smtClean="0"/>
              <a:t>We know each district is unique, and has its own unique systems and structures. You are the only ones who can assess all the pieces of your puzzle, and figure out how they best fit together to support alignment to the revised TN Academic Standards. </a:t>
            </a:r>
          </a:p>
          <a:p>
            <a:pPr marL="171450" indent="-171450">
              <a:buFont typeface="Arial" panose="020B0604020202020204" pitchFamily="34" charset="0"/>
              <a:buChar char="•"/>
            </a:pPr>
            <a:r>
              <a:rPr lang="en-US" baseline="0" dirty="0" smtClean="0"/>
              <a:t>To that end, we have created several documents to help you both diagnose and design your systems and structures to support the standards. First, we have created a high-level document that helps you reflect on both what is working, and what needs refinement within your systems and structures within the key pillars that we described just a minute ago: standards, materials, assessment, instruction, and personnel. You have a document on your table (or hand it out now) that walks you through some guided questions related to each of these areas. You have already begun thinking about many of these questions throughout the day, so you already have a head start. In just a minute, we’ll provide you more time to reflect on the pillars and your systems within them, and to think about how you can refine them to create a coherent system in which standards, instruction and assessment are all in alignment.</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We also wanted to give you a chance to take this reflection a step further and really dig into the instructional practices happening in your districts and begin to assess the extent to which those are supporting the pillars. Therefore, we’ve created Part II of the diagnosing your system document that is separated out between ELA and math, and allows you to dig deeper into your systems. You can do two things with this, first you can use it now in the time we’re about to give you. If you think your district team has already had time to dig into the high-level questions, you may choose to skip Part I and start here. If you feel like Part I is where you want to start today, you can use Part II when you go back into your district as a follow-up.</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baseline="0" dirty="0" smtClean="0"/>
              <a:t>As </a:t>
            </a:r>
            <a:r>
              <a:rPr lang="en-US" b="1" baseline="0" dirty="0" smtClean="0"/>
              <a:t>you’re thinking about opportunities for continued support, think about your district plan (due March 1) and how you might reflect these needs and opportunities in your plan to align funding and resources.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Allow 15 minutes for districts to work with this document before moving into the closing.</a:t>
            </a:r>
          </a:p>
          <a:p>
            <a:endParaRPr lang="en-US" baseline="0" dirty="0" smtClean="0"/>
          </a:p>
          <a:p>
            <a:pPr defTabSz="462458">
              <a:defRPr/>
            </a:pPr>
            <a:endParaRPr lang="en-US" baseline="0" dirty="0" smtClean="0"/>
          </a:p>
        </p:txBody>
      </p:sp>
      <p:sp>
        <p:nvSpPr>
          <p:cNvPr id="4" name="Slide Number Placeholder 3"/>
          <p:cNvSpPr>
            <a:spLocks noGrp="1"/>
          </p:cNvSpPr>
          <p:nvPr>
            <p:ph type="sldNum" sz="quarter" idx="10"/>
          </p:nvPr>
        </p:nvSpPr>
        <p:spPr/>
        <p:txBody>
          <a:bodyPr/>
          <a:lstStyle/>
          <a:p>
            <a:fld id="{EF3C1CD0-D833-4B0D-BF33-74A8E63C0BDA}" type="slidenum">
              <a:rPr lang="en-US" smtClean="0"/>
              <a:t>145</a:t>
            </a:fld>
            <a:endParaRPr lang="en-US"/>
          </a:p>
        </p:txBody>
      </p:sp>
    </p:spTree>
    <p:extLst>
      <p:ext uri="{BB962C8B-B14F-4D97-AF65-F5344CB8AC3E}">
        <p14:creationId xmlns:p14="http://schemas.microsoft.com/office/powerpoint/2010/main" val="1140933842"/>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 minute</a:t>
            </a:r>
          </a:p>
          <a:p>
            <a:endParaRPr lang="en-US" b="1" dirty="0" smtClean="0"/>
          </a:p>
          <a:p>
            <a:r>
              <a:rPr lang="en-US" b="1" dirty="0" smtClean="0"/>
              <a:t>Talking</a:t>
            </a:r>
            <a:r>
              <a:rPr lang="en-US" b="1" baseline="0" dirty="0" smtClean="0"/>
              <a:t> Points:</a:t>
            </a:r>
          </a:p>
          <a:p>
            <a:r>
              <a:rPr lang="en-US" dirty="0" smtClean="0"/>
              <a:t>Now let’s talk about the</a:t>
            </a:r>
            <a:r>
              <a:rPr lang="en-US" baseline="0" dirty="0" smtClean="0"/>
              <a:t> different professional learning pathways you can choose from for training related to the Math and ELA standards.</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146</a:t>
            </a:fld>
            <a:endParaRPr lang="en-US">
              <a:solidFill>
                <a:prstClr val="black"/>
              </a:solidFill>
            </a:endParaRPr>
          </a:p>
        </p:txBody>
      </p:sp>
    </p:spTree>
    <p:extLst>
      <p:ext uri="{BB962C8B-B14F-4D97-AF65-F5344CB8AC3E}">
        <p14:creationId xmlns:p14="http://schemas.microsoft.com/office/powerpoint/2010/main" val="1265398428"/>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a:t>
            </a:r>
            <a:r>
              <a:rPr lang="en-US" baseline="0" dirty="0" smtClean="0"/>
              <a:t> </a:t>
            </a:r>
            <a:r>
              <a:rPr lang="en-US" dirty="0" smtClean="0"/>
              <a:t>minutes</a:t>
            </a:r>
          </a:p>
          <a:p>
            <a:endParaRPr lang="en-US" dirty="0" smtClean="0"/>
          </a:p>
          <a:p>
            <a:r>
              <a:rPr lang="en-US" b="1" dirty="0" smtClean="0"/>
              <a:t>Talking Points</a:t>
            </a:r>
            <a:r>
              <a:rPr lang="en-US" dirty="0" smtClean="0"/>
              <a:t>:</a:t>
            </a:r>
          </a:p>
          <a:p>
            <a:pPr defTabSz="462458">
              <a:defRPr/>
            </a:pPr>
            <a:r>
              <a:rPr lang="en-US" baseline="0" dirty="0" smtClean="0">
                <a:latin typeface="Open Sans" panose="020B0606030504020204" pitchFamily="34" charset="0"/>
                <a:ea typeface="Open Sans" panose="020B0606030504020204" pitchFamily="34" charset="0"/>
                <a:cs typeface="Open Sans" panose="020B0606030504020204" pitchFamily="34" charset="0"/>
              </a:rPr>
              <a:t>In addition to equipping educators with the right instructional materials, we need to make plans to equip them with knowledge.  Our summer training plans were designed with this in mind.  </a:t>
            </a: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4" name="Slide Number Placeholder 3"/>
          <p:cNvSpPr>
            <a:spLocks noGrp="1"/>
          </p:cNvSpPr>
          <p:nvPr>
            <p:ph type="sldNum" sz="quarter" idx="10"/>
          </p:nvPr>
        </p:nvSpPr>
        <p:spPr/>
        <p:txBody>
          <a:bodyPr/>
          <a:lstStyle/>
          <a:p>
            <a:fld id="{1DD8BB3D-3357-B54B-B43A-4E8937A96C72}" type="slidenum">
              <a:rPr lang="en-US" smtClean="0"/>
              <a:t>147</a:t>
            </a:fld>
            <a:endParaRPr lang="en-US"/>
          </a:p>
        </p:txBody>
      </p:sp>
    </p:spTree>
    <p:extLst>
      <p:ext uri="{BB962C8B-B14F-4D97-AF65-F5344CB8AC3E}">
        <p14:creationId xmlns:p14="http://schemas.microsoft.com/office/powerpoint/2010/main" val="2415578148"/>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Presenter</a:t>
            </a:r>
            <a:r>
              <a:rPr lang="en-US" b="0" dirty="0" smtClean="0"/>
              <a:t>:</a:t>
            </a:r>
            <a:r>
              <a:rPr lang="en-US" b="0" baseline="0" dirty="0" smtClean="0"/>
              <a:t> CORE director</a:t>
            </a:r>
            <a:endParaRPr lang="en-US" b="1" dirty="0" smtClean="0"/>
          </a:p>
          <a:p>
            <a:r>
              <a:rPr lang="en-US" b="1" dirty="0" smtClean="0"/>
              <a:t>Time</a:t>
            </a:r>
            <a:r>
              <a:rPr lang="en-US" dirty="0" smtClean="0"/>
              <a:t>: 1 minute</a:t>
            </a:r>
          </a:p>
          <a:p>
            <a:endParaRPr lang="en-US" b="1" dirty="0" smtClean="0"/>
          </a:p>
          <a:p>
            <a:r>
              <a:rPr lang="en-US" b="1" dirty="0" smtClean="0"/>
              <a:t>Talking</a:t>
            </a:r>
            <a:r>
              <a:rPr lang="en-US" b="1" baseline="0" dirty="0" smtClean="0"/>
              <a:t> Points:</a:t>
            </a:r>
          </a:p>
          <a:p>
            <a:r>
              <a:rPr lang="en-US" dirty="0" smtClean="0"/>
              <a:t>We</a:t>
            </a:r>
            <a:r>
              <a:rPr lang="en-US" baseline="0" dirty="0" smtClean="0"/>
              <a:t> looked at these earlier but wanted to bring us back to our guiding principals about our training model and talk more specifically about this.</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148</a:t>
            </a:fld>
            <a:endParaRPr lang="en-US">
              <a:solidFill>
                <a:prstClr val="black"/>
              </a:solidFill>
            </a:endParaRPr>
          </a:p>
        </p:txBody>
      </p:sp>
    </p:spTree>
    <p:extLst>
      <p:ext uri="{BB962C8B-B14F-4D97-AF65-F5344CB8AC3E}">
        <p14:creationId xmlns:p14="http://schemas.microsoft.com/office/powerpoint/2010/main" val="4086874630"/>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Presenter</a:t>
            </a:r>
            <a:r>
              <a:rPr lang="en-US" b="0" dirty="0" smtClean="0"/>
              <a:t>:</a:t>
            </a:r>
            <a:r>
              <a:rPr lang="en-US" b="0" baseline="0" dirty="0" smtClean="0"/>
              <a:t> CORE director</a:t>
            </a:r>
            <a:endParaRPr lang="en-US" b="1" dirty="0" smtClean="0"/>
          </a:p>
          <a:p>
            <a:r>
              <a:rPr lang="en-US" b="1" dirty="0" smtClean="0"/>
              <a:t>Time</a:t>
            </a:r>
            <a:r>
              <a:rPr lang="en-US" dirty="0" smtClean="0"/>
              <a:t>: 1 minute</a:t>
            </a:r>
          </a:p>
          <a:p>
            <a:endParaRPr lang="en-US" b="1" dirty="0" smtClean="0"/>
          </a:p>
          <a:p>
            <a:r>
              <a:rPr lang="en-US" b="1" dirty="0" smtClean="0"/>
              <a:t>Talking</a:t>
            </a:r>
            <a:r>
              <a:rPr lang="en-US" b="1" baseline="0" dirty="0" smtClean="0"/>
              <a:t> Points:</a:t>
            </a:r>
          </a:p>
          <a:p>
            <a:r>
              <a:rPr lang="en-US" dirty="0" smtClean="0"/>
              <a:t>This process</a:t>
            </a:r>
            <a:r>
              <a:rPr lang="en-US" baseline="0" dirty="0" smtClean="0"/>
              <a:t> started back in the Fall of 2016. The training proposal was presented first to Superintendents in Gatlinburg at the Superintendent’s Study Conference then to school leaders at the LEAD conference in Nashville. We also contracted with a group of educators from the Standards Review Committee to develop the training content for school leaders and teachers. Then we wanted district teams to come together so you could begin planning for implementation.</a:t>
            </a:r>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149</a:t>
            </a:fld>
            <a:endParaRPr lang="en-US">
              <a:solidFill>
                <a:prstClr val="black"/>
              </a:solidFill>
            </a:endParaRPr>
          </a:p>
        </p:txBody>
      </p:sp>
    </p:spTree>
    <p:extLst>
      <p:ext uri="{BB962C8B-B14F-4D97-AF65-F5344CB8AC3E}">
        <p14:creationId xmlns:p14="http://schemas.microsoft.com/office/powerpoint/2010/main" val="2079239268"/>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Presenter</a:t>
            </a:r>
            <a:r>
              <a:rPr lang="en-US" b="0" dirty="0" smtClean="0"/>
              <a:t>:</a:t>
            </a:r>
            <a:r>
              <a:rPr lang="en-US" b="0" baseline="0" dirty="0" smtClean="0"/>
              <a:t> CORE director</a:t>
            </a:r>
            <a:endParaRPr lang="en-US" b="1" dirty="0" smtClean="0"/>
          </a:p>
          <a:p>
            <a:r>
              <a:rPr lang="en-US" b="1" dirty="0" smtClean="0"/>
              <a:t>Time</a:t>
            </a:r>
            <a:r>
              <a:rPr lang="en-US" dirty="0" smtClean="0"/>
              <a:t>: 1 minute</a:t>
            </a:r>
          </a:p>
          <a:p>
            <a:endParaRPr lang="en-US" b="1" dirty="0" smtClean="0"/>
          </a:p>
          <a:p>
            <a:r>
              <a:rPr lang="en-US" b="1" dirty="0" smtClean="0"/>
              <a:t>Talking</a:t>
            </a:r>
            <a:r>
              <a:rPr lang="en-US" b="1" baseline="0" dirty="0" smtClean="0"/>
              <a:t> Points:</a:t>
            </a:r>
          </a:p>
          <a:p>
            <a:r>
              <a:rPr lang="en-US" dirty="0" smtClean="0"/>
              <a:t>Next</a:t>
            </a:r>
            <a:r>
              <a:rPr lang="en-US" baseline="0" dirty="0" smtClean="0"/>
              <a:t> we are going to deliver training for school leaders through course 3 of the Integrated Leadership Course. Information for these trainings is available on the department’s </a:t>
            </a:r>
            <a:r>
              <a:rPr lang="en-US" baseline="0" dirty="0" smtClean="0"/>
              <a:t>website.</a:t>
            </a:r>
          </a:p>
          <a:p>
            <a:endParaRPr lang="en-US" baseline="0" dirty="0" smtClean="0"/>
          </a:p>
          <a:p>
            <a:r>
              <a:rPr lang="en-US" baseline="0" dirty="0" smtClean="0"/>
              <a:t>Last, but certainly not least, we will have a two-day training for teachers in June.</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150</a:t>
            </a:fld>
            <a:endParaRPr lang="en-US">
              <a:solidFill>
                <a:prstClr val="black"/>
              </a:solidFill>
            </a:endParaRPr>
          </a:p>
        </p:txBody>
      </p:sp>
    </p:spTree>
    <p:extLst>
      <p:ext uri="{BB962C8B-B14F-4D97-AF65-F5344CB8AC3E}">
        <p14:creationId xmlns:p14="http://schemas.microsoft.com/office/powerpoint/2010/main" val="3055324615"/>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 minute</a:t>
            </a:r>
          </a:p>
          <a:p>
            <a:endParaRPr lang="en-US" b="1" dirty="0" smtClean="0"/>
          </a:p>
          <a:p>
            <a:r>
              <a:rPr lang="en-US" b="1" dirty="0" smtClean="0"/>
              <a:t>Talking</a:t>
            </a:r>
            <a:r>
              <a:rPr lang="en-US" b="1" baseline="0" dirty="0" smtClean="0"/>
              <a:t> Points:</a:t>
            </a:r>
          </a:p>
          <a:p>
            <a:pPr marL="171450" indent="-171450">
              <a:buFont typeface="Arial" panose="020B0604020202020204" pitchFamily="34" charset="0"/>
              <a:buChar char="•"/>
            </a:pPr>
            <a:r>
              <a:rPr lang="en-US" dirty="0" smtClean="0"/>
              <a:t>Read</a:t>
            </a:r>
            <a:r>
              <a:rPr lang="en-US" baseline="0" dirty="0" smtClean="0"/>
              <a:t> over slide. Add …We will preview this content with you at the March training dates so that you have a sense of what it will look like.</a:t>
            </a:r>
          </a:p>
          <a:p>
            <a:pPr marL="171450" indent="-171450">
              <a:buFont typeface="Arial" panose="020B0604020202020204" pitchFamily="34" charset="0"/>
              <a:buChar char="•"/>
            </a:pPr>
            <a:r>
              <a:rPr lang="en-US" baseline="0" dirty="0" smtClean="0"/>
              <a:t>Materials will </a:t>
            </a:r>
            <a:r>
              <a:rPr lang="en-US" baseline="0" dirty="0" smtClean="0"/>
              <a:t>be accessible </a:t>
            </a:r>
            <a:r>
              <a:rPr lang="en-US" baseline="0" dirty="0" smtClean="0"/>
              <a:t>online before summer</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151</a:t>
            </a:fld>
            <a:endParaRPr lang="en-US">
              <a:solidFill>
                <a:prstClr val="black"/>
              </a:solidFill>
            </a:endParaRPr>
          </a:p>
        </p:txBody>
      </p:sp>
    </p:spTree>
    <p:extLst>
      <p:ext uri="{BB962C8B-B14F-4D97-AF65-F5344CB8AC3E}">
        <p14:creationId xmlns:p14="http://schemas.microsoft.com/office/powerpoint/2010/main" val="2052661402"/>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 minute</a:t>
            </a:r>
          </a:p>
          <a:p>
            <a:endParaRPr lang="en-US" b="1" dirty="0" smtClean="0"/>
          </a:p>
          <a:p>
            <a:r>
              <a:rPr lang="en-US" b="1" dirty="0" smtClean="0"/>
              <a:t>Talking</a:t>
            </a:r>
            <a:r>
              <a:rPr lang="en-US" b="1" baseline="0" dirty="0" smtClean="0"/>
              <a:t> Points:</a:t>
            </a:r>
          </a:p>
          <a:p>
            <a:r>
              <a:rPr lang="en-US" dirty="0" smtClean="0"/>
              <a:t>These online resources can be used in a variety of</a:t>
            </a:r>
            <a:r>
              <a:rPr lang="en-US" baseline="0" dirty="0" smtClean="0"/>
              <a:t> ways (read bullets)</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152</a:t>
            </a:fld>
            <a:endParaRPr lang="en-US">
              <a:solidFill>
                <a:prstClr val="black"/>
              </a:solidFill>
            </a:endParaRPr>
          </a:p>
        </p:txBody>
      </p:sp>
    </p:spTree>
    <p:extLst>
      <p:ext uri="{BB962C8B-B14F-4D97-AF65-F5344CB8AC3E}">
        <p14:creationId xmlns:p14="http://schemas.microsoft.com/office/powerpoint/2010/main" val="900985088"/>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2 minutes</a:t>
            </a:r>
          </a:p>
          <a:p>
            <a:endParaRPr lang="en-US" b="1" dirty="0" smtClean="0"/>
          </a:p>
          <a:p>
            <a:r>
              <a:rPr lang="en-US" b="1" dirty="0" smtClean="0"/>
              <a:t>Talking</a:t>
            </a:r>
            <a:r>
              <a:rPr lang="en-US" b="1" baseline="0" dirty="0" smtClean="0"/>
              <a:t> Points:</a:t>
            </a:r>
            <a:endParaRPr lang="en-US" dirty="0" smtClean="0"/>
          </a:p>
          <a:p>
            <a:pPr marL="173422" indent="-173422">
              <a:buFont typeface="Arial" panose="020B0604020202020204" pitchFamily="34" charset="0"/>
              <a:buChar char="•"/>
            </a:pPr>
            <a:r>
              <a:rPr lang="en-US" dirty="0" smtClean="0"/>
              <a:t>There</a:t>
            </a:r>
            <a:r>
              <a:rPr lang="en-US" baseline="0" dirty="0" smtClean="0"/>
              <a:t> are several professional learning models you can employ to equip your teachers and leaders with the knowledge and skill they need to effectively implement the revised standards, and this is where you as the district teams have some decisions to make. We are solely intending to give you a preview here to start your thinking about what you might like to do. We realize you likely need more information about the content of the other training offerings, and we will provide that to you in the March district team sessions, at which time you’ll have the opportunity to think through the plan that makes the most sense for your district more thoroughly. </a:t>
            </a:r>
          </a:p>
          <a:p>
            <a:pPr marL="173422" indent="-173422">
              <a:buFont typeface="Arial" panose="020B0604020202020204" pitchFamily="34" charset="0"/>
              <a:buChar char="•"/>
            </a:pPr>
            <a:r>
              <a:rPr lang="en-US" baseline="0" dirty="0" smtClean="0"/>
              <a:t>As we stated, you know your systems and educators best so we think you are the ones that should determine what the professional learning should look like for the new standards.</a:t>
            </a:r>
          </a:p>
          <a:p>
            <a:pPr marL="173422" indent="-173422">
              <a:buFont typeface="Arial" panose="020B0604020202020204" pitchFamily="34" charset="0"/>
              <a:buChar char="•"/>
            </a:pPr>
            <a:r>
              <a:rPr lang="en-US" baseline="0" dirty="0" smtClean="0"/>
              <a:t>On the next few slides, we’ll walk through some examples, but there are many, many ways you could choose to do this:</a:t>
            </a:r>
          </a:p>
          <a:p>
            <a:pPr marL="635879" lvl="1" indent="-173422">
              <a:buFont typeface="Arial" panose="020B0604020202020204" pitchFamily="34" charset="0"/>
              <a:buChar char="•"/>
            </a:pPr>
            <a:r>
              <a:rPr lang="en-US" baseline="0" dirty="0" smtClean="0"/>
              <a:t>After we train you as the district teams, you could go back to train your school leaders and then have them train their teachers. This model means you are not sending any leaders to the ILC, or any teachers to the state’s summer training. You are re-delivering all the content in-house.</a:t>
            </a:r>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153</a:t>
            </a:fld>
            <a:endParaRPr lang="en-US">
              <a:solidFill>
                <a:prstClr val="black"/>
              </a:solidFill>
            </a:endParaRPr>
          </a:p>
        </p:txBody>
      </p:sp>
    </p:spTree>
    <p:extLst>
      <p:ext uri="{BB962C8B-B14F-4D97-AF65-F5344CB8AC3E}">
        <p14:creationId xmlns:p14="http://schemas.microsoft.com/office/powerpoint/2010/main" val="33660206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2 minute</a:t>
            </a:r>
          </a:p>
          <a:p>
            <a:endParaRPr lang="en-US" dirty="0" smtClean="0"/>
          </a:p>
          <a:p>
            <a:r>
              <a:rPr lang="en-US" b="1" dirty="0" smtClean="0"/>
              <a:t>Talking Points</a:t>
            </a:r>
            <a:r>
              <a:rPr lang="en-US" dirty="0" smtClean="0"/>
              <a:t>:</a:t>
            </a:r>
          </a:p>
          <a:p>
            <a:r>
              <a:rPr lang="en-US" dirty="0" smtClean="0"/>
              <a:t>This is a graphic that visualizes</a:t>
            </a:r>
            <a:r>
              <a:rPr lang="en-US" baseline="0" dirty="0" smtClean="0"/>
              <a:t> the standards review process. This process is set forth in the law and carried out by the State Board of Education with support from the department. The revision process for math and ELA started in November of 2014 with a public comment website. In total there were approximately 140,00 reviews and 30,000 comments made for the ELA and math standards. The process ended in April of 2016 when the state board of education approved the revised ELA and math standards upon the third and final reading.</a:t>
            </a:r>
          </a:p>
        </p:txBody>
      </p:sp>
      <p:sp>
        <p:nvSpPr>
          <p:cNvPr id="4" name="Slide Number Placeholder 3"/>
          <p:cNvSpPr>
            <a:spLocks noGrp="1"/>
          </p:cNvSpPr>
          <p:nvPr>
            <p:ph type="sldNum" sz="quarter" idx="10"/>
          </p:nvPr>
        </p:nvSpPr>
        <p:spPr/>
        <p:txBody>
          <a:bodyPr/>
          <a:lstStyle/>
          <a:p>
            <a:fld id="{1DD8BB3D-3357-B54B-B43A-4E8937A96C72}" type="slidenum">
              <a:rPr lang="en-US" smtClean="0"/>
              <a:t>15</a:t>
            </a:fld>
            <a:endParaRPr lang="en-US"/>
          </a:p>
        </p:txBody>
      </p:sp>
    </p:spTree>
    <p:extLst>
      <p:ext uri="{BB962C8B-B14F-4D97-AF65-F5344CB8AC3E}">
        <p14:creationId xmlns:p14="http://schemas.microsoft.com/office/powerpoint/2010/main" val="1800612958"/>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 minutes</a:t>
            </a:r>
          </a:p>
          <a:p>
            <a:endParaRPr lang="en-US" b="1" dirty="0" smtClean="0"/>
          </a:p>
          <a:p>
            <a:r>
              <a:rPr lang="en-US" b="1" dirty="0" smtClean="0"/>
              <a:t>Talking</a:t>
            </a:r>
            <a:r>
              <a:rPr lang="en-US" b="1" baseline="0" dirty="0" smtClean="0"/>
              <a:t> Points:</a:t>
            </a:r>
            <a:endParaRPr lang="en-US" dirty="0" smtClean="0"/>
          </a:p>
          <a:p>
            <a:pPr marL="635879" lvl="1" indent="-173422">
              <a:buFont typeface="Arial" panose="020B0604020202020204" pitchFamily="34" charset="0"/>
              <a:buChar char="•"/>
            </a:pPr>
            <a:r>
              <a:rPr lang="en-US" baseline="0" dirty="0" smtClean="0"/>
              <a:t>This model, similarly, means you would not send leaders or teachers to state training, but as opposed to the previous model, here you as the district team are training both your principals and teachers directly, rather than having you school leaders deliver training to their teachers. </a:t>
            </a:r>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154</a:t>
            </a:fld>
            <a:endParaRPr lang="en-US">
              <a:solidFill>
                <a:prstClr val="black"/>
              </a:solidFill>
            </a:endParaRPr>
          </a:p>
        </p:txBody>
      </p:sp>
    </p:spTree>
    <p:extLst>
      <p:ext uri="{BB962C8B-B14F-4D97-AF65-F5344CB8AC3E}">
        <p14:creationId xmlns:p14="http://schemas.microsoft.com/office/powerpoint/2010/main" val="3249132258"/>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 minutes</a:t>
            </a:r>
          </a:p>
          <a:p>
            <a:endParaRPr lang="en-US" b="1" dirty="0" smtClean="0"/>
          </a:p>
          <a:p>
            <a:r>
              <a:rPr lang="en-US" b="1" dirty="0" smtClean="0"/>
              <a:t>Talking</a:t>
            </a:r>
            <a:r>
              <a:rPr lang="en-US" b="1" baseline="0" dirty="0" smtClean="0"/>
              <a:t> Points:</a:t>
            </a:r>
            <a:endParaRPr lang="en-US" dirty="0" smtClean="0"/>
          </a:p>
          <a:p>
            <a:pPr marL="635879" lvl="1" indent="-173422">
              <a:buFont typeface="Arial" panose="020B0604020202020204" pitchFamily="34" charset="0"/>
              <a:buChar char="•"/>
            </a:pPr>
            <a:r>
              <a:rPr lang="en-US" baseline="0" dirty="0" smtClean="0"/>
              <a:t>This is just one example of a hybrid model. You can imagine an almost unlimited number of models like this you could employ. We’ll show another on the next slide.</a:t>
            </a:r>
          </a:p>
          <a:p>
            <a:pPr marL="635879" lvl="1" indent="-173422">
              <a:buFont typeface="Arial" panose="020B0604020202020204" pitchFamily="34" charset="0"/>
              <a:buChar char="•"/>
            </a:pPr>
            <a:r>
              <a:rPr lang="en-US" baseline="0" dirty="0" smtClean="0"/>
              <a:t>In this model, we show the district sending a few school leaders and teachers to the state provided trainings, and also redelivering some of the content on their own. Depending on your capacity and strengths, this could be a situation where you send teacher-leaders to state and ask them to redeliver the content, and in other cases (perhaps a school-by-school decision depending on the principal’s capacity), you have the principal train teachers.</a:t>
            </a:r>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155</a:t>
            </a:fld>
            <a:endParaRPr lang="en-US">
              <a:solidFill>
                <a:prstClr val="black"/>
              </a:solidFill>
            </a:endParaRPr>
          </a:p>
        </p:txBody>
      </p:sp>
    </p:spTree>
    <p:extLst>
      <p:ext uri="{BB962C8B-B14F-4D97-AF65-F5344CB8AC3E}">
        <p14:creationId xmlns:p14="http://schemas.microsoft.com/office/powerpoint/2010/main" val="1850881465"/>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 minutes</a:t>
            </a:r>
          </a:p>
          <a:p>
            <a:endParaRPr lang="en-US" b="1" dirty="0" smtClean="0"/>
          </a:p>
          <a:p>
            <a:r>
              <a:rPr lang="en-US" b="1" dirty="0" smtClean="0"/>
              <a:t>Talking</a:t>
            </a:r>
            <a:r>
              <a:rPr lang="en-US" b="1" baseline="0" dirty="0" smtClean="0"/>
              <a:t> Points:</a:t>
            </a:r>
            <a:endParaRPr lang="en-US" dirty="0" smtClean="0"/>
          </a:p>
          <a:p>
            <a:pPr marL="635879" lvl="1" indent="-173422">
              <a:buFont typeface="Arial" panose="020B0604020202020204" pitchFamily="34" charset="0"/>
              <a:buChar char="•"/>
            </a:pPr>
            <a:r>
              <a:rPr lang="en-US" baseline="0" dirty="0" smtClean="0"/>
              <a:t>Here is another hybrid model example. In this one we show you training school leaders on your own, with them redelivering some content to teachers, and sending other teachers to state training. Depending on your capacity and strengths, this could be a situation where you send teachers to state provided literacy training and redeliver the math content internally or vice versa.</a:t>
            </a:r>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156</a:t>
            </a:fld>
            <a:endParaRPr lang="en-US">
              <a:solidFill>
                <a:prstClr val="black"/>
              </a:solidFill>
            </a:endParaRPr>
          </a:p>
        </p:txBody>
      </p:sp>
    </p:spTree>
    <p:extLst>
      <p:ext uri="{BB962C8B-B14F-4D97-AF65-F5344CB8AC3E}">
        <p14:creationId xmlns:p14="http://schemas.microsoft.com/office/powerpoint/2010/main" val="2355616734"/>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 minutes</a:t>
            </a:r>
          </a:p>
          <a:p>
            <a:endParaRPr lang="en-US" b="1" dirty="0" smtClean="0"/>
          </a:p>
          <a:p>
            <a:r>
              <a:rPr lang="en-US" b="1" dirty="0" smtClean="0"/>
              <a:t>Talking</a:t>
            </a:r>
            <a:r>
              <a:rPr lang="en-US" b="1" baseline="0" dirty="0" smtClean="0"/>
              <a:t> Points:</a:t>
            </a:r>
            <a:endParaRPr lang="en-US" dirty="0" smtClean="0"/>
          </a:p>
          <a:p>
            <a:pPr marL="635879" marR="0" lvl="1" indent="-173422"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Alternatively, you don’t have to do any redelivery if you don’t want to, you could just send school leaders and teachers to the state provided trainings.</a:t>
            </a:r>
          </a:p>
          <a:p>
            <a:pPr marL="633907"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baseline="0" dirty="0" smtClean="0"/>
              <a:t>Regardless </a:t>
            </a:r>
            <a:r>
              <a:rPr lang="en-US" b="1" baseline="0" dirty="0" smtClean="0"/>
              <a:t>of which approach you’re thinking about, as you’re thinking about opportunities for continued support and how you might want to train your personnel, think about your district plan </a:t>
            </a:r>
            <a:r>
              <a:rPr lang="en-US" b="1" baseline="0" dirty="0" smtClean="0"/>
              <a:t>and </a:t>
            </a:r>
            <a:r>
              <a:rPr lang="en-US" b="1" baseline="0" dirty="0" smtClean="0"/>
              <a:t>how you might reflect these needs and opportunities in your plan to align funding and resources</a:t>
            </a:r>
            <a:r>
              <a:rPr lang="en-US" b="1" baseline="0" dirty="0" smtClean="0"/>
              <a:t>.</a:t>
            </a:r>
            <a:endParaRPr lang="en-US" baseline="0" dirty="0" smtClean="0"/>
          </a:p>
          <a:p>
            <a:pPr marL="635879" marR="0" lvl="1" indent="-173422"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aseline="0" dirty="0" smtClean="0"/>
          </a:p>
          <a:p>
            <a:pPr marL="635879" lvl="1" indent="-173422">
              <a:buFont typeface="Arial" panose="020B0604020202020204" pitchFamily="34" charset="0"/>
              <a:buChar char="•"/>
            </a:pPr>
            <a:endParaRPr lang="en-US" baseline="0" dirty="0" smtClean="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157</a:t>
            </a:fld>
            <a:endParaRPr lang="en-US">
              <a:solidFill>
                <a:prstClr val="black"/>
              </a:solidFill>
            </a:endParaRPr>
          </a:p>
        </p:txBody>
      </p:sp>
    </p:spTree>
    <p:extLst>
      <p:ext uri="{BB962C8B-B14F-4D97-AF65-F5344CB8AC3E}">
        <p14:creationId xmlns:p14="http://schemas.microsoft.com/office/powerpoint/2010/main" val="1202007027"/>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dirty="0" smtClean="0"/>
              <a:t>: 1 minute</a:t>
            </a:r>
          </a:p>
          <a:p>
            <a:endParaRPr lang="en-US" dirty="0" smtClean="0"/>
          </a:p>
          <a:p>
            <a:r>
              <a:rPr lang="en-US" b="1" dirty="0" smtClean="0"/>
              <a:t>Talking Points</a:t>
            </a:r>
            <a:r>
              <a:rPr lang="en-US" dirty="0" smtClean="0"/>
              <a:t>:</a:t>
            </a:r>
          </a:p>
          <a:p>
            <a:r>
              <a:rPr lang="en-US" dirty="0">
                <a:latin typeface="PermianSlabSerifTypeface" panose="02000000000000000000" pitchFamily="50" charset="0"/>
              </a:rPr>
              <a:t>Looking ahead to </a:t>
            </a:r>
            <a:r>
              <a:rPr lang="en-US" dirty="0" smtClean="0">
                <a:latin typeface="PermianSlabSerifTypeface" panose="02000000000000000000" pitchFamily="50" charset="0"/>
              </a:rPr>
              <a:t>the</a:t>
            </a:r>
            <a:r>
              <a:rPr lang="en-US" baseline="0" dirty="0" smtClean="0">
                <a:latin typeface="PermianSlabSerifTypeface" panose="02000000000000000000" pitchFamily="50" charset="0"/>
              </a:rPr>
              <a:t> next day of training </a:t>
            </a:r>
            <a:r>
              <a:rPr lang="en-US" dirty="0" smtClean="0">
                <a:latin typeface="PermianSlabSerifTypeface" panose="02000000000000000000" pitchFamily="50" charset="0"/>
              </a:rPr>
              <a:t>when </a:t>
            </a:r>
            <a:r>
              <a:rPr lang="en-US" dirty="0">
                <a:latin typeface="PermianSlabSerifTypeface" panose="02000000000000000000" pitchFamily="50" charset="0"/>
              </a:rPr>
              <a:t>we come back together you will have the opportunity to </a:t>
            </a:r>
            <a:r>
              <a:rPr lang="en-US" dirty="0" smtClean="0">
                <a:latin typeface="PermianSlabSerifTypeface" panose="02000000000000000000" pitchFamily="50" charset="0"/>
              </a:rPr>
              <a:t>go a little deeper into assessment</a:t>
            </a:r>
            <a:r>
              <a:rPr lang="en-US" baseline="0" dirty="0" smtClean="0">
                <a:latin typeface="PermianSlabSerifTypeface" panose="02000000000000000000" pitchFamily="50" charset="0"/>
              </a:rPr>
              <a:t> and materials and their connections to the standards</a:t>
            </a:r>
            <a:endParaRPr lang="en-US" dirty="0">
              <a:latin typeface="PermianSlabSerifTypeface" panose="02000000000000000000" pitchFamily="50" charset="0"/>
            </a:endParaRPr>
          </a:p>
        </p:txBody>
      </p:sp>
      <p:sp>
        <p:nvSpPr>
          <p:cNvPr id="4" name="Slide Number Placeholder 3"/>
          <p:cNvSpPr>
            <a:spLocks noGrp="1"/>
          </p:cNvSpPr>
          <p:nvPr>
            <p:ph type="sldNum" sz="quarter" idx="10"/>
          </p:nvPr>
        </p:nvSpPr>
        <p:spPr/>
        <p:txBody>
          <a:bodyPr/>
          <a:lstStyle/>
          <a:p>
            <a:fld id="{1DD8BB3D-3357-B54B-B43A-4E8937A96C72}" type="slidenum">
              <a:rPr lang="en-US" smtClean="0"/>
              <a:pPr/>
              <a:t>159</a:t>
            </a:fld>
            <a:endParaRPr lang="en-US" dirty="0"/>
          </a:p>
        </p:txBody>
      </p:sp>
    </p:spTree>
    <p:extLst>
      <p:ext uri="{BB962C8B-B14F-4D97-AF65-F5344CB8AC3E}">
        <p14:creationId xmlns:p14="http://schemas.microsoft.com/office/powerpoint/2010/main" val="172662222"/>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dirty="0" smtClean="0"/>
              <a:t>: 1 minute</a:t>
            </a:r>
          </a:p>
          <a:p>
            <a:endParaRPr lang="en-US" dirty="0" smtClean="0"/>
          </a:p>
          <a:p>
            <a:r>
              <a:rPr lang="en-US" b="1" dirty="0" smtClean="0"/>
              <a:t>Talking Points</a:t>
            </a:r>
            <a:r>
              <a:rPr lang="en-US" dirty="0" smtClean="0"/>
              <a:t>:</a:t>
            </a:r>
          </a:p>
          <a:p>
            <a:r>
              <a:rPr lang="en-US" dirty="0">
                <a:latin typeface="PermianSlabSerifTypeface" panose="02000000000000000000" pitchFamily="50" charset="0"/>
              </a:rPr>
              <a:t>We will also give you the opportunity to review the school leader and educator training content that is planned for spring and summer </a:t>
            </a:r>
            <a:r>
              <a:rPr lang="en-US" dirty="0" smtClean="0">
                <a:latin typeface="PermianSlabSerifTypeface" panose="02000000000000000000" pitchFamily="50" charset="0"/>
              </a:rPr>
              <a:t>2017</a:t>
            </a:r>
            <a:endParaRPr lang="en-US" dirty="0">
              <a:latin typeface="PermianSlabSerifTypeface" panose="02000000000000000000" pitchFamily="50" charset="0"/>
            </a:endParaRPr>
          </a:p>
        </p:txBody>
      </p:sp>
      <p:sp>
        <p:nvSpPr>
          <p:cNvPr id="4" name="Slide Number Placeholder 3"/>
          <p:cNvSpPr>
            <a:spLocks noGrp="1"/>
          </p:cNvSpPr>
          <p:nvPr>
            <p:ph type="sldNum" sz="quarter" idx="10"/>
          </p:nvPr>
        </p:nvSpPr>
        <p:spPr/>
        <p:txBody>
          <a:bodyPr/>
          <a:lstStyle/>
          <a:p>
            <a:fld id="{1DD8BB3D-3357-B54B-B43A-4E8937A96C72}" type="slidenum">
              <a:rPr lang="en-US" smtClean="0"/>
              <a:pPr/>
              <a:t>160</a:t>
            </a:fld>
            <a:endParaRPr lang="en-US" dirty="0"/>
          </a:p>
        </p:txBody>
      </p:sp>
    </p:spTree>
    <p:extLst>
      <p:ext uri="{BB962C8B-B14F-4D97-AF65-F5344CB8AC3E}">
        <p14:creationId xmlns:p14="http://schemas.microsoft.com/office/powerpoint/2010/main" val="418940850"/>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dirty="0" smtClean="0"/>
              <a:t>: 1 minute</a:t>
            </a:r>
          </a:p>
          <a:p>
            <a:endParaRPr lang="en-US" dirty="0" smtClean="0"/>
          </a:p>
          <a:p>
            <a:r>
              <a:rPr lang="en-US" b="1" dirty="0" smtClean="0"/>
              <a:t>Talking Points</a:t>
            </a:r>
            <a:r>
              <a:rPr lang="en-US" dirty="0" smtClean="0"/>
              <a:t>:</a:t>
            </a:r>
          </a:p>
          <a:p>
            <a:r>
              <a:rPr lang="en-US" dirty="0" smtClean="0">
                <a:latin typeface="PermianSlabSerifTypeface" panose="02000000000000000000" pitchFamily="50" charset="0"/>
              </a:rPr>
              <a:t>First, you will have additional time to come back to</a:t>
            </a:r>
            <a:r>
              <a:rPr lang="en-US" baseline="0" dirty="0" smtClean="0">
                <a:latin typeface="PermianSlabSerifTypeface" panose="02000000000000000000" pitchFamily="50" charset="0"/>
              </a:rPr>
              <a:t> your reflection documents after taking a deeper dive into assessment and materials. Second, y</a:t>
            </a:r>
            <a:r>
              <a:rPr lang="en-US" dirty="0" smtClean="0">
                <a:latin typeface="PermianSlabSerifTypeface" panose="02000000000000000000" pitchFamily="50" charset="0"/>
              </a:rPr>
              <a:t>ou </a:t>
            </a:r>
            <a:r>
              <a:rPr lang="en-US" dirty="0">
                <a:latin typeface="PermianSlabSerifTypeface" panose="02000000000000000000" pitchFamily="50" charset="0"/>
              </a:rPr>
              <a:t>will create a standards implementation action plan. We will go into more detail about the training options available to districts for school leaders and teachers at the end of the day.</a:t>
            </a:r>
          </a:p>
        </p:txBody>
      </p:sp>
      <p:sp>
        <p:nvSpPr>
          <p:cNvPr id="4" name="Slide Number Placeholder 3"/>
          <p:cNvSpPr>
            <a:spLocks noGrp="1"/>
          </p:cNvSpPr>
          <p:nvPr>
            <p:ph type="sldNum" sz="quarter" idx="10"/>
          </p:nvPr>
        </p:nvSpPr>
        <p:spPr/>
        <p:txBody>
          <a:bodyPr/>
          <a:lstStyle/>
          <a:p>
            <a:fld id="{1DD8BB3D-3357-B54B-B43A-4E8937A96C72}" type="slidenum">
              <a:rPr lang="en-US" smtClean="0"/>
              <a:pPr/>
              <a:t>161</a:t>
            </a:fld>
            <a:endParaRPr lang="en-US" dirty="0"/>
          </a:p>
        </p:txBody>
      </p:sp>
    </p:spTree>
    <p:extLst>
      <p:ext uri="{BB962C8B-B14F-4D97-AF65-F5344CB8AC3E}">
        <p14:creationId xmlns:p14="http://schemas.microsoft.com/office/powerpoint/2010/main" val="4219531672"/>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162</a:t>
            </a:fld>
            <a:endParaRPr lang="en-US"/>
          </a:p>
        </p:txBody>
      </p:sp>
    </p:spTree>
    <p:extLst>
      <p:ext uri="{BB962C8B-B14F-4D97-AF65-F5344CB8AC3E}">
        <p14:creationId xmlns:p14="http://schemas.microsoft.com/office/powerpoint/2010/main" val="3108630102"/>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164</a:t>
            </a:fld>
            <a:endParaRPr lang="en-US"/>
          </a:p>
        </p:txBody>
      </p:sp>
    </p:spTree>
    <p:extLst>
      <p:ext uri="{BB962C8B-B14F-4D97-AF65-F5344CB8AC3E}">
        <p14:creationId xmlns:p14="http://schemas.microsoft.com/office/powerpoint/2010/main" val="18136915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2 minutes</a:t>
            </a:r>
          </a:p>
          <a:p>
            <a:endParaRPr lang="en-US" dirty="0" smtClean="0"/>
          </a:p>
          <a:p>
            <a:r>
              <a:rPr lang="en-US" b="1" dirty="0" smtClean="0"/>
              <a:t>Talking Points</a:t>
            </a:r>
            <a:r>
              <a:rPr lang="en-US" dirty="0" smtClean="0"/>
              <a:t>:</a:t>
            </a:r>
          </a:p>
          <a:p>
            <a:r>
              <a:rPr lang="en-US" baseline="0" dirty="0" smtClean="0"/>
              <a:t>The work was done by educator advisory team members that were representative of our state, not only geographically, but also of our rural and urban school settings. If you were involved in the standards review process, whether you served on a committee, submitted public comments or were involved in some other way, please stand now. I’m sure those standing would agree that this was a thoughtful and rigorous process that required a lot of time and effort so thank you!</a:t>
            </a:r>
          </a:p>
        </p:txBody>
      </p:sp>
      <p:sp>
        <p:nvSpPr>
          <p:cNvPr id="4" name="Slide Number Placeholder 3"/>
          <p:cNvSpPr>
            <a:spLocks noGrp="1"/>
          </p:cNvSpPr>
          <p:nvPr>
            <p:ph type="sldNum" sz="quarter" idx="10"/>
          </p:nvPr>
        </p:nvSpPr>
        <p:spPr/>
        <p:txBody>
          <a:bodyPr/>
          <a:lstStyle/>
          <a:p>
            <a:fld id="{1DD8BB3D-3357-B54B-B43A-4E8937A96C72}" type="slidenum">
              <a:rPr lang="en-US" smtClean="0"/>
              <a:t>16</a:t>
            </a:fld>
            <a:endParaRPr lang="en-US"/>
          </a:p>
        </p:txBody>
      </p:sp>
    </p:spTree>
    <p:extLst>
      <p:ext uri="{BB962C8B-B14F-4D97-AF65-F5344CB8AC3E}">
        <p14:creationId xmlns:p14="http://schemas.microsoft.com/office/powerpoint/2010/main" val="12155892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a:t>
            </a:r>
            <a:r>
              <a:rPr lang="en-US" baseline="0" dirty="0" smtClean="0"/>
              <a:t> </a:t>
            </a:r>
            <a:r>
              <a:rPr lang="en-US" dirty="0" smtClean="0"/>
              <a:t>minutes</a:t>
            </a:r>
          </a:p>
          <a:p>
            <a:endParaRPr lang="en-US" dirty="0" smtClean="0"/>
          </a:p>
          <a:p>
            <a:r>
              <a:rPr lang="en-US" b="1" dirty="0" smtClean="0"/>
              <a:t>Talking</a:t>
            </a:r>
            <a:r>
              <a:rPr lang="en-US" b="1" baseline="0" dirty="0" smtClean="0"/>
              <a:t> Points:</a:t>
            </a:r>
          </a:p>
          <a:p>
            <a:r>
              <a:rPr lang="en-US" sz="1200" b="0" i="0" kern="1200" dirty="0" smtClean="0">
                <a:solidFill>
                  <a:schemeClr val="tx1"/>
                </a:solidFill>
                <a:effectLst/>
                <a:latin typeface="+mn-lt"/>
                <a:ea typeface="+mn-ea"/>
                <a:cs typeface="+mn-cs"/>
              </a:rPr>
              <a:t>This year our focus</a:t>
            </a:r>
            <a:r>
              <a:rPr lang="en-US" sz="1200" b="0" i="0" kern="1200" baseline="0" dirty="0" smtClean="0">
                <a:solidFill>
                  <a:schemeClr val="tx1"/>
                </a:solidFill>
                <a:effectLst/>
                <a:latin typeface="+mn-lt"/>
                <a:ea typeface="+mn-ea"/>
                <a:cs typeface="+mn-cs"/>
              </a:rPr>
              <a:t> is on ELA and Math.  </a:t>
            </a:r>
            <a:r>
              <a:rPr lang="en-US" sz="1200" b="0" i="0" kern="1200" dirty="0" smtClean="0">
                <a:solidFill>
                  <a:schemeClr val="tx1"/>
                </a:solidFill>
                <a:effectLst/>
                <a:latin typeface="+mn-lt"/>
                <a:ea typeface="+mn-ea"/>
                <a:cs typeface="+mn-cs"/>
              </a:rPr>
              <a:t>Science and social studies will also have revised standards and assessments,</a:t>
            </a:r>
            <a:r>
              <a:rPr lang="en-US" sz="1200" b="0" i="0" kern="1200" baseline="0" dirty="0" smtClean="0">
                <a:solidFill>
                  <a:schemeClr val="tx1"/>
                </a:solidFill>
                <a:effectLst/>
                <a:latin typeface="+mn-lt"/>
                <a:ea typeface="+mn-ea"/>
                <a:cs typeface="+mn-cs"/>
              </a:rPr>
              <a:t> accompanied by additional </a:t>
            </a:r>
            <a:r>
              <a:rPr lang="en-US" sz="1200" b="0" i="0" kern="1200" dirty="0" smtClean="0">
                <a:solidFill>
                  <a:schemeClr val="tx1"/>
                </a:solidFill>
                <a:effectLst/>
                <a:latin typeface="+mn-lt"/>
                <a:ea typeface="+mn-ea"/>
                <a:cs typeface="+mn-cs"/>
              </a:rPr>
              <a:t>training support in the coming 2 years.</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17</a:t>
            </a:fld>
            <a:endParaRPr lang="en-US"/>
          </a:p>
        </p:txBody>
      </p:sp>
    </p:spTree>
    <p:extLst>
      <p:ext uri="{BB962C8B-B14F-4D97-AF65-F5344CB8AC3E}">
        <p14:creationId xmlns:p14="http://schemas.microsoft.com/office/powerpoint/2010/main" val="38413301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dirty="0" smtClean="0"/>
              <a:t>: 2</a:t>
            </a:r>
            <a:r>
              <a:rPr lang="en-US" baseline="0" dirty="0" smtClean="0"/>
              <a:t> </a:t>
            </a:r>
            <a:r>
              <a:rPr lang="en-US" dirty="0" smtClean="0"/>
              <a:t>minutes</a:t>
            </a:r>
          </a:p>
          <a:p>
            <a:pPr lvl="1"/>
            <a:endParaRPr lang="en-US" b="1" dirty="0" smtClean="0"/>
          </a:p>
          <a:p>
            <a:pPr lvl="0"/>
            <a:r>
              <a:rPr lang="en-US" b="1" dirty="0" smtClean="0"/>
              <a:t>Talking Points:</a:t>
            </a:r>
          </a:p>
          <a:p>
            <a:pPr marL="171450" lvl="0" indent="-171450">
              <a:buFont typeface="Arial" panose="020B0604020202020204" pitchFamily="34" charset="0"/>
              <a:buChar char="•"/>
            </a:pPr>
            <a:r>
              <a:rPr lang="en-US" b="0" dirty="0" smtClean="0"/>
              <a:t>This</a:t>
            </a:r>
            <a:r>
              <a:rPr lang="en-US" b="0" baseline="0" dirty="0" smtClean="0"/>
              <a:t> slide highlights some of the key points to takeaway about the revised standards (talk through each one)</a:t>
            </a:r>
          </a:p>
          <a:p>
            <a:pPr marL="171450" lvl="0" indent="-171450">
              <a:buFont typeface="Arial" panose="020B0604020202020204" pitchFamily="34" charset="0"/>
              <a:buChar char="•"/>
            </a:pPr>
            <a:r>
              <a:rPr lang="en-US" b="0" baseline="0" dirty="0" smtClean="0"/>
              <a:t>Revised v Refined: </a:t>
            </a:r>
            <a:r>
              <a:rPr lang="en-US" sz="1200" kern="1200" dirty="0" smtClean="0">
                <a:solidFill>
                  <a:schemeClr val="tx1"/>
                </a:solidFill>
                <a:effectLst/>
                <a:latin typeface="+mn-lt"/>
                <a:ea typeface="+mn-ea"/>
                <a:cs typeface="+mn-cs"/>
              </a:rPr>
              <a:t>In </a:t>
            </a:r>
            <a:r>
              <a:rPr lang="en-US" sz="1200" kern="1200" dirty="0" smtClean="0">
                <a:solidFill>
                  <a:schemeClr val="tx1"/>
                </a:solidFill>
                <a:effectLst/>
                <a:latin typeface="+mn-lt"/>
                <a:ea typeface="+mn-ea"/>
                <a:cs typeface="+mn-cs"/>
              </a:rPr>
              <a:t>many cases our standards have simply been </a:t>
            </a:r>
            <a:r>
              <a:rPr lang="en-US" sz="1200" kern="1200" dirty="0" smtClean="0">
                <a:solidFill>
                  <a:schemeClr val="tx1"/>
                </a:solidFill>
                <a:effectLst/>
                <a:latin typeface="+mn-lt"/>
                <a:ea typeface="+mn-ea"/>
                <a:cs typeface="+mn-cs"/>
              </a:rPr>
              <a:t>refined.</a:t>
            </a:r>
            <a:r>
              <a:rPr lang="en-US" sz="1200" kern="1200" baseline="0" dirty="0" smtClean="0">
                <a:solidFill>
                  <a:schemeClr val="tx1"/>
                </a:solidFill>
                <a:effectLst/>
                <a:latin typeface="+mn-lt"/>
                <a:ea typeface="+mn-ea"/>
                <a:cs typeface="+mn-cs"/>
              </a:rPr>
              <a:t> R</a:t>
            </a:r>
            <a:r>
              <a:rPr lang="en-US" sz="1200" kern="1200" dirty="0" smtClean="0">
                <a:solidFill>
                  <a:schemeClr val="tx1"/>
                </a:solidFill>
                <a:effectLst/>
                <a:latin typeface="+mn-lt"/>
                <a:ea typeface="+mn-ea"/>
                <a:cs typeface="+mn-cs"/>
              </a:rPr>
              <a:t>efined </a:t>
            </a:r>
            <a:r>
              <a:rPr lang="en-US" sz="1200" kern="1200" dirty="0" smtClean="0">
                <a:solidFill>
                  <a:schemeClr val="tx1"/>
                </a:solidFill>
                <a:effectLst/>
                <a:latin typeface="+mn-lt"/>
                <a:ea typeface="+mn-ea"/>
                <a:cs typeface="+mn-cs"/>
              </a:rPr>
              <a:t>for clarity in language, refined to be worded in a more concise manner, refined to have better examples.  In other cases, they have been revised....revised by moving standards to a different grade level, revised by dropping standards completely, or revised by creating new standards (i.e. K and 1 now have $ standards).  It really depends on the grade and subject as to whether teachers have standards that have really simply been refined or have been revised</a:t>
            </a:r>
            <a:r>
              <a:rPr lang="en-US" sz="1200" kern="1200" dirty="0" smtClean="0">
                <a:solidFill>
                  <a:schemeClr val="tx1"/>
                </a:solidFill>
                <a:effectLst/>
                <a:latin typeface="+mn-lt"/>
                <a:ea typeface="+mn-ea"/>
                <a:cs typeface="+mn-cs"/>
              </a:rPr>
              <a:t>.</a:t>
            </a:r>
            <a:endParaRPr lang="en-US" b="0" dirty="0" smtClean="0"/>
          </a:p>
          <a:p>
            <a:pPr marL="171450" lvl="0" indent="-171450">
              <a:buFont typeface="Arial" panose="020B0604020202020204" pitchFamily="34" charset="0"/>
              <a:buChar char="•"/>
            </a:pPr>
            <a:r>
              <a:rPr lang="en-US" b="0" dirty="0" smtClean="0"/>
              <a:t>The </a:t>
            </a:r>
            <a:r>
              <a:rPr lang="en-US" b="0" dirty="0" smtClean="0"/>
              <a:t>standards are not posted on the TDOE website yet as we do not want teachers accessing the wrong set for instruction</a:t>
            </a:r>
            <a:r>
              <a:rPr lang="en-US" b="0" baseline="0" dirty="0" smtClean="0"/>
              <a:t> </a:t>
            </a:r>
            <a:r>
              <a:rPr lang="en-US" b="0" u="sng" baseline="0" dirty="0" smtClean="0"/>
              <a:t>this academic year</a:t>
            </a:r>
            <a:r>
              <a:rPr lang="en-US" b="0" baseline="0" dirty="0" smtClean="0"/>
              <a:t>.  They will remain on the state board site (listed on the slide) until the conclusion of the 2016-17 school year, when they will be shifted to the TDOE site.</a:t>
            </a:r>
            <a:endParaRPr lang="en-US" b="0" dirty="0" smtClean="0"/>
          </a:p>
          <a:p>
            <a:pPr lvl="1"/>
            <a:endParaRPr lang="en-US" b="1" dirty="0" smtClean="0"/>
          </a:p>
          <a:p>
            <a:pPr lvl="1">
              <a:buFont typeface="Arial" panose="020B0604020202020204" pitchFamily="34" charset="0"/>
              <a:buNone/>
            </a:pPr>
            <a:endParaRPr lang="en-US" sz="1800" dirty="0"/>
          </a:p>
          <a:p>
            <a:pPr lvl="2"/>
            <a:endParaRPr lang="en-US" dirty="0" smtClean="0"/>
          </a:p>
        </p:txBody>
      </p:sp>
      <p:sp>
        <p:nvSpPr>
          <p:cNvPr id="4" name="Slide Number Placeholder 3"/>
          <p:cNvSpPr>
            <a:spLocks noGrp="1"/>
          </p:cNvSpPr>
          <p:nvPr>
            <p:ph type="sldNum" sz="quarter" idx="10"/>
          </p:nvPr>
        </p:nvSpPr>
        <p:spPr/>
        <p:txBody>
          <a:bodyPr/>
          <a:lstStyle/>
          <a:p>
            <a:fld id="{1DD8BB3D-3357-B54B-B43A-4E8937A96C72}" type="slidenum">
              <a:rPr lang="en-US" smtClean="0"/>
              <a:t>18</a:t>
            </a:fld>
            <a:endParaRPr lang="en-US"/>
          </a:p>
        </p:txBody>
      </p:sp>
    </p:spTree>
    <p:extLst>
      <p:ext uri="{BB962C8B-B14F-4D97-AF65-F5344CB8AC3E}">
        <p14:creationId xmlns:p14="http://schemas.microsoft.com/office/powerpoint/2010/main" val="26350217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smtClean="0"/>
          </a:p>
        </p:txBody>
      </p:sp>
      <p:sp>
        <p:nvSpPr>
          <p:cNvPr id="4" name="Slide Number Placeholder 3"/>
          <p:cNvSpPr>
            <a:spLocks noGrp="1"/>
          </p:cNvSpPr>
          <p:nvPr>
            <p:ph type="sldNum" sz="quarter" idx="10"/>
          </p:nvPr>
        </p:nvSpPr>
        <p:spPr/>
        <p:txBody>
          <a:bodyPr/>
          <a:lstStyle/>
          <a:p>
            <a:fld id="{EF3C1CD0-D833-4B0D-BF33-74A8E63C0BDA}" type="slidenum">
              <a:rPr lang="en-US" smtClean="0"/>
              <a:t>19</a:t>
            </a:fld>
            <a:endParaRPr lang="en-US"/>
          </a:p>
        </p:txBody>
      </p:sp>
    </p:spTree>
    <p:extLst>
      <p:ext uri="{BB962C8B-B14F-4D97-AF65-F5344CB8AC3E}">
        <p14:creationId xmlns:p14="http://schemas.microsoft.com/office/powerpoint/2010/main" val="1667677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latin typeface="PermianSlabSerifTypeface" panose="02000000000000000000" pitchFamily="50" charset="0"/>
                <a:ea typeface="Open Sans" panose="020B0606030504020204" pitchFamily="34" charset="0"/>
                <a:cs typeface="Open Sans" panose="020B0606030504020204" pitchFamily="34" charset="0"/>
              </a:rPr>
              <a:t>Time</a:t>
            </a:r>
            <a:r>
              <a:rPr lang="en-US" dirty="0" smtClean="0">
                <a:latin typeface="PermianSlabSerifTypeface" panose="02000000000000000000" pitchFamily="50" charset="0"/>
                <a:ea typeface="Open Sans" panose="020B0606030504020204" pitchFamily="34" charset="0"/>
                <a:cs typeface="Open Sans" panose="020B0606030504020204" pitchFamily="34" charset="0"/>
              </a:rPr>
              <a:t>:</a:t>
            </a:r>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 2 minutes</a:t>
            </a:r>
          </a:p>
          <a:p>
            <a:endParaRPr lang="en-US" b="1" baseline="0" dirty="0" smtClean="0">
              <a:latin typeface="PermianSlabSerifTypeface" panose="02000000000000000000" pitchFamily="50" charset="0"/>
              <a:ea typeface="Open Sans" panose="020B0606030504020204" pitchFamily="34" charset="0"/>
              <a:cs typeface="Open Sans" panose="020B0606030504020204" pitchFamily="34" charset="0"/>
            </a:endParaRPr>
          </a:p>
          <a:p>
            <a:r>
              <a:rPr lang="en-US" b="1" baseline="0" dirty="0" smtClean="0">
                <a:latin typeface="PermianSlabSerifTypeface" panose="02000000000000000000" pitchFamily="50" charset="0"/>
                <a:ea typeface="Open Sans" panose="020B0606030504020204" pitchFamily="34" charset="0"/>
                <a:cs typeface="Open Sans" panose="020B0606030504020204" pitchFamily="34" charset="0"/>
              </a:rPr>
              <a:t>Talking Points</a:t>
            </a:r>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a:t>
            </a:r>
          </a:p>
          <a:p>
            <a:pPr defTabSz="462458">
              <a:defRPr/>
            </a:pPr>
            <a:r>
              <a:rPr lang="en-US" dirty="0">
                <a:latin typeface="PermianSlabSerifTypeface" panose="02000000000000000000" pitchFamily="50" charset="0"/>
                <a:ea typeface="Open Sans" panose="020B0606030504020204" pitchFamily="34" charset="0"/>
                <a:cs typeface="Open Sans" panose="020B0606030504020204" pitchFamily="34" charset="0"/>
              </a:rPr>
              <a:t>Good Morning. </a:t>
            </a:r>
            <a:endParaRPr lang="en-US" dirty="0" smtClean="0">
              <a:latin typeface="PermianSlabSerifTypeface" panose="02000000000000000000" pitchFamily="50" charset="0"/>
              <a:ea typeface="Open Sans" panose="020B0606030504020204" pitchFamily="34" charset="0"/>
              <a:cs typeface="Open Sans" panose="020B0606030504020204" pitchFamily="34" charset="0"/>
            </a:endParaRPr>
          </a:p>
          <a:p>
            <a:pPr defTabSz="462458">
              <a:defRPr/>
            </a:pPr>
            <a:endParaRPr lang="en-US" dirty="0">
              <a:latin typeface="PermianSlabSerifTypeface" panose="02000000000000000000" pitchFamily="50" charset="0"/>
              <a:ea typeface="Open Sans" panose="020B0606030504020204" pitchFamily="34" charset="0"/>
              <a:cs typeface="Open Sans" panose="020B0606030504020204" pitchFamily="34" charset="0"/>
            </a:endParaRPr>
          </a:p>
          <a:p>
            <a:r>
              <a:rPr lang="en-US" dirty="0">
                <a:latin typeface="PermianSlabSerifTypeface" panose="02000000000000000000" pitchFamily="50" charset="0"/>
                <a:ea typeface="Open Sans" panose="020B0606030504020204" pitchFamily="34" charset="0"/>
                <a:cs typeface="Open Sans" panose="020B0606030504020204" pitchFamily="34" charset="0"/>
              </a:rPr>
              <a:t>Before we get started this morning, we would like to share with you a few housekeeping items, the agenda for today, our meeting norms, the objectives for today’s training, as well as a quick activity this morning to make sure that we get all of your questions addressed and touch on all topics that concern you.</a:t>
            </a:r>
          </a:p>
          <a:p>
            <a:endParaRPr lang="en-US" dirty="0">
              <a:latin typeface="PermianSlabSerifTypeface" panose="02000000000000000000" pitchFamily="50" charset="0"/>
              <a:ea typeface="Open Sans" panose="020B0606030504020204" pitchFamily="34" charset="0"/>
              <a:cs typeface="Open Sans" panose="020B0606030504020204" pitchFamily="34" charset="0"/>
            </a:endParaRPr>
          </a:p>
          <a:p>
            <a:r>
              <a:rPr lang="en-US" dirty="0">
                <a:latin typeface="PermianSlabSerifTypeface" panose="02000000000000000000" pitchFamily="50" charset="0"/>
                <a:ea typeface="Open Sans" panose="020B0606030504020204" pitchFamily="34" charset="0"/>
                <a:cs typeface="Open Sans" panose="020B0606030504020204" pitchFamily="34" charset="0"/>
              </a:rPr>
              <a:t>We asked that districts bring one team of up to six members to begin planning for standards roll-out in the 2017-2018 school year. We appreciate all of the teams that made it today. If you are not seated at the same table with your district, would you mind moving?  Thanks! We want you to be able to collaborate as a team. </a:t>
            </a:r>
          </a:p>
        </p:txBody>
      </p:sp>
      <p:sp>
        <p:nvSpPr>
          <p:cNvPr id="4" name="Slide Number Placeholder 3"/>
          <p:cNvSpPr>
            <a:spLocks noGrp="1"/>
          </p:cNvSpPr>
          <p:nvPr>
            <p:ph type="sldNum" sz="quarter" idx="10"/>
          </p:nvPr>
        </p:nvSpPr>
        <p:spPr/>
        <p:txBody>
          <a:bodyPr/>
          <a:lstStyle/>
          <a:p>
            <a:fld id="{1DD8BB3D-3357-B54B-B43A-4E8937A96C72}" type="slidenum">
              <a:rPr lang="en-US" smtClean="0"/>
              <a:t>2</a:t>
            </a:fld>
            <a:endParaRPr lang="en-US"/>
          </a:p>
        </p:txBody>
      </p:sp>
    </p:spTree>
    <p:extLst>
      <p:ext uri="{BB962C8B-B14F-4D97-AF65-F5344CB8AC3E}">
        <p14:creationId xmlns:p14="http://schemas.microsoft.com/office/powerpoint/2010/main" val="17066479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dirty="0" smtClean="0"/>
              <a:t>: 1 minute</a:t>
            </a:r>
          </a:p>
          <a:p>
            <a:endParaRPr lang="en-US" b="1" dirty="0" smtClean="0"/>
          </a:p>
          <a:p>
            <a:r>
              <a:rPr lang="en-US" b="1" dirty="0" smtClean="0"/>
              <a:t>Talking Points</a:t>
            </a:r>
            <a:r>
              <a:rPr lang="en-US" dirty="0" smtClean="0"/>
              <a:t>:</a:t>
            </a:r>
          </a:p>
          <a:p>
            <a:r>
              <a:rPr lang="en-US" baseline="0" dirty="0" smtClean="0"/>
              <a:t>Related back to our general objectives for the day … We will (walk participants through the objectives on the slides).</a:t>
            </a:r>
            <a:endParaRPr lang="en-US"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20</a:t>
            </a:fld>
            <a:endParaRPr lang="en-US"/>
          </a:p>
        </p:txBody>
      </p:sp>
    </p:spTree>
    <p:extLst>
      <p:ext uri="{BB962C8B-B14F-4D97-AF65-F5344CB8AC3E}">
        <p14:creationId xmlns:p14="http://schemas.microsoft.com/office/powerpoint/2010/main" val="16709221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dirty="0" smtClean="0"/>
              <a:t>: 10</a:t>
            </a:r>
            <a:r>
              <a:rPr lang="en-US" baseline="0" dirty="0" smtClean="0"/>
              <a:t> </a:t>
            </a:r>
            <a:r>
              <a:rPr lang="en-US" dirty="0" smtClean="0"/>
              <a:t>minutes</a:t>
            </a:r>
          </a:p>
          <a:p>
            <a:endParaRPr lang="en-US" dirty="0" smtClean="0"/>
          </a:p>
          <a:p>
            <a:r>
              <a:rPr lang="en-US" b="1" dirty="0" smtClean="0"/>
              <a:t>Materials: </a:t>
            </a:r>
            <a:r>
              <a:rPr lang="en-US" dirty="0" smtClean="0"/>
              <a:t>Anchor</a:t>
            </a:r>
            <a:r>
              <a:rPr lang="en-US" baseline="0" dirty="0" smtClean="0"/>
              <a:t> chart of Annotation Marks, printed copies (one per person) of pages 2-3 of standards introduction, possibly chart paper and markers (optional charting of takeaways on chart paper)</a:t>
            </a:r>
            <a:endParaRPr lang="en-US" dirty="0" smtClean="0"/>
          </a:p>
          <a:p>
            <a:endParaRPr lang="en-US" dirty="0" smtClean="0"/>
          </a:p>
          <a:p>
            <a:r>
              <a:rPr lang="en-US" b="1" dirty="0" smtClean="0"/>
              <a:t>Talking</a:t>
            </a:r>
            <a:r>
              <a:rPr lang="en-US" b="1" baseline="0" dirty="0" smtClean="0"/>
              <a:t> Points:</a:t>
            </a:r>
          </a:p>
          <a:p>
            <a:pPr marL="173422" indent="-173422">
              <a:buFont typeface="Arial" charset="0"/>
              <a:buChar char="•"/>
            </a:pPr>
            <a:r>
              <a:rPr lang="en-US" baseline="0" dirty="0" smtClean="0"/>
              <a:t>Note annotation marks will be used at several points to “get to know</a:t>
            </a:r>
            <a:r>
              <a:rPr lang="is-IS" baseline="0" dirty="0" smtClean="0"/>
              <a:t>…” </a:t>
            </a:r>
          </a:p>
          <a:p>
            <a:pPr marL="173422" indent="-173422">
              <a:buFont typeface="Arial" charset="0"/>
              <a:buChar char="•"/>
            </a:pPr>
            <a:r>
              <a:rPr lang="is-IS" baseline="0" dirty="0" smtClean="0"/>
              <a:t>Provide 7-8 minutes to read</a:t>
            </a:r>
          </a:p>
          <a:p>
            <a:pPr marL="173422" indent="-173422">
              <a:buFont typeface="Arial" charset="0"/>
              <a:buChar char="•"/>
            </a:pPr>
            <a:r>
              <a:rPr lang="is-IS" baseline="0" dirty="0" smtClean="0"/>
              <a:t>Ask 2-3 groups or individuals to share their takeways (2 minutes)</a:t>
            </a:r>
          </a:p>
          <a:p>
            <a:pPr marL="173422" indent="-173422">
              <a:buFont typeface="Arial" charset="0"/>
              <a:buChar char="•"/>
            </a:pPr>
            <a:endParaRPr lang="is-IS" baseline="0" dirty="0" smtClean="0"/>
          </a:p>
          <a:p>
            <a:pPr marL="0" indent="0">
              <a:buFont typeface="Arial" charset="0"/>
              <a:buNone/>
            </a:pPr>
            <a:r>
              <a:rPr lang="is-IS" baseline="0" dirty="0" smtClean="0"/>
              <a:t>Consideration: Have someone chart their discussion takeways on chart paper. That way they can be visually referenced throughout the presentation.</a:t>
            </a:r>
            <a:endParaRPr lang="en-US" dirty="0" smtClean="0"/>
          </a:p>
          <a:p>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13072825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dirty="0" smtClean="0"/>
              <a:t>: 1 min.</a:t>
            </a:r>
          </a:p>
          <a:p>
            <a:endParaRPr lang="en-US" dirty="0" smtClean="0"/>
          </a:p>
          <a:p>
            <a:r>
              <a:rPr lang="en-US" b="1" dirty="0" smtClean="0"/>
              <a:t>Talking</a:t>
            </a:r>
            <a:r>
              <a:rPr lang="en-US" b="1" baseline="0" dirty="0" smtClean="0"/>
              <a:t> Points:</a:t>
            </a:r>
            <a:endParaRPr lang="en-US" b="1" dirty="0" smtClean="0"/>
          </a:p>
          <a:p>
            <a:pPr marL="173422" indent="-173422">
              <a:buFont typeface="Arial" charset="0"/>
              <a:buChar char="•"/>
            </a:pPr>
            <a:r>
              <a:rPr lang="en-US" dirty="0" smtClean="0"/>
              <a:t>To begin, let’s first review what has NOT changed concerning</a:t>
            </a:r>
            <a:r>
              <a:rPr lang="en-US" baseline="0" dirty="0" smtClean="0"/>
              <a:t> the TN ELA Academic Standards. As many of you know, the review process focused on strategic revisions to the current standards while continuing to maintain the integrity and rigor along the way.</a:t>
            </a:r>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29539587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dirty="0" smtClean="0"/>
              <a:t>: 2</a:t>
            </a:r>
            <a:r>
              <a:rPr lang="en-US" baseline="0" dirty="0" smtClean="0"/>
              <a:t> </a:t>
            </a:r>
            <a:r>
              <a:rPr lang="en-US" dirty="0" smtClean="0"/>
              <a:t>minutes</a:t>
            </a:r>
          </a:p>
          <a:p>
            <a:endParaRPr lang="en-US" dirty="0" smtClean="0"/>
          </a:p>
          <a:p>
            <a:r>
              <a:rPr lang="en-US" b="1" dirty="0" smtClean="0"/>
              <a:t>Talking Points:</a:t>
            </a:r>
            <a:endParaRPr lang="en-US" b="0" dirty="0" smtClean="0"/>
          </a:p>
          <a:p>
            <a:r>
              <a:rPr lang="en-US" b="0" dirty="0" smtClean="0"/>
              <a:t>- Explain the graphic, noting that the standards are based on this graphic. Emphasize the student</a:t>
            </a:r>
            <a:r>
              <a:rPr lang="en-US" b="0" baseline="0" dirty="0" smtClean="0"/>
              <a:t> as the keystone.</a:t>
            </a:r>
            <a:endParaRPr lang="en-US" b="1"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16378760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a:t>
            </a:r>
            <a:r>
              <a:rPr lang="en-US" baseline="0" dirty="0" smtClean="0"/>
              <a:t> </a:t>
            </a:r>
            <a:r>
              <a:rPr lang="en-US" dirty="0" smtClean="0"/>
              <a:t>minute</a:t>
            </a:r>
          </a:p>
          <a:p>
            <a:endParaRPr lang="en-US" dirty="0" smtClean="0"/>
          </a:p>
          <a:p>
            <a:r>
              <a:rPr lang="en-US" b="1" dirty="0" smtClean="0"/>
              <a:t>Talking Points</a:t>
            </a:r>
            <a:r>
              <a:rPr lang="en-US" dirty="0" smtClean="0"/>
              <a:t>:</a:t>
            </a:r>
          </a:p>
          <a:p>
            <a:pPr defTabSz="466801">
              <a:defRPr/>
            </a:pPr>
            <a:r>
              <a:rPr lang="en-US" baseline="0" dirty="0" smtClean="0">
                <a:latin typeface="Open Sans" panose="020B0606030504020204" pitchFamily="34" charset="0"/>
                <a:ea typeface="Open Sans" panose="020B0606030504020204" pitchFamily="34" charset="0"/>
                <a:cs typeface="Open Sans" panose="020B0606030504020204" pitchFamily="34" charset="0"/>
              </a:rPr>
              <a:t>We’ve talked a bit about high expectations and strong standards, let’s talk about how the shifts in instructional practice support those standards.</a:t>
            </a: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15214326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dirty="0" smtClean="0"/>
              <a:t>: 2 min.</a:t>
            </a:r>
          </a:p>
          <a:p>
            <a:endParaRPr lang="en-US" dirty="0" smtClean="0"/>
          </a:p>
          <a:p>
            <a:r>
              <a:rPr lang="en-US" b="1" dirty="0" smtClean="0"/>
              <a:t>Talking</a:t>
            </a:r>
            <a:r>
              <a:rPr lang="en-US" b="1" baseline="0" dirty="0" smtClean="0"/>
              <a:t> Points:</a:t>
            </a:r>
            <a:endParaRPr lang="en-US" b="1" dirty="0" smtClean="0"/>
          </a:p>
          <a:p>
            <a:pPr marL="173422" indent="-173422">
              <a:buFont typeface="Arial" charset="0"/>
              <a:buChar char="•"/>
            </a:pPr>
            <a:r>
              <a:rPr lang="en-US" dirty="0" smtClean="0"/>
              <a:t>Although</a:t>
            </a:r>
            <a:r>
              <a:rPr lang="en-US" baseline="0" dirty="0" smtClean="0"/>
              <a:t> the three ELA instructional shifts themselves remain the same, we have now assigned specific “title” terms to each shift. This will aid educators in the development of a common language around effective, high-quality, standards-aligned instructional practices. Our work throughout these three sessions will build upon the connections between these instructional shifts and our ELA Academic Standards.</a:t>
            </a:r>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17257133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dirty="0" smtClean="0"/>
              <a:t>: 2 min.</a:t>
            </a:r>
          </a:p>
          <a:p>
            <a:endParaRPr lang="en-US" dirty="0" smtClean="0"/>
          </a:p>
          <a:p>
            <a:r>
              <a:rPr lang="en-US" b="1" dirty="0" smtClean="0"/>
              <a:t>Talking</a:t>
            </a:r>
            <a:r>
              <a:rPr lang="en-US" b="1" baseline="0" dirty="0" smtClean="0"/>
              <a:t> Points:</a:t>
            </a:r>
            <a:endParaRPr lang="en-US" b="1" dirty="0" smtClean="0"/>
          </a:p>
          <a:p>
            <a:pPr marL="173422" indent="-173422">
              <a:buFont typeface="Arial" charset="0"/>
              <a:buChar char="•"/>
            </a:pPr>
            <a:r>
              <a:rPr lang="en-US" dirty="0" smtClean="0"/>
              <a:t>Acquiring grade-level literacy outcomes occurs</a:t>
            </a:r>
            <a:r>
              <a:rPr lang="en-US" baseline="0" dirty="0" smtClean="0"/>
              <a:t> </a:t>
            </a:r>
            <a:r>
              <a:rPr lang="en-US" u="sng" baseline="0" dirty="0" smtClean="0"/>
              <a:t>t</a:t>
            </a:r>
            <a:r>
              <a:rPr lang="en-US" u="sng" dirty="0" smtClean="0"/>
              <a:t>hroughout</a:t>
            </a:r>
            <a:r>
              <a:rPr lang="en-US" baseline="0" dirty="0" smtClean="0"/>
              <a:t> a student’s academic career, and our ELA Standards emphasize the cumulative nature of this progression. (Remind participants of elements on slide #8: Student Literacy Outcomes).</a:t>
            </a:r>
          </a:p>
          <a:p>
            <a:pPr marL="173422" indent="-173422">
              <a:buFont typeface="Arial" charset="0"/>
              <a:buChar char="•"/>
            </a:pPr>
            <a:r>
              <a:rPr lang="en-US" baseline="0" dirty="0" smtClean="0"/>
              <a:t>In grades K-5, the standards serve to build a strong, solid foundation for both reading and writing, which is strategically reinforced as students move into grades 6-8. At this time, students will be exposed to an increasing complexity in both texts and tasks. By the time students move into grades 9-12, the standards build on sophistication and style while using the previous years for strength and support.</a:t>
            </a:r>
          </a:p>
          <a:p>
            <a:pPr marL="173422" indent="-173422">
              <a:buFont typeface="Arial" charset="0"/>
              <a:buChar char="•"/>
            </a:pPr>
            <a:r>
              <a:rPr lang="en-US" sz="2700" dirty="0" smtClean="0">
                <a:solidFill>
                  <a:prstClr val="black"/>
                </a:solidFill>
                <a:latin typeface="Open Sans" panose="020B0606030504020204" pitchFamily="34" charset="0"/>
                <a:ea typeface="Open Sans" panose="020B0606030504020204" pitchFamily="34" charset="0"/>
                <a:cs typeface="Open Sans" panose="020B0606030504020204" pitchFamily="34" charset="0"/>
              </a:rPr>
              <a:t>Standards </a:t>
            </a:r>
            <a:r>
              <a:rPr lang="en-US" sz="2700" dirty="0">
                <a:solidFill>
                  <a:prstClr val="black"/>
                </a:solidFill>
                <a:latin typeface="Open Sans" panose="020B0606030504020204" pitchFamily="34" charset="0"/>
                <a:ea typeface="Open Sans" panose="020B0606030504020204" pitchFamily="34" charset="0"/>
                <a:cs typeface="Open Sans" panose="020B0606030504020204" pitchFamily="34" charset="0"/>
              </a:rPr>
              <a:t>are the bricks that should be masterfully laid through quality instruction to ensure that all students reach the expectation of the standards. </a:t>
            </a:r>
          </a:p>
          <a:p>
            <a:pPr marL="173422" indent="-173422">
              <a:buFont typeface="Arial" charset="0"/>
              <a:buChar char="•"/>
            </a:pPr>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37149358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dirty="0" smtClean="0"/>
              <a:t>: 1</a:t>
            </a:r>
            <a:r>
              <a:rPr lang="en-US" baseline="0" dirty="0" smtClean="0"/>
              <a:t> min.</a:t>
            </a:r>
            <a:endParaRPr lang="en-US" dirty="0" smtClean="0"/>
          </a:p>
          <a:p>
            <a:endParaRPr lang="en-US" dirty="0" smtClean="0"/>
          </a:p>
          <a:p>
            <a:r>
              <a:rPr lang="en-US" b="1" dirty="0" smtClean="0"/>
              <a:t>Talking</a:t>
            </a:r>
            <a:r>
              <a:rPr lang="en-US" b="1" baseline="0" dirty="0" smtClean="0"/>
              <a:t> Points:</a:t>
            </a:r>
            <a:endParaRPr lang="en-US" b="1" dirty="0" smtClean="0"/>
          </a:p>
          <a:p>
            <a:r>
              <a:rPr lang="en-US" dirty="0" smtClean="0"/>
              <a:t>Now</a:t>
            </a:r>
            <a:r>
              <a:rPr lang="en-US" baseline="0" dirty="0" smtClean="0"/>
              <a:t> we will move into taking a deeper look at some of the changes in the ELA standards. It is important for you to note that the goal of your district team is to learn and understand the overarching components (including revisions) of the ELA Academic Standards. We will reserve the discovery of </a:t>
            </a:r>
            <a:r>
              <a:rPr lang="en-US" u="sng" baseline="0" dirty="0" smtClean="0"/>
              <a:t>specific</a:t>
            </a:r>
            <a:r>
              <a:rPr lang="en-US" baseline="0" dirty="0" smtClean="0"/>
              <a:t> changes found in the standards themselves (e.g., changes in wording, shifts/moves within grade levels, omission of standards) for our teachers. Our time together will be used to more deeply understand the ELA Academic Standards and envision the big picture of district implementation.</a:t>
            </a:r>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11087118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dirty="0" smtClean="0"/>
              <a:t>:</a:t>
            </a:r>
            <a:r>
              <a:rPr lang="en-US" baseline="0" dirty="0" smtClean="0"/>
              <a:t> 2</a:t>
            </a:r>
            <a:r>
              <a:rPr lang="en-US" dirty="0" smtClean="0"/>
              <a:t> min.</a:t>
            </a:r>
          </a:p>
          <a:p>
            <a:endParaRPr lang="en-US" dirty="0" smtClean="0"/>
          </a:p>
          <a:p>
            <a:r>
              <a:rPr lang="en-US" b="1" dirty="0" smtClean="0"/>
              <a:t>Materials</a:t>
            </a:r>
            <a:r>
              <a:rPr lang="en-US" dirty="0" smtClean="0"/>
              <a:t>: N/A</a:t>
            </a:r>
          </a:p>
          <a:p>
            <a:endParaRPr lang="en-US" dirty="0" smtClean="0"/>
          </a:p>
          <a:p>
            <a:r>
              <a:rPr lang="en-US" b="1" dirty="0" smtClean="0"/>
              <a:t>Talking</a:t>
            </a:r>
            <a:r>
              <a:rPr lang="en-US" b="1" baseline="0" dirty="0" smtClean="0"/>
              <a:t> Points:</a:t>
            </a:r>
          </a:p>
          <a:p>
            <a:pPr marL="171450" indent="-171450">
              <a:buFont typeface="Arial" charset="0"/>
              <a:buChar char="•"/>
            </a:pPr>
            <a:r>
              <a:rPr lang="en-US" baseline="0" dirty="0" smtClean="0"/>
              <a:t>To begin, and as a reminder, the overall organizational structure of the ELA Academic Standards remains the same; all standards are organized under one of five strands: K-5 Foundational Literacy, 6-12 Language, K-12 Reading for both literature and information text, K-12 Speaking and Listening, and finally K-12 Writing.</a:t>
            </a:r>
          </a:p>
          <a:p>
            <a:pPr marL="171450" indent="-171450">
              <a:buFont typeface="Arial" charset="0"/>
              <a:buChar char="•"/>
            </a:pPr>
            <a:r>
              <a:rPr lang="en-US" baseline="0" dirty="0" smtClean="0"/>
              <a:t>In addition, each strand is further broken down into categories to assist in clarity and the ease of integration within and among standards. For example, the Reading strand has four categories: key ideas and details, craft and structure, integration of knowledge and ideas, and range of reading and level of text complexity. (These categories can be found in the header above each cornerstone standard).</a:t>
            </a:r>
          </a:p>
          <a:p>
            <a:pPr marL="171450" indent="-171450">
              <a:buFont typeface="Arial" charset="0"/>
              <a:buChar char="•"/>
            </a:pPr>
            <a:r>
              <a:rPr lang="en-US" baseline="0" dirty="0" smtClean="0"/>
              <a:t>To better understand each of these five strands, we will review the narratives for each and engage in discussion and reflection as how they – in combination – support literacy development. </a:t>
            </a:r>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4429253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dirty="0" smtClean="0"/>
              <a:t>: 1 min.</a:t>
            </a:r>
          </a:p>
          <a:p>
            <a:endParaRPr lang="en-US" dirty="0" smtClean="0"/>
          </a:p>
          <a:p>
            <a:r>
              <a:rPr lang="en-US" b="1" dirty="0" smtClean="0"/>
              <a:t>Materials</a:t>
            </a:r>
            <a:r>
              <a:rPr lang="en-US" dirty="0" smtClean="0"/>
              <a:t>: N/A</a:t>
            </a:r>
          </a:p>
          <a:p>
            <a:endParaRPr lang="en-US" dirty="0" smtClean="0"/>
          </a:p>
          <a:p>
            <a:r>
              <a:rPr lang="en-US" b="1" dirty="0" smtClean="0"/>
              <a:t>Talking</a:t>
            </a:r>
            <a:r>
              <a:rPr lang="en-US" b="1" baseline="0" dirty="0" smtClean="0"/>
              <a:t> Points:</a:t>
            </a:r>
            <a:endParaRPr lang="en-US" b="1" dirty="0" smtClean="0"/>
          </a:p>
          <a:p>
            <a:pPr marL="173422" marR="0" indent="-173422" algn="l" defTabSz="914400" rtl="0" eaLnBrk="1" fontAlgn="auto" latinLnBrk="0" hangingPunct="1">
              <a:lnSpc>
                <a:spcPct val="100000"/>
              </a:lnSpc>
              <a:spcBef>
                <a:spcPts val="0"/>
              </a:spcBef>
              <a:spcAft>
                <a:spcPts val="0"/>
              </a:spcAft>
              <a:buClrTx/>
              <a:buSzTx/>
              <a:buFont typeface="Arial" charset="0"/>
              <a:buChar char="•"/>
              <a:tabLst/>
              <a:defRPr/>
            </a:pPr>
            <a:r>
              <a:rPr lang="en-US" dirty="0" smtClean="0"/>
              <a:t>The most significant overarching</a:t>
            </a:r>
            <a:r>
              <a:rPr lang="en-US" baseline="0" dirty="0" smtClean="0"/>
              <a:t> </a:t>
            </a:r>
            <a:r>
              <a:rPr lang="en-US" dirty="0" smtClean="0"/>
              <a:t>change lies in the all-encompassing</a:t>
            </a:r>
            <a:r>
              <a:rPr lang="en-US" baseline="0" dirty="0" smtClean="0"/>
              <a:t> </a:t>
            </a:r>
            <a:r>
              <a:rPr lang="en-US" dirty="0" smtClean="0"/>
              <a:t>desig</a:t>
            </a:r>
            <a:r>
              <a:rPr lang="en-US" baseline="0" dirty="0" smtClean="0"/>
              <a:t>n </a:t>
            </a:r>
            <a:r>
              <a:rPr lang="en-US" dirty="0" smtClean="0"/>
              <a:t>of the new Foundational Literacy Strand.</a:t>
            </a:r>
            <a:r>
              <a:rPr lang="en-US" baseline="0" dirty="0" smtClean="0"/>
              <a:t> </a:t>
            </a:r>
            <a:r>
              <a:rPr lang="en-US" dirty="0" smtClean="0"/>
              <a:t>Unlike</a:t>
            </a:r>
            <a:r>
              <a:rPr lang="en-US" baseline="0" dirty="0" smtClean="0"/>
              <a:t> before (separate from), foundational standards are now embedded and feature a new heightened emphasis on writing. </a:t>
            </a:r>
            <a:r>
              <a:rPr lang="en-US" i="0" baseline="0" dirty="0" smtClean="0"/>
              <a:t>The K-5 Writing Standards work in conjunction with the Foundational literacy standards to help students build their skills in understanding print concepts, spoken words and sounds, and writing words and sentences. </a:t>
            </a:r>
            <a:endParaRPr lang="en-US" i="0" dirty="0" smtClean="0"/>
          </a:p>
          <a:p>
            <a:pPr marL="173422" indent="-173422">
              <a:buFont typeface="Arial" charset="0"/>
              <a:buChar char="•"/>
            </a:pPr>
            <a:r>
              <a:rPr lang="en-US" baseline="0" dirty="0" smtClean="0"/>
              <a:t>Lets take a closer </a:t>
            </a:r>
            <a:r>
              <a:rPr lang="en-US" baseline="0" dirty="0" smtClean="0"/>
              <a:t>look </a:t>
            </a:r>
            <a:r>
              <a:rPr lang="en-US" baseline="0" dirty="0" smtClean="0"/>
              <a:t>(transition into next slide).</a:t>
            </a:r>
          </a:p>
          <a:p>
            <a:pPr marL="0" indent="0">
              <a:buFont typeface="Arial" charset="0"/>
              <a:buNone/>
            </a:pPr>
            <a:endParaRPr lang="en-US" dirty="0" smtClean="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6172515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PermianSlabSerifTypeface" panose="02000000000000000000" pitchFamily="50" charset="0"/>
            </a:endParaRPr>
          </a:p>
          <a:p>
            <a:r>
              <a:rPr lang="en-US" b="1" dirty="0">
                <a:latin typeface="PermianSlabSerifTypeface" panose="02000000000000000000" pitchFamily="50" charset="0"/>
              </a:rPr>
              <a:t>Time</a:t>
            </a:r>
            <a:r>
              <a:rPr lang="en-US" dirty="0">
                <a:latin typeface="PermianSlabSerifTypeface" panose="02000000000000000000" pitchFamily="50" charset="0"/>
              </a:rPr>
              <a:t>: 2 minutes</a:t>
            </a:r>
          </a:p>
          <a:p>
            <a:endParaRPr lang="en-US" dirty="0" smtClean="0">
              <a:latin typeface="PermianSlabSerifTypeface" panose="02000000000000000000" pitchFamily="50" charset="0"/>
            </a:endParaRPr>
          </a:p>
          <a:p>
            <a:r>
              <a:rPr lang="en-US" b="1" dirty="0" smtClean="0">
                <a:latin typeface="PermianSlabSerifTypeface" panose="02000000000000000000" pitchFamily="50" charset="0"/>
              </a:rPr>
              <a:t>Materials:</a:t>
            </a:r>
            <a:r>
              <a:rPr lang="en-US" b="1" baseline="0" dirty="0" smtClean="0">
                <a:latin typeface="PermianSlabSerifTypeface" panose="02000000000000000000" pitchFamily="50" charset="0"/>
              </a:rPr>
              <a:t> </a:t>
            </a:r>
            <a:r>
              <a:rPr lang="en-US" b="0" baseline="0" dirty="0" smtClean="0">
                <a:latin typeface="PermianSlabSerifTypeface" panose="02000000000000000000" pitchFamily="50" charset="0"/>
              </a:rPr>
              <a:t>Hard copy agenda (one per person) – has more detail than this one (includes breaks)</a:t>
            </a:r>
            <a:endParaRPr lang="en-US" b="1" dirty="0" smtClean="0">
              <a:latin typeface="PermianSlabSerifTypeface" panose="02000000000000000000" pitchFamily="50" charset="0"/>
            </a:endParaRPr>
          </a:p>
          <a:p>
            <a:endParaRPr lang="en-US" dirty="0">
              <a:latin typeface="PermianSlabSerifTypeface" panose="02000000000000000000" pitchFamily="50" charset="0"/>
            </a:endParaRPr>
          </a:p>
          <a:p>
            <a:r>
              <a:rPr lang="en-US" b="1" dirty="0">
                <a:latin typeface="PermianSlabSerifTypeface" panose="02000000000000000000" pitchFamily="50" charset="0"/>
              </a:rPr>
              <a:t>Talking Points</a:t>
            </a:r>
            <a:r>
              <a:rPr lang="en-US" dirty="0" smtClean="0">
                <a:latin typeface="PermianSlabSerifTypeface" panose="02000000000000000000" pitchFamily="50" charset="0"/>
              </a:rPr>
              <a:t>:</a:t>
            </a:r>
            <a:endParaRPr lang="en-US" baseline="0" dirty="0" smtClean="0">
              <a:latin typeface="PermianSlabSerifTypeface" panose="02000000000000000000" pitchFamily="50" charset="0"/>
            </a:endParaRPr>
          </a:p>
          <a:p>
            <a:pPr marL="0" marR="0" indent="0" algn="l" defTabSz="462458" rtl="0" eaLnBrk="1" fontAlgn="auto" latinLnBrk="0" hangingPunct="1">
              <a:lnSpc>
                <a:spcPct val="100000"/>
              </a:lnSpc>
              <a:spcBef>
                <a:spcPts val="0"/>
              </a:spcBef>
              <a:spcAft>
                <a:spcPts val="0"/>
              </a:spcAft>
              <a:buClrTx/>
              <a:buSzTx/>
              <a:buFontTx/>
              <a:buNone/>
              <a:tabLst/>
              <a:defRPr/>
            </a:pPr>
            <a:r>
              <a:rPr lang="en-US" dirty="0" smtClean="0">
                <a:latin typeface="PermianSlabSerifTypeface" panose="02000000000000000000" pitchFamily="50" charset="0"/>
              </a:rPr>
              <a:t>We </a:t>
            </a:r>
            <a:r>
              <a:rPr lang="en-US" dirty="0">
                <a:latin typeface="PermianSlabSerifTypeface" panose="02000000000000000000" pitchFamily="50" charset="0"/>
              </a:rPr>
              <a:t>are going to spend some time on what got us to this point and what the training will look like for all of you. Then we will dive into </a:t>
            </a:r>
            <a:r>
              <a:rPr lang="en-US" dirty="0" smtClean="0">
                <a:latin typeface="PermianSlabSerifTypeface" panose="02000000000000000000" pitchFamily="50" charset="0"/>
              </a:rPr>
              <a:t>the ELA standards</a:t>
            </a:r>
            <a:r>
              <a:rPr lang="en-US" baseline="0" dirty="0" smtClean="0">
                <a:latin typeface="PermianSlabSerifTypeface" panose="02000000000000000000" pitchFamily="50" charset="0"/>
              </a:rPr>
              <a:t> and allow you time to reflect on the revisions and how your system is prepared to move forward with the revised standards</a:t>
            </a:r>
            <a:r>
              <a:rPr lang="en-US" dirty="0" smtClean="0">
                <a:latin typeface="PermianSlabSerifTypeface" panose="02000000000000000000" pitchFamily="50" charset="0"/>
              </a:rPr>
              <a:t>. Next we will move into </a:t>
            </a:r>
            <a:r>
              <a:rPr lang="en-US" dirty="0">
                <a:latin typeface="PermianSlabSerifTypeface" panose="02000000000000000000" pitchFamily="50" charset="0"/>
              </a:rPr>
              <a:t>the </a:t>
            </a:r>
            <a:r>
              <a:rPr lang="en-US" dirty="0" smtClean="0">
                <a:latin typeface="PermianSlabSerifTypeface" panose="02000000000000000000" pitchFamily="50" charset="0"/>
              </a:rPr>
              <a:t>Math standards</a:t>
            </a:r>
            <a:r>
              <a:rPr lang="en-US" baseline="0" dirty="0" smtClean="0">
                <a:latin typeface="PermianSlabSerifTypeface" panose="02000000000000000000" pitchFamily="50" charset="0"/>
              </a:rPr>
              <a:t> </a:t>
            </a:r>
            <a:r>
              <a:rPr lang="en-US" dirty="0" smtClean="0">
                <a:latin typeface="PermianSlabSerifTypeface" panose="02000000000000000000" pitchFamily="50" charset="0"/>
              </a:rPr>
              <a:t>and </a:t>
            </a:r>
            <a:r>
              <a:rPr lang="en-US" dirty="0">
                <a:latin typeface="PermianSlabSerifTypeface" panose="02000000000000000000" pitchFamily="50" charset="0"/>
              </a:rPr>
              <a:t>again provide some reflection time for you to think about how this will apply to your system and teachers. </a:t>
            </a:r>
            <a:r>
              <a:rPr lang="en-US" dirty="0" smtClean="0">
                <a:latin typeface="PermianSlabSerifTypeface" panose="02000000000000000000" pitchFamily="50" charset="0"/>
              </a:rPr>
              <a:t>This session will be</a:t>
            </a:r>
            <a:r>
              <a:rPr lang="en-US" baseline="0" dirty="0" smtClean="0">
                <a:latin typeface="PermianSlabSerifTypeface" panose="02000000000000000000" pitchFamily="50" charset="0"/>
              </a:rPr>
              <a:t> split by </a:t>
            </a:r>
            <a:r>
              <a:rPr lang="en-US" baseline="0" dirty="0" smtClean="0">
                <a:latin typeface="PermianSlabSerifTypeface" panose="02000000000000000000" pitchFamily="50" charset="0"/>
              </a:rPr>
              <a:t>lunch. </a:t>
            </a:r>
            <a:r>
              <a:rPr lang="en-US" i="0" baseline="0" dirty="0" smtClean="0">
                <a:latin typeface="PermianSlabSerifTypeface" panose="02000000000000000000" pitchFamily="50" charset="0"/>
              </a:rPr>
              <a:t>After </a:t>
            </a:r>
            <a:r>
              <a:rPr lang="en-US" i="0" baseline="0" dirty="0" smtClean="0">
                <a:latin typeface="PermianSlabSerifTypeface" panose="02000000000000000000" pitchFamily="50" charset="0"/>
              </a:rPr>
              <a:t>lunch we’ll finish up the math session and then spend a little time talking about how assessment and instructional materials connect to standards. </a:t>
            </a:r>
            <a:r>
              <a:rPr lang="en-US" dirty="0" smtClean="0">
                <a:latin typeface="PermianSlabSerifTypeface" panose="02000000000000000000" pitchFamily="50" charset="0"/>
              </a:rPr>
              <a:t>At </a:t>
            </a:r>
            <a:r>
              <a:rPr lang="en-US" dirty="0">
                <a:latin typeface="PermianSlabSerifTypeface" panose="02000000000000000000" pitchFamily="50" charset="0"/>
              </a:rPr>
              <a:t>the end of the day we </a:t>
            </a:r>
            <a:r>
              <a:rPr lang="en-US" dirty="0" smtClean="0">
                <a:latin typeface="PermianSlabSerifTypeface" panose="02000000000000000000" pitchFamily="50" charset="0"/>
              </a:rPr>
              <a:t>provide</a:t>
            </a:r>
            <a:r>
              <a:rPr lang="en-US" baseline="0" dirty="0" smtClean="0">
                <a:latin typeface="PermianSlabSerifTypeface" panose="02000000000000000000" pitchFamily="50" charset="0"/>
              </a:rPr>
              <a:t> some time for your team to reflect on your own systems and structures and begin to analyze steps you’ve already taken and opportunities that still exist to prepare for standards implementation. Finally, </a:t>
            </a:r>
            <a:r>
              <a:rPr lang="en-US" dirty="0" smtClean="0">
                <a:latin typeface="PermianSlabSerifTypeface" panose="02000000000000000000" pitchFamily="50" charset="0"/>
              </a:rPr>
              <a:t>we will talk about our training plan and </a:t>
            </a:r>
            <a:r>
              <a:rPr lang="en-US" dirty="0">
                <a:latin typeface="PermianSlabSerifTypeface" panose="02000000000000000000" pitchFamily="50" charset="0"/>
              </a:rPr>
              <a:t>discuss the options available to you for training your school leaders and </a:t>
            </a:r>
            <a:r>
              <a:rPr lang="en-US" dirty="0" smtClean="0">
                <a:latin typeface="PermianSlabSerifTypeface" panose="02000000000000000000" pitchFamily="50" charset="0"/>
              </a:rPr>
              <a:t>teachers, </a:t>
            </a:r>
            <a:r>
              <a:rPr lang="en-US" dirty="0">
                <a:latin typeface="PermianSlabSerifTypeface" panose="02000000000000000000" pitchFamily="50" charset="0"/>
              </a:rPr>
              <a:t>and </a:t>
            </a:r>
            <a:r>
              <a:rPr lang="en-US" dirty="0" smtClean="0">
                <a:latin typeface="PermianSlabSerifTypeface" panose="02000000000000000000" pitchFamily="50" charset="0"/>
              </a:rPr>
              <a:t>preview what </a:t>
            </a:r>
            <a:r>
              <a:rPr lang="en-US" dirty="0">
                <a:latin typeface="PermianSlabSerifTypeface" panose="02000000000000000000" pitchFamily="50" charset="0"/>
              </a:rPr>
              <a:t>the </a:t>
            </a:r>
            <a:r>
              <a:rPr lang="en-US" dirty="0" smtClean="0">
                <a:latin typeface="PermianSlabSerifTypeface" panose="02000000000000000000" pitchFamily="50" charset="0"/>
              </a:rPr>
              <a:t>next</a:t>
            </a:r>
            <a:r>
              <a:rPr lang="en-US" baseline="0" dirty="0" smtClean="0">
                <a:latin typeface="PermianSlabSerifTypeface" panose="02000000000000000000" pitchFamily="50" charset="0"/>
              </a:rPr>
              <a:t> two days of </a:t>
            </a:r>
            <a:r>
              <a:rPr lang="en-US" dirty="0" smtClean="0">
                <a:latin typeface="PermianSlabSerifTypeface" panose="02000000000000000000" pitchFamily="50" charset="0"/>
              </a:rPr>
              <a:t>training </a:t>
            </a:r>
            <a:r>
              <a:rPr lang="en-US" dirty="0">
                <a:latin typeface="PermianSlabSerifTypeface" panose="02000000000000000000" pitchFamily="50" charset="0"/>
              </a:rPr>
              <a:t>will look like.</a:t>
            </a:r>
          </a:p>
          <a:p>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pPr/>
              <a:t>3</a:t>
            </a:fld>
            <a:endParaRPr lang="en-US" dirty="0"/>
          </a:p>
        </p:txBody>
      </p:sp>
    </p:spTree>
    <p:extLst>
      <p:ext uri="{BB962C8B-B14F-4D97-AF65-F5344CB8AC3E}">
        <p14:creationId xmlns:p14="http://schemas.microsoft.com/office/powerpoint/2010/main" val="40794342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dirty="0" smtClean="0"/>
              <a:t>: 3 min.</a:t>
            </a:r>
          </a:p>
          <a:p>
            <a:endParaRPr lang="en-US" dirty="0" smtClean="0"/>
          </a:p>
          <a:p>
            <a:r>
              <a:rPr lang="en-US" b="1" dirty="0" smtClean="0"/>
              <a:t>Talking</a:t>
            </a:r>
            <a:r>
              <a:rPr lang="en-US" b="1" baseline="0" dirty="0" smtClean="0"/>
              <a:t> Points:</a:t>
            </a:r>
          </a:p>
          <a:p>
            <a:pPr marL="171450" indent="-171450">
              <a:buFont typeface="Arial" panose="020B0604020202020204" pitchFamily="34" charset="0"/>
              <a:buChar char="•"/>
            </a:pPr>
            <a:r>
              <a:rPr lang="en-US" dirty="0" smtClean="0"/>
              <a:t>As seen</a:t>
            </a:r>
            <a:r>
              <a:rPr lang="en-US" baseline="0" dirty="0" smtClean="0"/>
              <a:t> here, the current K-5 standards separate the Foundational Skills Standards and the Language Standards. The revised K-5 standards combine for connectivity to make the new Foundational </a:t>
            </a:r>
            <a:r>
              <a:rPr lang="en-US" i="1" u="sng" baseline="0" dirty="0" smtClean="0"/>
              <a:t>Literacy</a:t>
            </a:r>
            <a:r>
              <a:rPr lang="en-US" baseline="0" dirty="0" smtClean="0"/>
              <a:t> Standards (no longer Foundational </a:t>
            </a:r>
            <a:r>
              <a:rPr lang="en-US" i="1" u="sng" baseline="0" dirty="0" smtClean="0"/>
              <a:t>Skills</a:t>
            </a:r>
            <a:r>
              <a:rPr lang="en-US" baseline="0" dirty="0" smtClean="0"/>
              <a:t> Standards). Skills in this strand (and all strands really) are not to be taught in isolation, but in integration. </a:t>
            </a:r>
          </a:p>
          <a:p>
            <a:pPr marL="171450" indent="-171450">
              <a:buFont typeface="Arial" panose="020B0604020202020204" pitchFamily="34" charset="0"/>
              <a:buChar char="•"/>
            </a:pPr>
            <a:r>
              <a:rPr lang="en-US" dirty="0" smtClean="0"/>
              <a:t>K-3 and 4-5 teachers should be moving to teaching foundational skills and knowledge building using a variety of complex texts, and instructional strategies.</a:t>
            </a:r>
          </a:p>
          <a:p>
            <a:pPr marL="171450" indent="-171450">
              <a:buFont typeface="Arial" panose="020B0604020202020204" pitchFamily="34" charset="0"/>
              <a:buChar char="•"/>
            </a:pPr>
            <a:r>
              <a:rPr lang="en-US" baseline="0" dirty="0" smtClean="0"/>
              <a:t>The K-5 Foundational Literacy standards are now positioned to support overall K-12 literacy success. As students move up the grade levels, it becomes apparent how building a solid foundation in the early grades is critical for students to succeed.</a:t>
            </a:r>
            <a:endParaRPr lang="en-US" dirty="0" smtClean="0"/>
          </a:p>
          <a:p>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12672027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dirty="0" smtClean="0"/>
              <a:t>: 3 min.</a:t>
            </a:r>
          </a:p>
          <a:p>
            <a:endParaRPr lang="en-US" dirty="0" smtClean="0"/>
          </a:p>
          <a:p>
            <a:r>
              <a:rPr lang="en-US" b="1" dirty="0" smtClean="0"/>
              <a:t>Talking</a:t>
            </a:r>
            <a:r>
              <a:rPr lang="en-US" b="1" baseline="0" dirty="0" smtClean="0"/>
              <a:t> Points:</a:t>
            </a:r>
          </a:p>
          <a:p>
            <a:pPr marL="173422" indent="-173422">
              <a:buFont typeface="Arial" charset="0"/>
              <a:buChar char="•"/>
            </a:pPr>
            <a:r>
              <a:rPr lang="en-US" baseline="0" dirty="0" smtClean="0"/>
              <a:t>Based on the review of over 16,000 individual comments from TN stakeholders, a committee of TN teachers, administrators, and higher education faculty made revisions to the current standards. </a:t>
            </a:r>
            <a:endParaRPr lang="en-US" baseline="0" dirty="0" smtClean="0"/>
          </a:p>
          <a:p>
            <a:pPr marL="173422" indent="-173422">
              <a:buFont typeface="Arial" charset="0"/>
              <a:buChar char="•"/>
            </a:pPr>
            <a:endParaRPr lang="en-US" u="sng" baseline="0" dirty="0" smtClean="0"/>
          </a:p>
          <a:p>
            <a:pPr marL="0" indent="0">
              <a:buFont typeface="Arial" charset="0"/>
              <a:buNone/>
            </a:pPr>
            <a:r>
              <a:rPr lang="en-US" u="sng" baseline="0" dirty="0" smtClean="0"/>
              <a:t>Overarching</a:t>
            </a:r>
            <a:r>
              <a:rPr lang="en-US" baseline="0" dirty="0" smtClean="0"/>
              <a:t> </a:t>
            </a:r>
            <a:r>
              <a:rPr lang="en-US" baseline="0" dirty="0" smtClean="0"/>
              <a:t>revisions for grades K-12 include:</a:t>
            </a:r>
          </a:p>
          <a:p>
            <a:pPr marL="173422" indent="-173422">
              <a:buFont typeface="Arial" charset="0"/>
              <a:buChar char="•"/>
            </a:pPr>
            <a:r>
              <a:rPr lang="en-US" b="1" baseline="0" dirty="0" smtClean="0"/>
              <a:t>Emphasis on clarity </a:t>
            </a:r>
            <a:r>
              <a:rPr lang="en-US" baseline="0" dirty="0" smtClean="0"/>
              <a:t>– this is most apparent in the intentional choices made concerning the language of </a:t>
            </a:r>
            <a:r>
              <a:rPr lang="en-US" u="sng" baseline="0" dirty="0" smtClean="0"/>
              <a:t>each</a:t>
            </a:r>
            <a:r>
              <a:rPr lang="en-US" baseline="0" dirty="0" smtClean="0"/>
              <a:t> standard. Many stakeholder comments asked the committee to consider revising the confusing and/or vague language of the current standards.</a:t>
            </a:r>
          </a:p>
          <a:p>
            <a:pPr marL="173422" indent="-173422">
              <a:buFont typeface="Arial" charset="0"/>
              <a:buChar char="•"/>
            </a:pPr>
            <a:r>
              <a:rPr lang="en-US" b="1" baseline="0" dirty="0" smtClean="0"/>
              <a:t>Emphasis on continuity </a:t>
            </a:r>
            <a:r>
              <a:rPr lang="en-US" baseline="0" dirty="0" smtClean="0"/>
              <a:t>– like with clarity, TN stakeholders asked the committee to ensure a continuity among and between grade-level standards. </a:t>
            </a:r>
          </a:p>
          <a:p>
            <a:pPr marL="173422" indent="-173422" defTabSz="462458">
              <a:buFont typeface="Arial" charset="0"/>
              <a:buChar char="•"/>
              <a:defRPr/>
            </a:pPr>
            <a:r>
              <a:rPr lang="en-US" b="1" baseline="0" dirty="0" smtClean="0"/>
              <a:t>Articulation of progression of skills </a:t>
            </a:r>
            <a:r>
              <a:rPr lang="en-US" baseline="0" dirty="0" smtClean="0"/>
              <a:t>– </a:t>
            </a:r>
            <a:r>
              <a:rPr lang="en-US" dirty="0"/>
              <a:t>Important to understanding the progression is the role of the standards in each grade band and how they build upon the standards below and lay the ground work for the standards to come. Teachers must know and understand the skills acquired in previous years in order to build upon them in their current grade level. The revised ELA Academic Standards, including the new visual format, underscore this progression.</a:t>
            </a:r>
          </a:p>
          <a:p>
            <a:pPr marL="173422" indent="-173422" defTabSz="462458">
              <a:buFont typeface="Arial" charset="0"/>
              <a:buChar char="•"/>
              <a:defRPr/>
            </a:pPr>
            <a:r>
              <a:rPr lang="en-US" b="1" dirty="0"/>
              <a:t>Connected and grouped for integration </a:t>
            </a:r>
            <a:r>
              <a:rPr lang="en-US" dirty="0"/>
              <a:t>– Because purposeful, high-quality learning experiences involve the use of multiple standards from varying ELA strands, it only makes sense that these standards be grouped and connected to allow for ease in integration and planning purposes. We endeavor to provide students with opportunities to read high quality texts, discuss their interpretation and analysis, and write about their learning. When working with the writing and speaking and listening standards, students should engage in reading and research practices as well as focus on the craft and correctness of their language.  Using the “read about it, talk about it, write about it” mantra, teachers must fluidly move within their grade-level standards. You will also find the “read about it, talk about it, write about it” mantra in the general introduction to the ELA Academic Standards.</a:t>
            </a:r>
          </a:p>
          <a:p>
            <a:pPr defTabSz="462458">
              <a:defRPr/>
            </a:pPr>
            <a:endParaRPr lang="en-US" dirty="0"/>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13996194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dirty="0" smtClean="0"/>
              <a:t>: 3 min.</a:t>
            </a:r>
          </a:p>
          <a:p>
            <a:endParaRPr lang="en-US" dirty="0" smtClean="0"/>
          </a:p>
          <a:p>
            <a:r>
              <a:rPr lang="en-US" b="1" dirty="0" smtClean="0"/>
              <a:t>Talking</a:t>
            </a:r>
            <a:r>
              <a:rPr lang="en-US" b="1" baseline="0" dirty="0" smtClean="0"/>
              <a:t> Points:</a:t>
            </a:r>
          </a:p>
          <a:p>
            <a:pPr marL="173422" indent="-173422">
              <a:buFont typeface="Arial" charset="0"/>
              <a:buChar char="•"/>
            </a:pPr>
            <a:r>
              <a:rPr lang="en-US" dirty="0" smtClean="0"/>
              <a:t>Top</a:t>
            </a:r>
            <a:r>
              <a:rPr lang="en-US" baseline="0" dirty="0" smtClean="0"/>
              <a:t> Standard: note the omission of the text types and the change from “specific information” to “ideas” in a text. </a:t>
            </a:r>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29695472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dirty="0" smtClean="0"/>
              <a:t>: 2 min</a:t>
            </a:r>
            <a:r>
              <a:rPr lang="en-US" baseline="0" dirty="0" smtClean="0"/>
              <a:t>.</a:t>
            </a:r>
            <a:endParaRPr lang="en-US" dirty="0" smtClean="0"/>
          </a:p>
          <a:p>
            <a:endParaRPr lang="en-US" dirty="0" smtClean="0"/>
          </a:p>
          <a:p>
            <a:r>
              <a:rPr lang="en-US" b="1" dirty="0" smtClean="0"/>
              <a:t>Talking</a:t>
            </a:r>
            <a:r>
              <a:rPr lang="en-US" b="1" baseline="0" dirty="0" smtClean="0"/>
              <a:t> Points:</a:t>
            </a:r>
            <a:endParaRPr lang="en-US" b="0" baseline="0" dirty="0" smtClean="0"/>
          </a:p>
          <a:p>
            <a:pPr marL="173422" indent="-173422">
              <a:buFont typeface="Arial" charset="0"/>
              <a:buChar char="•"/>
            </a:pPr>
            <a:r>
              <a:rPr lang="en-US" b="0" baseline="0" dirty="0" smtClean="0"/>
              <a:t>Take a moment to read through the grade 4 writing standard on the left (transition to next slide when participants have finished reading).</a:t>
            </a:r>
          </a:p>
          <a:p>
            <a:pPr marL="173422" indent="-173422">
              <a:buFont typeface="Arial" charset="0"/>
              <a:buChar char="•"/>
            </a:pPr>
            <a:r>
              <a:rPr lang="en-US" b="0" baseline="0" dirty="0" smtClean="0"/>
              <a:t>This example explicitly shows that student writing should reflect the foundational literacy standards as another indication of mastery in grade 4. Keep in mind that the building of mastery of foundational literacy standards is also expected in students'’ writing across all grade levels. All ELA standards continue and spiral through subsequent grade levels.</a:t>
            </a:r>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26021755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dirty="0" smtClean="0"/>
              <a:t>: 2 min.</a:t>
            </a:r>
          </a:p>
          <a:p>
            <a:endParaRPr lang="en-US" dirty="0" smtClean="0"/>
          </a:p>
          <a:p>
            <a:r>
              <a:rPr lang="en-US" b="1" dirty="0" smtClean="0"/>
              <a:t>Materials</a:t>
            </a:r>
            <a:r>
              <a:rPr lang="en-US" dirty="0" smtClean="0"/>
              <a:t>: Point participants to the reading standards page in their ELA Standards document.</a:t>
            </a:r>
          </a:p>
          <a:p>
            <a:endParaRPr lang="en-US" dirty="0" smtClean="0"/>
          </a:p>
          <a:p>
            <a:r>
              <a:rPr lang="en-US" b="1" dirty="0" smtClean="0"/>
              <a:t>Animation: </a:t>
            </a:r>
            <a:r>
              <a:rPr lang="en-US" dirty="0" smtClean="0"/>
              <a:t>Arrow</a:t>
            </a:r>
            <a:r>
              <a:rPr lang="en-US" baseline="0" dirty="0" smtClean="0"/>
              <a:t> pointing at cornerstone standard appears with click</a:t>
            </a:r>
            <a:endParaRPr lang="en-US" dirty="0" smtClean="0"/>
          </a:p>
          <a:p>
            <a:endParaRPr lang="en-US" b="1" dirty="0" smtClean="0"/>
          </a:p>
          <a:p>
            <a:r>
              <a:rPr lang="en-US" b="1" dirty="0" smtClean="0"/>
              <a:t>Talking</a:t>
            </a:r>
            <a:r>
              <a:rPr lang="en-US" b="1" baseline="0" dirty="0" smtClean="0"/>
              <a:t> Points:</a:t>
            </a:r>
            <a:endParaRPr lang="en-US" b="1" dirty="0" smtClean="0"/>
          </a:p>
          <a:p>
            <a:pPr marL="173422" indent="-173422">
              <a:buFont typeface="Arial" charset="0"/>
              <a:buChar char="•"/>
            </a:pPr>
            <a:r>
              <a:rPr lang="en-US" baseline="0" dirty="0" smtClean="0"/>
              <a:t>VERTICAL PROGRESSION: Both intentional design/layout of the document AND the revised language used in each standard</a:t>
            </a:r>
          </a:p>
          <a:p>
            <a:pPr marL="173422" indent="-173422">
              <a:buFont typeface="Arial" charset="0"/>
              <a:buChar char="•"/>
            </a:pPr>
            <a:r>
              <a:rPr lang="en-US" baseline="0" dirty="0" smtClean="0"/>
              <a:t>Talk through </a:t>
            </a:r>
            <a:r>
              <a:rPr lang="en-US" baseline="0" dirty="0" smtClean="0"/>
              <a:t>bullets</a:t>
            </a:r>
            <a:endParaRPr lang="en-US" baseline="0" dirty="0" smtClean="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156933338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dirty="0" smtClean="0"/>
              <a:t>: 2 min.</a:t>
            </a:r>
          </a:p>
          <a:p>
            <a:endParaRPr lang="en-US" dirty="0" smtClean="0"/>
          </a:p>
          <a:p>
            <a:r>
              <a:rPr lang="en-US" b="1" dirty="0" smtClean="0"/>
              <a:t>Materials</a:t>
            </a:r>
            <a:r>
              <a:rPr lang="en-US" dirty="0" smtClean="0"/>
              <a:t>: Point participants to the reading standards page in their ELA Standards document.</a:t>
            </a:r>
          </a:p>
          <a:p>
            <a:endParaRPr lang="en-US" dirty="0" smtClean="0"/>
          </a:p>
          <a:p>
            <a:r>
              <a:rPr lang="en-US" dirty="0" smtClean="0"/>
              <a:t>Slide Animates – Arrows</a:t>
            </a:r>
            <a:r>
              <a:rPr lang="en-US" baseline="0" dirty="0" smtClean="0"/>
              <a:t> and Star</a:t>
            </a:r>
            <a:endParaRPr lang="en-US" dirty="0" smtClean="0"/>
          </a:p>
          <a:p>
            <a:r>
              <a:rPr lang="en-US" b="1" dirty="0" smtClean="0"/>
              <a:t>Talking</a:t>
            </a:r>
            <a:r>
              <a:rPr lang="en-US" b="1" baseline="0" dirty="0" smtClean="0"/>
              <a:t> Points:</a:t>
            </a:r>
            <a:endParaRPr lang="en-US" b="1" dirty="0" smtClean="0"/>
          </a:p>
          <a:p>
            <a:pPr marL="173422" indent="-173422">
              <a:buFont typeface="Arial" charset="0"/>
              <a:buChar char="•"/>
            </a:pPr>
            <a:endParaRPr lang="en-US" baseline="0" dirty="0" smtClean="0"/>
          </a:p>
          <a:p>
            <a:pPr marL="173422" indent="-173422">
              <a:buFont typeface="Arial" charset="0"/>
              <a:buChar char="•"/>
            </a:pPr>
            <a:r>
              <a:rPr lang="en-US" baseline="0" dirty="0" smtClean="0"/>
              <a:t>VERTICAL PROGRESSION: Both intentional design/layout of the document AND the revised language used in each standard</a:t>
            </a:r>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1024254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Time</a:t>
            </a:r>
            <a:r>
              <a:rPr lang="en-US" b="1" dirty="0" smtClean="0"/>
              <a:t>: </a:t>
            </a:r>
            <a:r>
              <a:rPr lang="en-US" b="0" dirty="0" smtClean="0"/>
              <a:t>3 min.</a:t>
            </a:r>
          </a:p>
          <a:p>
            <a:endParaRPr lang="en-US" b="1" dirty="0" smtClean="0"/>
          </a:p>
          <a:p>
            <a:r>
              <a:rPr lang="en-US" b="1" dirty="0" smtClean="0"/>
              <a:t>Materials: </a:t>
            </a:r>
            <a:r>
              <a:rPr lang="en-US" b="0" dirty="0" smtClean="0"/>
              <a:t>Participants’ ELA Standards Document (p.27 for the standards on the slide).</a:t>
            </a:r>
            <a:endParaRPr lang="en-US" b="1" dirty="0" smtClean="0"/>
          </a:p>
          <a:p>
            <a:endParaRPr lang="en-US" b="1" dirty="0" smtClean="0"/>
          </a:p>
          <a:p>
            <a:r>
              <a:rPr lang="en-US" b="1" dirty="0" smtClean="0"/>
              <a:t>Talking</a:t>
            </a:r>
            <a:r>
              <a:rPr lang="en-US" b="1" baseline="0" dirty="0" smtClean="0"/>
              <a:t> Points:</a:t>
            </a:r>
            <a:endParaRPr lang="en-US" baseline="0" dirty="0" smtClean="0"/>
          </a:p>
          <a:p>
            <a:pPr marL="173422" indent="-173422">
              <a:buFont typeface="Arial" charset="0"/>
              <a:buChar char="•"/>
            </a:pPr>
            <a:r>
              <a:rPr lang="en-US" baseline="0" dirty="0" smtClean="0"/>
              <a:t>Lets look closely at a section of the Reading standards for grades 3-6. Notice how skills build from grade level to grade level. Also notice the intentional language used in each grade.</a:t>
            </a:r>
          </a:p>
          <a:p>
            <a:pPr marL="173422" indent="-173422">
              <a:buFont typeface="Arial" charset="0"/>
              <a:buChar char="•"/>
            </a:pPr>
            <a:r>
              <a:rPr lang="en-US" baseline="0" dirty="0" smtClean="0"/>
              <a:t>Ask participants to point out those key terms that indicate a progression.</a:t>
            </a:r>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val="100713189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b="1" dirty="0" smtClean="0"/>
              <a:t>: </a:t>
            </a:r>
            <a:r>
              <a:rPr lang="en-US" b="0" dirty="0" smtClean="0"/>
              <a:t>1 min.</a:t>
            </a:r>
          </a:p>
          <a:p>
            <a:endParaRPr lang="en-US" b="1" dirty="0" smtClean="0"/>
          </a:p>
          <a:p>
            <a:r>
              <a:rPr lang="en-US" b="1" dirty="0" smtClean="0"/>
              <a:t>Materials: </a:t>
            </a:r>
            <a:r>
              <a:rPr lang="en-US" b="0" dirty="0" smtClean="0"/>
              <a:t>Participants’ ELA Standards Document</a:t>
            </a:r>
            <a:endParaRPr lang="en-US" b="1" dirty="0" smtClean="0"/>
          </a:p>
          <a:p>
            <a:endParaRPr lang="en-US" b="1" dirty="0" smtClean="0"/>
          </a:p>
          <a:p>
            <a:r>
              <a:rPr lang="en-US" b="1" dirty="0" smtClean="0"/>
              <a:t>Talking</a:t>
            </a:r>
            <a:r>
              <a:rPr lang="en-US" b="1" baseline="0" dirty="0" smtClean="0"/>
              <a:t> Points:</a:t>
            </a:r>
            <a:endParaRPr lang="en-US" b="0" baseline="0" dirty="0" smtClean="0"/>
          </a:p>
          <a:p>
            <a:pPr marL="173422" indent="-173422">
              <a:buFont typeface="Arial" charset="0"/>
              <a:buChar char="•"/>
            </a:pPr>
            <a:r>
              <a:rPr lang="en-US" b="0" baseline="0" dirty="0" smtClean="0"/>
              <a:t>We know how important it is to expose students to a wide range of complex text, therefore, this layout assists teachers as they connect grade-level reading standards to the texts they choose to teach.</a:t>
            </a:r>
            <a:endParaRPr lang="en-US" b="1" baseline="0" dirty="0" smtClean="0"/>
          </a:p>
          <a:p>
            <a:pPr marL="173422" indent="-173422">
              <a:buFont typeface="Arial" charset="0"/>
              <a:buChar char="•"/>
            </a:pPr>
            <a:endParaRPr lang="en-US" b="1" dirty="0" smtClean="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37</a:t>
            </a:fld>
            <a:endParaRPr lang="en-US">
              <a:solidFill>
                <a:prstClr val="black"/>
              </a:solidFill>
            </a:endParaRPr>
          </a:p>
        </p:txBody>
      </p:sp>
    </p:spTree>
    <p:extLst>
      <p:ext uri="{BB962C8B-B14F-4D97-AF65-F5344CB8AC3E}">
        <p14:creationId xmlns:p14="http://schemas.microsoft.com/office/powerpoint/2010/main" val="142278896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b="1" dirty="0" smtClean="0"/>
              <a:t>: </a:t>
            </a:r>
            <a:r>
              <a:rPr lang="en-US" b="0" dirty="0" smtClean="0"/>
              <a:t>1 min.</a:t>
            </a:r>
          </a:p>
          <a:p>
            <a:endParaRPr lang="en-US" b="1" dirty="0" smtClean="0"/>
          </a:p>
          <a:p>
            <a:r>
              <a:rPr lang="en-US" b="1" dirty="0" smtClean="0"/>
              <a:t>Materials: </a:t>
            </a:r>
            <a:r>
              <a:rPr lang="en-US" b="0" dirty="0" smtClean="0"/>
              <a:t>Participants’ ELA Standards Document</a:t>
            </a:r>
            <a:endParaRPr lang="en-US" b="1" dirty="0" smtClean="0"/>
          </a:p>
          <a:p>
            <a:endParaRPr lang="en-US" b="1" dirty="0" smtClean="0"/>
          </a:p>
          <a:p>
            <a:r>
              <a:rPr lang="en-US" b="1" dirty="0" smtClean="0"/>
              <a:t>Talking</a:t>
            </a:r>
            <a:r>
              <a:rPr lang="en-US" b="1" baseline="0" dirty="0" smtClean="0"/>
              <a:t> Points:</a:t>
            </a:r>
            <a:endParaRPr lang="en-US" b="1" dirty="0" smtClean="0"/>
          </a:p>
          <a:p>
            <a:pPr marL="173422" indent="-173422">
              <a:buFont typeface="Arial" charset="0"/>
              <a:buChar char="•"/>
            </a:pPr>
            <a:r>
              <a:rPr lang="en-US" b="0" dirty="0" smtClean="0"/>
              <a:t>The</a:t>
            </a:r>
            <a:r>
              <a:rPr lang="en-US" b="0" baseline="0" dirty="0" smtClean="0"/>
              <a:t> Speaking and Listening Strand provides educators with a column specifically designed to assist in </a:t>
            </a:r>
            <a:r>
              <a:rPr lang="en-US" b="1" baseline="0" dirty="0" smtClean="0"/>
              <a:t>linking</a:t>
            </a:r>
            <a:r>
              <a:rPr lang="en-US" b="0" baseline="0" dirty="0" smtClean="0"/>
              <a:t> standards from other strands. This is particularly helpful for planning purposes as the S&amp;L strand is most arguably the strand that teachers struggle to connect in planning and instruction.</a:t>
            </a:r>
            <a:endParaRPr lang="en-US" b="0" dirty="0" smtClean="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1202406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b="1" dirty="0" smtClean="0"/>
              <a:t>: </a:t>
            </a:r>
            <a:r>
              <a:rPr lang="en-US" b="0" dirty="0" smtClean="0"/>
              <a:t>1 min.</a:t>
            </a:r>
          </a:p>
          <a:p>
            <a:endParaRPr lang="en-US" b="1" dirty="0" smtClean="0"/>
          </a:p>
          <a:p>
            <a:r>
              <a:rPr lang="en-US" b="1" dirty="0" smtClean="0"/>
              <a:t>Materials: </a:t>
            </a:r>
            <a:r>
              <a:rPr lang="en-US" b="0" dirty="0" smtClean="0"/>
              <a:t>Participants’ ELA Standards Document</a:t>
            </a:r>
            <a:endParaRPr lang="en-US" b="1" dirty="0" smtClean="0"/>
          </a:p>
          <a:p>
            <a:endParaRPr lang="en-US" b="1" dirty="0" smtClean="0"/>
          </a:p>
          <a:p>
            <a:r>
              <a:rPr lang="en-US" b="1" i="0" baseline="0" dirty="0" smtClean="0"/>
              <a:t>Animation:</a:t>
            </a:r>
            <a:r>
              <a:rPr lang="en-US" b="0" i="0" baseline="0" dirty="0" smtClean="0"/>
              <a:t> Two clicks to zoom in on the example coding boxes.</a:t>
            </a:r>
            <a:endParaRPr lang="en-US" b="1" i="0" baseline="0" dirty="0" smtClean="0"/>
          </a:p>
          <a:p>
            <a:endParaRPr lang="en-US" b="1" dirty="0" smtClean="0"/>
          </a:p>
          <a:p>
            <a:r>
              <a:rPr lang="en-US" b="1" dirty="0" smtClean="0"/>
              <a:t>Talking</a:t>
            </a:r>
            <a:r>
              <a:rPr lang="en-US" b="1" baseline="0" dirty="0" smtClean="0"/>
              <a:t> Points:</a:t>
            </a:r>
            <a:endParaRPr lang="en-US" b="1" dirty="0" smtClean="0"/>
          </a:p>
          <a:p>
            <a:pPr marL="173422" indent="-173422">
              <a:buFont typeface="Arial" charset="0"/>
              <a:buChar char="•"/>
            </a:pPr>
            <a:r>
              <a:rPr lang="en-US" b="0" dirty="0" smtClean="0"/>
              <a:t>The</a:t>
            </a:r>
            <a:r>
              <a:rPr lang="en-US" b="0" baseline="0" dirty="0" smtClean="0"/>
              <a:t> coding/nomenclature of the revised ELA Academic Standards emphasize connectivity and grouping within and among like standards. </a:t>
            </a:r>
          </a:p>
          <a:p>
            <a:pPr marL="173422" indent="-173422">
              <a:buFont typeface="Arial" charset="0"/>
              <a:buChar char="•"/>
            </a:pPr>
            <a:r>
              <a:rPr lang="en-US" b="0" baseline="0" dirty="0" smtClean="0"/>
              <a:t>The example on this slide is Foundational Literacy standard #4. The category for this standards is “Word Composition” therefore “WC” is included in the standard’s code. </a:t>
            </a:r>
          </a:p>
          <a:p>
            <a:pPr marL="173422" indent="-173422">
              <a:buFont typeface="Arial" charset="0"/>
              <a:buChar char="•"/>
            </a:pPr>
            <a:r>
              <a:rPr lang="en-US" b="0" i="1" baseline="0" dirty="0" smtClean="0"/>
              <a:t>If time allows, have participants flip through their standards document and notice the addition of categories to the coding system.</a:t>
            </a:r>
            <a:endParaRPr lang="en-US" b="0" i="1" dirty="0" smtClean="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9365353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latin typeface="PermianSlabSerifTypeface" panose="02000000000000000000" pitchFamily="50" charset="0"/>
                <a:ea typeface="Open Sans" panose="020B0606030504020204" pitchFamily="34" charset="0"/>
                <a:cs typeface="Open Sans" panose="020B0606030504020204" pitchFamily="34" charset="0"/>
              </a:rPr>
              <a:t>Time</a:t>
            </a:r>
            <a:r>
              <a:rPr lang="en-US" dirty="0" smtClean="0">
                <a:latin typeface="PermianSlabSerifTypeface" panose="02000000000000000000" pitchFamily="50" charset="0"/>
                <a:ea typeface="Open Sans" panose="020B0606030504020204" pitchFamily="34" charset="0"/>
                <a:cs typeface="Open Sans" panose="020B0606030504020204" pitchFamily="34" charset="0"/>
              </a:rPr>
              <a:t>: 2 minutes</a:t>
            </a:r>
          </a:p>
          <a:p>
            <a:endParaRPr lang="en-US" dirty="0" smtClean="0">
              <a:latin typeface="PermianSlabSerifTypeface" panose="02000000000000000000" pitchFamily="50" charset="0"/>
              <a:ea typeface="Open Sans" panose="020B0606030504020204" pitchFamily="34" charset="0"/>
              <a:cs typeface="Open Sans" panose="020B0606030504020204" pitchFamily="34" charset="0"/>
            </a:endParaRPr>
          </a:p>
          <a:p>
            <a:r>
              <a:rPr lang="en-US" b="1" dirty="0" smtClean="0">
                <a:latin typeface="PermianSlabSerifTypeface" panose="02000000000000000000" pitchFamily="50" charset="0"/>
                <a:ea typeface="Open Sans" panose="020B0606030504020204" pitchFamily="34" charset="0"/>
                <a:cs typeface="Open Sans" panose="020B0606030504020204" pitchFamily="34" charset="0"/>
              </a:rPr>
              <a:t>Talking Points</a:t>
            </a:r>
            <a:r>
              <a:rPr lang="en-US" dirty="0" smtClean="0">
                <a:latin typeface="PermianSlabSerifTypeface" panose="02000000000000000000" pitchFamily="50" charset="0"/>
                <a:ea typeface="Open Sans" panose="020B0606030504020204" pitchFamily="34" charset="0"/>
                <a:cs typeface="Open Sans" panose="020B0606030504020204" pitchFamily="34" charset="0"/>
              </a:rPr>
              <a:t>: </a:t>
            </a:r>
          </a:p>
          <a:p>
            <a:r>
              <a:rPr lang="en-US" dirty="0" smtClean="0">
                <a:latin typeface="PermianSlabSerifTypeface" panose="02000000000000000000" pitchFamily="50" charset="0"/>
                <a:ea typeface="Open Sans" panose="020B0606030504020204" pitchFamily="34" charset="0"/>
                <a:cs typeface="Open Sans" panose="020B0606030504020204" pitchFamily="34" charset="0"/>
              </a:rPr>
              <a:t>We</a:t>
            </a:r>
            <a:r>
              <a:rPr lang="en-US" baseline="0" dirty="0" smtClean="0">
                <a:latin typeface="PermianSlabSerifTypeface" panose="02000000000000000000" pitchFamily="50" charset="0"/>
                <a:ea typeface="Open Sans" panose="020B0606030504020204" pitchFamily="34" charset="0"/>
                <a:cs typeface="Open Sans" panose="020B0606030504020204" pitchFamily="34" charset="0"/>
              </a:rPr>
              <a:t> would like to set a few meeting norms for our time together. As we move through the day, please keep coming back to what’s best for students and how you can foster an atmosphere which promotes positive student outcomes. We know you are all very busy so we want to ask that you stay present and engaged and use your technology respectfully. Please keep your devices on silent and feel free to step out of the room to answer any calls. We have a rather large group today so we are asking for your help in monitoring the time and being respectful of transitions so we can move through the day smoothly and stay on schedule.</a:t>
            </a:r>
          </a:p>
        </p:txBody>
      </p:sp>
      <p:sp>
        <p:nvSpPr>
          <p:cNvPr id="4" name="Slide Number Placeholder 3"/>
          <p:cNvSpPr>
            <a:spLocks noGrp="1"/>
          </p:cNvSpPr>
          <p:nvPr>
            <p:ph type="sldNum" sz="quarter" idx="10"/>
          </p:nvPr>
        </p:nvSpPr>
        <p:spPr/>
        <p:txBody>
          <a:bodyPr/>
          <a:lstStyle/>
          <a:p>
            <a:fld id="{1DD8BB3D-3357-B54B-B43A-4E8937A96C72}" type="slidenum">
              <a:rPr lang="en-US" smtClean="0"/>
              <a:pPr/>
              <a:t>4</a:t>
            </a:fld>
            <a:endParaRPr lang="en-US" dirty="0"/>
          </a:p>
        </p:txBody>
      </p:sp>
    </p:spTree>
    <p:extLst>
      <p:ext uri="{BB962C8B-B14F-4D97-AF65-F5344CB8AC3E}">
        <p14:creationId xmlns:p14="http://schemas.microsoft.com/office/powerpoint/2010/main" val="215583838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b="1" dirty="0" smtClean="0"/>
              <a:t>: </a:t>
            </a:r>
            <a:r>
              <a:rPr lang="en-US" b="0" dirty="0" smtClean="0"/>
              <a:t>2 min.</a:t>
            </a:r>
            <a:endParaRPr lang="en-US" b="1" dirty="0" smtClean="0"/>
          </a:p>
          <a:p>
            <a:endParaRPr lang="en-US" b="1" dirty="0" smtClean="0"/>
          </a:p>
          <a:p>
            <a:r>
              <a:rPr lang="en-US" b="1" dirty="0" smtClean="0"/>
              <a:t>Materials: </a:t>
            </a:r>
            <a:r>
              <a:rPr lang="en-US" b="0" dirty="0" smtClean="0"/>
              <a:t>Participants’ ELA Standards</a:t>
            </a:r>
            <a:r>
              <a:rPr lang="en-US" b="0" baseline="0" dirty="0" smtClean="0"/>
              <a:t> Document - Appendix</a:t>
            </a:r>
            <a:endParaRPr lang="en-US" b="1" dirty="0" smtClean="0"/>
          </a:p>
          <a:p>
            <a:endParaRPr lang="en-US" b="1" dirty="0" smtClean="0"/>
          </a:p>
          <a:p>
            <a:r>
              <a:rPr lang="en-US" b="1" dirty="0" smtClean="0"/>
              <a:t>Talking</a:t>
            </a:r>
            <a:r>
              <a:rPr lang="en-US" b="1" baseline="0" dirty="0" smtClean="0"/>
              <a:t> Points:</a:t>
            </a:r>
            <a:endParaRPr lang="en-US" dirty="0" smtClean="0"/>
          </a:p>
          <a:p>
            <a:pPr marL="173422" indent="-173422" defTabSz="462458">
              <a:buFont typeface="Arial" charset="0"/>
              <a:buChar char="•"/>
              <a:defRPr/>
            </a:pPr>
            <a:r>
              <a:rPr lang="en-US" dirty="0" smtClean="0"/>
              <a:t>The</a:t>
            </a:r>
            <a:r>
              <a:rPr lang="en-US" baseline="0" dirty="0" smtClean="0"/>
              <a:t> t</a:t>
            </a:r>
            <a:r>
              <a:rPr lang="en-US" dirty="0" smtClean="0"/>
              <a:t>ools</a:t>
            </a:r>
            <a:r>
              <a:rPr lang="en-US" baseline="0" dirty="0" smtClean="0"/>
              <a:t> and resources found in the appendix of the revised ELA Academic Standards were intentionally created to be t</a:t>
            </a:r>
            <a:r>
              <a:rPr lang="en-US" dirty="0" smtClean="0"/>
              <a:t>eacher-centric and</a:t>
            </a:r>
            <a:r>
              <a:rPr lang="en-US" baseline="0" dirty="0" smtClean="0"/>
              <a:t> were added to support educators in gaining a deeper understanding of the expectations of the standards. </a:t>
            </a:r>
          </a:p>
          <a:p>
            <a:pPr marL="171450" indent="-171450">
              <a:buFont typeface="Arial" panose="020B0604020202020204" pitchFamily="34" charset="0"/>
              <a:buChar char="•"/>
            </a:pPr>
            <a:r>
              <a:rPr lang="en-US" b="1" baseline="0" dirty="0" smtClean="0"/>
              <a:t>The glossary </a:t>
            </a:r>
            <a:r>
              <a:rPr lang="en-US" baseline="0" dirty="0" smtClean="0"/>
              <a:t>provides teachers the opportunity to develop common interpretations and understandings of specific ELA terms and concepts. </a:t>
            </a:r>
            <a:r>
              <a:rPr lang="en-US" i="1" baseline="0" dirty="0" smtClean="0"/>
              <a:t>COMMON LANGUAGE connected to COMMON UNDERSTANDING.</a:t>
            </a:r>
          </a:p>
          <a:p>
            <a:pPr marL="171450" indent="-171450">
              <a:buFont typeface="Arial" panose="020B0604020202020204" pitchFamily="34" charset="0"/>
              <a:buChar char="•"/>
            </a:pPr>
            <a:r>
              <a:rPr lang="en-US" b="1" baseline="0" dirty="0" smtClean="0"/>
              <a:t>The Text Complexity Framework </a:t>
            </a:r>
            <a:r>
              <a:rPr lang="en-US" baseline="0" dirty="0" smtClean="0"/>
              <a:t>reminds educators of the importance of considering multiple factors when choosing instructional texts to ensure that they are appropriately complex.</a:t>
            </a:r>
          </a:p>
          <a:p>
            <a:pPr marL="171450" indent="-171450">
              <a:buFont typeface="Arial" panose="020B0604020202020204" pitchFamily="34" charset="0"/>
              <a:buChar char="•"/>
            </a:pPr>
            <a:r>
              <a:rPr lang="is-IS" b="1" baseline="0" dirty="0" smtClean="0"/>
              <a:t>The PLC Discussion Questions:  Suggested Ideas for beginning conversation...</a:t>
            </a:r>
            <a:r>
              <a:rPr lang="is-IS" baseline="0" dirty="0" smtClean="0"/>
              <a:t>provide an additional support as educators work together to better understand and deeply know their ELA Academic Standards. Questions were created to spark conversation and encourage continuous collaborative excavation. Note: this is NOT a PLC Guide.</a:t>
            </a:r>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40</a:t>
            </a:fld>
            <a:endParaRPr lang="en-US">
              <a:solidFill>
                <a:prstClr val="black"/>
              </a:solidFill>
            </a:endParaRPr>
          </a:p>
        </p:txBody>
      </p:sp>
    </p:spTree>
    <p:extLst>
      <p:ext uri="{BB962C8B-B14F-4D97-AF65-F5344CB8AC3E}">
        <p14:creationId xmlns:p14="http://schemas.microsoft.com/office/powerpoint/2010/main" val="24228735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41</a:t>
            </a:fld>
            <a:endParaRPr lang="en-US">
              <a:solidFill>
                <a:prstClr val="black"/>
              </a:solidFill>
            </a:endParaRPr>
          </a:p>
        </p:txBody>
      </p:sp>
    </p:spTree>
    <p:extLst>
      <p:ext uri="{BB962C8B-B14F-4D97-AF65-F5344CB8AC3E}">
        <p14:creationId xmlns:p14="http://schemas.microsoft.com/office/powerpoint/2010/main" val="74384514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dirty="0" smtClean="0"/>
              <a:t>:</a:t>
            </a:r>
            <a:r>
              <a:rPr lang="en-US" baseline="0" dirty="0" smtClean="0"/>
              <a:t> 2</a:t>
            </a:r>
            <a:r>
              <a:rPr lang="en-US" dirty="0" smtClean="0"/>
              <a:t> min.</a:t>
            </a:r>
          </a:p>
          <a:p>
            <a:endParaRPr lang="en-US" dirty="0" smtClean="0"/>
          </a:p>
          <a:p>
            <a:r>
              <a:rPr lang="en-US" b="1" dirty="0" smtClean="0"/>
              <a:t>Materials</a:t>
            </a:r>
            <a:r>
              <a:rPr lang="en-US" dirty="0" smtClean="0"/>
              <a:t>: N/A</a:t>
            </a:r>
          </a:p>
          <a:p>
            <a:endParaRPr lang="en-US" dirty="0" smtClean="0"/>
          </a:p>
          <a:p>
            <a:r>
              <a:rPr lang="en-US" b="1" dirty="0" smtClean="0"/>
              <a:t>Talking</a:t>
            </a:r>
            <a:r>
              <a:rPr lang="en-US" b="1" baseline="0" dirty="0" smtClean="0"/>
              <a:t> Points:</a:t>
            </a:r>
          </a:p>
          <a:p>
            <a:pPr marL="171450" indent="-171450">
              <a:buFont typeface="Arial" charset="0"/>
              <a:buChar char="•"/>
            </a:pPr>
            <a:r>
              <a:rPr lang="en-US" baseline="0" dirty="0" smtClean="0"/>
              <a:t>To begin, and as a reminder, the overall organizational structure of the ELA Academic Standards remains the same; all standards are organized under one of five strands: K-5 Foundational Literacy, 6-12 Language, K-12 Reading for both literature and information text, K-12 Speaking and Listening, and finally K-12 Writing.</a:t>
            </a:r>
          </a:p>
          <a:p>
            <a:pPr marL="171450" indent="-171450">
              <a:buFont typeface="Arial" charset="0"/>
              <a:buChar char="•"/>
            </a:pPr>
            <a:endParaRPr lang="en-US" baseline="0" dirty="0" smtClean="0"/>
          </a:p>
          <a:p>
            <a:pPr marL="171450" indent="-171450">
              <a:buFont typeface="Arial" charset="0"/>
              <a:buChar char="•"/>
            </a:pPr>
            <a:r>
              <a:rPr lang="en-US" baseline="0" dirty="0" smtClean="0"/>
              <a:t>In addition, each strand is further broken down into categories to assist in clarity and the ease of integration within and among standards. For example, the Reading strand has four categories: key ideas and details, craft and structure, integration of knowledge and ideas, and range of reading and level of text complexity. (These categories can be found in the header above each cornerstone standard).</a:t>
            </a:r>
          </a:p>
          <a:p>
            <a:pPr marL="171450" indent="-171450">
              <a:buFont typeface="Arial" charset="0"/>
              <a:buChar char="•"/>
            </a:pPr>
            <a:endParaRPr lang="en-US" baseline="0" dirty="0" smtClean="0"/>
          </a:p>
          <a:p>
            <a:pPr marL="171450" indent="-171450">
              <a:buFont typeface="Arial" charset="0"/>
              <a:buChar char="•"/>
            </a:pPr>
            <a:r>
              <a:rPr lang="en-US" baseline="0" dirty="0" smtClean="0"/>
              <a:t>To better understand each of these five strands, we will review the narratives for each and engage in discussion and reflection as how they – in combination – support literacy development. </a:t>
            </a:r>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42</a:t>
            </a:fld>
            <a:endParaRPr lang="en-US">
              <a:solidFill>
                <a:prstClr val="black"/>
              </a:solidFill>
            </a:endParaRPr>
          </a:p>
        </p:txBody>
      </p:sp>
    </p:spTree>
    <p:extLst>
      <p:ext uri="{BB962C8B-B14F-4D97-AF65-F5344CB8AC3E}">
        <p14:creationId xmlns:p14="http://schemas.microsoft.com/office/powerpoint/2010/main" val="111282362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43</a:t>
            </a:fld>
            <a:endParaRPr lang="en-US">
              <a:solidFill>
                <a:prstClr val="black"/>
              </a:solidFill>
            </a:endParaRPr>
          </a:p>
        </p:txBody>
      </p:sp>
    </p:spTree>
    <p:extLst>
      <p:ext uri="{BB962C8B-B14F-4D97-AF65-F5344CB8AC3E}">
        <p14:creationId xmlns:p14="http://schemas.microsoft.com/office/powerpoint/2010/main" val="183770590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TIME: 12 min</a:t>
            </a:r>
          </a:p>
          <a:p>
            <a:endParaRPr lang="en-US" dirty="0" smtClean="0"/>
          </a:p>
          <a:p>
            <a:r>
              <a:rPr lang="en-US" dirty="0" smtClean="0"/>
              <a:t>Materials: TN ELA Standards Document (narrative</a:t>
            </a:r>
            <a:r>
              <a:rPr lang="en-US" baseline="0" dirty="0" smtClean="0"/>
              <a:t> introductions) for the Foundational Literacy and Language strands</a:t>
            </a:r>
          </a:p>
          <a:p>
            <a:endParaRPr lang="en-US" dirty="0" smtClean="0"/>
          </a:p>
          <a:p>
            <a:r>
              <a:rPr lang="en-US" dirty="0" smtClean="0"/>
              <a:t>Talking</a:t>
            </a:r>
            <a:r>
              <a:rPr lang="en-US" baseline="0" dirty="0" smtClean="0"/>
              <a:t> Points:</a:t>
            </a:r>
          </a:p>
          <a:p>
            <a:pPr marL="173422" marR="0" indent="-173422" algn="l" defTabSz="914400" rtl="0" eaLnBrk="1" fontAlgn="auto" latinLnBrk="0" hangingPunct="1">
              <a:lnSpc>
                <a:spcPct val="100000"/>
              </a:lnSpc>
              <a:spcBef>
                <a:spcPts val="0"/>
              </a:spcBef>
              <a:spcAft>
                <a:spcPts val="0"/>
              </a:spcAft>
              <a:buClrTx/>
              <a:buSzTx/>
              <a:buFont typeface="Arial" charset="0"/>
              <a:buChar char="•"/>
              <a:tabLst/>
              <a:defRPr/>
            </a:pPr>
            <a:r>
              <a:rPr lang="en-US" sz="1200" dirty="0" smtClean="0"/>
              <a:t>Ask participants to read and annotate pages 4-5 of the Foundational K-5 Literacy Standards and pages 17-18 of the Language Standards for K-12</a:t>
            </a:r>
            <a:endParaRPr lang="en-US" baseline="0" dirty="0" smtClean="0"/>
          </a:p>
          <a:p>
            <a:pPr marL="173422" indent="-173422">
              <a:buFont typeface="Arial" charset="0"/>
              <a:buChar char="•"/>
            </a:pPr>
            <a:r>
              <a:rPr lang="en-US" baseline="0" dirty="0" smtClean="0"/>
              <a:t>Ask participants to </a:t>
            </a:r>
            <a:r>
              <a:rPr lang="en-US" b="1" baseline="0" dirty="0" smtClean="0"/>
              <a:t>Think-Pair-Square</a:t>
            </a:r>
            <a:r>
              <a:rPr lang="en-US" baseline="0" dirty="0" smtClean="0"/>
              <a:t> (individual think time and annotation, pair/partner for first guiding question, partner groups find another partner group to equal the “square”)</a:t>
            </a:r>
          </a:p>
          <a:p>
            <a:pPr marL="173422" marR="0" indent="-173422" algn="l" defTabSz="914400" rtl="0" eaLnBrk="1" fontAlgn="auto" latinLnBrk="0" hangingPunct="1">
              <a:lnSpc>
                <a:spcPct val="100000"/>
              </a:lnSpc>
              <a:spcBef>
                <a:spcPts val="0"/>
              </a:spcBef>
              <a:spcAft>
                <a:spcPts val="0"/>
              </a:spcAft>
              <a:buClrTx/>
              <a:buSzTx/>
              <a:buFont typeface="Arial" charset="0"/>
              <a:buChar char="•"/>
              <a:tabLst/>
              <a:defRPr/>
            </a:pPr>
            <a:r>
              <a:rPr lang="is-IS" baseline="0" dirty="0" smtClean="0"/>
              <a:t>Ask 2-3 groups or individuals to share their takeways.</a:t>
            </a:r>
          </a:p>
          <a:p>
            <a:pPr marL="173422" indent="-173422">
              <a:buFont typeface="Arial" charset="0"/>
              <a:buChar char="•"/>
            </a:pPr>
            <a:r>
              <a:rPr lang="en-US" dirty="0" smtClean="0"/>
              <a:t>Ensure in the discussion the right</a:t>
            </a:r>
            <a:r>
              <a:rPr lang="en-US" baseline="0" dirty="0" smtClean="0"/>
              <a:t> answers to those questions are drawn out:</a:t>
            </a:r>
            <a:endParaRPr lang="en-US" dirty="0" smtClean="0"/>
          </a:p>
          <a:p>
            <a:pPr marL="630622" lvl="1" indent="-173422">
              <a:buFont typeface="Arial" charset="0"/>
              <a:buChar char="•"/>
            </a:pPr>
            <a:r>
              <a:rPr lang="en-US" i="1" dirty="0" smtClean="0"/>
              <a:t>It is important for</a:t>
            </a:r>
            <a:r>
              <a:rPr lang="en-US" i="1" baseline="0" dirty="0" smtClean="0"/>
              <a:t> </a:t>
            </a:r>
            <a:r>
              <a:rPr lang="en-US" i="1" dirty="0" smtClean="0"/>
              <a:t>the standards to be taught in an integrated manner to reflect that the skills needed</a:t>
            </a:r>
            <a:r>
              <a:rPr lang="en-US" i="1" baseline="0" dirty="0" smtClean="0"/>
              <a:t> for proficient reading, writing, speaking and listening, and language are interwoven and spiral through the grade levels. </a:t>
            </a:r>
          </a:p>
          <a:p>
            <a:pPr marL="630622" lvl="1" indent="-173422">
              <a:buFont typeface="Arial" charset="0"/>
              <a:buChar char="•"/>
            </a:pPr>
            <a:r>
              <a:rPr lang="en-US" i="1" baseline="0" dirty="0" smtClean="0"/>
              <a:t>The standards have been written based on a progression of skills in the Foundational Literacy Standards like phonological awareness and word and sentence composition. The progression continues to build in the Language Standards toward a more sophisticated manipulation of language </a:t>
            </a:r>
            <a:r>
              <a:rPr lang="en-US" b="0" i="1" baseline="0" dirty="0" smtClean="0"/>
              <a:t>in upper grades, </a:t>
            </a:r>
            <a:r>
              <a:rPr lang="en-US" i="1" baseline="0" dirty="0" smtClean="0"/>
              <a:t>such as making effective choices for meaning and style. </a:t>
            </a:r>
            <a:endParaRPr lang="en-US" i="1" dirty="0" smtClean="0"/>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is-IS" baseline="0" dirty="0" smtClean="0"/>
          </a:p>
          <a:p>
            <a:pPr marL="0" indent="0">
              <a:buFont typeface="Arial" charset="0"/>
              <a:buNone/>
            </a:pPr>
            <a:r>
              <a:rPr lang="is-IS" baseline="0" dirty="0" smtClean="0"/>
              <a:t>Consideration: Have someone chart the discussion takeways on chart paper to be visually referenced throughout the presentation.</a:t>
            </a:r>
            <a:endParaRPr lang="en-US" dirty="0" smtClean="0"/>
          </a:p>
          <a:p>
            <a:pPr marL="173422" indent="-173422">
              <a:buFont typeface="Arial" charset="0"/>
              <a:buChar char="•"/>
            </a:pPr>
            <a:endParaRPr lang="en-US" dirty="0" smtClean="0"/>
          </a:p>
          <a:p>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44</a:t>
            </a:fld>
            <a:endParaRPr lang="en-US">
              <a:solidFill>
                <a:prstClr val="black"/>
              </a:solidFill>
            </a:endParaRPr>
          </a:p>
        </p:txBody>
      </p:sp>
    </p:spTree>
    <p:extLst>
      <p:ext uri="{BB962C8B-B14F-4D97-AF65-F5344CB8AC3E}">
        <p14:creationId xmlns:p14="http://schemas.microsoft.com/office/powerpoint/2010/main" val="109469169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b="0" dirty="0" smtClean="0"/>
              <a:t>:</a:t>
            </a:r>
            <a:r>
              <a:rPr lang="en-US" dirty="0" smtClean="0"/>
              <a:t> &gt;</a:t>
            </a:r>
            <a:r>
              <a:rPr lang="en-US" baseline="0" dirty="0" smtClean="0"/>
              <a:t> 1</a:t>
            </a:r>
            <a:r>
              <a:rPr lang="en-US" dirty="0" smtClean="0"/>
              <a:t> min</a:t>
            </a:r>
          </a:p>
          <a:p>
            <a:endParaRPr lang="en-US" dirty="0" smtClean="0"/>
          </a:p>
          <a:p>
            <a:r>
              <a:rPr lang="en-US" b="1" dirty="0" smtClean="0"/>
              <a:t>Talking</a:t>
            </a:r>
            <a:r>
              <a:rPr lang="en-US" b="1" baseline="0" dirty="0" smtClean="0"/>
              <a:t> Points:</a:t>
            </a:r>
          </a:p>
          <a:p>
            <a:pPr marL="173422" indent="-173422">
              <a:buFont typeface="Arial" charset="0"/>
              <a:buChar char="•"/>
            </a:pPr>
            <a:r>
              <a:rPr lang="en-US" baseline="0" dirty="0" smtClean="0"/>
              <a:t>The </a:t>
            </a:r>
            <a:r>
              <a:rPr lang="en-US" baseline="0" dirty="0" smtClean="0"/>
              <a:t>specific design of the revised standards to highlight this integration</a:t>
            </a:r>
          </a:p>
          <a:p>
            <a:pPr marL="173422" indent="-173422">
              <a:buFont typeface="Arial" charset="0"/>
              <a:buChar char="•"/>
            </a:pPr>
            <a:r>
              <a:rPr lang="en-US" baseline="0" dirty="0" smtClean="0"/>
              <a:t>More </a:t>
            </a:r>
            <a:r>
              <a:rPr lang="en-US" baseline="0" dirty="0" smtClean="0"/>
              <a:t>key takeaways on next </a:t>
            </a:r>
            <a:r>
              <a:rPr lang="en-US" baseline="0" dirty="0" smtClean="0"/>
              <a:t>slide</a:t>
            </a:r>
            <a:endParaRPr lang="en-US" dirty="0" smtClean="0"/>
          </a:p>
          <a:p>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45</a:t>
            </a:fld>
            <a:endParaRPr lang="en-US">
              <a:solidFill>
                <a:prstClr val="black"/>
              </a:solidFill>
            </a:endParaRPr>
          </a:p>
        </p:txBody>
      </p:sp>
    </p:spTree>
    <p:extLst>
      <p:ext uri="{BB962C8B-B14F-4D97-AF65-F5344CB8AC3E}">
        <p14:creationId xmlns:p14="http://schemas.microsoft.com/office/powerpoint/2010/main" val="220870821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b="0" dirty="0" smtClean="0"/>
              <a:t>:</a:t>
            </a:r>
            <a:r>
              <a:rPr lang="en-US" dirty="0" smtClean="0"/>
              <a:t> &gt;</a:t>
            </a:r>
            <a:r>
              <a:rPr lang="en-US" baseline="0" dirty="0" smtClean="0"/>
              <a:t> 1</a:t>
            </a:r>
            <a:r>
              <a:rPr lang="en-US" dirty="0" smtClean="0"/>
              <a:t> min</a:t>
            </a:r>
          </a:p>
          <a:p>
            <a:endParaRPr lang="en-US" dirty="0" smtClean="0"/>
          </a:p>
          <a:p>
            <a:r>
              <a:rPr lang="en-US" b="1" dirty="0" smtClean="0"/>
              <a:t>Talking</a:t>
            </a:r>
            <a:r>
              <a:rPr lang="en-US" b="1" baseline="0" dirty="0" smtClean="0"/>
              <a:t> Points:</a:t>
            </a:r>
          </a:p>
          <a:p>
            <a:pPr marL="173422" indent="-173422">
              <a:buFont typeface="Arial" charset="0"/>
              <a:buChar char="•"/>
            </a:pPr>
            <a:r>
              <a:rPr lang="en-US" baseline="0" dirty="0" smtClean="0"/>
              <a:t>Note bolded words as you walk participants through the content on the slide</a:t>
            </a:r>
            <a:endParaRPr lang="en-US" dirty="0" smtClean="0"/>
          </a:p>
        </p:txBody>
      </p:sp>
      <p:sp>
        <p:nvSpPr>
          <p:cNvPr id="4" name="Slide Number Placeholder 3"/>
          <p:cNvSpPr>
            <a:spLocks noGrp="1"/>
          </p:cNvSpPr>
          <p:nvPr>
            <p:ph type="sldNum" sz="quarter" idx="10"/>
          </p:nvPr>
        </p:nvSpPr>
        <p:spPr/>
        <p:txBody>
          <a:bodyPr/>
          <a:lstStyle/>
          <a:p>
            <a:fld id="{E3DC8AD0-673F-4220-A67C-5A1B7144C67F}" type="slidenum">
              <a:rPr lang="en-US" smtClean="0">
                <a:solidFill>
                  <a:prstClr val="black"/>
                </a:solidFill>
              </a:rPr>
              <a:pPr/>
              <a:t>46</a:t>
            </a:fld>
            <a:endParaRPr lang="en-US" dirty="0">
              <a:solidFill>
                <a:prstClr val="black"/>
              </a:solidFill>
            </a:endParaRPr>
          </a:p>
        </p:txBody>
      </p:sp>
    </p:spTree>
    <p:extLst>
      <p:ext uri="{BB962C8B-B14F-4D97-AF65-F5344CB8AC3E}">
        <p14:creationId xmlns:p14="http://schemas.microsoft.com/office/powerpoint/2010/main" val="424302792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dirty="0" smtClean="0"/>
              <a:t>:</a:t>
            </a:r>
            <a:r>
              <a:rPr lang="en-US" baseline="0" dirty="0" smtClean="0"/>
              <a:t> 15 min</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47</a:t>
            </a:fld>
            <a:endParaRPr lang="en-US">
              <a:solidFill>
                <a:prstClr val="black"/>
              </a:solidFill>
            </a:endParaRPr>
          </a:p>
        </p:txBody>
      </p:sp>
    </p:spTree>
    <p:extLst>
      <p:ext uri="{BB962C8B-B14F-4D97-AF65-F5344CB8AC3E}">
        <p14:creationId xmlns:p14="http://schemas.microsoft.com/office/powerpoint/2010/main" val="345350135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48</a:t>
            </a:fld>
            <a:endParaRPr lang="en-US">
              <a:solidFill>
                <a:prstClr val="black"/>
              </a:solidFill>
            </a:endParaRPr>
          </a:p>
        </p:txBody>
      </p:sp>
    </p:spTree>
    <p:extLst>
      <p:ext uri="{BB962C8B-B14F-4D97-AF65-F5344CB8AC3E}">
        <p14:creationId xmlns:p14="http://schemas.microsoft.com/office/powerpoint/2010/main" val="404610227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b="1" dirty="0" smtClean="0"/>
              <a:t>: </a:t>
            </a:r>
            <a:r>
              <a:rPr lang="en-US" b="0" dirty="0" smtClean="0"/>
              <a:t>20</a:t>
            </a:r>
            <a:r>
              <a:rPr lang="en-US" dirty="0" smtClean="0"/>
              <a:t> min</a:t>
            </a:r>
          </a:p>
          <a:p>
            <a:endParaRPr lang="en-US" dirty="0" smtClean="0"/>
          </a:p>
          <a:p>
            <a:r>
              <a:rPr lang="en-US" b="1" dirty="0" smtClean="0"/>
              <a:t>Materials:</a:t>
            </a:r>
            <a:r>
              <a:rPr lang="en-US" b="1" baseline="0" dirty="0" smtClean="0"/>
              <a:t> </a:t>
            </a:r>
            <a:r>
              <a:rPr lang="en-US" dirty="0" smtClean="0"/>
              <a:t>TN ELA Standards Document (narrative</a:t>
            </a:r>
            <a:r>
              <a:rPr lang="en-US" baseline="0" dirty="0" smtClean="0"/>
              <a:t> introduction) for the Reading strand, chart paper &amp; markers (optional)</a:t>
            </a:r>
            <a:endParaRPr lang="en-US" dirty="0" smtClean="0"/>
          </a:p>
          <a:p>
            <a:endParaRPr lang="en-US" dirty="0" smtClean="0"/>
          </a:p>
          <a:p>
            <a:r>
              <a:rPr lang="en-US" b="1" dirty="0" smtClean="0"/>
              <a:t>Talking</a:t>
            </a:r>
            <a:r>
              <a:rPr lang="en-US" b="1" baseline="0" dirty="0" smtClean="0"/>
              <a:t> Points:</a:t>
            </a:r>
          </a:p>
          <a:p>
            <a:pPr marL="173422" indent="-173422" defTabSz="462458">
              <a:buFont typeface="Arial" charset="0"/>
              <a:buChar char="•"/>
              <a:defRPr/>
            </a:pPr>
            <a:r>
              <a:rPr lang="en-US" dirty="0"/>
              <a:t>As the young adult author Walter Dean Myers famously stated in almost every interview, “Reading is not optional.” </a:t>
            </a:r>
            <a:endParaRPr lang="en-US" dirty="0" smtClean="0"/>
          </a:p>
          <a:p>
            <a:pPr marL="173422" marR="0" indent="-173422" algn="l" defTabSz="462458" rtl="0" eaLnBrk="1" fontAlgn="auto" latinLnBrk="0" hangingPunct="1">
              <a:lnSpc>
                <a:spcPct val="100000"/>
              </a:lnSpc>
              <a:spcBef>
                <a:spcPts val="0"/>
              </a:spcBef>
              <a:spcAft>
                <a:spcPts val="0"/>
              </a:spcAft>
              <a:buClrTx/>
              <a:buSzTx/>
              <a:buFont typeface="Arial" charset="0"/>
              <a:buChar char="•"/>
              <a:tabLst/>
              <a:defRPr/>
            </a:pPr>
            <a:r>
              <a:rPr lang="en-US" sz="1200" dirty="0" smtClean="0"/>
              <a:t>Ask participants to read and annotate </a:t>
            </a:r>
            <a:r>
              <a:rPr lang="en-US" dirty="0" smtClean="0"/>
              <a:t>pages 25-26 of the Reading Standards.</a:t>
            </a:r>
          </a:p>
          <a:p>
            <a:pPr marL="173422" indent="-173422" defTabSz="462458">
              <a:buFont typeface="Arial" charset="0"/>
              <a:buChar char="•"/>
              <a:defRPr/>
            </a:pPr>
            <a:r>
              <a:rPr lang="en-US" dirty="0" smtClean="0"/>
              <a:t>Ask participants</a:t>
            </a:r>
            <a:r>
              <a:rPr lang="en-US" baseline="0" dirty="0" smtClean="0"/>
              <a:t> to </a:t>
            </a:r>
            <a:r>
              <a:rPr lang="en-US" b="1" baseline="0" dirty="0" smtClean="0"/>
              <a:t>Turn and Talk </a:t>
            </a:r>
            <a:r>
              <a:rPr lang="en-US" baseline="0" dirty="0" smtClean="0"/>
              <a:t>about their findings with a partner at their table. </a:t>
            </a:r>
            <a:endParaRPr lang="en-US" baseline="0" dirty="0" smtClean="0"/>
          </a:p>
          <a:p>
            <a:pPr marL="173422" indent="-173422" defTabSz="462458">
              <a:buFont typeface="Arial" charset="0"/>
              <a:buChar char="•"/>
              <a:defRPr/>
            </a:pPr>
            <a:r>
              <a:rPr lang="en-US" baseline="0" dirty="0" smtClean="0"/>
              <a:t>Ask </a:t>
            </a:r>
            <a:r>
              <a:rPr lang="en-US" baseline="0" dirty="0" smtClean="0"/>
              <a:t>2-3 individuals or groups to share out.</a:t>
            </a:r>
          </a:p>
          <a:p>
            <a:pPr marL="173422" indent="-173422" defTabSz="462458">
              <a:buFont typeface="Arial" charset="0"/>
              <a:buChar char="•"/>
              <a:defRPr/>
            </a:pPr>
            <a:r>
              <a:rPr lang="en-US" baseline="0" dirty="0" smtClean="0"/>
              <a:t>Ensure the correct answers to these questions come out in discussion:</a:t>
            </a:r>
          </a:p>
          <a:p>
            <a:pPr marL="630622" marR="0" lvl="1" indent="-173422" algn="l" defTabSz="462458" rtl="0" eaLnBrk="1" fontAlgn="auto" latinLnBrk="0" hangingPunct="1">
              <a:lnSpc>
                <a:spcPct val="100000"/>
              </a:lnSpc>
              <a:spcBef>
                <a:spcPts val="0"/>
              </a:spcBef>
              <a:spcAft>
                <a:spcPts val="0"/>
              </a:spcAft>
              <a:buClrTx/>
              <a:buSzTx/>
              <a:buFont typeface="Arial" charset="0"/>
              <a:buChar char="•"/>
              <a:tabLst/>
              <a:defRPr/>
            </a:pPr>
            <a:r>
              <a:rPr lang="en-US" i="1" baseline="0" dirty="0" smtClean="0"/>
              <a:t>Close reading is the heart of the reading standards. Students should be analyzing short, worthy passages for meaning, craft, and style. As they build stamina, they progress towards the ultimate goal of the reading standards:  to read grade-level complex texts both proficiently </a:t>
            </a:r>
            <a:r>
              <a:rPr lang="en-US" i="1" u="sng" baseline="0" dirty="0" smtClean="0"/>
              <a:t>and</a:t>
            </a:r>
            <a:r>
              <a:rPr lang="en-US" i="1" baseline="0" dirty="0" smtClean="0"/>
              <a:t> independently. </a:t>
            </a:r>
          </a:p>
          <a:p>
            <a:pPr marL="630622" marR="0" lvl="1" indent="-173422" algn="l" defTabSz="462458" rtl="0" eaLnBrk="1" fontAlgn="auto" latinLnBrk="0" hangingPunct="1">
              <a:lnSpc>
                <a:spcPct val="100000"/>
              </a:lnSpc>
              <a:spcBef>
                <a:spcPts val="0"/>
              </a:spcBef>
              <a:spcAft>
                <a:spcPts val="0"/>
              </a:spcAft>
              <a:buClrTx/>
              <a:buSzTx/>
              <a:buFont typeface="Arial" charset="0"/>
              <a:buChar char="•"/>
              <a:tabLst/>
              <a:defRPr/>
            </a:pPr>
            <a:r>
              <a:rPr lang="en-US" i="1" baseline="0" dirty="0" smtClean="0"/>
              <a:t>And let’s not forget, r</a:t>
            </a:r>
            <a:r>
              <a:rPr lang="en-US" i="1" dirty="0" smtClean="0"/>
              <a:t>eading is not isolated </a:t>
            </a:r>
            <a:r>
              <a:rPr lang="en-US" i="1" baseline="0" dirty="0" smtClean="0"/>
              <a:t>to only the ELA classroom.  Science, social studies, and other discipline classrooms can and should use informational texts as a means to explore concepts and build knowledge. </a:t>
            </a:r>
            <a:endParaRPr lang="en-US" i="1" dirty="0" smtClean="0"/>
          </a:p>
          <a:p>
            <a:pPr marL="173422" indent="-173422" defTabSz="462458">
              <a:buFont typeface="Arial" charset="0"/>
              <a:buChar char="•"/>
              <a:defRPr/>
            </a:pPr>
            <a:endParaRPr lang="en-US" baseline="0" dirty="0" smtClean="0"/>
          </a:p>
          <a:p>
            <a:pPr marL="0" indent="0" defTabSz="462458">
              <a:buFont typeface="Arial" charset="0"/>
              <a:buNone/>
              <a:defRPr/>
            </a:pPr>
            <a:endParaRPr lang="is-IS" baseline="0" dirty="0" smtClean="0"/>
          </a:p>
          <a:p>
            <a:pPr marL="0" indent="0" defTabSz="462458">
              <a:buFont typeface="Arial" charset="0"/>
              <a:buNone/>
              <a:defRPr/>
            </a:pPr>
            <a:r>
              <a:rPr lang="is-IS" baseline="0" dirty="0" smtClean="0"/>
              <a:t>Consideration: Have someone chart the discussion takeways on chart paper to be visually referenced throughout the presentation.</a:t>
            </a:r>
            <a:endParaRPr lang="en-US" dirty="0" smtClean="0"/>
          </a:p>
          <a:p>
            <a:pPr marL="173422" indent="-173422" defTabSz="462458">
              <a:buFont typeface="Arial" charset="0"/>
              <a:buChar char="•"/>
              <a:defRPr/>
            </a:pPr>
            <a:endParaRPr lang="en-US" dirty="0" smtClean="0"/>
          </a:p>
          <a:p>
            <a:pPr marL="173422" indent="-173422" defTabSz="462458">
              <a:buFont typeface="Arial" charset="0"/>
              <a:buChar char="•"/>
              <a:defRPr/>
            </a:pPr>
            <a:endParaRPr lang="en-US" dirty="0" smtClean="0"/>
          </a:p>
          <a:p>
            <a:pPr marL="173422" indent="-173422" defTabSz="462458">
              <a:buFont typeface="Arial" charset="0"/>
              <a:buChar char="•"/>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E3DC8AD0-673F-4220-A67C-5A1B7144C67F}" type="slidenum">
              <a:rPr lang="en-US" smtClean="0">
                <a:solidFill>
                  <a:prstClr val="black"/>
                </a:solidFill>
              </a:rPr>
              <a:pPr/>
              <a:t>49</a:t>
            </a:fld>
            <a:endParaRPr lang="en-US">
              <a:solidFill>
                <a:prstClr val="black"/>
              </a:solidFill>
            </a:endParaRPr>
          </a:p>
        </p:txBody>
      </p:sp>
    </p:spTree>
    <p:extLst>
      <p:ext uri="{BB962C8B-B14F-4D97-AF65-F5344CB8AC3E}">
        <p14:creationId xmlns:p14="http://schemas.microsoft.com/office/powerpoint/2010/main" val="42069872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latin typeface="PermianSlabSerifTypeface" panose="02000000000000000000" pitchFamily="50" charset="0"/>
              </a:rPr>
              <a:t>Time</a:t>
            </a:r>
            <a:r>
              <a:rPr lang="en-US" dirty="0">
                <a:latin typeface="PermianSlabSerifTypeface" panose="02000000000000000000" pitchFamily="50" charset="0"/>
              </a:rPr>
              <a:t>: 2 minutes</a:t>
            </a:r>
          </a:p>
          <a:p>
            <a:endParaRPr lang="en-US" dirty="0">
              <a:latin typeface="PermianSlabSerifTypeface" panose="02000000000000000000" pitchFamily="50" charset="0"/>
            </a:endParaRPr>
          </a:p>
          <a:p>
            <a:r>
              <a:rPr lang="en-US" b="1" dirty="0">
                <a:latin typeface="PermianSlabSerifTypeface" panose="02000000000000000000" pitchFamily="50" charset="0"/>
              </a:rPr>
              <a:t>Talking Points</a:t>
            </a:r>
            <a:r>
              <a:rPr lang="en-US" dirty="0">
                <a:latin typeface="PermianSlabSerifTypeface" panose="02000000000000000000" pitchFamily="50" charset="0"/>
              </a:rPr>
              <a:t>:</a:t>
            </a:r>
          </a:p>
          <a:p>
            <a:r>
              <a:rPr lang="en-US" dirty="0">
                <a:latin typeface="PermianSlabSerifTypeface" panose="02000000000000000000" pitchFamily="50" charset="0"/>
              </a:rPr>
              <a:t>Today, our </a:t>
            </a:r>
            <a:r>
              <a:rPr lang="en-US" dirty="0" smtClean="0">
                <a:latin typeface="PermianSlabSerifTypeface" panose="02000000000000000000" pitchFamily="50" charset="0"/>
              </a:rPr>
              <a:t>first objective</a:t>
            </a:r>
            <a:r>
              <a:rPr lang="en-US" baseline="0" dirty="0" smtClean="0">
                <a:latin typeface="PermianSlabSerifTypeface" panose="02000000000000000000" pitchFamily="50" charset="0"/>
              </a:rPr>
              <a:t> is that you will</a:t>
            </a:r>
            <a:r>
              <a:rPr lang="en-US" dirty="0" smtClean="0">
                <a:latin typeface="PermianSlabSerifTypeface" panose="02000000000000000000" pitchFamily="50" charset="0"/>
              </a:rPr>
              <a:t> </a:t>
            </a:r>
            <a:r>
              <a:rPr lang="en-US" dirty="0">
                <a:latin typeface="PermianSlabSerifTypeface" panose="02000000000000000000" pitchFamily="50" charset="0"/>
              </a:rPr>
              <a:t>leave with a clear, high-level understanding of the structure of the new standards documents, the revisions and refinements that were made to the </a:t>
            </a:r>
            <a:r>
              <a:rPr lang="en-US" dirty="0" smtClean="0">
                <a:latin typeface="PermianSlabSerifTypeface" panose="02000000000000000000" pitchFamily="50" charset="0"/>
              </a:rPr>
              <a:t>standards, </a:t>
            </a:r>
            <a:r>
              <a:rPr lang="en-US" dirty="0">
                <a:latin typeface="PermianSlabSerifTypeface" panose="02000000000000000000" pitchFamily="50" charset="0"/>
              </a:rPr>
              <a:t>and </a:t>
            </a:r>
            <a:r>
              <a:rPr lang="en-US" dirty="0" smtClean="0">
                <a:latin typeface="PermianSlabSerifTypeface" panose="02000000000000000000" pitchFamily="50" charset="0"/>
              </a:rPr>
              <a:t>an understanding</a:t>
            </a:r>
            <a:r>
              <a:rPr lang="en-US" baseline="0" dirty="0" smtClean="0">
                <a:latin typeface="PermianSlabSerifTypeface" panose="02000000000000000000" pitchFamily="50" charset="0"/>
              </a:rPr>
              <a:t> that our </a:t>
            </a:r>
            <a:r>
              <a:rPr lang="en-US" dirty="0" smtClean="0">
                <a:latin typeface="PermianSlabSerifTypeface" panose="02000000000000000000" pitchFamily="50" charset="0"/>
              </a:rPr>
              <a:t>academic </a:t>
            </a:r>
            <a:r>
              <a:rPr lang="en-US" dirty="0">
                <a:latin typeface="PermianSlabSerifTypeface" panose="02000000000000000000" pitchFamily="50" charset="0"/>
              </a:rPr>
              <a:t>expectations have not changed. </a:t>
            </a:r>
            <a:r>
              <a:rPr lang="en-US" dirty="0" smtClean="0">
                <a:latin typeface="PermianSlabSerifTypeface" panose="02000000000000000000" pitchFamily="50" charset="0"/>
              </a:rPr>
              <a:t>(Next slide: two more objectives listed).</a:t>
            </a:r>
            <a:endParaRPr lang="en-US" dirty="0">
              <a:latin typeface="PermianSlabSerifTypeface" panose="02000000000000000000" pitchFamily="50" charset="0"/>
            </a:endParaRPr>
          </a:p>
        </p:txBody>
      </p:sp>
      <p:sp>
        <p:nvSpPr>
          <p:cNvPr id="4" name="Slide Number Placeholder 3"/>
          <p:cNvSpPr>
            <a:spLocks noGrp="1"/>
          </p:cNvSpPr>
          <p:nvPr>
            <p:ph type="sldNum" sz="quarter" idx="10"/>
          </p:nvPr>
        </p:nvSpPr>
        <p:spPr/>
        <p:txBody>
          <a:bodyPr/>
          <a:lstStyle/>
          <a:p>
            <a:fld id="{1DD8BB3D-3357-B54B-B43A-4E8937A96C72}" type="slidenum">
              <a:rPr lang="en-US" smtClean="0"/>
              <a:t>5</a:t>
            </a:fld>
            <a:endParaRPr lang="en-US"/>
          </a:p>
        </p:txBody>
      </p:sp>
    </p:spTree>
    <p:extLst>
      <p:ext uri="{BB962C8B-B14F-4D97-AF65-F5344CB8AC3E}">
        <p14:creationId xmlns:p14="http://schemas.microsoft.com/office/powerpoint/2010/main" val="419174313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b="1" dirty="0" smtClean="0"/>
              <a:t>:</a:t>
            </a:r>
            <a:r>
              <a:rPr lang="en-US" dirty="0" smtClean="0"/>
              <a:t> 1 min</a:t>
            </a:r>
          </a:p>
          <a:p>
            <a:endParaRPr lang="en-US" dirty="0" smtClean="0"/>
          </a:p>
          <a:p>
            <a:r>
              <a:rPr lang="en-US" b="1" dirty="0" smtClean="0"/>
              <a:t>Talking</a:t>
            </a:r>
            <a:r>
              <a:rPr lang="en-US" b="1" baseline="0" dirty="0" smtClean="0"/>
              <a:t> Points:</a:t>
            </a:r>
            <a:endParaRPr lang="en-US" b="1" dirty="0" smtClean="0"/>
          </a:p>
          <a:p>
            <a:pPr marL="173422" indent="-173422" defTabSz="462458">
              <a:buFont typeface="Arial" charset="0"/>
              <a:buChar char="•"/>
              <a:defRPr/>
            </a:pPr>
            <a:r>
              <a:rPr lang="en-US" baseline="0" dirty="0" smtClean="0"/>
              <a:t>Walk participants through bullets</a:t>
            </a:r>
          </a:p>
          <a:p>
            <a:pPr marL="173422" marR="0" indent="-173422" algn="l" defTabSz="462458" rtl="0" eaLnBrk="1" fontAlgn="auto" latinLnBrk="0" hangingPunct="1">
              <a:lnSpc>
                <a:spcPct val="100000"/>
              </a:lnSpc>
              <a:spcBef>
                <a:spcPts val="0"/>
              </a:spcBef>
              <a:spcAft>
                <a:spcPts val="0"/>
              </a:spcAft>
              <a:buClrTx/>
              <a:buSzTx/>
              <a:buFont typeface="Arial" charset="0"/>
              <a:buChar char="•"/>
              <a:tabLst/>
              <a:defRPr/>
            </a:pPr>
            <a:r>
              <a:rPr lang="en-US" baseline="0" dirty="0" smtClean="0"/>
              <a:t>First bullet, make sure to emphasize: </a:t>
            </a:r>
            <a:r>
              <a:rPr lang="en-US" i="0" baseline="0" dirty="0" smtClean="0"/>
              <a:t>In the elementary grades, ELA instruction should implement a balanced approach focusing on both foundational literacy skills and reading comprehension skills.</a:t>
            </a:r>
            <a:r>
              <a:rPr lang="en-US" sz="1200" i="0" kern="1200" dirty="0" smtClean="0">
                <a:solidFill>
                  <a:schemeClr val="tx1"/>
                </a:solidFill>
                <a:effectLst/>
                <a:latin typeface="+mn-lt"/>
                <a:ea typeface="+mn-ea"/>
                <a:cs typeface="+mn-cs"/>
              </a:rPr>
              <a:t> Systematic &amp; explicit foundational skills instruction should occur but it is connected to an authentic experience with text. </a:t>
            </a:r>
            <a:endParaRPr lang="en-US" sz="1200" i="1" kern="1200" dirty="0" smtClean="0">
              <a:solidFill>
                <a:schemeClr val="tx1"/>
              </a:solidFill>
              <a:effectLst/>
              <a:latin typeface="+mn-lt"/>
              <a:ea typeface="+mn-ea"/>
              <a:cs typeface="+mn-cs"/>
            </a:endParaRPr>
          </a:p>
          <a:p>
            <a:pPr marL="173422" marR="0" indent="-173422" algn="l" defTabSz="462458" rtl="0" eaLnBrk="1" fontAlgn="auto" latinLnBrk="0" hangingPunct="1">
              <a:lnSpc>
                <a:spcPct val="100000"/>
              </a:lnSpc>
              <a:spcBef>
                <a:spcPts val="0"/>
              </a:spcBef>
              <a:spcAft>
                <a:spcPts val="0"/>
              </a:spcAft>
              <a:buClrTx/>
              <a:buSzTx/>
              <a:buFont typeface="Arial" charset="0"/>
              <a:buChar char="•"/>
              <a:tabLst/>
              <a:defRPr/>
            </a:pPr>
            <a:r>
              <a:rPr lang="en-US" baseline="0" dirty="0" smtClean="0"/>
              <a:t>Through </a:t>
            </a:r>
            <a:r>
              <a:rPr lang="en-US" baseline="0" dirty="0" smtClean="0"/>
              <a:t>this progression, and in this age of information, students must be able to read detailed, complex text to interpret the world around them. Be it the literary world, the natural world, the academic world, or the work world, “Reading is a matter of survival” (Smith, 2014).</a:t>
            </a:r>
          </a:p>
          <a:p>
            <a:pPr marL="173422" indent="-173422">
              <a:buFont typeface="Arial" charset="0"/>
              <a:buChar char="•"/>
            </a:pPr>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50</a:t>
            </a:fld>
            <a:endParaRPr lang="en-US">
              <a:solidFill>
                <a:prstClr val="black"/>
              </a:solidFill>
            </a:endParaRPr>
          </a:p>
        </p:txBody>
      </p:sp>
    </p:spTree>
    <p:extLst>
      <p:ext uri="{BB962C8B-B14F-4D97-AF65-F5344CB8AC3E}">
        <p14:creationId xmlns:p14="http://schemas.microsoft.com/office/powerpoint/2010/main" val="201416558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51</a:t>
            </a:fld>
            <a:endParaRPr lang="en-US">
              <a:solidFill>
                <a:prstClr val="black"/>
              </a:solidFill>
            </a:endParaRPr>
          </a:p>
        </p:txBody>
      </p:sp>
    </p:spTree>
    <p:extLst>
      <p:ext uri="{BB962C8B-B14F-4D97-AF65-F5344CB8AC3E}">
        <p14:creationId xmlns:p14="http://schemas.microsoft.com/office/powerpoint/2010/main" val="161621499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b="1" dirty="0" smtClean="0"/>
              <a:t>:</a:t>
            </a:r>
            <a:r>
              <a:rPr lang="en-US" dirty="0" smtClean="0"/>
              <a:t> 3 min</a:t>
            </a:r>
          </a:p>
          <a:p>
            <a:endParaRPr lang="en-US" dirty="0" smtClean="0"/>
          </a:p>
          <a:p>
            <a:r>
              <a:rPr lang="en-US" b="1" dirty="0" smtClean="0"/>
              <a:t>Talking</a:t>
            </a:r>
            <a:r>
              <a:rPr lang="en-US" b="1" baseline="0" dirty="0" smtClean="0"/>
              <a:t> Points:</a:t>
            </a:r>
          </a:p>
          <a:p>
            <a:pPr marL="173422" indent="-173422" defTabSz="462458">
              <a:buFont typeface="Arial" charset="0"/>
              <a:buChar char="•"/>
              <a:defRPr/>
            </a:pPr>
            <a:r>
              <a:rPr lang="en-US" dirty="0" smtClean="0"/>
              <a:t>The Speaking and Listening standards serve as a bridge between reading and writing skills: in the ELA classroom, students share their understandings and ideas gleaned from reading and develop their written voice through presentations, public speaking, and participation in classroom discussions. </a:t>
            </a:r>
          </a:p>
          <a:p>
            <a:pPr marL="173422" indent="-173422" defTabSz="462458">
              <a:buFont typeface="Arial" charset="0"/>
              <a:buChar char="•"/>
              <a:defRPr/>
            </a:pPr>
            <a:r>
              <a:rPr lang="en-US" dirty="0" smtClean="0"/>
              <a:t>Let’s look at some data that supports this information.</a:t>
            </a:r>
            <a:endParaRPr lang="en-US" baseline="0" dirty="0" smtClean="0"/>
          </a:p>
          <a:p>
            <a:pPr marL="173422" indent="-173422">
              <a:buFont typeface="Arial" charset="0"/>
              <a:buChar char="•"/>
            </a:pPr>
            <a:r>
              <a:rPr lang="en-US" baseline="0" dirty="0" smtClean="0"/>
              <a:t>Much like the standards serve as a bridge between reading and writing, i</a:t>
            </a:r>
            <a:r>
              <a:rPr lang="en-US" dirty="0" smtClean="0"/>
              <a:t>t is important to recognize that a student’s oral language continues to build</a:t>
            </a:r>
            <a:r>
              <a:rPr lang="en-US" baseline="0" dirty="0" smtClean="0"/>
              <a:t> comprehension and even outpaces the complexity of what students can read independently. </a:t>
            </a:r>
          </a:p>
          <a:p>
            <a:pPr marL="173422" indent="-173422">
              <a:buFont typeface="Arial" charset="0"/>
              <a:buChar char="•"/>
            </a:pPr>
            <a:r>
              <a:rPr lang="en-US" baseline="0" dirty="0" smtClean="0"/>
              <a:t>Unfortunately, the S&amp;L strand is the one strand that is commonly left out of instructional planning. However, this data suggests we should take advantage of the rich support that this strand offers in deepening comprehension.</a:t>
            </a:r>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52</a:t>
            </a:fld>
            <a:endParaRPr lang="en-US">
              <a:solidFill>
                <a:prstClr val="black"/>
              </a:solidFill>
            </a:endParaRPr>
          </a:p>
        </p:txBody>
      </p:sp>
    </p:spTree>
    <p:extLst>
      <p:ext uri="{BB962C8B-B14F-4D97-AF65-F5344CB8AC3E}">
        <p14:creationId xmlns:p14="http://schemas.microsoft.com/office/powerpoint/2010/main" val="110512798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b="1" dirty="0" smtClean="0"/>
              <a:t>: </a:t>
            </a:r>
            <a:r>
              <a:rPr lang="en-US" b="0" dirty="0" smtClean="0"/>
              <a:t>20</a:t>
            </a:r>
            <a:r>
              <a:rPr lang="en-US" dirty="0" smtClean="0"/>
              <a:t> min</a:t>
            </a:r>
          </a:p>
          <a:p>
            <a:endParaRPr lang="en-US" dirty="0" smtClean="0"/>
          </a:p>
          <a:p>
            <a:r>
              <a:rPr lang="en-US" b="1" dirty="0" smtClean="0"/>
              <a:t>Materials: </a:t>
            </a:r>
            <a:r>
              <a:rPr lang="en-US" dirty="0" smtClean="0"/>
              <a:t>TN ELA Standards Document (narrative</a:t>
            </a:r>
            <a:r>
              <a:rPr lang="en-US" baseline="0" dirty="0" smtClean="0"/>
              <a:t> introductions) for the Speaking &amp; Listening and Writing strands, chart paper &amp; markers (optional)</a:t>
            </a:r>
            <a:endParaRPr lang="en-US" dirty="0" smtClean="0"/>
          </a:p>
          <a:p>
            <a:endParaRPr lang="en-US" dirty="0" smtClean="0"/>
          </a:p>
          <a:p>
            <a:r>
              <a:rPr lang="en-US" b="1" dirty="0" smtClean="0"/>
              <a:t>Talking</a:t>
            </a:r>
            <a:r>
              <a:rPr lang="en-US" b="1" baseline="0" dirty="0" smtClean="0"/>
              <a:t> Points:</a:t>
            </a:r>
          </a:p>
          <a:p>
            <a:pPr marL="173422" marR="0" indent="-173422" algn="l" defTabSz="462458" rtl="0" eaLnBrk="1" fontAlgn="auto" latinLnBrk="0" hangingPunct="1">
              <a:lnSpc>
                <a:spcPct val="100000"/>
              </a:lnSpc>
              <a:spcBef>
                <a:spcPts val="0"/>
              </a:spcBef>
              <a:spcAft>
                <a:spcPts val="0"/>
              </a:spcAft>
              <a:buClrTx/>
              <a:buSzTx/>
              <a:buFont typeface="Arial" charset="0"/>
              <a:buChar char="•"/>
              <a:tabLst/>
              <a:defRPr/>
            </a:pPr>
            <a:r>
              <a:rPr lang="en-US" sz="1200" dirty="0" smtClean="0"/>
              <a:t>Ask participants to r</a:t>
            </a:r>
            <a:r>
              <a:rPr lang="en-US" dirty="0" smtClean="0"/>
              <a:t>ead and annotate</a:t>
            </a:r>
            <a:r>
              <a:rPr lang="en-US" baseline="0" dirty="0" smtClean="0"/>
              <a:t> </a:t>
            </a:r>
            <a:r>
              <a:rPr lang="en-US" dirty="0" smtClean="0"/>
              <a:t>pages 40-41 of the Speaking and Listening Standards and pages 49-50</a:t>
            </a:r>
            <a:r>
              <a:rPr lang="en-US" baseline="0" dirty="0" smtClean="0"/>
              <a:t> of the Writing Standards</a:t>
            </a:r>
            <a:r>
              <a:rPr lang="en-US" dirty="0" smtClean="0"/>
              <a:t>. </a:t>
            </a:r>
          </a:p>
          <a:p>
            <a:pPr marL="173422" indent="-173422" defTabSz="462458">
              <a:buFont typeface="Arial" charset="0"/>
              <a:buChar char="•"/>
              <a:defRPr/>
            </a:pPr>
            <a:r>
              <a:rPr lang="en-US" dirty="0" smtClean="0"/>
              <a:t>Ask participants</a:t>
            </a:r>
            <a:r>
              <a:rPr lang="en-US" baseline="0" dirty="0" smtClean="0"/>
              <a:t> to USE THE </a:t>
            </a:r>
            <a:r>
              <a:rPr lang="en-US" b="1" baseline="0" dirty="0" smtClean="0"/>
              <a:t>MAITRE’D PROTOCOL</a:t>
            </a:r>
            <a:r>
              <a:rPr lang="en-US" baseline="0" dirty="0" smtClean="0"/>
              <a:t>: WITH 3 QUESTIONS, EACH ROUND WILL CONSIST OF CORE STAFF ASKING PARTCIPANTS TO “FIND A TABLE FOR 3, OR TABLE FOR 5” ETC. THE IDEA IS THAT FOR EACH OF THE 3 GUIDING QUESTIONS, PARTICPANTS WILL COLLABORATE WITH A DIFFERENT NUMBER OF OTHER INDIVIDUALS. WHEN FACILITATOR SAYS “TABLE FOR 3” (FOR EXAMPLE), PARTICIPANTS MOVE AROUND THE ROOM AND FORM A GROUP OF 3 WITH ANYONE THEY CHOOSE TO DISCUSS THE GIVEN QUESTION.</a:t>
            </a:r>
          </a:p>
          <a:p>
            <a:pPr marL="173422" indent="-173422" defTabSz="462458">
              <a:buFont typeface="Arial" charset="0"/>
              <a:buChar char="•"/>
              <a:defRPr/>
            </a:pPr>
            <a:r>
              <a:rPr lang="en-US" baseline="0" dirty="0" smtClean="0"/>
              <a:t>Ask 2-3 individuals or groups to share out if time allows (key takeaways on next slide help draw out correct answers). </a:t>
            </a:r>
          </a:p>
          <a:p>
            <a:pPr marL="173422" indent="-173422" defTabSz="462458">
              <a:buFont typeface="Arial" charset="0"/>
              <a:buChar char="•"/>
              <a:defRPr/>
            </a:pPr>
            <a:endParaRPr lang="is-IS" baseline="0" dirty="0" smtClean="0"/>
          </a:p>
          <a:p>
            <a:pPr marL="0" indent="0" defTabSz="462458">
              <a:buFont typeface="Arial" charset="0"/>
              <a:buNone/>
              <a:defRPr/>
            </a:pPr>
            <a:r>
              <a:rPr lang="is-IS" baseline="0" dirty="0" smtClean="0"/>
              <a:t>Consideration: Have someone chart discussion takeways on chart paper to be visually referenced throughout the presentation.</a:t>
            </a:r>
            <a:endParaRPr lang="en-US" dirty="0" smtClean="0"/>
          </a:p>
          <a:p>
            <a:pPr marL="173422" indent="-173422" defTabSz="462458">
              <a:buFont typeface="Arial" charset="0"/>
              <a:buChar char="•"/>
              <a:defRPr/>
            </a:pPr>
            <a:endParaRPr lang="en-US" dirty="0" smtClean="0"/>
          </a:p>
          <a:p>
            <a:pPr marL="173422" indent="-173422" defTabSz="462458">
              <a:buFont typeface="Arial" charset="0"/>
              <a:buChar char="•"/>
              <a:defRPr/>
            </a:pPr>
            <a:endParaRPr lang="en-US" dirty="0" smtClean="0"/>
          </a:p>
          <a:p>
            <a:pPr marL="173422" indent="-173422">
              <a:buFont typeface="Arial" charset="0"/>
              <a:buChar char="•"/>
            </a:pPr>
            <a:endParaRPr lang="en-US" dirty="0" smtClean="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53</a:t>
            </a:fld>
            <a:endParaRPr lang="en-US">
              <a:solidFill>
                <a:prstClr val="black"/>
              </a:solidFill>
            </a:endParaRPr>
          </a:p>
        </p:txBody>
      </p:sp>
    </p:spTree>
    <p:extLst>
      <p:ext uri="{BB962C8B-B14F-4D97-AF65-F5344CB8AC3E}">
        <p14:creationId xmlns:p14="http://schemas.microsoft.com/office/powerpoint/2010/main" val="275747615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b="1" dirty="0" smtClean="0"/>
              <a:t>:</a:t>
            </a:r>
            <a:r>
              <a:rPr lang="en-US" dirty="0" smtClean="0"/>
              <a:t> &gt;</a:t>
            </a:r>
            <a:r>
              <a:rPr lang="en-US" baseline="0" dirty="0" smtClean="0"/>
              <a:t> 1</a:t>
            </a:r>
            <a:r>
              <a:rPr lang="en-US" dirty="0" smtClean="0"/>
              <a:t> min</a:t>
            </a:r>
          </a:p>
          <a:p>
            <a:endParaRPr lang="en-US" dirty="0" smtClean="0"/>
          </a:p>
          <a:p>
            <a:r>
              <a:rPr lang="en-US" b="1" dirty="0" smtClean="0"/>
              <a:t>Talking</a:t>
            </a:r>
            <a:r>
              <a:rPr lang="en-US" b="1" baseline="0" dirty="0" smtClean="0"/>
              <a:t> Points:</a:t>
            </a:r>
            <a:endParaRPr lang="en-US" b="1" dirty="0" smtClean="0"/>
          </a:p>
          <a:p>
            <a:pPr marL="173422" marR="0" indent="-173422" algn="l" defTabSz="462458" rtl="0" eaLnBrk="1" fontAlgn="auto" latinLnBrk="0" hangingPunct="1">
              <a:lnSpc>
                <a:spcPct val="100000"/>
              </a:lnSpc>
              <a:spcBef>
                <a:spcPts val="0"/>
              </a:spcBef>
              <a:spcAft>
                <a:spcPts val="0"/>
              </a:spcAft>
              <a:buClrTx/>
              <a:buSzTx/>
              <a:buFont typeface="Arial" charset="0"/>
              <a:buChar char="•"/>
              <a:tabLst/>
              <a:defRPr/>
            </a:pPr>
            <a:r>
              <a:rPr lang="en-US" dirty="0" smtClean="0"/>
              <a:t>Walk participants through content</a:t>
            </a:r>
            <a:r>
              <a:rPr lang="en-US" baseline="0" dirty="0" smtClean="0"/>
              <a:t> on slide.</a:t>
            </a:r>
          </a:p>
          <a:p>
            <a:pPr marL="0" indent="0">
              <a:buFont typeface="Arial" charset="0"/>
              <a:buNone/>
            </a:pPr>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54</a:t>
            </a:fld>
            <a:endParaRPr lang="en-US">
              <a:solidFill>
                <a:prstClr val="black"/>
              </a:solidFill>
            </a:endParaRPr>
          </a:p>
        </p:txBody>
      </p:sp>
    </p:spTree>
    <p:extLst>
      <p:ext uri="{BB962C8B-B14F-4D97-AF65-F5344CB8AC3E}">
        <p14:creationId xmlns:p14="http://schemas.microsoft.com/office/powerpoint/2010/main" val="136602667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b="1" dirty="0" smtClean="0"/>
              <a:t>:</a:t>
            </a:r>
            <a:r>
              <a:rPr lang="en-US" dirty="0" smtClean="0"/>
              <a:t> &gt;</a:t>
            </a:r>
            <a:r>
              <a:rPr lang="en-US" baseline="0" dirty="0" smtClean="0"/>
              <a:t> 1</a:t>
            </a:r>
            <a:r>
              <a:rPr lang="en-US" dirty="0" smtClean="0"/>
              <a:t> min</a:t>
            </a:r>
          </a:p>
          <a:p>
            <a:endParaRPr lang="en-US" dirty="0" smtClean="0"/>
          </a:p>
          <a:p>
            <a:r>
              <a:rPr lang="en-US" b="1" dirty="0" smtClean="0"/>
              <a:t>Talking</a:t>
            </a:r>
            <a:r>
              <a:rPr lang="en-US" b="1" baseline="0" dirty="0" smtClean="0"/>
              <a:t> Points:</a:t>
            </a:r>
            <a:endParaRPr lang="en-US" b="1" dirty="0" smtClean="0"/>
          </a:p>
          <a:p>
            <a:pPr marL="173422" marR="0" indent="-173422" algn="l" defTabSz="462458" rtl="0" eaLnBrk="1" fontAlgn="auto" latinLnBrk="0" hangingPunct="1">
              <a:lnSpc>
                <a:spcPct val="100000"/>
              </a:lnSpc>
              <a:spcBef>
                <a:spcPts val="0"/>
              </a:spcBef>
              <a:spcAft>
                <a:spcPts val="0"/>
              </a:spcAft>
              <a:buClrTx/>
              <a:buSzTx/>
              <a:buFont typeface="Arial" charset="0"/>
              <a:buChar char="•"/>
              <a:tabLst/>
              <a:defRPr/>
            </a:pPr>
            <a:r>
              <a:rPr lang="en-US" dirty="0" smtClean="0"/>
              <a:t>Walk participants through content</a:t>
            </a:r>
            <a:r>
              <a:rPr lang="en-US" baseline="0" dirty="0" smtClean="0"/>
              <a:t> on slide.</a:t>
            </a:r>
            <a:endParaRPr lang="en-US" dirty="0" smtClean="0"/>
          </a:p>
          <a:p>
            <a:pPr marL="173422" indent="-173422" defTabSz="462458">
              <a:buFont typeface="Arial" charset="0"/>
              <a:buChar char="•"/>
              <a:defRPr/>
            </a:pPr>
            <a:r>
              <a:rPr lang="en-US" dirty="0" smtClean="0"/>
              <a:t>Tennessee students matter, so writing must matter if young people are to graduate from high school and be successful in the post-secondary endeavors they pursue.  </a:t>
            </a:r>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55</a:t>
            </a:fld>
            <a:endParaRPr lang="en-US">
              <a:solidFill>
                <a:prstClr val="black"/>
              </a:solidFill>
            </a:endParaRPr>
          </a:p>
        </p:txBody>
      </p:sp>
    </p:spTree>
    <p:extLst>
      <p:ext uri="{BB962C8B-B14F-4D97-AF65-F5344CB8AC3E}">
        <p14:creationId xmlns:p14="http://schemas.microsoft.com/office/powerpoint/2010/main" val="257597801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 minute</a:t>
            </a:r>
          </a:p>
          <a:p>
            <a:endParaRPr lang="en-US" dirty="0" smtClean="0"/>
          </a:p>
          <a:p>
            <a:r>
              <a:rPr lang="en-US" b="1" dirty="0" smtClean="0"/>
              <a:t>Talking Points</a:t>
            </a:r>
            <a:r>
              <a:rPr lang="en-US" dirty="0" smtClean="0"/>
              <a:t>:</a:t>
            </a:r>
          </a:p>
          <a:p>
            <a:endParaRPr lang="en-US" baseline="0" dirty="0" smtClean="0"/>
          </a:p>
          <a:p>
            <a:r>
              <a:rPr lang="en-US" baseline="0" dirty="0" smtClean="0"/>
              <a:t>Let’s </a:t>
            </a:r>
            <a:r>
              <a:rPr lang="en-US" baseline="0" dirty="0" smtClean="0"/>
              <a:t>talk about the </a:t>
            </a:r>
            <a:r>
              <a:rPr lang="en-US" baseline="0" dirty="0" smtClean="0"/>
              <a:t>Tennessee Math Academic standards</a:t>
            </a:r>
            <a:r>
              <a:rPr lang="en-US" baseline="0" dirty="0" smtClean="0"/>
              <a:t>.</a:t>
            </a:r>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56</a:t>
            </a:fld>
            <a:endParaRPr lang="en-US">
              <a:solidFill>
                <a:prstClr val="black"/>
              </a:solidFill>
            </a:endParaRPr>
          </a:p>
        </p:txBody>
      </p:sp>
    </p:spTree>
    <p:extLst>
      <p:ext uri="{BB962C8B-B14F-4D97-AF65-F5344CB8AC3E}">
        <p14:creationId xmlns:p14="http://schemas.microsoft.com/office/powerpoint/2010/main" val="22282002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 minute</a:t>
            </a:r>
          </a:p>
          <a:p>
            <a:endParaRPr lang="en-US" b="1" dirty="0" smtClean="0"/>
          </a:p>
          <a:p>
            <a:r>
              <a:rPr lang="en-US" b="1" dirty="0" smtClean="0"/>
              <a:t>Talking Points</a:t>
            </a:r>
            <a:r>
              <a:rPr lang="en-US" dirty="0" smtClean="0"/>
              <a:t>:</a:t>
            </a:r>
          </a:p>
          <a:p>
            <a:r>
              <a:rPr lang="en-US" baseline="0" dirty="0" smtClean="0"/>
              <a:t>Related back to our general objectives for the day … We will (walk participants through the objectives on the slides)</a:t>
            </a:r>
            <a:endParaRPr lang="en-US" dirty="0" smtClean="0"/>
          </a:p>
        </p:txBody>
      </p:sp>
      <p:sp>
        <p:nvSpPr>
          <p:cNvPr id="4" name="Slide Number Placeholder 3"/>
          <p:cNvSpPr>
            <a:spLocks noGrp="1"/>
          </p:cNvSpPr>
          <p:nvPr>
            <p:ph type="sldNum" sz="quarter" idx="10"/>
          </p:nvPr>
        </p:nvSpPr>
        <p:spPr/>
        <p:txBody>
          <a:bodyPr/>
          <a:lstStyle/>
          <a:p>
            <a:fld id="{79B4B847-4E8A-450C-B8A3-B1169414F7B7}" type="slidenum">
              <a:rPr lang="en-US">
                <a:solidFill>
                  <a:prstClr val="black"/>
                </a:solidFill>
              </a:rPr>
              <a:pPr/>
              <a:t>57</a:t>
            </a:fld>
            <a:endParaRPr lang="en-US" dirty="0">
              <a:solidFill>
                <a:prstClr val="black"/>
              </a:solidFill>
            </a:endParaRPr>
          </a:p>
        </p:txBody>
      </p:sp>
    </p:spTree>
    <p:extLst>
      <p:ext uri="{BB962C8B-B14F-4D97-AF65-F5344CB8AC3E}">
        <p14:creationId xmlns:p14="http://schemas.microsoft.com/office/powerpoint/2010/main" val="318120392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15 minutes</a:t>
            </a:r>
          </a:p>
          <a:p>
            <a:endParaRPr lang="en-US" b="1" dirty="0" smtClean="0"/>
          </a:p>
          <a:p>
            <a:pPr defTabSz="462458">
              <a:defRPr/>
            </a:pPr>
            <a:r>
              <a:rPr lang="en-US" b="1" dirty="0" smtClean="0"/>
              <a:t>Materials: </a:t>
            </a:r>
            <a:r>
              <a:rPr lang="en-US" b="0" dirty="0" smtClean="0"/>
              <a:t>Math</a:t>
            </a:r>
            <a:r>
              <a:rPr lang="en-US" b="0" baseline="0" dirty="0" smtClean="0"/>
              <a:t> Standards Document introduction (pages 1-2) (one per person)</a:t>
            </a:r>
          </a:p>
          <a:p>
            <a:pPr defTabSz="462458">
              <a:defRPr/>
            </a:pPr>
            <a:endParaRPr lang="en-US" b="1" dirty="0" smtClean="0"/>
          </a:p>
          <a:p>
            <a:r>
              <a:rPr lang="en-US" b="1" dirty="0" smtClean="0"/>
              <a:t>Talking</a:t>
            </a:r>
            <a:r>
              <a:rPr lang="en-US" b="1" baseline="0" dirty="0" smtClean="0"/>
              <a:t> Points:</a:t>
            </a:r>
          </a:p>
          <a:p>
            <a:pPr marL="171450" indent="-171450">
              <a:buFont typeface="Arial" panose="020B0604020202020204" pitchFamily="34" charset="0"/>
              <a:buChar char="•"/>
            </a:pPr>
            <a:r>
              <a:rPr lang="en-US" b="0" baseline="0" dirty="0" smtClean="0"/>
              <a:t>Remind participants of annotation using anchor chart, have them read and annotate</a:t>
            </a:r>
          </a:p>
          <a:p>
            <a:pPr marL="171450" indent="-171450">
              <a:buFont typeface="Arial" panose="020B0604020202020204" pitchFamily="34" charset="0"/>
              <a:buChar char="•"/>
            </a:pPr>
            <a:r>
              <a:rPr lang="en-US" b="0" baseline="0" dirty="0" smtClean="0"/>
              <a:t>Share out (or small group discussion) what are some things that stood out to you in this section?</a:t>
            </a:r>
          </a:p>
          <a:p>
            <a:endParaRPr lang="en-US" b="0" baseline="0" dirty="0" smtClean="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58</a:t>
            </a:fld>
            <a:endParaRPr lang="en-US">
              <a:solidFill>
                <a:prstClr val="black"/>
              </a:solidFill>
            </a:endParaRPr>
          </a:p>
        </p:txBody>
      </p:sp>
    </p:spTree>
    <p:extLst>
      <p:ext uri="{BB962C8B-B14F-4D97-AF65-F5344CB8AC3E}">
        <p14:creationId xmlns:p14="http://schemas.microsoft.com/office/powerpoint/2010/main" val="98187729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a:t>
            </a:r>
            <a:r>
              <a:rPr lang="en-US" baseline="0" dirty="0" smtClean="0"/>
              <a:t> </a:t>
            </a:r>
            <a:r>
              <a:rPr lang="en-US" dirty="0" smtClean="0"/>
              <a:t>minute</a:t>
            </a:r>
          </a:p>
          <a:p>
            <a:endParaRPr lang="en-US" dirty="0" smtClean="0"/>
          </a:p>
          <a:p>
            <a:r>
              <a:rPr lang="en-US" b="1" dirty="0" smtClean="0"/>
              <a:t>Talking Points</a:t>
            </a:r>
            <a:r>
              <a:rPr lang="en-US" dirty="0" smtClean="0"/>
              <a:t>:</a:t>
            </a:r>
          </a:p>
          <a:p>
            <a:pPr marL="171450" indent="-171450">
              <a:buFont typeface="Arial" panose="020B0604020202020204" pitchFamily="34" charset="0"/>
              <a:buChar char="•"/>
            </a:pPr>
            <a:r>
              <a:rPr lang="en-US" dirty="0" smtClean="0"/>
              <a:t>Just</a:t>
            </a:r>
            <a:r>
              <a:rPr lang="en-US" baseline="0" dirty="0" smtClean="0"/>
              <a:t> like we did with ELA, we’ll look first at what has stayed the same, and then we’ll move into reviewing some of the high-level changes that have been made.</a:t>
            </a:r>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59</a:t>
            </a:fld>
            <a:endParaRPr lang="en-US" dirty="0">
              <a:solidFill>
                <a:prstClr val="black"/>
              </a:solidFill>
            </a:endParaRPr>
          </a:p>
        </p:txBody>
      </p:sp>
    </p:spTree>
    <p:extLst>
      <p:ext uri="{BB962C8B-B14F-4D97-AF65-F5344CB8AC3E}">
        <p14:creationId xmlns:p14="http://schemas.microsoft.com/office/powerpoint/2010/main" val="36655717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latin typeface="PermianSlabSerifTypeface" panose="02000000000000000000" pitchFamily="50" charset="0"/>
              </a:rPr>
              <a:t>Time</a:t>
            </a:r>
            <a:r>
              <a:rPr lang="en-US" dirty="0">
                <a:latin typeface="PermianSlabSerifTypeface" panose="02000000000000000000" pitchFamily="50" charset="0"/>
              </a:rPr>
              <a:t>: 2 minutes</a:t>
            </a:r>
          </a:p>
          <a:p>
            <a:endParaRPr lang="en-US" dirty="0">
              <a:latin typeface="PermianSlabSerifTypeface" panose="02000000000000000000" pitchFamily="50" charset="0"/>
            </a:endParaRPr>
          </a:p>
        </p:txBody>
      </p:sp>
      <p:sp>
        <p:nvSpPr>
          <p:cNvPr id="4" name="Slide Number Placeholder 3"/>
          <p:cNvSpPr>
            <a:spLocks noGrp="1"/>
          </p:cNvSpPr>
          <p:nvPr>
            <p:ph type="sldNum" sz="quarter" idx="10"/>
          </p:nvPr>
        </p:nvSpPr>
        <p:spPr/>
        <p:txBody>
          <a:bodyPr/>
          <a:lstStyle/>
          <a:p>
            <a:fld id="{1DD8BB3D-3357-B54B-B43A-4E8937A96C72}" type="slidenum">
              <a:rPr lang="en-US" smtClean="0"/>
              <a:t>6</a:t>
            </a:fld>
            <a:endParaRPr lang="en-US"/>
          </a:p>
        </p:txBody>
      </p:sp>
    </p:spTree>
    <p:extLst>
      <p:ext uri="{BB962C8B-B14F-4D97-AF65-F5344CB8AC3E}">
        <p14:creationId xmlns:p14="http://schemas.microsoft.com/office/powerpoint/2010/main" val="162924214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&gt;1</a:t>
            </a:r>
            <a:r>
              <a:rPr lang="en-US" baseline="0" dirty="0" smtClean="0"/>
              <a:t> </a:t>
            </a:r>
            <a:r>
              <a:rPr lang="en-US" dirty="0" smtClean="0"/>
              <a:t>minute</a:t>
            </a:r>
          </a:p>
          <a:p>
            <a:endParaRPr lang="en-US" b="1" dirty="0" smtClean="0"/>
          </a:p>
          <a:p>
            <a:r>
              <a:rPr lang="en-US" b="1" dirty="0" smtClean="0"/>
              <a:t>Talking Points</a:t>
            </a:r>
            <a:r>
              <a:rPr lang="en-US" dirty="0" smtClean="0"/>
              <a:t>:</a:t>
            </a:r>
          </a:p>
          <a:p>
            <a:pPr marL="173422" indent="-173422">
              <a:buFont typeface="Arial" panose="020B0604020202020204" pitchFamily="34" charset="0"/>
              <a:buChar char="•"/>
            </a:pPr>
            <a:r>
              <a:rPr lang="en-US" baseline="0" dirty="0" smtClean="0"/>
              <a:t>We have the continued goal of preparing students for college and careers</a:t>
            </a:r>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60</a:t>
            </a:fld>
            <a:endParaRPr lang="en-US" dirty="0">
              <a:solidFill>
                <a:prstClr val="black"/>
              </a:solidFill>
            </a:endParaRPr>
          </a:p>
        </p:txBody>
      </p:sp>
    </p:spTree>
    <p:extLst>
      <p:ext uri="{BB962C8B-B14F-4D97-AF65-F5344CB8AC3E}">
        <p14:creationId xmlns:p14="http://schemas.microsoft.com/office/powerpoint/2010/main" val="254221411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&gt;1</a:t>
            </a:r>
            <a:r>
              <a:rPr lang="en-US" baseline="0" dirty="0" smtClean="0"/>
              <a:t> </a:t>
            </a:r>
            <a:r>
              <a:rPr lang="en-US" dirty="0" smtClean="0"/>
              <a:t>minute</a:t>
            </a:r>
          </a:p>
          <a:p>
            <a:endParaRPr lang="en-US" b="1" dirty="0" smtClean="0"/>
          </a:p>
          <a:p>
            <a:r>
              <a:rPr lang="en-US" b="1" dirty="0" smtClean="0"/>
              <a:t>Talking Points</a:t>
            </a:r>
            <a:r>
              <a:rPr lang="en-US" dirty="0" smtClean="0"/>
              <a:t>:</a:t>
            </a:r>
          </a:p>
          <a:p>
            <a:pPr marL="173422" indent="-173422">
              <a:buFont typeface="Arial" panose="020B0604020202020204" pitchFamily="34" charset="0"/>
              <a:buChar char="•"/>
            </a:pPr>
            <a:r>
              <a:rPr lang="en-US" baseline="0" dirty="0" smtClean="0"/>
              <a:t>Our K-12 learning progressions have remained the same (pause here to look closer at progressions on next slide)</a:t>
            </a:r>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61</a:t>
            </a:fld>
            <a:endParaRPr lang="en-US" dirty="0">
              <a:solidFill>
                <a:prstClr val="black"/>
              </a:solidFill>
            </a:endParaRPr>
          </a:p>
        </p:txBody>
      </p:sp>
    </p:spTree>
    <p:extLst>
      <p:ext uri="{BB962C8B-B14F-4D97-AF65-F5344CB8AC3E}">
        <p14:creationId xmlns:p14="http://schemas.microsoft.com/office/powerpoint/2010/main" val="318837120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2</a:t>
            </a:r>
            <a:r>
              <a:rPr lang="en-US" baseline="0" dirty="0" smtClean="0"/>
              <a:t> </a:t>
            </a:r>
            <a:r>
              <a:rPr lang="en-US" dirty="0" smtClean="0"/>
              <a:t>minutes</a:t>
            </a:r>
          </a:p>
          <a:p>
            <a:endParaRPr lang="en-US" dirty="0" smtClean="0"/>
          </a:p>
          <a:p>
            <a:r>
              <a:rPr lang="en-US" b="1" dirty="0" smtClean="0"/>
              <a:t>Talking Points</a:t>
            </a:r>
            <a:r>
              <a:rPr lang="en-US" dirty="0" smtClean="0"/>
              <a:t>:</a:t>
            </a:r>
          </a:p>
          <a:p>
            <a:r>
              <a:rPr lang="en-US" dirty="0" smtClean="0"/>
              <a:t>The Learning Progressions</a:t>
            </a:r>
            <a:r>
              <a:rPr lang="en-US" baseline="0" dirty="0" smtClean="0"/>
              <a:t> chart can be found on page 4 in the Math standards document. </a:t>
            </a:r>
            <a:r>
              <a:rPr lang="en-US" dirty="0" smtClean="0"/>
              <a:t>The progressions are very important throughout the grades.  The standards build on one another and especially so in the earlier grades. Note how some domains are more broken up than others (geometry is solid all the way across but algebraic thinking is not).  This is an indication of an emphasis in the progressions for those domains.  In other words, there is greater stress laid on those domains in the early grades because they are so vital to the foundation for Algebra and mathematical success </a:t>
            </a:r>
            <a:r>
              <a:rPr lang="en-US" baseline="0" dirty="0" smtClean="0"/>
              <a:t> for </a:t>
            </a:r>
            <a:r>
              <a:rPr lang="en-US" dirty="0" smtClean="0"/>
              <a:t>college and career</a:t>
            </a:r>
            <a:r>
              <a:rPr lang="en-US" baseline="0" dirty="0" smtClean="0"/>
              <a:t> ready students.</a:t>
            </a:r>
          </a:p>
          <a:p>
            <a:endParaRPr lang="en-US" baseline="0" dirty="0" smtClean="0"/>
          </a:p>
        </p:txBody>
      </p:sp>
      <p:sp>
        <p:nvSpPr>
          <p:cNvPr id="4" name="Slide Number Placeholder 3"/>
          <p:cNvSpPr>
            <a:spLocks noGrp="1"/>
          </p:cNvSpPr>
          <p:nvPr>
            <p:ph type="sldNum" sz="quarter" idx="10"/>
          </p:nvPr>
        </p:nvSpPr>
        <p:spPr/>
        <p:txBody>
          <a:bodyPr/>
          <a:lstStyle/>
          <a:p>
            <a:fld id="{29B9D326-3941-4162-8704-FFF237B951BE}" type="slidenum">
              <a:rPr lang="en-US" smtClean="0">
                <a:solidFill>
                  <a:prstClr val="black"/>
                </a:solidFill>
              </a:rPr>
              <a:pPr/>
              <a:t>62</a:t>
            </a:fld>
            <a:endParaRPr lang="en-US" dirty="0">
              <a:solidFill>
                <a:prstClr val="black"/>
              </a:solidFill>
            </a:endParaRPr>
          </a:p>
        </p:txBody>
      </p:sp>
    </p:spTree>
    <p:extLst>
      <p:ext uri="{BB962C8B-B14F-4D97-AF65-F5344CB8AC3E}">
        <p14:creationId xmlns:p14="http://schemas.microsoft.com/office/powerpoint/2010/main" val="348211499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a:t>
            </a:r>
            <a:r>
              <a:rPr lang="en-US" baseline="0" dirty="0" smtClean="0"/>
              <a:t> </a:t>
            </a:r>
            <a:r>
              <a:rPr lang="en-US" dirty="0" smtClean="0"/>
              <a:t>minute</a:t>
            </a:r>
          </a:p>
          <a:p>
            <a:endParaRPr lang="en-US" dirty="0" smtClean="0"/>
          </a:p>
          <a:p>
            <a:r>
              <a:rPr lang="en-US" b="1" dirty="0" smtClean="0"/>
              <a:t>Talking Points</a:t>
            </a:r>
            <a:r>
              <a:rPr lang="en-US" dirty="0" smtClean="0"/>
              <a:t>:</a:t>
            </a:r>
            <a:endParaRPr lang="en-US" baseline="0" dirty="0" smtClean="0"/>
          </a:p>
          <a:p>
            <a:pPr marL="171450" indent="-171450">
              <a:buFont typeface="Arial" panose="020B0604020202020204" pitchFamily="34" charset="0"/>
              <a:buChar char="•"/>
            </a:pPr>
            <a:r>
              <a:rPr lang="en-US" baseline="0" dirty="0" smtClean="0"/>
              <a:t>There are still traditional and integrated pathways available at the high school level</a:t>
            </a:r>
          </a:p>
          <a:p>
            <a:pPr marL="171450" indent="-171450">
              <a:buFont typeface="Arial" panose="020B0604020202020204" pitchFamily="34" charset="0"/>
              <a:buChar char="•"/>
            </a:pPr>
            <a:r>
              <a:rPr lang="en-US" baseline="0" dirty="0" smtClean="0"/>
              <a:t>Pause here to look at the pathways closer</a:t>
            </a:r>
            <a:endParaRPr lang="en-US" baseline="0"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63</a:t>
            </a:fld>
            <a:endParaRPr lang="en-US" dirty="0">
              <a:solidFill>
                <a:prstClr val="black"/>
              </a:solidFill>
            </a:endParaRPr>
          </a:p>
        </p:txBody>
      </p:sp>
    </p:spTree>
    <p:extLst>
      <p:ext uri="{BB962C8B-B14F-4D97-AF65-F5344CB8AC3E}">
        <p14:creationId xmlns:p14="http://schemas.microsoft.com/office/powerpoint/2010/main" val="348949999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a:t>
            </a:r>
            <a:r>
              <a:rPr lang="en-US" baseline="0" dirty="0" smtClean="0"/>
              <a:t> </a:t>
            </a:r>
            <a:r>
              <a:rPr lang="en-US" dirty="0" smtClean="0"/>
              <a:t>minute</a:t>
            </a:r>
          </a:p>
          <a:p>
            <a:endParaRPr lang="en-US" dirty="0" smtClean="0"/>
          </a:p>
          <a:p>
            <a:r>
              <a:rPr lang="en-US" b="1" dirty="0" smtClean="0"/>
              <a:t>Talking Points</a:t>
            </a:r>
            <a:r>
              <a:rPr lang="en-US" dirty="0" smtClean="0"/>
              <a:t>:</a:t>
            </a:r>
          </a:p>
          <a:p>
            <a:pPr marL="171450" indent="-171450">
              <a:buFont typeface="Arial" panose="020B0604020202020204" pitchFamily="34" charset="0"/>
              <a:buChar char="•"/>
            </a:pPr>
            <a:r>
              <a:rPr lang="en-US" dirty="0" smtClean="0"/>
              <a:t>As</a:t>
            </a:r>
            <a:r>
              <a:rPr lang="en-US" baseline="0" dirty="0" smtClean="0"/>
              <a:t> you can see the districts will continue to have two pathways (go over pathways and bullets).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64</a:t>
            </a:fld>
            <a:endParaRPr lang="en-US" dirty="0">
              <a:solidFill>
                <a:prstClr val="black"/>
              </a:solidFill>
            </a:endParaRPr>
          </a:p>
        </p:txBody>
      </p:sp>
    </p:spTree>
    <p:extLst>
      <p:ext uri="{BB962C8B-B14F-4D97-AF65-F5344CB8AC3E}">
        <p14:creationId xmlns:p14="http://schemas.microsoft.com/office/powerpoint/2010/main" val="243794767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a:t>
            </a:r>
            <a:r>
              <a:rPr lang="en-US" baseline="0" dirty="0" smtClean="0"/>
              <a:t> </a:t>
            </a:r>
            <a:r>
              <a:rPr lang="en-US" dirty="0" smtClean="0"/>
              <a:t>minute</a:t>
            </a:r>
          </a:p>
          <a:p>
            <a:endParaRPr lang="en-US" dirty="0" smtClean="0"/>
          </a:p>
          <a:p>
            <a:r>
              <a:rPr lang="en-US" b="1" dirty="0" smtClean="0"/>
              <a:t>Talking Points</a:t>
            </a:r>
            <a:r>
              <a:rPr lang="en-US" dirty="0" smtClean="0"/>
              <a:t>:</a:t>
            </a:r>
            <a:endParaRPr lang="en-US" baseline="0" dirty="0" smtClean="0"/>
          </a:p>
          <a:p>
            <a:pPr marL="171450" indent="-171450" defTabSz="462458">
              <a:buFont typeface="Arial" panose="020B0604020202020204" pitchFamily="34" charset="0"/>
              <a:buChar char="•"/>
              <a:defRPr/>
            </a:pPr>
            <a:r>
              <a:rPr lang="en-US" baseline="0" dirty="0" smtClean="0"/>
              <a:t>The Standards for Mathematical Practice should continue to be embraced and implemented</a:t>
            </a:r>
          </a:p>
          <a:p>
            <a:endParaRPr lang="en-US" baseline="0" dirty="0" smtClean="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65</a:t>
            </a:fld>
            <a:endParaRPr lang="en-US" dirty="0">
              <a:solidFill>
                <a:prstClr val="black"/>
              </a:solidFill>
            </a:endParaRPr>
          </a:p>
        </p:txBody>
      </p:sp>
    </p:spTree>
    <p:extLst>
      <p:ext uri="{BB962C8B-B14F-4D97-AF65-F5344CB8AC3E}">
        <p14:creationId xmlns:p14="http://schemas.microsoft.com/office/powerpoint/2010/main" val="399254728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b="1" dirty="0" smtClean="0"/>
              <a:t>:  </a:t>
            </a:r>
            <a:r>
              <a:rPr lang="en-US" dirty="0" smtClean="0"/>
              <a:t>2 min</a:t>
            </a:r>
          </a:p>
          <a:p>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66</a:t>
            </a:fld>
            <a:endParaRPr lang="en-US" dirty="0">
              <a:solidFill>
                <a:prstClr val="black"/>
              </a:solidFill>
            </a:endParaRPr>
          </a:p>
        </p:txBody>
      </p:sp>
    </p:spTree>
    <p:extLst>
      <p:ext uri="{BB962C8B-B14F-4D97-AF65-F5344CB8AC3E}">
        <p14:creationId xmlns:p14="http://schemas.microsoft.com/office/powerpoint/2010/main" val="346627031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a:t>
            </a:r>
            <a:r>
              <a:rPr lang="en-US" baseline="0" dirty="0" smtClean="0"/>
              <a:t> </a:t>
            </a:r>
            <a:r>
              <a:rPr lang="en-US" dirty="0" smtClean="0"/>
              <a:t>minute</a:t>
            </a:r>
          </a:p>
          <a:p>
            <a:endParaRPr lang="en-US" dirty="0" smtClean="0"/>
          </a:p>
          <a:p>
            <a:r>
              <a:rPr lang="en-US" b="1" dirty="0" smtClean="0"/>
              <a:t>Talking Points</a:t>
            </a:r>
            <a:r>
              <a:rPr lang="en-US" dirty="0" smtClean="0"/>
              <a:t>:</a:t>
            </a:r>
          </a:p>
          <a:p>
            <a:r>
              <a:rPr lang="en-US" dirty="0" smtClean="0"/>
              <a:t>Though</a:t>
            </a:r>
            <a:r>
              <a:rPr lang="en-US" baseline="0" dirty="0" smtClean="0"/>
              <a:t> these practices have been a part of our current standards for a few years, these are practices that STUDENTS need to be able to do in order to become a more effective math student.</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67</a:t>
            </a:fld>
            <a:endParaRPr lang="en-US">
              <a:solidFill>
                <a:prstClr val="black"/>
              </a:solidFill>
            </a:endParaRPr>
          </a:p>
        </p:txBody>
      </p:sp>
    </p:spTree>
    <p:extLst>
      <p:ext uri="{BB962C8B-B14F-4D97-AF65-F5344CB8AC3E}">
        <p14:creationId xmlns:p14="http://schemas.microsoft.com/office/powerpoint/2010/main" val="253601585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a:t>
            </a:r>
            <a:r>
              <a:rPr lang="en-US" baseline="0" dirty="0" smtClean="0"/>
              <a:t> </a:t>
            </a:r>
            <a:r>
              <a:rPr lang="en-US" dirty="0" smtClean="0"/>
              <a:t>minute</a:t>
            </a:r>
          </a:p>
          <a:p>
            <a:endParaRPr lang="en-US" dirty="0" smtClean="0"/>
          </a:p>
          <a:p>
            <a:r>
              <a:rPr lang="en-US" b="1" dirty="0" smtClean="0"/>
              <a:t>Talking Points</a:t>
            </a:r>
            <a:r>
              <a:rPr lang="en-US" dirty="0" smtClean="0"/>
              <a:t>:</a:t>
            </a:r>
            <a:endParaRPr lang="en-US" baseline="0" dirty="0" smtClean="0"/>
          </a:p>
          <a:p>
            <a:pPr defTabSz="462458">
              <a:defRPr/>
            </a:pPr>
            <a:r>
              <a:rPr lang="en-US" baseline="0" dirty="0" smtClean="0"/>
              <a:t>Last but not least, the instructional shifts continue to be critical in supporting students to mastery of the standards</a:t>
            </a:r>
          </a:p>
          <a:p>
            <a:endParaRPr lang="en-US" baseline="0" dirty="0" smtClean="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68</a:t>
            </a:fld>
            <a:endParaRPr lang="en-US" dirty="0">
              <a:solidFill>
                <a:prstClr val="black"/>
              </a:solidFill>
            </a:endParaRPr>
          </a:p>
        </p:txBody>
      </p:sp>
    </p:spTree>
    <p:extLst>
      <p:ext uri="{BB962C8B-B14F-4D97-AF65-F5344CB8AC3E}">
        <p14:creationId xmlns:p14="http://schemas.microsoft.com/office/powerpoint/2010/main" val="237418430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0" baseline="0" dirty="0" smtClean="0"/>
              <a:t> </a:t>
            </a:r>
            <a:endParaRPr lang="en-US" b="0" baseline="0" dirty="0" smtClean="0"/>
          </a:p>
          <a:p>
            <a:r>
              <a:rPr lang="en-US" b="1" dirty="0" smtClean="0"/>
              <a:t>Time</a:t>
            </a:r>
            <a:r>
              <a:rPr lang="en-US" dirty="0" smtClean="0"/>
              <a:t>: 1</a:t>
            </a:r>
            <a:r>
              <a:rPr lang="en-US" baseline="0" dirty="0" smtClean="0"/>
              <a:t> </a:t>
            </a:r>
            <a:r>
              <a:rPr lang="en-US" dirty="0" smtClean="0"/>
              <a:t>minutes</a:t>
            </a:r>
          </a:p>
          <a:p>
            <a:endParaRPr lang="en-US" dirty="0" smtClean="0"/>
          </a:p>
          <a:p>
            <a:r>
              <a:rPr lang="en-US" b="1" dirty="0" smtClean="0"/>
              <a:t>Talking Points</a:t>
            </a:r>
            <a:r>
              <a:rPr lang="en-US" dirty="0" smtClean="0"/>
              <a:t>:</a:t>
            </a:r>
          </a:p>
          <a:p>
            <a:r>
              <a:rPr lang="en-US" dirty="0" smtClean="0"/>
              <a:t>Bringing back our focus</a:t>
            </a:r>
            <a:r>
              <a:rPr lang="en-US" baseline="0" dirty="0" smtClean="0"/>
              <a:t> slide, we see here that shifts in instructional practice are vitally important.  </a:t>
            </a:r>
            <a:endParaRPr lang="en-US" dirty="0" smtClean="0"/>
          </a:p>
        </p:txBody>
      </p:sp>
      <p:sp>
        <p:nvSpPr>
          <p:cNvPr id="4" name="Slide Number Placeholder 3"/>
          <p:cNvSpPr>
            <a:spLocks noGrp="1"/>
          </p:cNvSpPr>
          <p:nvPr>
            <p:ph type="sldNum" sz="quarter" idx="10"/>
          </p:nvPr>
        </p:nvSpPr>
        <p:spPr/>
        <p:txBody>
          <a:bodyPr/>
          <a:lstStyle/>
          <a:p>
            <a:fld id="{1DD8BB3D-3357-B54B-B43A-4E8937A96C72}" type="slidenum">
              <a:rPr lang="en-US" smtClean="0"/>
              <a:t>69</a:t>
            </a:fld>
            <a:endParaRPr lang="en-US"/>
          </a:p>
        </p:txBody>
      </p:sp>
    </p:spTree>
    <p:extLst>
      <p:ext uri="{BB962C8B-B14F-4D97-AF65-F5344CB8AC3E}">
        <p14:creationId xmlns:p14="http://schemas.microsoft.com/office/powerpoint/2010/main" val="22812382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a:t>
            </a:r>
            <a:r>
              <a:rPr lang="en-US" baseline="0" dirty="0" smtClean="0"/>
              <a:t> </a:t>
            </a:r>
            <a:r>
              <a:rPr lang="en-US" dirty="0" smtClean="0"/>
              <a:t>minutes</a:t>
            </a:r>
          </a:p>
          <a:p>
            <a:endParaRPr lang="en-US" dirty="0" smtClean="0"/>
          </a:p>
          <a:p>
            <a:r>
              <a:rPr lang="en-US" b="1" dirty="0" smtClean="0"/>
              <a:t>Talking Points</a:t>
            </a:r>
            <a:r>
              <a:rPr lang="en-US" dirty="0" smtClean="0"/>
              <a:t>:</a:t>
            </a:r>
            <a:endParaRPr lang="en-US" baseline="0" dirty="0" smtClean="0">
              <a:latin typeface="Open Sans" panose="020B0606030504020204" pitchFamily="34" charset="0"/>
              <a:ea typeface="Open Sans" panose="020B0606030504020204" pitchFamily="34" charset="0"/>
              <a:cs typeface="Open Sans" panose="020B0606030504020204" pitchFamily="34" charset="0"/>
            </a:endParaRPr>
          </a:p>
          <a:p>
            <a:pPr marL="0" marR="0" indent="0" algn="l" defTabSz="462458" rtl="0" eaLnBrk="1" fontAlgn="auto" latinLnBrk="0" hangingPunct="1">
              <a:lnSpc>
                <a:spcPct val="100000"/>
              </a:lnSpc>
              <a:spcBef>
                <a:spcPts val="0"/>
              </a:spcBef>
              <a:spcAft>
                <a:spcPts val="0"/>
              </a:spcAft>
              <a:buClrTx/>
              <a:buSzTx/>
              <a:buFontTx/>
              <a:buNone/>
              <a:tabLst/>
              <a:defRPr/>
            </a:pPr>
            <a:r>
              <a:rPr lang="en-US" baseline="0" dirty="0" smtClean="0">
                <a:latin typeface="Open Sans" panose="020B0606030504020204" pitchFamily="34" charset="0"/>
                <a:ea typeface="Open Sans" panose="020B0606030504020204" pitchFamily="34" charset="0"/>
                <a:cs typeface="Open Sans" panose="020B0606030504020204" pitchFamily="34" charset="0"/>
              </a:rPr>
              <a:t>Dr. Vickie Kirk made a very powerful statement during her presentation at LEAD: “Strong standards are a protection against the injustice of low expectations.” We will refer back to this graphic at several points throughout our presentation today, and spend some time with each of these four focus areas. This graphic represents the idea that with strong standards, shifts in our instructional practices to cognitively engage students to meet those standards, and well equipped educators we set high expectations for all students and by doing so we set all students up for success to embark on their chosen path in life.</a:t>
            </a:r>
            <a:endParaRPr lang="en-US" dirty="0" smtClean="0">
              <a:latin typeface="Open Sans" panose="020B0606030504020204" pitchFamily="34" charset="0"/>
              <a:ea typeface="Open Sans" panose="020B0606030504020204" pitchFamily="34" charset="0"/>
              <a:cs typeface="Open Sans" panose="020B0606030504020204" pitchFamily="34" charset="0"/>
            </a:endParaRPr>
          </a:p>
          <a:p>
            <a:pPr defTabSz="462458">
              <a:defRPr/>
            </a:pPr>
            <a:endParaRPr lang="en-US" baseline="0" dirty="0" smtClean="0">
              <a:latin typeface="Open Sans" panose="020B0606030504020204" pitchFamily="34" charset="0"/>
              <a:ea typeface="Open Sans" panose="020B0606030504020204" pitchFamily="34" charset="0"/>
              <a:cs typeface="Open Sans" panose="020B0606030504020204" pitchFamily="34" charset="0"/>
            </a:endParaRPr>
          </a:p>
          <a:p>
            <a:pPr defTabSz="462458">
              <a:defRPr/>
            </a:pPr>
            <a:r>
              <a:rPr lang="en-US" baseline="0" dirty="0" smtClean="0">
                <a:latin typeface="Open Sans" panose="020B0606030504020204" pitchFamily="34" charset="0"/>
                <a:ea typeface="Open Sans" panose="020B0606030504020204" pitchFamily="34" charset="0"/>
                <a:cs typeface="Open Sans" panose="020B0606030504020204" pitchFamily="34" charset="0"/>
              </a:rPr>
              <a:t>We start today with high expectations because that grounds everything that we all do. We know you all have high expectations: of yourselves, your staff, and your students. Throughout the training today, keep in mind that the conversations we have from standards to assessment to instructional materials are grounded in those high expectations so that we prepare a system in which students grow so that they are ready for their futures.</a:t>
            </a: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4" name="Slide Number Placeholder 3"/>
          <p:cNvSpPr>
            <a:spLocks noGrp="1"/>
          </p:cNvSpPr>
          <p:nvPr>
            <p:ph type="sldNum" sz="quarter" idx="10"/>
          </p:nvPr>
        </p:nvSpPr>
        <p:spPr/>
        <p:txBody>
          <a:bodyPr/>
          <a:lstStyle/>
          <a:p>
            <a:fld id="{1DD8BB3D-3357-B54B-B43A-4E8937A96C72}" type="slidenum">
              <a:rPr lang="en-US" smtClean="0"/>
              <a:t>7</a:t>
            </a:fld>
            <a:endParaRPr lang="en-US"/>
          </a:p>
        </p:txBody>
      </p:sp>
    </p:spTree>
    <p:extLst>
      <p:ext uri="{BB962C8B-B14F-4D97-AF65-F5344CB8AC3E}">
        <p14:creationId xmlns:p14="http://schemas.microsoft.com/office/powerpoint/2010/main" val="216084695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b="1" dirty="0" smtClean="0"/>
          </a:p>
          <a:p>
            <a:r>
              <a:rPr lang="en-US" b="1" dirty="0" smtClean="0"/>
              <a:t>Time</a:t>
            </a:r>
            <a:r>
              <a:rPr lang="en-US" dirty="0" smtClean="0"/>
              <a:t>: 1</a:t>
            </a:r>
            <a:r>
              <a:rPr lang="en-US" baseline="0" dirty="0" smtClean="0"/>
              <a:t> </a:t>
            </a:r>
            <a:r>
              <a:rPr lang="en-US" dirty="0" smtClean="0"/>
              <a:t>minute</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70</a:t>
            </a:fld>
            <a:endParaRPr lang="en-US" dirty="0">
              <a:solidFill>
                <a:prstClr val="black"/>
              </a:solidFill>
            </a:endParaRPr>
          </a:p>
        </p:txBody>
      </p:sp>
    </p:spTree>
    <p:extLst>
      <p:ext uri="{BB962C8B-B14F-4D97-AF65-F5344CB8AC3E}">
        <p14:creationId xmlns:p14="http://schemas.microsoft.com/office/powerpoint/2010/main" val="381486919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 minute</a:t>
            </a:r>
          </a:p>
          <a:p>
            <a:endParaRPr lang="en-US" dirty="0" smtClean="0"/>
          </a:p>
          <a:p>
            <a:r>
              <a:rPr lang="en-US" b="1" dirty="0" smtClean="0"/>
              <a:t>Talking Points</a:t>
            </a:r>
            <a:r>
              <a:rPr lang="en-US" dirty="0" smtClean="0"/>
              <a:t>:</a:t>
            </a:r>
          </a:p>
          <a:p>
            <a:r>
              <a:rPr lang="en-US" dirty="0" smtClean="0"/>
              <a:t>Now that we have grounded ourselves in what</a:t>
            </a:r>
            <a:r>
              <a:rPr lang="en-US" baseline="0" dirty="0" smtClean="0"/>
              <a:t> has not changed, let’s talk a bit about</a:t>
            </a:r>
            <a:r>
              <a:rPr lang="en-US" dirty="0" smtClean="0"/>
              <a:t> what I’m</a:t>
            </a:r>
            <a:r>
              <a:rPr lang="en-US" baseline="0" dirty="0" smtClean="0"/>
              <a:t> sure you are most curious about and that is … What has changed.</a:t>
            </a:r>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71</a:t>
            </a:fld>
            <a:endParaRPr lang="en-US" dirty="0">
              <a:solidFill>
                <a:prstClr val="black"/>
              </a:solidFill>
            </a:endParaRPr>
          </a:p>
        </p:txBody>
      </p:sp>
    </p:spTree>
    <p:extLst>
      <p:ext uri="{BB962C8B-B14F-4D97-AF65-F5344CB8AC3E}">
        <p14:creationId xmlns:p14="http://schemas.microsoft.com/office/powerpoint/2010/main" val="310077931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 minute</a:t>
            </a:r>
          </a:p>
          <a:p>
            <a:endParaRPr lang="en-US" dirty="0" smtClean="0"/>
          </a:p>
          <a:p>
            <a:r>
              <a:rPr lang="en-US" b="1" dirty="0" smtClean="0"/>
              <a:t>Talking</a:t>
            </a:r>
            <a:r>
              <a:rPr lang="en-US" b="1" baseline="0" dirty="0" smtClean="0"/>
              <a:t> Points:</a:t>
            </a:r>
          </a:p>
          <a:p>
            <a:r>
              <a:rPr lang="en-US" baseline="0" dirty="0" smtClean="0"/>
              <a:t>Let’s look at the differences for all grades and then for each tier level. For all grades K-12, there is now a new, more concise structure, and literacy standards for mathematical proficiency were added. </a:t>
            </a:r>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72</a:t>
            </a:fld>
            <a:endParaRPr lang="en-US">
              <a:solidFill>
                <a:prstClr val="black"/>
              </a:solidFill>
            </a:endParaRPr>
          </a:p>
        </p:txBody>
      </p:sp>
    </p:spTree>
    <p:extLst>
      <p:ext uri="{BB962C8B-B14F-4D97-AF65-F5344CB8AC3E}">
        <p14:creationId xmlns:p14="http://schemas.microsoft.com/office/powerpoint/2010/main" val="215758058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a:t>
            </a:r>
            <a:r>
              <a:rPr lang="en-US" baseline="0" dirty="0" smtClean="0"/>
              <a:t> </a:t>
            </a:r>
            <a:r>
              <a:rPr lang="en-US" dirty="0" smtClean="0"/>
              <a:t>minute</a:t>
            </a:r>
          </a:p>
          <a:p>
            <a:endParaRPr lang="en-US" dirty="0" smtClean="0"/>
          </a:p>
          <a:p>
            <a:r>
              <a:rPr lang="en-US" b="1" dirty="0" smtClean="0"/>
              <a:t>Animation: </a:t>
            </a:r>
            <a:r>
              <a:rPr lang="en-US" b="0" dirty="0" smtClean="0"/>
              <a:t>Two clicks: first brings up “major work of the grade” under</a:t>
            </a:r>
            <a:r>
              <a:rPr lang="en-US" b="0" baseline="0" dirty="0" smtClean="0"/>
              <a:t> the revised header, second brings up “supporting work of the grade”</a:t>
            </a:r>
            <a:endParaRPr lang="en-US" b="1" dirty="0" smtClean="0"/>
          </a:p>
          <a:p>
            <a:endParaRPr lang="en-US" b="1" dirty="0" smtClean="0"/>
          </a:p>
          <a:p>
            <a:r>
              <a:rPr lang="en-US" b="1" dirty="0" smtClean="0"/>
              <a:t>Talking</a:t>
            </a:r>
            <a:r>
              <a:rPr lang="en-US" b="1" baseline="0" dirty="0" smtClean="0"/>
              <a:t> Points</a:t>
            </a:r>
            <a:r>
              <a:rPr lang="en-US" dirty="0" smtClean="0"/>
              <a:t>:</a:t>
            </a:r>
          </a:p>
          <a:p>
            <a:r>
              <a:rPr lang="en-US" baseline="0" dirty="0" smtClean="0"/>
              <a:t>Currently the standards are categorized into major work of the grade, supporting work and additional work. In the revised standards no changes were made to the structure around the major work of the grade, however, the supporting work and additional work of the grade were combined into a single category as the supporting work of the grade. These standards should be taught in an integrated manner.</a:t>
            </a:r>
          </a:p>
          <a:p>
            <a:endParaRPr lang="en-US" baseline="0" dirty="0" smtClean="0"/>
          </a:p>
          <a:p>
            <a:r>
              <a:rPr lang="en-US" baseline="0" dirty="0" smtClean="0"/>
              <a:t>In reviewing public feedback, there was a misconception that supporting and additional work of the grade were extra standards that could be taught after the assessment or if there was additional time to fill. This is not the case. As major work of the grade is the focus, the supporting standards are an integral part of the grade level and/or course standards and do just as they are named and support the learning required by the major work of the grade.</a:t>
            </a:r>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73</a:t>
            </a:fld>
            <a:endParaRPr lang="en-US">
              <a:solidFill>
                <a:prstClr val="black"/>
              </a:solidFill>
            </a:endParaRPr>
          </a:p>
        </p:txBody>
      </p:sp>
    </p:spTree>
    <p:extLst>
      <p:ext uri="{BB962C8B-B14F-4D97-AF65-F5344CB8AC3E}">
        <p14:creationId xmlns:p14="http://schemas.microsoft.com/office/powerpoint/2010/main" val="376670411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a:t>
            </a:r>
            <a:r>
              <a:rPr lang="en-US" baseline="0" dirty="0" smtClean="0"/>
              <a:t> </a:t>
            </a:r>
            <a:r>
              <a:rPr lang="en-US" dirty="0" smtClean="0"/>
              <a:t>minute</a:t>
            </a:r>
          </a:p>
          <a:p>
            <a:endParaRPr lang="en-US" dirty="0" smtClean="0"/>
          </a:p>
          <a:p>
            <a:r>
              <a:rPr lang="en-US" b="1" dirty="0" smtClean="0"/>
              <a:t>Animation:</a:t>
            </a:r>
            <a:r>
              <a:rPr lang="en-US" b="0" baseline="0" dirty="0" smtClean="0"/>
              <a:t> First graphic shows the layout/color coding of the current standards. Clicking will bring up the second graphic with the revised standards layout.</a:t>
            </a:r>
            <a:endParaRPr lang="en-US" b="1" dirty="0" smtClean="0"/>
          </a:p>
          <a:p>
            <a:endParaRPr lang="en-US" dirty="0" smtClean="0"/>
          </a:p>
          <a:p>
            <a:r>
              <a:rPr lang="en-US" b="1" dirty="0" smtClean="0"/>
              <a:t>Talking Points</a:t>
            </a:r>
            <a:r>
              <a:rPr lang="en-US" dirty="0" smtClean="0"/>
              <a:t>:</a:t>
            </a:r>
          </a:p>
          <a:p>
            <a:r>
              <a:rPr lang="en-US" dirty="0" smtClean="0"/>
              <a:t>Currently, the </a:t>
            </a:r>
            <a:r>
              <a:rPr lang="en-US" baseline="0" dirty="0" smtClean="0"/>
              <a:t>standards have three colors and they are not explicitly numbered with the proper coding. The revised standards (click for animation) highlight the major work of the grade and now each standard is explicitly coded so that the grade, domain, cluster, and standard number is clearly identified. One of the reasons for the new format is to highlight the cluster headings.  They are important and speak to the big idea(s) that the standards under them are addressing in detail.  This allows one to see the big picture of the standards (the forest) before become absorbed in the details of the individual standard (the trees).</a:t>
            </a:r>
          </a:p>
          <a:p>
            <a:endParaRPr lang="en-US" baseline="0" dirty="0" smtClean="0"/>
          </a:p>
          <a:p>
            <a:r>
              <a:rPr lang="en-US" baseline="0" dirty="0" smtClean="0"/>
              <a:t>In addition, the colors were changed to green for the major work of the grade, and white (no color) for the supporting work of the grade. This was done very intentionally so that the standards can be printed in black and white and the major work of the grade will show up grey, and the supporting work of the grade will remain white.</a:t>
            </a:r>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74</a:t>
            </a:fld>
            <a:endParaRPr lang="en-US">
              <a:solidFill>
                <a:prstClr val="black"/>
              </a:solidFill>
            </a:endParaRPr>
          </a:p>
        </p:txBody>
      </p:sp>
    </p:spTree>
    <p:extLst>
      <p:ext uri="{BB962C8B-B14F-4D97-AF65-F5344CB8AC3E}">
        <p14:creationId xmlns:p14="http://schemas.microsoft.com/office/powerpoint/2010/main" val="1898075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a:t>
            </a:r>
            <a:r>
              <a:rPr lang="en-US" baseline="0" dirty="0" smtClean="0"/>
              <a:t> </a:t>
            </a:r>
            <a:r>
              <a:rPr lang="en-US" dirty="0" smtClean="0"/>
              <a:t>minute</a:t>
            </a:r>
          </a:p>
          <a:p>
            <a:endParaRPr lang="en-US" dirty="0" smtClean="0"/>
          </a:p>
          <a:p>
            <a:r>
              <a:rPr lang="en-US" b="1" dirty="0" smtClean="0"/>
              <a:t>Talking Points</a:t>
            </a:r>
            <a:r>
              <a:rPr lang="en-US" dirty="0" smtClean="0"/>
              <a:t>:</a:t>
            </a:r>
          </a:p>
          <a:p>
            <a:r>
              <a:rPr lang="en-US" dirty="0" smtClean="0"/>
              <a:t>Additional</a:t>
            </a:r>
            <a:r>
              <a:rPr lang="en-US" baseline="0" dirty="0" smtClean="0"/>
              <a:t> and Supporting work of the grade is also combined at the high school level.  Notice how many standards in all high school courses, like this one in Algebra I, have additional Scope and Clarification statements.  Teachers must be aware of these scope and clarification statements since they inform instruction and assessment.  This column is not new.  Some of the content in it has been revised in all high school courses.  It is imperative that teachers refer to this column to make sure they are meeting the intent of the standard in each course they are teaching.</a:t>
            </a:r>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75</a:t>
            </a:fld>
            <a:endParaRPr lang="en-US">
              <a:solidFill>
                <a:prstClr val="black"/>
              </a:solidFill>
            </a:endParaRPr>
          </a:p>
        </p:txBody>
      </p:sp>
    </p:spTree>
    <p:extLst>
      <p:ext uri="{BB962C8B-B14F-4D97-AF65-F5344CB8AC3E}">
        <p14:creationId xmlns:p14="http://schemas.microsoft.com/office/powerpoint/2010/main" val="414909209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2</a:t>
            </a:r>
            <a:r>
              <a:rPr lang="en-US" baseline="0" dirty="0" smtClean="0"/>
              <a:t> </a:t>
            </a:r>
            <a:r>
              <a:rPr lang="en-US" dirty="0" smtClean="0"/>
              <a:t>minutes</a:t>
            </a:r>
          </a:p>
          <a:p>
            <a:endParaRPr lang="en-US" dirty="0" smtClean="0"/>
          </a:p>
          <a:p>
            <a:r>
              <a:rPr lang="en-US" b="1" dirty="0" smtClean="0"/>
              <a:t>Animation:</a:t>
            </a:r>
            <a:r>
              <a:rPr lang="en-US" b="1" baseline="0" dirty="0" smtClean="0"/>
              <a:t> </a:t>
            </a:r>
            <a:r>
              <a:rPr lang="en-US" b="0" baseline="0" dirty="0" smtClean="0"/>
              <a:t>Four clicks will bring up arrows pointing to the corresponding section in this order: Grade, Domain, Cluster, Standard</a:t>
            </a:r>
            <a:endParaRPr lang="en-US" b="1" dirty="0" smtClean="0"/>
          </a:p>
          <a:p>
            <a:endParaRPr lang="en-US" dirty="0" smtClean="0"/>
          </a:p>
          <a:p>
            <a:r>
              <a:rPr lang="en-US" b="1" dirty="0" smtClean="0"/>
              <a:t>Talking Points</a:t>
            </a:r>
            <a:r>
              <a:rPr lang="en-US" dirty="0" smtClean="0"/>
              <a:t>:</a:t>
            </a:r>
          </a:p>
          <a:p>
            <a:pPr marL="173422" indent="-173422">
              <a:buFont typeface="Arial" panose="020B0604020202020204" pitchFamily="34" charset="0"/>
              <a:buChar char="•"/>
            </a:pPr>
            <a:r>
              <a:rPr lang="en-US" dirty="0">
                <a:solidFill>
                  <a:prstClr val="black"/>
                </a:solidFill>
              </a:rPr>
              <a:t>Most of the structure of the previous state standards has been maintained</a:t>
            </a:r>
          </a:p>
          <a:p>
            <a:pPr marL="173422" indent="-173422" defTabSz="462458">
              <a:buFont typeface="Arial" panose="020B0604020202020204" pitchFamily="34" charset="0"/>
              <a:buChar char="•"/>
              <a:defRPr/>
            </a:pPr>
            <a:r>
              <a:rPr lang="en-US" dirty="0">
                <a:solidFill>
                  <a:prstClr val="black"/>
                </a:solidFill>
              </a:rPr>
              <a:t>Please refer to pages 5-7 in the standards document</a:t>
            </a:r>
          </a:p>
          <a:p>
            <a:pPr marL="173422" indent="-173422">
              <a:buFont typeface="Arial" panose="020B0604020202020204" pitchFamily="34" charset="0"/>
              <a:buChar char="•"/>
            </a:pPr>
            <a:r>
              <a:rPr lang="en-US" dirty="0">
                <a:solidFill>
                  <a:prstClr val="black"/>
                </a:solidFill>
              </a:rPr>
              <a:t>In K-8 the standards are coded with the grade level, conceptual category/domain, cluster, and content standard.  </a:t>
            </a:r>
          </a:p>
          <a:p>
            <a:pPr marL="173422" indent="-173422" defTabSz="462458">
              <a:buFont typeface="Arial" panose="020B0604020202020204" pitchFamily="34" charset="0"/>
              <a:buChar char="•"/>
              <a:defRPr/>
            </a:pPr>
            <a:r>
              <a:rPr lang="en-US" dirty="0">
                <a:solidFill>
                  <a:prstClr val="black"/>
                </a:solidFill>
              </a:rPr>
              <a:t>Let’s take a look at an example (</a:t>
            </a:r>
            <a:r>
              <a:rPr lang="en-US" i="1" dirty="0">
                <a:solidFill>
                  <a:prstClr val="black"/>
                </a:solidFill>
              </a:rPr>
              <a:t>click to animate</a:t>
            </a:r>
            <a:r>
              <a:rPr lang="en-US" dirty="0">
                <a:solidFill>
                  <a:prstClr val="black"/>
                </a:solidFill>
              </a:rPr>
              <a:t>)</a:t>
            </a:r>
          </a:p>
          <a:p>
            <a:pPr lvl="1">
              <a:buClr>
                <a:srgbClr val="FF0F00"/>
              </a:buClr>
            </a:pPr>
            <a:r>
              <a:rPr lang="en-US" b="1" dirty="0" smtClean="0">
                <a:solidFill>
                  <a:prstClr val="black"/>
                </a:solidFill>
              </a:rPr>
              <a:t>4 </a:t>
            </a:r>
            <a:r>
              <a:rPr lang="en-US" dirty="0" smtClean="0">
                <a:solidFill>
                  <a:prstClr val="black"/>
                </a:solidFill>
              </a:rPr>
              <a:t>is the grade level.</a:t>
            </a:r>
          </a:p>
          <a:p>
            <a:pPr lvl="1">
              <a:buClr>
                <a:srgbClr val="FF0F00"/>
              </a:buClr>
            </a:pPr>
            <a:r>
              <a:rPr lang="en-US" b="1" dirty="0" smtClean="0">
                <a:solidFill>
                  <a:prstClr val="black"/>
                </a:solidFill>
              </a:rPr>
              <a:t>OA </a:t>
            </a:r>
            <a:r>
              <a:rPr lang="en-US" dirty="0" smtClean="0">
                <a:solidFill>
                  <a:prstClr val="black"/>
                </a:solidFill>
              </a:rPr>
              <a:t>Operations and Algebraic Thinking is the domain.</a:t>
            </a:r>
          </a:p>
          <a:p>
            <a:pPr lvl="1">
              <a:buClr>
                <a:srgbClr val="FF0F00"/>
              </a:buClr>
            </a:pPr>
            <a:r>
              <a:rPr lang="en-US" b="1" dirty="0" smtClean="0">
                <a:solidFill>
                  <a:prstClr val="black"/>
                </a:solidFill>
              </a:rPr>
              <a:t>A </a:t>
            </a:r>
            <a:r>
              <a:rPr lang="en-US" dirty="0" smtClean="0">
                <a:solidFill>
                  <a:prstClr val="black"/>
                </a:solidFill>
              </a:rPr>
              <a:t>is the cluster which</a:t>
            </a:r>
            <a:r>
              <a:rPr lang="en-US" baseline="0" dirty="0" smtClean="0">
                <a:solidFill>
                  <a:prstClr val="black"/>
                </a:solidFill>
              </a:rPr>
              <a:t> are </a:t>
            </a:r>
            <a:r>
              <a:rPr lang="en-US" dirty="0" smtClean="0">
                <a:solidFill>
                  <a:prstClr val="black"/>
                </a:solidFill>
              </a:rPr>
              <a:t>ordered by A, B, C, etc. for first cluster, second cluster, etc..</a:t>
            </a:r>
          </a:p>
          <a:p>
            <a:pPr lvl="1">
              <a:buClr>
                <a:srgbClr val="FF0F00"/>
              </a:buClr>
            </a:pPr>
            <a:r>
              <a:rPr lang="en-US" b="1" dirty="0" smtClean="0">
                <a:solidFill>
                  <a:prstClr val="black"/>
                </a:solidFill>
              </a:rPr>
              <a:t>1 </a:t>
            </a:r>
            <a:r>
              <a:rPr lang="en-US" dirty="0" smtClean="0">
                <a:solidFill>
                  <a:prstClr val="black"/>
                </a:solidFill>
              </a:rPr>
              <a:t>is the standard number (the standards are numbered consecutively throughout each domain regardless of cluster)</a:t>
            </a:r>
          </a:p>
          <a:p>
            <a:pPr marL="173422" indent="-173422">
              <a:buFont typeface="Arial" panose="020B0604020202020204" pitchFamily="34" charset="0"/>
              <a:buChar char="•"/>
            </a:pPr>
            <a:endParaRPr lang="en-US" dirty="0">
              <a:solidFill>
                <a:prstClr val="black"/>
              </a:solidFill>
            </a:endParaRPr>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76</a:t>
            </a:fld>
            <a:endParaRPr lang="en-US">
              <a:solidFill>
                <a:prstClr val="black"/>
              </a:solidFill>
            </a:endParaRPr>
          </a:p>
        </p:txBody>
      </p:sp>
    </p:spTree>
    <p:extLst>
      <p:ext uri="{BB962C8B-B14F-4D97-AF65-F5344CB8AC3E}">
        <p14:creationId xmlns:p14="http://schemas.microsoft.com/office/powerpoint/2010/main" val="330709370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2 minutes</a:t>
            </a:r>
          </a:p>
          <a:p>
            <a:endParaRPr lang="en-US" dirty="0" smtClean="0"/>
          </a:p>
          <a:p>
            <a:r>
              <a:rPr lang="en-US" b="1" dirty="0" smtClean="0"/>
              <a:t>Animation:</a:t>
            </a:r>
            <a:r>
              <a:rPr lang="en-US" b="1" baseline="0" dirty="0" smtClean="0"/>
              <a:t> </a:t>
            </a:r>
            <a:r>
              <a:rPr lang="en-US" b="0" baseline="0" dirty="0" smtClean="0"/>
              <a:t>Clicks reveal arrows that point to these features in this order: Course, Conceptual Category, Domain, Cluster, Standard</a:t>
            </a:r>
            <a:endParaRPr lang="en-US" b="1" dirty="0" smtClean="0"/>
          </a:p>
          <a:p>
            <a:endParaRPr lang="en-US" dirty="0" smtClean="0"/>
          </a:p>
          <a:p>
            <a:r>
              <a:rPr lang="en-US" b="1" dirty="0" smtClean="0"/>
              <a:t>Talking Points</a:t>
            </a:r>
            <a:r>
              <a:rPr lang="en-US" dirty="0" smtClean="0"/>
              <a:t>:</a:t>
            </a:r>
          </a:p>
          <a:p>
            <a:pPr marL="173422" indent="-173422" defTabSz="462458">
              <a:buFont typeface="Arial" panose="020B0604020202020204" pitchFamily="34" charset="0"/>
              <a:buChar char="•"/>
              <a:defRPr/>
            </a:pPr>
            <a:r>
              <a:rPr lang="en-US" dirty="0">
                <a:solidFill>
                  <a:prstClr val="black"/>
                </a:solidFill>
              </a:rPr>
              <a:t>For </a:t>
            </a:r>
            <a:r>
              <a:rPr lang="en-US" dirty="0" smtClean="0">
                <a:solidFill>
                  <a:prstClr val="black"/>
                </a:solidFill>
              </a:rPr>
              <a:t>HS, </a:t>
            </a:r>
            <a:r>
              <a:rPr lang="en-US" dirty="0">
                <a:solidFill>
                  <a:prstClr val="black"/>
                </a:solidFill>
              </a:rPr>
              <a:t>the standards are coded with the course, conceptual category/domain, cluster, and content standard.  </a:t>
            </a:r>
          </a:p>
          <a:p>
            <a:pPr marL="173422" indent="-173422" defTabSz="462458">
              <a:buFont typeface="Arial" panose="020B0604020202020204" pitchFamily="34" charset="0"/>
              <a:buChar char="•"/>
              <a:defRPr/>
            </a:pPr>
            <a:r>
              <a:rPr lang="en-US" dirty="0">
                <a:solidFill>
                  <a:prstClr val="black"/>
                </a:solidFill>
              </a:rPr>
              <a:t>Let’s take a look at an example (</a:t>
            </a:r>
            <a:r>
              <a:rPr lang="en-US" i="1" dirty="0">
                <a:solidFill>
                  <a:prstClr val="black"/>
                </a:solidFill>
              </a:rPr>
              <a:t>click to animate</a:t>
            </a:r>
            <a:r>
              <a:rPr lang="en-US" dirty="0">
                <a:solidFill>
                  <a:prstClr val="black"/>
                </a:solidFill>
              </a:rPr>
              <a:t>)</a:t>
            </a:r>
          </a:p>
          <a:p>
            <a:pPr lvl="1">
              <a:buClr>
                <a:srgbClr val="FF0F00"/>
              </a:buClr>
            </a:pPr>
            <a:r>
              <a:rPr lang="en-US" sz="2200" b="1" dirty="0">
                <a:solidFill>
                  <a:prstClr val="black"/>
                </a:solidFill>
              </a:rPr>
              <a:t>M1 </a:t>
            </a:r>
            <a:r>
              <a:rPr lang="en-US" sz="2200" dirty="0">
                <a:solidFill>
                  <a:prstClr val="black"/>
                </a:solidFill>
              </a:rPr>
              <a:t>Integrated Math 1 is the course.</a:t>
            </a:r>
          </a:p>
          <a:p>
            <a:pPr lvl="1">
              <a:buClr>
                <a:srgbClr val="FF0F00"/>
              </a:buClr>
            </a:pPr>
            <a:r>
              <a:rPr lang="en-US" sz="2200" b="1" dirty="0">
                <a:solidFill>
                  <a:prstClr val="black"/>
                </a:solidFill>
              </a:rPr>
              <a:t>A</a:t>
            </a:r>
            <a:r>
              <a:rPr lang="en-US" sz="2200" dirty="0">
                <a:solidFill>
                  <a:prstClr val="black"/>
                </a:solidFill>
              </a:rPr>
              <a:t> Algebra is the conceptual category.</a:t>
            </a:r>
          </a:p>
          <a:p>
            <a:pPr lvl="1">
              <a:buClr>
                <a:srgbClr val="FF0F00"/>
              </a:buClr>
            </a:pPr>
            <a:r>
              <a:rPr lang="en-US" sz="2200" b="1" dirty="0">
                <a:solidFill>
                  <a:prstClr val="black"/>
                </a:solidFill>
              </a:rPr>
              <a:t>SSE </a:t>
            </a:r>
            <a:r>
              <a:rPr lang="en-US" sz="2200" dirty="0">
                <a:solidFill>
                  <a:prstClr val="black"/>
                </a:solidFill>
              </a:rPr>
              <a:t>Seeing Structure in Expressions is the domain.</a:t>
            </a:r>
          </a:p>
          <a:p>
            <a:pPr lvl="1">
              <a:buClr>
                <a:srgbClr val="FF0F00"/>
              </a:buClr>
            </a:pPr>
            <a:r>
              <a:rPr lang="en-US" sz="2200" b="1" dirty="0">
                <a:solidFill>
                  <a:prstClr val="black"/>
                </a:solidFill>
              </a:rPr>
              <a:t>A </a:t>
            </a:r>
            <a:r>
              <a:rPr lang="en-US" sz="2200" dirty="0">
                <a:solidFill>
                  <a:prstClr val="black"/>
                </a:solidFill>
              </a:rPr>
              <a:t>is the cluster (and like in K-5 are ordered by A, B, C, etc. for first cluster, second cluster, etc.)</a:t>
            </a:r>
          </a:p>
          <a:p>
            <a:pPr lvl="1">
              <a:buClr>
                <a:srgbClr val="FF0F00"/>
              </a:buClr>
            </a:pPr>
            <a:r>
              <a:rPr lang="en-US" sz="2200" b="1" dirty="0">
                <a:solidFill>
                  <a:prstClr val="black"/>
                </a:solidFill>
              </a:rPr>
              <a:t>1 </a:t>
            </a:r>
            <a:r>
              <a:rPr lang="en-US" sz="2200" dirty="0">
                <a:solidFill>
                  <a:prstClr val="black"/>
                </a:solidFill>
              </a:rPr>
              <a:t>is the standard number (again, like in K-5 the standards are numbered consecutively throughout each domain regardless of cluster)</a:t>
            </a:r>
          </a:p>
          <a:p>
            <a:pPr defTabSz="462458">
              <a:defRPr/>
            </a:pPr>
            <a:endParaRPr lang="en-US" dirty="0" smtClean="0">
              <a:solidFill>
                <a:prstClr val="black"/>
              </a:solidFill>
            </a:endParaRPr>
          </a:p>
          <a:p>
            <a:pPr marL="173422" indent="-173422">
              <a:buFont typeface="Arial" panose="020B0604020202020204" pitchFamily="34" charset="0"/>
              <a:buChar char="•"/>
            </a:pPr>
            <a:endParaRPr lang="en-US" dirty="0">
              <a:solidFill>
                <a:prstClr val="black"/>
              </a:solidFill>
            </a:endParaRPr>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77</a:t>
            </a:fld>
            <a:endParaRPr lang="en-US">
              <a:solidFill>
                <a:prstClr val="black"/>
              </a:solidFill>
            </a:endParaRPr>
          </a:p>
        </p:txBody>
      </p:sp>
    </p:spTree>
    <p:extLst>
      <p:ext uri="{BB962C8B-B14F-4D97-AF65-F5344CB8AC3E}">
        <p14:creationId xmlns:p14="http://schemas.microsoft.com/office/powerpoint/2010/main" val="321157839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 minute</a:t>
            </a:r>
          </a:p>
          <a:p>
            <a:endParaRPr lang="en-US" dirty="0" smtClean="0"/>
          </a:p>
          <a:p>
            <a:r>
              <a:rPr lang="en-US" b="1" dirty="0" smtClean="0"/>
              <a:t>Talking Points</a:t>
            </a:r>
            <a:r>
              <a:rPr lang="en-US" dirty="0" smtClean="0"/>
              <a:t>:</a:t>
            </a:r>
          </a:p>
          <a:p>
            <a:r>
              <a:rPr lang="en-US" dirty="0" smtClean="0"/>
              <a:t>Communication in</a:t>
            </a:r>
            <a:r>
              <a:rPr lang="en-US" baseline="0" dirty="0" smtClean="0"/>
              <a:t> math is vital to creating a mathematically proficient student. Students need to be able to use multiple reading strategies, understand and use correct mathematical vocabulary, discuss and articulate mathematical ideas and write mathematical arguments. Literacy in math should be focused on justifying one’s work and/or ideas and should involve mathematical symbolism. </a:t>
            </a:r>
            <a:endParaRPr lang="en-US" dirty="0" smtClean="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78</a:t>
            </a:fld>
            <a:endParaRPr lang="en-US" dirty="0">
              <a:solidFill>
                <a:prstClr val="black"/>
              </a:solidFill>
            </a:endParaRPr>
          </a:p>
        </p:txBody>
      </p:sp>
    </p:spTree>
    <p:extLst>
      <p:ext uri="{BB962C8B-B14F-4D97-AF65-F5344CB8AC3E}">
        <p14:creationId xmlns:p14="http://schemas.microsoft.com/office/powerpoint/2010/main" val="95067246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15 minutes</a:t>
            </a:r>
          </a:p>
          <a:p>
            <a:endParaRPr lang="en-US" dirty="0" smtClean="0"/>
          </a:p>
          <a:p>
            <a:r>
              <a:rPr lang="en-US" b="1" dirty="0" smtClean="0"/>
              <a:t>Talking Points</a:t>
            </a:r>
            <a:r>
              <a:rPr lang="en-US" dirty="0" smtClean="0"/>
              <a:t>:</a:t>
            </a:r>
          </a:p>
          <a:p>
            <a:r>
              <a:rPr lang="en-US" dirty="0" smtClean="0"/>
              <a:t>The Literacy Skills for Mathematical Proficiency</a:t>
            </a:r>
            <a:r>
              <a:rPr lang="en-US" baseline="0" dirty="0" smtClean="0"/>
              <a:t> are located on pages 13 and 14 in the Tennessee Math Standards. Please take about five-ten minutes now to silently read them. Then we will stop and take a few moments for you to discuss the addition of these standards and how it will impact math classrooms in your districts.</a:t>
            </a:r>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79</a:t>
            </a:fld>
            <a:endParaRPr lang="en-US" dirty="0">
              <a:solidFill>
                <a:prstClr val="black"/>
              </a:solidFill>
            </a:endParaRPr>
          </a:p>
        </p:txBody>
      </p:sp>
    </p:spTree>
    <p:extLst>
      <p:ext uri="{BB962C8B-B14F-4D97-AF65-F5344CB8AC3E}">
        <p14:creationId xmlns:p14="http://schemas.microsoft.com/office/powerpoint/2010/main" val="18516746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 minute</a:t>
            </a:r>
          </a:p>
          <a:p>
            <a:endParaRPr lang="en-US" dirty="0" smtClean="0"/>
          </a:p>
          <a:p>
            <a:r>
              <a:rPr lang="en-US" b="1" dirty="0" smtClean="0"/>
              <a:t>Talking Points</a:t>
            </a:r>
            <a:r>
              <a:rPr lang="en-US" dirty="0" smtClean="0"/>
              <a:t>:</a:t>
            </a:r>
          </a:p>
          <a:p>
            <a:pPr marL="171450" indent="-171450">
              <a:buFont typeface="Arial" panose="020B0604020202020204" pitchFamily="34" charset="0"/>
              <a:buChar char="•"/>
            </a:pPr>
            <a:r>
              <a:rPr lang="en-US" dirty="0" smtClean="0"/>
              <a:t>As the leaders in your districts</a:t>
            </a:r>
            <a:r>
              <a:rPr lang="en-US" baseline="0" dirty="0" smtClean="0"/>
              <a:t> (read quote)</a:t>
            </a:r>
          </a:p>
          <a:p>
            <a:pPr marL="171450" indent="-171450">
              <a:buFont typeface="Arial" panose="020B0604020202020204" pitchFamily="34" charset="0"/>
              <a:buChar char="•"/>
            </a:pPr>
            <a:r>
              <a:rPr lang="en-US" baseline="0" dirty="0" smtClean="0"/>
              <a:t>We have designed the training for you all around this idea and have therefore created a training that will equip you with the knowledge you need to lead the implementation of the revised standards in your district and ensure that you systems and structures are all well-aligned in supporting you vision and goals in this regard.</a:t>
            </a:r>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t>8</a:t>
            </a:fld>
            <a:endParaRPr lang="en-US"/>
          </a:p>
        </p:txBody>
      </p:sp>
    </p:spTree>
    <p:extLst>
      <p:ext uri="{BB962C8B-B14F-4D97-AF65-F5344CB8AC3E}">
        <p14:creationId xmlns:p14="http://schemas.microsoft.com/office/powerpoint/2010/main" val="30075236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80</a:t>
            </a:fld>
            <a:endParaRPr lang="en-US"/>
          </a:p>
        </p:txBody>
      </p:sp>
    </p:spTree>
    <p:extLst>
      <p:ext uri="{BB962C8B-B14F-4D97-AF65-F5344CB8AC3E}">
        <p14:creationId xmlns:p14="http://schemas.microsoft.com/office/powerpoint/2010/main" val="157529995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81</a:t>
            </a:fld>
            <a:endParaRPr lang="en-US"/>
          </a:p>
        </p:txBody>
      </p:sp>
    </p:spTree>
    <p:extLst>
      <p:ext uri="{BB962C8B-B14F-4D97-AF65-F5344CB8AC3E}">
        <p14:creationId xmlns:p14="http://schemas.microsoft.com/office/powerpoint/2010/main" val="189588239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b="1" dirty="0" smtClean="0"/>
              <a:t>:  </a:t>
            </a:r>
            <a:r>
              <a:rPr lang="en-US" dirty="0" smtClean="0"/>
              <a:t>1 min</a:t>
            </a:r>
          </a:p>
          <a:p>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83</a:t>
            </a:fld>
            <a:endParaRPr lang="en-US">
              <a:solidFill>
                <a:prstClr val="black"/>
              </a:solidFill>
            </a:endParaRPr>
          </a:p>
        </p:txBody>
      </p:sp>
    </p:spTree>
    <p:extLst>
      <p:ext uri="{BB962C8B-B14F-4D97-AF65-F5344CB8AC3E}">
        <p14:creationId xmlns:p14="http://schemas.microsoft.com/office/powerpoint/2010/main" val="29318132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b="1" dirty="0" smtClean="0"/>
              <a:t>: </a:t>
            </a:r>
            <a:r>
              <a:rPr lang="en-US" b="0" dirty="0" smtClean="0"/>
              <a:t>8</a:t>
            </a:r>
            <a:r>
              <a:rPr lang="en-US" b="0" baseline="0" dirty="0" smtClean="0"/>
              <a:t> minutes</a:t>
            </a:r>
          </a:p>
          <a:p>
            <a:endParaRPr lang="en-US" b="1" baseline="0" dirty="0" smtClean="0"/>
          </a:p>
          <a:p>
            <a:r>
              <a:rPr lang="en-US" b="1" baseline="0" dirty="0" smtClean="0"/>
              <a:t>Materials: </a:t>
            </a:r>
            <a:r>
              <a:rPr lang="en-US" b="0" baseline="0" dirty="0" smtClean="0"/>
              <a:t>Highlighters, One standard recording sheet and one standard chart per grade/subject area – enough copies so each district has one grade/subject to do as a team.</a:t>
            </a:r>
            <a:endParaRPr lang="en-US" b="1" baseline="0" dirty="0" smtClean="0"/>
          </a:p>
          <a:p>
            <a:endParaRPr lang="en-US" b="1" baseline="0" dirty="0" smtClean="0"/>
          </a:p>
          <a:p>
            <a:r>
              <a:rPr lang="en-US" b="1" baseline="0" dirty="0" smtClean="0"/>
              <a:t>Talking Points:</a:t>
            </a:r>
            <a:endParaRPr lang="en-US" b="1" dirty="0" smtClean="0"/>
          </a:p>
          <a:p>
            <a:r>
              <a:rPr lang="en-US" dirty="0" smtClean="0"/>
              <a:t>Each district team will be</a:t>
            </a:r>
            <a:r>
              <a:rPr lang="en-US" baseline="0" dirty="0" smtClean="0"/>
              <a:t> assigned one grade level (1, 4, 7, Algebra I, Integrated Math 1) and will be given copies of the side-by-side Standards Comparison document.  Like the old TEAM activity, participants will be asked to highlight ANYTHING in the 2017-18 column that is different from what is in the current 2016-17 standards.  </a:t>
            </a:r>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84</a:t>
            </a:fld>
            <a:endParaRPr lang="en-US">
              <a:solidFill>
                <a:prstClr val="black"/>
              </a:solidFill>
            </a:endParaRPr>
          </a:p>
        </p:txBody>
      </p:sp>
    </p:spTree>
    <p:extLst>
      <p:ext uri="{BB962C8B-B14F-4D97-AF65-F5344CB8AC3E}">
        <p14:creationId xmlns:p14="http://schemas.microsoft.com/office/powerpoint/2010/main" val="258403418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baseline="0" dirty="0" smtClean="0"/>
              <a:t>Time</a:t>
            </a:r>
            <a:r>
              <a:rPr lang="en-US" b="1" baseline="0" dirty="0" smtClean="0"/>
              <a:t>: </a:t>
            </a:r>
            <a:r>
              <a:rPr lang="en-US" b="0" baseline="0" dirty="0" smtClean="0"/>
              <a:t>8 minutes</a:t>
            </a:r>
            <a:endParaRPr lang="en-US" b="1" baseline="0" dirty="0" smtClean="0"/>
          </a:p>
          <a:p>
            <a:endParaRPr lang="en-US" baseline="0" dirty="0" smtClean="0"/>
          </a:p>
          <a:p>
            <a:r>
              <a:rPr lang="en-US" b="1" baseline="0" dirty="0" smtClean="0"/>
              <a:t>Materials: </a:t>
            </a:r>
            <a:r>
              <a:rPr lang="en-US" b="0" baseline="0" dirty="0" smtClean="0"/>
              <a:t>Recording sheet handout (one per person) </a:t>
            </a:r>
            <a:endParaRPr lang="en-US" b="1" baseline="0" dirty="0" smtClean="0"/>
          </a:p>
          <a:p>
            <a:endParaRPr lang="en-US" baseline="0" dirty="0" smtClean="0"/>
          </a:p>
          <a:p>
            <a:r>
              <a:rPr lang="en-US" b="1" baseline="0" dirty="0" smtClean="0"/>
              <a:t>Talking Points:</a:t>
            </a:r>
          </a:p>
          <a:p>
            <a:r>
              <a:rPr lang="en-US" baseline="0" dirty="0" smtClean="0"/>
              <a:t>Districts will complete a recording sheet for their grade to summarize their </a:t>
            </a:r>
            <a:r>
              <a:rPr lang="en-US" baseline="0" dirty="0" smtClean="0"/>
              <a:t>findings. The idea </a:t>
            </a:r>
            <a:r>
              <a:rPr lang="en-US" baseline="0" dirty="0" smtClean="0"/>
              <a:t>here is to preview the upcoming </a:t>
            </a:r>
            <a:r>
              <a:rPr lang="en-US" baseline="0" dirty="0" smtClean="0"/>
              <a:t>slides.</a:t>
            </a:r>
            <a:endParaRPr lang="en-US" baseline="0" dirty="0" smtClean="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85</a:t>
            </a:fld>
            <a:endParaRPr lang="en-US">
              <a:solidFill>
                <a:prstClr val="black"/>
              </a:solidFill>
            </a:endParaRPr>
          </a:p>
        </p:txBody>
      </p:sp>
    </p:spTree>
    <p:extLst>
      <p:ext uri="{BB962C8B-B14F-4D97-AF65-F5344CB8AC3E}">
        <p14:creationId xmlns:p14="http://schemas.microsoft.com/office/powerpoint/2010/main" val="325122463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b="1" dirty="0" smtClean="0"/>
              <a:t>: </a:t>
            </a:r>
            <a:r>
              <a:rPr lang="en-US" b="0" dirty="0" smtClean="0"/>
              <a:t>9</a:t>
            </a:r>
            <a:r>
              <a:rPr lang="en-US" b="0" baseline="0" dirty="0" smtClean="0"/>
              <a:t> minutes</a:t>
            </a:r>
            <a:endParaRPr lang="en-US" b="1" dirty="0" smtClean="0"/>
          </a:p>
          <a:p>
            <a:endParaRPr lang="en-US" dirty="0" smtClean="0"/>
          </a:p>
          <a:p>
            <a:r>
              <a:rPr lang="en-US" b="1" dirty="0" smtClean="0"/>
              <a:t>Talking Points:</a:t>
            </a:r>
          </a:p>
          <a:p>
            <a:pPr marL="171450" indent="-171450">
              <a:buFont typeface="Arial" panose="020B0604020202020204" pitchFamily="34" charset="0"/>
              <a:buChar char="•"/>
            </a:pPr>
            <a:r>
              <a:rPr lang="en-US" dirty="0" smtClean="0"/>
              <a:t>GROUP DISCUSSION----Ask</a:t>
            </a:r>
            <a:r>
              <a:rPr lang="en-US" baseline="0" dirty="0" smtClean="0"/>
              <a:t> at least one district from each grade level (where appropriate) to share their 20 words or less summary for their grade level……</a:t>
            </a:r>
          </a:p>
          <a:p>
            <a:endParaRPr lang="en-US" dirty="0" smtClean="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86</a:t>
            </a:fld>
            <a:endParaRPr lang="en-US">
              <a:solidFill>
                <a:prstClr val="black"/>
              </a:solidFill>
            </a:endParaRPr>
          </a:p>
        </p:txBody>
      </p:sp>
    </p:spTree>
    <p:extLst>
      <p:ext uri="{BB962C8B-B14F-4D97-AF65-F5344CB8AC3E}">
        <p14:creationId xmlns:p14="http://schemas.microsoft.com/office/powerpoint/2010/main" val="145329245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 minute</a:t>
            </a:r>
          </a:p>
          <a:p>
            <a:endParaRPr lang="en-US" dirty="0" smtClean="0"/>
          </a:p>
          <a:p>
            <a:r>
              <a:rPr lang="en-US" b="1" dirty="0" smtClean="0"/>
              <a:t>Talking</a:t>
            </a:r>
            <a:r>
              <a:rPr lang="en-US" b="1" baseline="0" dirty="0" smtClean="0"/>
              <a:t> Points:</a:t>
            </a:r>
          </a:p>
          <a:p>
            <a:r>
              <a:rPr lang="en-US" baseline="0" dirty="0" smtClean="0"/>
              <a:t>At the K-5 level the standards were refined for clarity, fluency expectations were increased, and the example problems were revised.</a:t>
            </a:r>
            <a:endParaRPr lang="en-US" dirty="0" smtClean="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88</a:t>
            </a:fld>
            <a:endParaRPr lang="en-US">
              <a:solidFill>
                <a:prstClr val="black"/>
              </a:solidFill>
            </a:endParaRPr>
          </a:p>
        </p:txBody>
      </p:sp>
    </p:spTree>
    <p:extLst>
      <p:ext uri="{BB962C8B-B14F-4D97-AF65-F5344CB8AC3E}">
        <p14:creationId xmlns:p14="http://schemas.microsoft.com/office/powerpoint/2010/main" val="355603559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a:t>
            </a:r>
            <a:r>
              <a:rPr lang="en-US" baseline="0" dirty="0" smtClean="0"/>
              <a:t> </a:t>
            </a:r>
            <a:r>
              <a:rPr lang="en-US" dirty="0" smtClean="0"/>
              <a:t>minute</a:t>
            </a:r>
          </a:p>
          <a:p>
            <a:endParaRPr lang="en-US" dirty="0" smtClean="0"/>
          </a:p>
          <a:p>
            <a:r>
              <a:rPr lang="en-US" b="1" dirty="0" smtClean="0"/>
              <a:t>Talking Points</a:t>
            </a:r>
            <a:r>
              <a:rPr lang="en-US" dirty="0" smtClean="0"/>
              <a:t>:</a:t>
            </a:r>
          </a:p>
          <a:p>
            <a:r>
              <a:rPr lang="en-US" dirty="0" smtClean="0"/>
              <a:t>Starting with K-2, most of the major work of the grade remains</a:t>
            </a:r>
            <a:r>
              <a:rPr lang="en-US" baseline="0" dirty="0" smtClean="0"/>
              <a:t> the same</a:t>
            </a:r>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89</a:t>
            </a:fld>
            <a:endParaRPr lang="en-US">
              <a:solidFill>
                <a:prstClr val="black"/>
              </a:solidFill>
            </a:endParaRPr>
          </a:p>
        </p:txBody>
      </p:sp>
    </p:spTree>
    <p:extLst>
      <p:ext uri="{BB962C8B-B14F-4D97-AF65-F5344CB8AC3E}">
        <p14:creationId xmlns:p14="http://schemas.microsoft.com/office/powerpoint/2010/main" val="181409322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a:t>
            </a:r>
            <a:r>
              <a:rPr lang="en-US" baseline="0" dirty="0" smtClean="0"/>
              <a:t> </a:t>
            </a:r>
            <a:r>
              <a:rPr lang="en-US" dirty="0" smtClean="0"/>
              <a:t>minute</a:t>
            </a:r>
          </a:p>
          <a:p>
            <a:endParaRPr lang="en-US" dirty="0" smtClean="0"/>
          </a:p>
          <a:p>
            <a:r>
              <a:rPr lang="en-US" b="1" dirty="0" smtClean="0"/>
              <a:t>Talking Points</a:t>
            </a:r>
            <a:r>
              <a:rPr lang="en-US" dirty="0" smtClean="0"/>
              <a:t>:</a:t>
            </a:r>
          </a:p>
          <a:p>
            <a:r>
              <a:rPr lang="en-US" dirty="0" smtClean="0"/>
              <a:t>As we’ve discussed, the supporting and additional work of the grade has been combined into one</a:t>
            </a:r>
            <a:r>
              <a:rPr lang="en-US" baseline="0" dirty="0" smtClean="0"/>
              <a:t> category: supporting work of the grade</a:t>
            </a:r>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90</a:t>
            </a:fld>
            <a:endParaRPr lang="en-US">
              <a:solidFill>
                <a:prstClr val="black"/>
              </a:solidFill>
            </a:endParaRPr>
          </a:p>
        </p:txBody>
      </p:sp>
    </p:spTree>
    <p:extLst>
      <p:ext uri="{BB962C8B-B14F-4D97-AF65-F5344CB8AC3E}">
        <p14:creationId xmlns:p14="http://schemas.microsoft.com/office/powerpoint/2010/main" val="177004345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a:t>
            </a:r>
            <a:r>
              <a:rPr lang="en-US" baseline="0" dirty="0" smtClean="0"/>
              <a:t> </a:t>
            </a:r>
            <a:r>
              <a:rPr lang="en-US" dirty="0" smtClean="0"/>
              <a:t>minute</a:t>
            </a:r>
          </a:p>
          <a:p>
            <a:endParaRPr lang="en-US" dirty="0" smtClean="0"/>
          </a:p>
          <a:p>
            <a:r>
              <a:rPr lang="en-US" b="1" dirty="0" smtClean="0"/>
              <a:t>Talking Points</a:t>
            </a:r>
            <a:r>
              <a:rPr lang="en-US" dirty="0" smtClean="0"/>
              <a:t>:</a:t>
            </a:r>
          </a:p>
          <a:p>
            <a:r>
              <a:rPr lang="en-US" dirty="0" smtClean="0"/>
              <a:t>One of the biggest revisions to stress</a:t>
            </a:r>
            <a:r>
              <a:rPr lang="en-US" baseline="0" dirty="0" smtClean="0"/>
              <a:t> with teachers are the increased fluency expectations at the early numeracy level (let’s take a closer look)</a:t>
            </a:r>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91</a:t>
            </a:fld>
            <a:endParaRPr lang="en-US">
              <a:solidFill>
                <a:prstClr val="black"/>
              </a:solidFill>
            </a:endParaRPr>
          </a:p>
        </p:txBody>
      </p:sp>
    </p:spTree>
    <p:extLst>
      <p:ext uri="{BB962C8B-B14F-4D97-AF65-F5344CB8AC3E}">
        <p14:creationId xmlns:p14="http://schemas.microsoft.com/office/powerpoint/2010/main" val="15811252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Time</a:t>
            </a:r>
            <a:r>
              <a:rPr lang="en-US" b="1" dirty="0" smtClean="0"/>
              <a:t>: </a:t>
            </a:r>
            <a:r>
              <a:rPr lang="en-US" dirty="0" smtClean="0"/>
              <a:t>7 minutes</a:t>
            </a:r>
          </a:p>
          <a:p>
            <a:endParaRPr lang="en-US" dirty="0" smtClean="0"/>
          </a:p>
          <a:p>
            <a:r>
              <a:rPr lang="en-US" b="1" dirty="0" smtClean="0"/>
              <a:t>Talking Points:</a:t>
            </a:r>
          </a:p>
          <a:p>
            <a:pPr marL="171450" indent="-171450">
              <a:buFontTx/>
              <a:buChar char="-"/>
            </a:pPr>
            <a:r>
              <a:rPr lang="en-US" dirty="0" smtClean="0"/>
              <a:t>I’d like to p lay</a:t>
            </a:r>
            <a:r>
              <a:rPr lang="en-US" baseline="0" dirty="0" smtClean="0"/>
              <a:t> a brief video message now from…</a:t>
            </a:r>
          </a:p>
          <a:p>
            <a:pPr marL="171450" indent="-171450">
              <a:buFontTx/>
              <a:buChar char="-"/>
            </a:pPr>
            <a:r>
              <a:rPr lang="en-US" baseline="0" dirty="0" smtClean="0"/>
              <a:t>Dr. Kirk is going to share a bit more about how we have designed training this year and why, and what your role is in this process.</a:t>
            </a:r>
          </a:p>
          <a:p>
            <a:pPr marL="171450" indent="-171450">
              <a:buFontTx/>
              <a:buChar char="-"/>
            </a:pP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9</a:t>
            </a:fld>
            <a:endParaRPr lang="en-US"/>
          </a:p>
        </p:txBody>
      </p:sp>
    </p:spTree>
    <p:extLst>
      <p:ext uri="{BB962C8B-B14F-4D97-AF65-F5344CB8AC3E}">
        <p14:creationId xmlns:p14="http://schemas.microsoft.com/office/powerpoint/2010/main" val="336522283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2</a:t>
            </a:r>
            <a:r>
              <a:rPr lang="en-US" baseline="0" dirty="0" smtClean="0"/>
              <a:t> </a:t>
            </a:r>
            <a:r>
              <a:rPr lang="en-US" dirty="0" smtClean="0"/>
              <a:t>minutes</a:t>
            </a:r>
          </a:p>
          <a:p>
            <a:endParaRPr lang="en-US" dirty="0" smtClean="0"/>
          </a:p>
          <a:p>
            <a:r>
              <a:rPr lang="en-US" b="1" dirty="0" smtClean="0"/>
              <a:t>Talking Points</a:t>
            </a:r>
            <a:r>
              <a:rPr lang="en-US" dirty="0" smtClean="0"/>
              <a:t>:</a:t>
            </a:r>
          </a:p>
          <a:p>
            <a:pPr marL="171450" indent="-171450">
              <a:buFont typeface="Arial" panose="020B0604020202020204" pitchFamily="34" charset="0"/>
              <a:buChar char="•"/>
            </a:pPr>
            <a:r>
              <a:rPr lang="en-US" dirty="0" smtClean="0"/>
              <a:t>Here are</a:t>
            </a:r>
            <a:r>
              <a:rPr lang="en-US" baseline="0" dirty="0" smtClean="0"/>
              <a:t> some examples. As you can see the fluency expectations have changed and students are now expected to be able to add and subtract fluently within a larger range of </a:t>
            </a:r>
            <a:r>
              <a:rPr lang="en-US" baseline="0" dirty="0" smtClean="0"/>
              <a:t>numbers</a:t>
            </a:r>
          </a:p>
          <a:p>
            <a:pPr marL="0" indent="0">
              <a:buFont typeface="Arial" panose="020B0604020202020204" pitchFamily="34" charset="0"/>
              <a:buNone/>
            </a:pPr>
            <a:endParaRPr lang="en-US" baseline="0" dirty="0" smtClean="0"/>
          </a:p>
          <a:p>
            <a:pPr marL="0" indent="0">
              <a:buFont typeface="Arial" panose="020B0604020202020204" pitchFamily="34" charset="0"/>
              <a:buNone/>
            </a:pPr>
            <a:r>
              <a:rPr lang="en-US" b="1" baseline="0" dirty="0" smtClean="0"/>
              <a:t>Standards Writing Committee/ Public Feedback Rationale:  </a:t>
            </a:r>
          </a:p>
          <a:p>
            <a:r>
              <a:rPr lang="en-US" b="0" dirty="0" smtClean="0"/>
              <a:t>The standards writing committee stated that the public feedback indicated that in grade K</a:t>
            </a:r>
            <a:r>
              <a:rPr lang="en-US" b="0" baseline="0" dirty="0" smtClean="0"/>
              <a:t> </a:t>
            </a:r>
            <a:r>
              <a:rPr lang="en-US" b="0" dirty="0" smtClean="0"/>
              <a:t> students were already being exposed to adding and subtracting with 10 during instruction.  Also, since the standard specifically stated to "fluently" add and subtract that it was essential to revise the language to state "using mental strategies and "know from memory".  In second grade, the standards writing committee and public feedback increased the fluency expectations to add and subtract within 30 to build upon prior learning rather than set the bar at the same level</a:t>
            </a:r>
            <a:r>
              <a:rPr lang="en-US" b="0" baseline="0" dirty="0" smtClean="0"/>
              <a:t> </a:t>
            </a:r>
            <a:r>
              <a:rPr lang="en-US" baseline="0" dirty="0" smtClean="0"/>
              <a:t>(go over each example on the screen).</a:t>
            </a:r>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92</a:t>
            </a:fld>
            <a:endParaRPr lang="en-US">
              <a:solidFill>
                <a:prstClr val="black"/>
              </a:solidFill>
            </a:endParaRPr>
          </a:p>
        </p:txBody>
      </p:sp>
    </p:spTree>
    <p:extLst>
      <p:ext uri="{BB962C8B-B14F-4D97-AF65-F5344CB8AC3E}">
        <p14:creationId xmlns:p14="http://schemas.microsoft.com/office/powerpoint/2010/main" val="88056864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a:t>
            </a:r>
            <a:r>
              <a:rPr lang="en-US" baseline="0" dirty="0" smtClean="0"/>
              <a:t> </a:t>
            </a:r>
            <a:r>
              <a:rPr lang="en-US" dirty="0" smtClean="0"/>
              <a:t>minute</a:t>
            </a:r>
          </a:p>
          <a:p>
            <a:endParaRPr lang="en-US" dirty="0" smtClean="0"/>
          </a:p>
          <a:p>
            <a:r>
              <a:rPr lang="en-US" b="1" dirty="0" smtClean="0"/>
              <a:t>Talking Points</a:t>
            </a:r>
            <a:r>
              <a:rPr lang="en-US" dirty="0" smtClean="0"/>
              <a:t>:</a:t>
            </a:r>
          </a:p>
          <a:p>
            <a:r>
              <a:rPr lang="en-US" dirty="0" smtClean="0"/>
              <a:t>There were a few standards that were added</a:t>
            </a:r>
            <a:r>
              <a:rPr lang="en-US" baseline="0" dirty="0" smtClean="0"/>
              <a:t> or shifted to strengthen coherence across the grade levels (let’s take a closer look)</a:t>
            </a:r>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93</a:t>
            </a:fld>
            <a:endParaRPr lang="en-US">
              <a:solidFill>
                <a:prstClr val="black"/>
              </a:solidFill>
            </a:endParaRPr>
          </a:p>
        </p:txBody>
      </p:sp>
    </p:spTree>
    <p:extLst>
      <p:ext uri="{BB962C8B-B14F-4D97-AF65-F5344CB8AC3E}">
        <p14:creationId xmlns:p14="http://schemas.microsoft.com/office/powerpoint/2010/main" val="203766422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2</a:t>
            </a:r>
            <a:r>
              <a:rPr lang="en-US" baseline="0" dirty="0" smtClean="0"/>
              <a:t> </a:t>
            </a:r>
            <a:r>
              <a:rPr lang="en-US" dirty="0" smtClean="0"/>
              <a:t>minutes</a:t>
            </a:r>
          </a:p>
          <a:p>
            <a:endParaRPr lang="en-US" dirty="0" smtClean="0"/>
          </a:p>
          <a:p>
            <a:r>
              <a:rPr lang="en-US" b="1" dirty="0" smtClean="0"/>
              <a:t>Talking Points</a:t>
            </a:r>
            <a:r>
              <a:rPr lang="en-US" dirty="0" smtClean="0"/>
              <a:t>:</a:t>
            </a:r>
          </a:p>
          <a:p>
            <a:r>
              <a:rPr lang="en-US" dirty="0" smtClean="0"/>
              <a:t>For example, money standards</a:t>
            </a:r>
            <a:r>
              <a:rPr lang="en-US" baseline="0" dirty="0" smtClean="0"/>
              <a:t> were added to kindergarten and first grades to support students learning in 2</a:t>
            </a:r>
            <a:r>
              <a:rPr lang="en-US" baseline="30000" dirty="0" smtClean="0"/>
              <a:t>nd</a:t>
            </a:r>
            <a:r>
              <a:rPr lang="en-US" baseline="0" dirty="0" smtClean="0"/>
              <a:t> grade and allow them to extend and apply that previous learning.</a:t>
            </a:r>
          </a:p>
          <a:p>
            <a:endParaRPr lang="en-US" baseline="0" dirty="0" smtClean="0"/>
          </a:p>
          <a:p>
            <a:r>
              <a:rPr lang="en-US" b="1" baseline="0" dirty="0" smtClean="0"/>
              <a:t>Standards Writing Committee/ Public Feedback Rationale:  </a:t>
            </a:r>
          </a:p>
          <a:p>
            <a:r>
              <a:rPr lang="en-US" dirty="0" smtClean="0"/>
              <a:t>In the K-12 standards, most of the language of "word problems" has been revised to "contextual problems".  Public feedback indicated that the term word problem was sometimes confused with written addition problems such as " two plus four" or reading a problem aloud versus written</a:t>
            </a:r>
            <a:r>
              <a:rPr lang="en-US" baseline="0" dirty="0" smtClean="0"/>
              <a:t> on paper </a:t>
            </a:r>
            <a:r>
              <a:rPr lang="en-US" dirty="0" smtClean="0"/>
              <a:t>rather than a problem with context.  Therefore, the language has been revised to state "contextual" problems.  </a:t>
            </a:r>
          </a:p>
          <a:p>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94</a:t>
            </a:fld>
            <a:endParaRPr lang="en-US">
              <a:solidFill>
                <a:prstClr val="black"/>
              </a:solidFill>
            </a:endParaRPr>
          </a:p>
        </p:txBody>
      </p:sp>
    </p:spTree>
    <p:extLst>
      <p:ext uri="{BB962C8B-B14F-4D97-AF65-F5344CB8AC3E}">
        <p14:creationId xmlns:p14="http://schemas.microsoft.com/office/powerpoint/2010/main" val="294199109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2</a:t>
            </a:r>
            <a:r>
              <a:rPr lang="en-US" baseline="0" dirty="0" smtClean="0"/>
              <a:t> </a:t>
            </a:r>
            <a:r>
              <a:rPr lang="en-US" dirty="0" smtClean="0"/>
              <a:t>minutes</a:t>
            </a:r>
          </a:p>
          <a:p>
            <a:endParaRPr lang="en-US" dirty="0" smtClean="0"/>
          </a:p>
          <a:p>
            <a:r>
              <a:rPr lang="en-US" b="1" dirty="0" smtClean="0"/>
              <a:t>Talking Points</a:t>
            </a:r>
            <a:r>
              <a:rPr lang="en-US" dirty="0" smtClean="0"/>
              <a:t>:</a:t>
            </a:r>
          </a:p>
          <a:p>
            <a:r>
              <a:rPr lang="en-US" dirty="0" smtClean="0"/>
              <a:t>Here Is an example.</a:t>
            </a:r>
            <a:r>
              <a:rPr lang="en-US" baseline="0" dirty="0" smtClean="0"/>
              <a:t> The fourth grade and fifth grade standards were revised to shift the development of an understanding of unit conversions to 5</a:t>
            </a:r>
            <a:r>
              <a:rPr lang="en-US" baseline="30000" dirty="0" smtClean="0"/>
              <a:t>th</a:t>
            </a:r>
            <a:r>
              <a:rPr lang="en-US" baseline="0" dirty="0" smtClean="0"/>
              <a:t> grade.</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Standards Writing Committee/ Public Feedback Rationale:  </a:t>
            </a:r>
          </a:p>
          <a:p>
            <a:r>
              <a:rPr lang="en-US" dirty="0" smtClean="0"/>
              <a:t>Pubic</a:t>
            </a:r>
            <a:r>
              <a:rPr lang="en-US" baseline="0" dirty="0" smtClean="0"/>
              <a:t> feedback indicated that based on the learning progressions, expressing measurements of a larger unit in terms of a smaller unit was more appropriate in grade 5.  Therefore, the standards writing committee moved this standard from grade 4 to grade 5.  </a:t>
            </a:r>
            <a:endParaRPr lang="en-US" dirty="0" smtClean="0"/>
          </a:p>
          <a:p>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95</a:t>
            </a:fld>
            <a:endParaRPr lang="en-US">
              <a:solidFill>
                <a:prstClr val="black"/>
              </a:solidFill>
            </a:endParaRPr>
          </a:p>
        </p:txBody>
      </p:sp>
    </p:spTree>
    <p:extLst>
      <p:ext uri="{BB962C8B-B14F-4D97-AF65-F5344CB8AC3E}">
        <p14:creationId xmlns:p14="http://schemas.microsoft.com/office/powerpoint/2010/main" val="159324499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a:t>
            </a:r>
            <a:r>
              <a:rPr lang="en-US" baseline="0" dirty="0" smtClean="0"/>
              <a:t> </a:t>
            </a:r>
            <a:r>
              <a:rPr lang="en-US" dirty="0" smtClean="0"/>
              <a:t>minute</a:t>
            </a:r>
          </a:p>
          <a:p>
            <a:endParaRPr lang="en-US" dirty="0" smtClean="0"/>
          </a:p>
          <a:p>
            <a:r>
              <a:rPr lang="en-US" b="1" dirty="0" smtClean="0"/>
              <a:t>Talking Points</a:t>
            </a:r>
            <a:r>
              <a:rPr lang="en-US" dirty="0" smtClean="0"/>
              <a:t>:</a:t>
            </a:r>
          </a:p>
          <a:p>
            <a:r>
              <a:rPr lang="en-US" dirty="0" smtClean="0"/>
              <a:t>As we mentioned earlier, some of the language was revised to provide clarity</a:t>
            </a:r>
            <a:r>
              <a:rPr lang="en-US" baseline="0" dirty="0" smtClean="0"/>
              <a:t> and continuity for teachers (let’s take a closer look)</a:t>
            </a:r>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96</a:t>
            </a:fld>
            <a:endParaRPr lang="en-US">
              <a:solidFill>
                <a:prstClr val="black"/>
              </a:solidFill>
            </a:endParaRPr>
          </a:p>
        </p:txBody>
      </p:sp>
    </p:spTree>
    <p:extLst>
      <p:ext uri="{BB962C8B-B14F-4D97-AF65-F5344CB8AC3E}">
        <p14:creationId xmlns:p14="http://schemas.microsoft.com/office/powerpoint/2010/main" val="191724425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a:t>
            </a:r>
            <a:r>
              <a:rPr lang="en-US" baseline="0" dirty="0" smtClean="0"/>
              <a:t> </a:t>
            </a:r>
            <a:r>
              <a:rPr lang="en-US" dirty="0" smtClean="0"/>
              <a:t>minute</a:t>
            </a:r>
          </a:p>
          <a:p>
            <a:endParaRPr lang="en-US" dirty="0" smtClean="0"/>
          </a:p>
          <a:p>
            <a:r>
              <a:rPr lang="en-US" b="1" dirty="0" smtClean="0"/>
              <a:t>Talking Points</a:t>
            </a:r>
            <a:r>
              <a:rPr lang="en-US" dirty="0" smtClean="0"/>
              <a:t>:</a:t>
            </a:r>
          </a:p>
          <a:p>
            <a:r>
              <a:rPr lang="en-US" dirty="0" smtClean="0"/>
              <a:t>As you can see in this</a:t>
            </a:r>
            <a:r>
              <a:rPr lang="en-US" baseline="0" dirty="0" smtClean="0"/>
              <a:t> example, the standard was revised to clarify for teachers exactly how students should be reading and writing numbers.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Standards Writing Committee/ Public Feedback Rationale:  </a:t>
            </a:r>
          </a:p>
          <a:p>
            <a:r>
              <a:rPr lang="en-US" dirty="0" smtClean="0"/>
              <a:t>Public feedback indicated that using the language "base-ten numerals, number names, and expanded form" was at times confusing and hard to find resources using this wording.  The committee revised to more common terms that were traditionally used in instructional materials.</a:t>
            </a:r>
          </a:p>
          <a:p>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97</a:t>
            </a:fld>
            <a:endParaRPr lang="en-US">
              <a:solidFill>
                <a:prstClr val="black"/>
              </a:solidFill>
            </a:endParaRPr>
          </a:p>
        </p:txBody>
      </p:sp>
    </p:spTree>
    <p:extLst>
      <p:ext uri="{BB962C8B-B14F-4D97-AF65-F5344CB8AC3E}">
        <p14:creationId xmlns:p14="http://schemas.microsoft.com/office/powerpoint/2010/main" val="342612926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a:t>
            </a:r>
            <a:r>
              <a:rPr lang="en-US" baseline="0" dirty="0" smtClean="0"/>
              <a:t> </a:t>
            </a:r>
            <a:r>
              <a:rPr lang="en-US" dirty="0" smtClean="0"/>
              <a:t>minute</a:t>
            </a:r>
          </a:p>
          <a:p>
            <a:endParaRPr lang="en-US" dirty="0" smtClean="0"/>
          </a:p>
          <a:p>
            <a:r>
              <a:rPr lang="en-US" b="1" dirty="0" smtClean="0"/>
              <a:t>Talking Points</a:t>
            </a:r>
            <a:r>
              <a:rPr lang="en-US" dirty="0" smtClean="0"/>
              <a:t>:</a:t>
            </a:r>
          </a:p>
          <a:p>
            <a:r>
              <a:rPr lang="en-US" dirty="0" smtClean="0"/>
              <a:t>Here</a:t>
            </a:r>
            <a:r>
              <a:rPr lang="en-US" baseline="0" dirty="0" smtClean="0"/>
              <a:t> is an example. The revisions sets a clearer expectation for learning and teachers know that students need to be able to round up to and including the hundred-thousand place.</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Standards Writing Committee/ Public Feedback Rationale:  </a:t>
            </a:r>
          </a:p>
          <a:p>
            <a:r>
              <a:rPr lang="en-US" dirty="0" smtClean="0"/>
              <a:t>The standards writing committee indicated that the public feedback requested a range for this standard.  Therefore,</a:t>
            </a:r>
            <a:r>
              <a:rPr lang="en-US" baseline="0" dirty="0" smtClean="0"/>
              <a:t> the range of “up to and including the hundred-thousands place” was added to the standard.  </a:t>
            </a:r>
            <a:endParaRPr lang="en-US" dirty="0" smtClean="0"/>
          </a:p>
          <a:p>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98</a:t>
            </a:fld>
            <a:endParaRPr lang="en-US">
              <a:solidFill>
                <a:prstClr val="black"/>
              </a:solidFill>
            </a:endParaRPr>
          </a:p>
        </p:txBody>
      </p:sp>
    </p:spTree>
    <p:extLst>
      <p:ext uri="{BB962C8B-B14F-4D97-AF65-F5344CB8AC3E}">
        <p14:creationId xmlns:p14="http://schemas.microsoft.com/office/powerpoint/2010/main" val="312481546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a:t>
            </a:r>
            <a:r>
              <a:rPr lang="en-US" baseline="0" dirty="0" smtClean="0"/>
              <a:t> </a:t>
            </a:r>
            <a:r>
              <a:rPr lang="en-US" dirty="0" smtClean="0"/>
              <a:t>minute</a:t>
            </a:r>
          </a:p>
          <a:p>
            <a:endParaRPr lang="en-US" dirty="0" smtClean="0"/>
          </a:p>
          <a:p>
            <a:r>
              <a:rPr lang="en-US" b="1" dirty="0" smtClean="0"/>
              <a:t>Talking Points</a:t>
            </a:r>
            <a:r>
              <a:rPr lang="en-US" dirty="0" smtClean="0"/>
              <a:t>:</a:t>
            </a:r>
          </a:p>
          <a:p>
            <a:r>
              <a:rPr lang="en-US" dirty="0" smtClean="0"/>
              <a:t>The chart with addition</a:t>
            </a:r>
            <a:r>
              <a:rPr lang="en-US" baseline="0" dirty="0" smtClean="0"/>
              <a:t> and subtraction examples is now highlighted and available at the end of each grade level section of the standards to ease accessibility for teachers and to heighten awareness for this resource. </a:t>
            </a:r>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99</a:t>
            </a:fld>
            <a:endParaRPr lang="en-US">
              <a:solidFill>
                <a:prstClr val="black"/>
              </a:solidFill>
            </a:endParaRPr>
          </a:p>
        </p:txBody>
      </p:sp>
    </p:spTree>
    <p:extLst>
      <p:ext uri="{BB962C8B-B14F-4D97-AF65-F5344CB8AC3E}">
        <p14:creationId xmlns:p14="http://schemas.microsoft.com/office/powerpoint/2010/main" val="144018019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a:t>
            </a:r>
            <a:r>
              <a:rPr lang="en-US" baseline="0" dirty="0" smtClean="0"/>
              <a:t> </a:t>
            </a:r>
            <a:r>
              <a:rPr lang="en-US" dirty="0" smtClean="0"/>
              <a:t>minute</a:t>
            </a:r>
          </a:p>
          <a:p>
            <a:endParaRPr lang="en-US" dirty="0" smtClean="0"/>
          </a:p>
          <a:p>
            <a:r>
              <a:rPr lang="en-US" b="1" dirty="0" smtClean="0"/>
              <a:t>Talking Points</a:t>
            </a:r>
            <a:r>
              <a:rPr lang="en-US" dirty="0" smtClean="0"/>
              <a:t>:</a:t>
            </a:r>
          </a:p>
          <a:p>
            <a:r>
              <a:rPr lang="en-US" dirty="0" smtClean="0"/>
              <a:t>This is a picture of the table and you</a:t>
            </a:r>
            <a:r>
              <a:rPr lang="en-US" baseline="0" dirty="0" smtClean="0"/>
              <a:t> can see it is now located on multiple pages throughout the standards and easily accessible for the grade level teacher.</a:t>
            </a:r>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100</a:t>
            </a:fld>
            <a:endParaRPr lang="en-US">
              <a:solidFill>
                <a:prstClr val="black"/>
              </a:solidFill>
            </a:endParaRPr>
          </a:p>
        </p:txBody>
      </p:sp>
    </p:spTree>
    <p:extLst>
      <p:ext uri="{BB962C8B-B14F-4D97-AF65-F5344CB8AC3E}">
        <p14:creationId xmlns:p14="http://schemas.microsoft.com/office/powerpoint/2010/main" val="858416843"/>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b="1" dirty="0" smtClean="0"/>
              <a:t>Time</a:t>
            </a:r>
            <a:r>
              <a:rPr lang="en-US" dirty="0" smtClean="0"/>
              <a:t>: 1</a:t>
            </a:r>
            <a:r>
              <a:rPr lang="en-US" baseline="0" dirty="0" smtClean="0"/>
              <a:t> </a:t>
            </a:r>
            <a:r>
              <a:rPr lang="en-US" dirty="0" smtClean="0"/>
              <a:t>minute</a:t>
            </a:r>
          </a:p>
          <a:p>
            <a:endParaRPr lang="en-US" dirty="0" smtClean="0"/>
          </a:p>
          <a:p>
            <a:r>
              <a:rPr lang="en-US" b="1" dirty="0" smtClean="0"/>
              <a:t>Talking Points</a:t>
            </a:r>
            <a:r>
              <a:rPr lang="en-US" dirty="0" smtClean="0"/>
              <a:t>:</a:t>
            </a:r>
          </a:p>
          <a:p>
            <a:r>
              <a:rPr lang="en-US" dirty="0" smtClean="0"/>
              <a:t>This chart can now</a:t>
            </a:r>
            <a:r>
              <a:rPr lang="en-US" baseline="0" dirty="0" smtClean="0"/>
              <a:t> be found in each grade-level section and can be used a resource for teachers to better understand the types of problems students should be able to do.</a:t>
            </a:r>
            <a:endParaRPr lang="en-US" dirty="0"/>
          </a:p>
        </p:txBody>
      </p:sp>
      <p:sp>
        <p:nvSpPr>
          <p:cNvPr id="4" name="Slide Number Placeholder 3"/>
          <p:cNvSpPr>
            <a:spLocks noGrp="1"/>
          </p:cNvSpPr>
          <p:nvPr>
            <p:ph type="sldNum" sz="quarter" idx="10"/>
          </p:nvPr>
        </p:nvSpPr>
        <p:spPr/>
        <p:txBody>
          <a:bodyPr/>
          <a:lstStyle/>
          <a:p>
            <a:fld id="{1DD8BB3D-3357-B54B-B43A-4E8937A96C72}" type="slidenum">
              <a:rPr lang="en-US" smtClean="0">
                <a:solidFill>
                  <a:prstClr val="black"/>
                </a:solidFill>
              </a:rPr>
              <a:pPr/>
              <a:t>101</a:t>
            </a:fld>
            <a:endParaRPr lang="en-US">
              <a:solidFill>
                <a:prstClr val="black"/>
              </a:solidFill>
            </a:endParaRPr>
          </a:p>
        </p:txBody>
      </p:sp>
    </p:spTree>
    <p:extLst>
      <p:ext uri="{BB962C8B-B14F-4D97-AF65-F5344CB8AC3E}">
        <p14:creationId xmlns:p14="http://schemas.microsoft.com/office/powerpoint/2010/main" val="16329856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ing Slide">
    <p:spTree>
      <p:nvGrpSpPr>
        <p:cNvPr id="1" name=""/>
        <p:cNvGrpSpPr/>
        <p:nvPr/>
      </p:nvGrpSpPr>
      <p:grpSpPr>
        <a:xfrm>
          <a:off x="0" y="0"/>
          <a:ext cx="0" cy="0"/>
          <a:chOff x="0" y="0"/>
          <a:chExt cx="0" cy="0"/>
        </a:xfrm>
      </p:grpSpPr>
      <p:sp>
        <p:nvSpPr>
          <p:cNvPr id="7" name="Rectangle 6"/>
          <p:cNvSpPr/>
          <p:nvPr userDrawn="1"/>
        </p:nvSpPr>
        <p:spPr>
          <a:xfrm>
            <a:off x="-2406" y="3505200"/>
            <a:ext cx="9146406" cy="27432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684597" y="3810000"/>
            <a:ext cx="7772400" cy="1470025"/>
          </a:xfrm>
        </p:spPr>
        <p:txBody>
          <a:bodyPr>
            <a:normAutofit/>
          </a:bodyPr>
          <a:lstStyle>
            <a:lvl1pPr algn="ctr">
              <a:defRPr sz="4000"/>
            </a:lvl1pPr>
          </a:lstStyle>
          <a:p>
            <a:r>
              <a:rPr lang="en-US" dirty="0" smtClean="0"/>
              <a:t>Insert Presentation Title</a:t>
            </a:r>
            <a:endParaRPr lang="en-US" dirty="0"/>
          </a:p>
        </p:txBody>
      </p:sp>
      <p:sp>
        <p:nvSpPr>
          <p:cNvPr id="3" name="Subtitle 2"/>
          <p:cNvSpPr>
            <a:spLocks noGrp="1"/>
          </p:cNvSpPr>
          <p:nvPr>
            <p:ph type="subTitle" idx="1" hasCustomPrompt="1"/>
          </p:nvPr>
        </p:nvSpPr>
        <p:spPr>
          <a:xfrm>
            <a:off x="1371600" y="5334000"/>
            <a:ext cx="6400800" cy="685800"/>
          </a:xfrm>
        </p:spPr>
        <p:txBody>
          <a:bodyPr>
            <a:noAutofit/>
          </a:bodyPr>
          <a:lstStyle>
            <a:lvl1pPr marL="0" indent="0" algn="ctr">
              <a:buNone/>
              <a:defRPr sz="3000" baseline="0">
                <a:solidFill>
                  <a:schemeClr val="bg1"/>
                </a:solidFill>
                <a:latin typeface="PermianSlabSerifTypeface" pitchFamily="50"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If applicable, insert sub-title</a:t>
            </a:r>
            <a:endParaRPr lang="en-US" dirty="0"/>
          </a:p>
        </p:txBody>
      </p:sp>
      <p:pic>
        <p:nvPicPr>
          <p:cNvPr id="2050" name="Picture 2" descr="C:\Users\CA19029\Documents\Brand and Style Rollout\Updated dept logo\TN Dept of Education ColorPMS -«.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998059"/>
            <a:ext cx="5181600" cy="2049941"/>
          </a:xfrm>
          <a:prstGeom prst="rect">
            <a:avLst/>
          </a:prstGeom>
          <a:noFill/>
          <a:extLst>
            <a:ext uri="{909E8E84-426E-40DD-AFC4-6F175D3DCCD1}">
              <a14:hiddenFill xmlns:a14="http://schemas.microsoft.com/office/drawing/2010/main">
                <a:solidFill>
                  <a:srgbClr val="FFFFFF"/>
                </a:solidFill>
              </a14:hiddenFill>
            </a:ext>
          </a:extLst>
        </p:spPr>
      </p:pic>
      <p:sp>
        <p:nvSpPr>
          <p:cNvPr id="9" name="Text Placeholder 8"/>
          <p:cNvSpPr>
            <a:spLocks noGrp="1"/>
          </p:cNvSpPr>
          <p:nvPr>
            <p:ph type="body" sz="quarter" idx="10" hasCustomPrompt="1"/>
          </p:nvPr>
        </p:nvSpPr>
        <p:spPr>
          <a:xfrm>
            <a:off x="2056799" y="6400800"/>
            <a:ext cx="5030403" cy="381000"/>
          </a:xfrm>
        </p:spPr>
        <p:txBody>
          <a:bodyPr>
            <a:normAutofit/>
          </a:bodyPr>
          <a:lstStyle>
            <a:lvl1pPr marL="0" marR="0" indent="0" algn="ctr" defTabSz="914400" rtl="0" eaLnBrk="1" fontAlgn="auto" latinLnBrk="0" hangingPunct="1">
              <a:lnSpc>
                <a:spcPct val="100000"/>
              </a:lnSpc>
              <a:spcBef>
                <a:spcPct val="20000"/>
              </a:spcBef>
              <a:spcAft>
                <a:spcPts val="0"/>
              </a:spcAft>
              <a:buClr>
                <a:srgbClr val="EE3524"/>
              </a:buClr>
              <a:buSzTx/>
              <a:buFont typeface="Wingdings" panose="05000000000000000000" pitchFamily="2" charset="2"/>
              <a:buNone/>
              <a:tabLst/>
              <a:defRPr lang="en-US" sz="1400" smtClean="0">
                <a:solidFill>
                  <a:schemeClr val="tx2"/>
                </a:solidFill>
              </a:defRPr>
            </a:lvl1pPr>
            <a:lvl5pPr marL="1828800" indent="0">
              <a:buNone/>
              <a:defRPr/>
            </a:lvl5pPr>
          </a:lstStyle>
          <a:p>
            <a:pPr marL="0" marR="0" lvl="0" indent="0" algn="l" defTabSz="914400" rtl="0" eaLnBrk="1" fontAlgn="auto" latinLnBrk="0" hangingPunct="1">
              <a:lnSpc>
                <a:spcPct val="100000"/>
              </a:lnSpc>
              <a:spcBef>
                <a:spcPct val="20000"/>
              </a:spcBef>
              <a:spcAft>
                <a:spcPts val="0"/>
              </a:spcAft>
              <a:buClr>
                <a:srgbClr val="EE3524"/>
              </a:buClr>
              <a:buSzTx/>
              <a:buFont typeface="Wingdings" panose="05000000000000000000" pitchFamily="2" charset="2"/>
              <a:buNone/>
              <a:tabLst/>
              <a:defRPr/>
            </a:pPr>
            <a:r>
              <a:rPr lang="en-US" sz="1400" dirty="0" smtClean="0">
                <a:solidFill>
                  <a:schemeClr val="tx2"/>
                </a:solidFill>
                <a:latin typeface="+mn-lt"/>
              </a:rPr>
              <a:t>Presenter Name | Job Title | Team/Office/Division | Date</a:t>
            </a:r>
          </a:p>
        </p:txBody>
      </p:sp>
    </p:spTree>
    <p:extLst>
      <p:ext uri="{BB962C8B-B14F-4D97-AF65-F5344CB8AC3E}">
        <p14:creationId xmlns:p14="http://schemas.microsoft.com/office/powerpoint/2010/main" val="4730130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Sub-Title">
    <p:spTree>
      <p:nvGrpSpPr>
        <p:cNvPr id="1" name=""/>
        <p:cNvGrpSpPr/>
        <p:nvPr/>
      </p:nvGrpSpPr>
      <p:grpSpPr>
        <a:xfrm>
          <a:off x="0" y="0"/>
          <a:ext cx="0" cy="0"/>
          <a:chOff x="0" y="0"/>
          <a:chExt cx="0" cy="0"/>
        </a:xfrm>
      </p:grpSpPr>
      <p:sp>
        <p:nvSpPr>
          <p:cNvPr id="4" name="Rectangle 3"/>
          <p:cNvSpPr/>
          <p:nvPr userDrawn="1"/>
        </p:nvSpPr>
        <p:spPr>
          <a:xfrm>
            <a:off x="2590800" y="3874770"/>
            <a:ext cx="6553200" cy="22402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prstClr val="white"/>
              </a:solidFill>
              <a:latin typeface="PermianSlabSerifTypeface" panose="02000000000000000000" pitchFamily="50" charset="0"/>
            </a:endParaRPr>
          </a:p>
        </p:txBody>
      </p:sp>
      <p:sp>
        <p:nvSpPr>
          <p:cNvPr id="2" name="Title 1"/>
          <p:cNvSpPr>
            <a:spLocks noGrp="1"/>
          </p:cNvSpPr>
          <p:nvPr>
            <p:ph type="ctrTitle"/>
          </p:nvPr>
        </p:nvSpPr>
        <p:spPr>
          <a:xfrm>
            <a:off x="2667000" y="3962400"/>
            <a:ext cx="6324600" cy="2057400"/>
          </a:xfrm>
        </p:spPr>
        <p:txBody>
          <a:bodyPr/>
          <a:lstStyle>
            <a:lvl1pPr algn="r">
              <a:defRPr b="1">
                <a:solidFill>
                  <a:schemeClr val="bg1"/>
                </a:solidFill>
                <a:effectLst>
                  <a:outerShdw blurRad="38100" dist="38100" dir="2700000" algn="tl">
                    <a:srgbClr val="000000">
                      <a:alpha val="43137"/>
                    </a:srgbClr>
                  </a:outerShdw>
                </a:effectLst>
                <a:latin typeface="PermianSlabSerifTypeface" pitchFamily="50" charset="0"/>
              </a:defRPr>
            </a:lvl1pPr>
          </a:lstStyle>
          <a:p>
            <a:r>
              <a:rPr lang="en-US" smtClean="0"/>
              <a:t>Click to edit Master title style</a:t>
            </a:r>
            <a:endParaRPr lang="en-US" dirty="0"/>
          </a:p>
        </p:txBody>
      </p:sp>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l="15509" t="13397" r="9549" b="13397"/>
          <a:stretch/>
        </p:blipFill>
        <p:spPr>
          <a:xfrm>
            <a:off x="152400" y="3766736"/>
            <a:ext cx="2514600" cy="2456348"/>
          </a:xfrm>
          <a:prstGeom prst="rect">
            <a:avLst/>
          </a:prstGeom>
          <a:noFill/>
          <a:ln>
            <a:noFill/>
          </a:ln>
        </p:spPr>
      </p:pic>
    </p:spTree>
    <p:extLst>
      <p:ext uri="{BB962C8B-B14F-4D97-AF65-F5344CB8AC3E}">
        <p14:creationId xmlns:p14="http://schemas.microsoft.com/office/powerpoint/2010/main" val="1845920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 Standard">
    <p:spTree>
      <p:nvGrpSpPr>
        <p:cNvPr id="1" name=""/>
        <p:cNvGrpSpPr/>
        <p:nvPr/>
      </p:nvGrpSpPr>
      <p:grpSpPr>
        <a:xfrm>
          <a:off x="0" y="0"/>
          <a:ext cx="0" cy="0"/>
          <a:chOff x="0" y="0"/>
          <a:chExt cx="0" cy="0"/>
        </a:xfrm>
      </p:grpSpPr>
      <p:sp>
        <p:nvSpPr>
          <p:cNvPr id="3" name="Rectangle 2"/>
          <p:cNvSpPr/>
          <p:nvPr userDrawn="1"/>
        </p:nvSpPr>
        <p:spPr>
          <a:xfrm>
            <a:off x="0" y="3886200"/>
            <a:ext cx="9144000" cy="2514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PermianSlabSerifTypeface" panose="02000000000000000000" pitchFamily="50" charset="0"/>
            </a:endParaRPr>
          </a:p>
        </p:txBody>
      </p:sp>
      <p:sp>
        <p:nvSpPr>
          <p:cNvPr id="2" name="Title 1"/>
          <p:cNvSpPr>
            <a:spLocks noGrp="1"/>
          </p:cNvSpPr>
          <p:nvPr>
            <p:ph type="ctrTitle" hasCustomPrompt="1"/>
          </p:nvPr>
        </p:nvSpPr>
        <p:spPr>
          <a:xfrm>
            <a:off x="152400" y="4038603"/>
            <a:ext cx="8839200" cy="1422399"/>
          </a:xfrm>
        </p:spPr>
        <p:txBody>
          <a:bodyPr>
            <a:normAutofit/>
          </a:bodyPr>
          <a:lstStyle>
            <a:lvl1pPr algn="ctr">
              <a:defRPr sz="4000" b="1" baseline="0">
                <a:solidFill>
                  <a:schemeClr val="bg1"/>
                </a:solidFill>
                <a:effectLst>
                  <a:outerShdw blurRad="38100" dist="38100" dir="2700000" algn="tl">
                    <a:srgbClr val="000000">
                      <a:alpha val="43137"/>
                    </a:srgbClr>
                  </a:outerShdw>
                </a:effectLst>
                <a:latin typeface="PermianSlabSerifTypeface" pitchFamily="50" charset="0"/>
              </a:defRPr>
            </a:lvl1pPr>
          </a:lstStyle>
          <a:p>
            <a:r>
              <a:rPr lang="en-US" dirty="0" smtClean="0"/>
              <a:t>Writing Practices in Tennessee</a:t>
            </a:r>
            <a:endParaRPr lang="en-US" dirty="0"/>
          </a:p>
        </p:txBody>
      </p:sp>
      <p:sp>
        <p:nvSpPr>
          <p:cNvPr id="7" name="Text Placeholder 13"/>
          <p:cNvSpPr>
            <a:spLocks noGrp="1"/>
          </p:cNvSpPr>
          <p:nvPr>
            <p:ph type="body" sz="quarter" idx="12" hasCustomPrompt="1"/>
          </p:nvPr>
        </p:nvSpPr>
        <p:spPr>
          <a:xfrm>
            <a:off x="152400" y="5461001"/>
            <a:ext cx="8839200" cy="812800"/>
          </a:xfrm>
        </p:spPr>
        <p:txBody>
          <a:bodyPr anchor="ctr">
            <a:normAutofit/>
          </a:bodyPr>
          <a:lstStyle>
            <a:lvl1pPr marL="0" indent="0" algn="ctr">
              <a:buNone/>
              <a:defRPr sz="2800">
                <a:solidFill>
                  <a:schemeClr val="bg1"/>
                </a:solidFill>
                <a:effectLst>
                  <a:outerShdw blurRad="38100" dist="38100" dir="2700000" algn="tl">
                    <a:srgbClr val="000000">
                      <a:alpha val="43137"/>
                    </a:srgbClr>
                  </a:outerShdw>
                </a:effectLst>
                <a:latin typeface="PermianSlabSerifTypeface" pitchFamily="50" charset="0"/>
              </a:defRPr>
            </a:lvl1pPr>
          </a:lstStyle>
          <a:p>
            <a:pPr lvl="0"/>
            <a:r>
              <a:rPr lang="en-US" dirty="0" smtClean="0"/>
              <a:t>Sub-Title</a:t>
            </a:r>
            <a:endParaRPr lang="en-US" dirty="0"/>
          </a:p>
        </p:txBody>
      </p:sp>
      <p:sp>
        <p:nvSpPr>
          <p:cNvPr id="8" name="Text Placeholder 11"/>
          <p:cNvSpPr>
            <a:spLocks noGrp="1"/>
          </p:cNvSpPr>
          <p:nvPr>
            <p:ph type="body" sz="quarter" idx="11" hasCustomPrompt="1"/>
          </p:nvPr>
        </p:nvSpPr>
        <p:spPr>
          <a:xfrm>
            <a:off x="0" y="6400800"/>
            <a:ext cx="9144000" cy="457200"/>
          </a:xfrm>
        </p:spPr>
        <p:txBody>
          <a:bodyPr anchor="ctr">
            <a:normAutofit/>
          </a:bodyPr>
          <a:lstStyle>
            <a:lvl1pPr marL="0" indent="0" algn="ctr">
              <a:buNone/>
              <a:defRPr sz="1100" baseline="0">
                <a:solidFill>
                  <a:schemeClr val="accent5"/>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smtClean="0"/>
              <a:t>Laura Booker &amp; Nicole Roberts| October 30, 2015</a:t>
            </a:r>
            <a:endParaRPr lang="en-US" dirty="0"/>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20757" y="1428825"/>
            <a:ext cx="9144000" cy="2493818"/>
          </a:xfrm>
          <a:prstGeom prst="rect">
            <a:avLst/>
          </a:prstGeom>
        </p:spPr>
      </p:pic>
    </p:spTree>
    <p:extLst>
      <p:ext uri="{BB962C8B-B14F-4D97-AF65-F5344CB8AC3E}">
        <p14:creationId xmlns:p14="http://schemas.microsoft.com/office/powerpoint/2010/main" val="2901005413"/>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Body - Red">
    <p:spTree>
      <p:nvGrpSpPr>
        <p:cNvPr id="1" name=""/>
        <p:cNvGrpSpPr/>
        <p:nvPr/>
      </p:nvGrpSpPr>
      <p:grpSpPr>
        <a:xfrm>
          <a:off x="0" y="0"/>
          <a:ext cx="0" cy="0"/>
          <a:chOff x="0" y="0"/>
          <a:chExt cx="0" cy="0"/>
        </a:xfrm>
      </p:grpSpPr>
      <p:sp>
        <p:nvSpPr>
          <p:cNvPr id="7" name="Rectangle 6"/>
          <p:cNvSpPr/>
          <p:nvPr userDrawn="1"/>
        </p:nvSpPr>
        <p:spPr>
          <a:xfrm>
            <a:off x="0" y="177801"/>
            <a:ext cx="9144000" cy="812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PermianSlabSerifTypeface" panose="02000000000000000000" pitchFamily="50" charset="0"/>
            </a:endParaRPr>
          </a:p>
        </p:txBody>
      </p:sp>
      <p:sp>
        <p:nvSpPr>
          <p:cNvPr id="2" name="Title 1"/>
          <p:cNvSpPr>
            <a:spLocks noGrp="1"/>
          </p:cNvSpPr>
          <p:nvPr>
            <p:ph type="title"/>
          </p:nvPr>
        </p:nvSpPr>
        <p:spPr>
          <a:xfrm>
            <a:off x="152400" y="177803"/>
            <a:ext cx="8839200" cy="825500"/>
          </a:xfrm>
        </p:spPr>
        <p:txBody>
          <a:bodyPr>
            <a:noAutofit/>
          </a:bodyPr>
          <a:lstStyle>
            <a:lvl1pPr algn="l">
              <a:defRPr sz="3200" b="1">
                <a:solidFill>
                  <a:schemeClr val="bg1"/>
                </a:solidFill>
                <a:effectLst>
                  <a:outerShdw blurRad="38100" dist="38100" dir="2700000" algn="tl">
                    <a:srgbClr val="000000">
                      <a:alpha val="43137"/>
                    </a:srgbClr>
                  </a:outerShdw>
                </a:effectLst>
                <a:latin typeface="PermianSlabSerifTypeface" pitchFamily="50"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228600" y="1193800"/>
            <a:ext cx="8763000" cy="4958465"/>
          </a:xfrm>
        </p:spPr>
        <p:txBody>
          <a:bodyPr>
            <a:normAutofit/>
          </a:bodyPr>
          <a:lstStyle>
            <a:lvl1pPr>
              <a:buClr>
                <a:srgbClr val="FF0F00"/>
              </a:buClr>
              <a:defRPr sz="2400">
                <a:latin typeface="Open Sans" panose="020B0606030504020204" pitchFamily="34" charset="0"/>
                <a:ea typeface="Open Sans" panose="020B0606030504020204" pitchFamily="34" charset="0"/>
                <a:cs typeface="Open Sans" panose="020B0606030504020204" pitchFamily="34" charset="0"/>
              </a:defRPr>
            </a:lvl1pPr>
            <a:lvl2pPr>
              <a:buClr>
                <a:srgbClr val="FF0F00"/>
              </a:buClr>
              <a:defRPr sz="2000">
                <a:latin typeface="Open Sans" panose="020B0606030504020204" pitchFamily="34" charset="0"/>
                <a:ea typeface="Open Sans" panose="020B0606030504020204" pitchFamily="34" charset="0"/>
                <a:cs typeface="Open Sans" panose="020B0606030504020204" pitchFamily="34" charset="0"/>
              </a:defRPr>
            </a:lvl2pPr>
            <a:lvl3pPr>
              <a:buClr>
                <a:srgbClr val="FF0F00"/>
              </a:buClr>
              <a:defRPr sz="1800">
                <a:latin typeface="Open Sans" panose="020B0606030504020204" pitchFamily="34" charset="0"/>
                <a:ea typeface="Open Sans" panose="020B0606030504020204" pitchFamily="34" charset="0"/>
                <a:cs typeface="Open Sans" panose="020B0606030504020204" pitchFamily="34" charset="0"/>
              </a:defRPr>
            </a:lvl3pPr>
            <a:lvl4pPr>
              <a:buClr>
                <a:srgbClr val="FF0F00"/>
              </a:buClr>
              <a:defRPr sz="1600">
                <a:latin typeface="Open Sans" panose="020B0606030504020204" pitchFamily="34" charset="0"/>
                <a:ea typeface="Open Sans" panose="020B0606030504020204" pitchFamily="34" charset="0"/>
                <a:cs typeface="Open Sans" panose="020B0606030504020204" pitchFamily="34" charset="0"/>
              </a:defRPr>
            </a:lvl4pPr>
            <a:lvl5pPr>
              <a:buClr>
                <a:srgbClr val="FF0F00"/>
              </a:buClr>
              <a:defRPr sz="1600">
                <a:latin typeface="Open Sans" panose="020B0606030504020204" pitchFamily="34" charset="0"/>
                <a:ea typeface="Open Sans" panose="020B0606030504020204" pitchFamily="34" charset="0"/>
                <a:cs typeface="Open Sans" panose="020B060603050402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Rectangle 7"/>
          <p:cNvSpPr/>
          <p:nvPr userDrawn="1"/>
        </p:nvSpPr>
        <p:spPr>
          <a:xfrm>
            <a:off x="0" y="990602"/>
            <a:ext cx="9144000" cy="88900"/>
          </a:xfrm>
          <a:prstGeom prst="rect">
            <a:avLst/>
          </a:prstGeom>
          <a:solidFill>
            <a:srgbClr val="FF0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PermianSlabSerifTypeface" panose="02000000000000000000" pitchFamily="50" charset="0"/>
            </a:endParaRPr>
          </a:p>
        </p:txBody>
      </p:sp>
      <p:sp>
        <p:nvSpPr>
          <p:cNvPr id="11" name="Rectangle 10"/>
          <p:cNvSpPr/>
          <p:nvPr userDrawn="1"/>
        </p:nvSpPr>
        <p:spPr>
          <a:xfrm>
            <a:off x="0" y="6152266"/>
            <a:ext cx="9144000" cy="705733"/>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PermianSlabSerifTypeface" panose="02000000000000000000" pitchFamily="50" charset="0"/>
            </a:endParaRPr>
          </a:p>
        </p:txBody>
      </p:sp>
      <p:sp>
        <p:nvSpPr>
          <p:cNvPr id="15" name="Footer Placeholder 4"/>
          <p:cNvSpPr>
            <a:spLocks noGrp="1"/>
          </p:cNvSpPr>
          <p:nvPr>
            <p:ph type="ftr" sz="quarter" idx="11"/>
          </p:nvPr>
        </p:nvSpPr>
        <p:spPr>
          <a:xfrm>
            <a:off x="3124200" y="6375400"/>
            <a:ext cx="2895600" cy="365125"/>
          </a:xfrm>
        </p:spPr>
        <p:txBody>
          <a:bodyPr anchor="b"/>
          <a:lstStyle>
            <a:lvl1pPr>
              <a:defRPr sz="100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stStyle>
          <a:p>
            <a:endParaRPr lang="en-US" dirty="0">
              <a:solidFill>
                <a:srgbClr val="1B365D"/>
              </a:solidFill>
            </a:endParaRPr>
          </a:p>
        </p:txBody>
      </p:sp>
      <p:sp>
        <p:nvSpPr>
          <p:cNvPr id="16" name="Slide Number Placeholder 5"/>
          <p:cNvSpPr>
            <a:spLocks noGrp="1"/>
          </p:cNvSpPr>
          <p:nvPr>
            <p:ph type="sldNum" sz="quarter" idx="12"/>
          </p:nvPr>
        </p:nvSpPr>
        <p:spPr>
          <a:xfrm>
            <a:off x="6858000" y="6375400"/>
            <a:ext cx="2133600" cy="365125"/>
          </a:xfrm>
          <a:prstGeom prst="rect">
            <a:avLst/>
          </a:prstGeom>
        </p:spPr>
        <p:txBody>
          <a:bodyPr anchor="b"/>
          <a:lstStyle>
            <a:lvl1pPr>
              <a:defRPr sz="100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stStyle>
          <a:p>
            <a:fld id="{5C76A076-0EB6-4ACF-BC93-AE169B35ECF5}" type="slidenum">
              <a:rPr lang="en-US" smtClean="0">
                <a:solidFill>
                  <a:srgbClr val="1B365D"/>
                </a:solidFill>
              </a:rPr>
              <a:pPr/>
              <a:t>‹#›</a:t>
            </a:fld>
            <a:endParaRPr lang="en-US" dirty="0">
              <a:solidFill>
                <a:srgbClr val="1B365D"/>
              </a:solidFill>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625" y="6139372"/>
            <a:ext cx="1341120" cy="731520"/>
          </a:xfrm>
          <a:prstGeom prst="rect">
            <a:avLst/>
          </a:prstGeom>
        </p:spPr>
      </p:pic>
    </p:spTree>
    <p:extLst>
      <p:ext uri="{BB962C8B-B14F-4D97-AF65-F5344CB8AC3E}">
        <p14:creationId xmlns:p14="http://schemas.microsoft.com/office/powerpoint/2010/main" val="31123454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lvl1pPr>
              <a:defRPr>
                <a:latin typeface="PermianSlabSerifTypeface" panose="02000000000000000000" pitchFamily="50" charset="0"/>
              </a:defRPr>
            </a:lvl1pPr>
          </a:lstStyle>
          <a:p>
            <a:fld id="{F2549B3D-039B-4D66-BB3D-A1F4A22F7B2B}" type="datetimeFigureOut">
              <a:rPr lang="en-US" smtClean="0">
                <a:solidFill>
                  <a:prstClr val="black"/>
                </a:solidFill>
              </a:rPr>
              <a:pPr/>
              <a:t>3/16/2017</a:t>
            </a:fld>
            <a:endParaRPr lang="en-US" dirty="0">
              <a:solidFill>
                <a:prstClr val="black"/>
              </a:solidFill>
            </a:endParaRPr>
          </a:p>
        </p:txBody>
      </p:sp>
      <p:sp>
        <p:nvSpPr>
          <p:cNvPr id="4" name="Footer Placeholder 3"/>
          <p:cNvSpPr>
            <a:spLocks noGrp="1"/>
          </p:cNvSpPr>
          <p:nvPr>
            <p:ph type="ftr" sz="quarter" idx="11"/>
          </p:nvPr>
        </p:nvSpPr>
        <p:spPr/>
        <p:txBody>
          <a:bodyPr/>
          <a:lstStyle/>
          <a:p>
            <a:endParaRPr lang="en-US">
              <a:solidFill>
                <a:srgbClr val="666666"/>
              </a:solidFill>
            </a:endParaRPr>
          </a:p>
        </p:txBody>
      </p:sp>
      <p:sp>
        <p:nvSpPr>
          <p:cNvPr id="5" name="Slide Number Placeholder 4"/>
          <p:cNvSpPr>
            <a:spLocks noGrp="1"/>
          </p:cNvSpPr>
          <p:nvPr>
            <p:ph type="sldNum" sz="quarter" idx="12"/>
          </p:nvPr>
        </p:nvSpPr>
        <p:spPr/>
        <p:txBody>
          <a:bodyPr/>
          <a:lstStyle/>
          <a:p>
            <a:fld id="{EA20A6EC-C576-46B6-8AAE-01D34D673BD8}" type="slidenum">
              <a:rPr lang="en-US" smtClean="0">
                <a:solidFill>
                  <a:srgbClr val="666666"/>
                </a:solidFill>
              </a:rPr>
              <a:pPr/>
              <a:t>‹#›</a:t>
            </a:fld>
            <a:endParaRPr lang="en-US">
              <a:solidFill>
                <a:srgbClr val="666666"/>
              </a:solidFill>
            </a:endParaRPr>
          </a:p>
        </p:txBody>
      </p:sp>
    </p:spTree>
    <p:extLst>
      <p:ext uri="{BB962C8B-B14F-4D97-AF65-F5344CB8AC3E}">
        <p14:creationId xmlns:p14="http://schemas.microsoft.com/office/powerpoint/2010/main" val="13211732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Sub-Title">
    <p:spTree>
      <p:nvGrpSpPr>
        <p:cNvPr id="1" name=""/>
        <p:cNvGrpSpPr/>
        <p:nvPr/>
      </p:nvGrpSpPr>
      <p:grpSpPr>
        <a:xfrm>
          <a:off x="0" y="0"/>
          <a:ext cx="0" cy="0"/>
          <a:chOff x="0" y="0"/>
          <a:chExt cx="0" cy="0"/>
        </a:xfrm>
      </p:grpSpPr>
      <p:sp>
        <p:nvSpPr>
          <p:cNvPr id="4" name="Rectangle 3"/>
          <p:cNvSpPr/>
          <p:nvPr userDrawn="1"/>
        </p:nvSpPr>
        <p:spPr>
          <a:xfrm>
            <a:off x="2590800" y="3874770"/>
            <a:ext cx="6553200" cy="22402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prstClr val="white"/>
              </a:solidFill>
              <a:latin typeface="PermianSlabSerifTypeface" panose="02000000000000000000" pitchFamily="50" charset="0"/>
            </a:endParaRPr>
          </a:p>
        </p:txBody>
      </p:sp>
      <p:sp>
        <p:nvSpPr>
          <p:cNvPr id="2" name="Title 1"/>
          <p:cNvSpPr>
            <a:spLocks noGrp="1"/>
          </p:cNvSpPr>
          <p:nvPr>
            <p:ph type="ctrTitle"/>
          </p:nvPr>
        </p:nvSpPr>
        <p:spPr>
          <a:xfrm>
            <a:off x="2667000" y="3962400"/>
            <a:ext cx="6324600" cy="2057400"/>
          </a:xfrm>
        </p:spPr>
        <p:txBody>
          <a:bodyPr/>
          <a:lstStyle>
            <a:lvl1pPr algn="r">
              <a:defRPr b="1">
                <a:solidFill>
                  <a:schemeClr val="bg1"/>
                </a:solidFill>
                <a:effectLst>
                  <a:outerShdw blurRad="38100" dist="38100" dir="2700000" algn="tl">
                    <a:srgbClr val="000000">
                      <a:alpha val="43137"/>
                    </a:srgbClr>
                  </a:outerShdw>
                </a:effectLst>
                <a:latin typeface="PermianSlabSerifTypeface" pitchFamily="50" charset="0"/>
              </a:defRPr>
            </a:lvl1pPr>
          </a:lstStyle>
          <a:p>
            <a:r>
              <a:rPr lang="en-US" smtClean="0"/>
              <a:t>Click to edit Master title style</a:t>
            </a:r>
            <a:endParaRPr lang="en-US" dirty="0"/>
          </a:p>
        </p:txBody>
      </p:sp>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l="15509" t="13397" r="9549" b="13397"/>
          <a:stretch/>
        </p:blipFill>
        <p:spPr>
          <a:xfrm>
            <a:off x="152400" y="3766736"/>
            <a:ext cx="2514600" cy="2456348"/>
          </a:xfrm>
          <a:prstGeom prst="rect">
            <a:avLst/>
          </a:prstGeom>
          <a:noFill/>
          <a:ln>
            <a:noFill/>
          </a:ln>
        </p:spPr>
      </p:pic>
    </p:spTree>
    <p:extLst>
      <p:ext uri="{BB962C8B-B14F-4D97-AF65-F5344CB8AC3E}">
        <p14:creationId xmlns:p14="http://schemas.microsoft.com/office/powerpoint/2010/main" val="37217544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wo Column Content Slide">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1000" y="1341437"/>
            <a:ext cx="4114800" cy="4525963"/>
          </a:xfrm>
        </p:spPr>
        <p:txBody>
          <a:bodyPr/>
          <a:lstStyle>
            <a:lvl1pPr>
              <a:defRPr sz="2200" baseline="0">
                <a:solidFill>
                  <a:schemeClr val="accent1"/>
                </a:solidFill>
              </a:defRPr>
            </a:lvl1pPr>
            <a:lvl2pPr>
              <a:defRPr sz="2000">
                <a:solidFill>
                  <a:schemeClr val="accent1"/>
                </a:solidFill>
              </a:defRPr>
            </a:lvl2pPr>
            <a:lvl3pPr>
              <a:defRPr sz="1800">
                <a:solidFill>
                  <a:schemeClr val="accent1"/>
                </a:solidFill>
              </a:defRPr>
            </a:lvl3pPr>
            <a:lvl4pPr>
              <a:defRPr sz="1600">
                <a:solidFill>
                  <a:schemeClr val="accent1"/>
                </a:solidFill>
              </a:defRPr>
            </a:lvl4pPr>
            <a:lvl5pPr>
              <a:defRPr sz="1600"/>
            </a:lvl5pPr>
            <a:lvl6pPr>
              <a:defRPr sz="1800"/>
            </a:lvl6pPr>
            <a:lvl7pPr>
              <a:defRPr sz="1800"/>
            </a:lvl7pPr>
            <a:lvl8pPr>
              <a:defRPr sz="1800"/>
            </a:lvl8pPr>
            <a:lvl9pPr>
              <a:defRPr sz="1800"/>
            </a:lvl9pPr>
          </a:lstStyle>
          <a:p>
            <a:pPr lvl="0"/>
            <a:r>
              <a:rPr lang="en-US" dirty="0" smtClean="0"/>
              <a:t>Level 1 bullet points (default is 22-point font for two-column layout)</a:t>
            </a:r>
          </a:p>
          <a:p>
            <a:pPr lvl="1"/>
            <a:r>
              <a:rPr lang="en-US" dirty="0" smtClean="0"/>
              <a:t>Level 2 bullet points (default is 20-point font)</a:t>
            </a:r>
          </a:p>
          <a:p>
            <a:pPr lvl="2"/>
            <a:r>
              <a:rPr lang="en-US" dirty="0" smtClean="0"/>
              <a:t>Level 3 bullet points (default is 18-point font)</a:t>
            </a:r>
          </a:p>
          <a:p>
            <a:pPr lvl="3"/>
            <a:r>
              <a:rPr lang="en-US" dirty="0" smtClean="0"/>
              <a:t>Level 4 bullet points (default is 16-point font)</a:t>
            </a:r>
          </a:p>
        </p:txBody>
      </p:sp>
      <p:sp>
        <p:nvSpPr>
          <p:cNvPr id="9" name="Rectangle 8"/>
          <p:cNvSpPr/>
          <p:nvPr userDrawn="1"/>
        </p:nvSpPr>
        <p:spPr>
          <a:xfrm>
            <a:off x="0" y="228600"/>
            <a:ext cx="9144000" cy="914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PermianSlabSerifTypeface" panose="02000000000000000000" pitchFamily="50" charset="0"/>
            </a:endParaRPr>
          </a:p>
        </p:txBody>
      </p:sp>
      <p:sp>
        <p:nvSpPr>
          <p:cNvPr id="2" name="Title 1"/>
          <p:cNvSpPr>
            <a:spLocks noGrp="1"/>
          </p:cNvSpPr>
          <p:nvPr>
            <p:ph type="title" hasCustomPrompt="1"/>
          </p:nvPr>
        </p:nvSpPr>
        <p:spPr/>
        <p:txBody>
          <a:bodyPr/>
          <a:lstStyle>
            <a:lvl1pPr>
              <a:defRPr/>
            </a:lvl1pPr>
          </a:lstStyle>
          <a:p>
            <a:r>
              <a:rPr lang="en-US" dirty="0" smtClean="0"/>
              <a:t>Insert Slide Heading</a:t>
            </a:r>
            <a:endParaRPr lang="en-US" dirty="0"/>
          </a:p>
        </p:txBody>
      </p:sp>
      <p:sp>
        <p:nvSpPr>
          <p:cNvPr id="10" name="Content Placeholder 2"/>
          <p:cNvSpPr>
            <a:spLocks noGrp="1"/>
          </p:cNvSpPr>
          <p:nvPr>
            <p:ph sz="half" idx="13" hasCustomPrompt="1"/>
          </p:nvPr>
        </p:nvSpPr>
        <p:spPr>
          <a:xfrm>
            <a:off x="4572000" y="1341437"/>
            <a:ext cx="4114800" cy="4525963"/>
          </a:xfrm>
        </p:spPr>
        <p:txBody>
          <a:bodyPr/>
          <a:lstStyle>
            <a:lvl1pPr>
              <a:defRPr sz="2200">
                <a:solidFill>
                  <a:schemeClr val="accent1"/>
                </a:solidFill>
              </a:defRPr>
            </a:lvl1pPr>
            <a:lvl2pPr>
              <a:defRPr sz="2000">
                <a:solidFill>
                  <a:schemeClr val="accent1"/>
                </a:solidFill>
              </a:defRPr>
            </a:lvl2pPr>
            <a:lvl3pPr>
              <a:defRPr sz="1800">
                <a:solidFill>
                  <a:schemeClr val="accent1"/>
                </a:solidFill>
              </a:defRPr>
            </a:lvl3pPr>
            <a:lvl4pPr>
              <a:defRPr sz="1600">
                <a:solidFill>
                  <a:schemeClr val="accent1"/>
                </a:solidFill>
              </a:defRPr>
            </a:lvl4pPr>
            <a:lvl5pPr>
              <a:defRPr sz="1600"/>
            </a:lvl5pPr>
            <a:lvl6pPr>
              <a:defRPr sz="1800"/>
            </a:lvl6pPr>
            <a:lvl7pPr>
              <a:defRPr sz="1800"/>
            </a:lvl7pPr>
            <a:lvl8pPr>
              <a:defRPr sz="1800"/>
            </a:lvl8pPr>
            <a:lvl9pPr>
              <a:defRPr sz="1800"/>
            </a:lvl9pPr>
          </a:lstStyle>
          <a:p>
            <a:pPr lvl="0"/>
            <a:r>
              <a:rPr lang="en-US" dirty="0" smtClean="0"/>
              <a:t>Level 1 bullet points (default is 22-point font for two-column layout)</a:t>
            </a:r>
          </a:p>
          <a:p>
            <a:pPr lvl="1"/>
            <a:r>
              <a:rPr lang="en-US" dirty="0" smtClean="0"/>
              <a:t>Level 2 bullet points (default is 20-point font)</a:t>
            </a:r>
          </a:p>
          <a:p>
            <a:pPr lvl="2"/>
            <a:r>
              <a:rPr lang="en-US" dirty="0" smtClean="0"/>
              <a:t>Level 3 bullet points (default is 18-point font)</a:t>
            </a:r>
          </a:p>
          <a:p>
            <a:pPr lvl="3"/>
            <a:r>
              <a:rPr lang="en-US" dirty="0" smtClean="0"/>
              <a:t>Level 4 bullet points (default is 16-point font)</a:t>
            </a:r>
          </a:p>
        </p:txBody>
      </p:sp>
      <p:sp>
        <p:nvSpPr>
          <p:cNvPr id="11" name="Rectangle 10"/>
          <p:cNvSpPr/>
          <p:nvPr userDrawn="1"/>
        </p:nvSpPr>
        <p:spPr>
          <a:xfrm>
            <a:off x="0" y="5999375"/>
            <a:ext cx="9144000" cy="858625"/>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PermianSlabSerifTypeface" panose="02000000000000000000" pitchFamily="50" charset="0"/>
            </a:endParaRPr>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8600" y="6108904"/>
            <a:ext cx="1616967" cy="639563"/>
          </a:xfrm>
          <a:prstGeom prst="rect">
            <a:avLst/>
          </a:prstGeom>
        </p:spPr>
      </p:pic>
      <p:sp>
        <p:nvSpPr>
          <p:cNvPr id="13" name="Slide Number Placeholder 5"/>
          <p:cNvSpPr>
            <a:spLocks noGrp="1"/>
          </p:cNvSpPr>
          <p:nvPr>
            <p:ph type="sldNum" sz="quarter" idx="12"/>
          </p:nvPr>
        </p:nvSpPr>
        <p:spPr>
          <a:xfrm>
            <a:off x="8229600" y="6356350"/>
            <a:ext cx="457200" cy="365125"/>
          </a:xfrm>
          <a:prstGeom prst="rect">
            <a:avLst/>
          </a:prstGeom>
        </p:spPr>
        <p:txBody>
          <a:bodyPr/>
          <a:lstStyle>
            <a:lvl1pPr algn="r">
              <a:defRPr sz="1400">
                <a:solidFill>
                  <a:srgbClr val="6E7073"/>
                </a:solidFill>
                <a:latin typeface="Open Sans" panose="020B0606030504020204" pitchFamily="34" charset="0"/>
                <a:ea typeface="Open Sans" panose="020B0606030504020204" pitchFamily="34" charset="0"/>
                <a:cs typeface="Open Sans" panose="020B0606030504020204" pitchFamily="34" charset="0"/>
              </a:defRPr>
            </a:lvl1pPr>
          </a:lstStyle>
          <a:p>
            <a:fld id="{86D2451E-3285-438B-B188-C22B2A012BF6}" type="slidenum">
              <a:rPr lang="en-US" smtClean="0"/>
              <a:pPr/>
              <a:t>‹#›</a:t>
            </a:fld>
            <a:endParaRPr lang="en-US" dirty="0"/>
          </a:p>
        </p:txBody>
      </p:sp>
      <p:sp>
        <p:nvSpPr>
          <p:cNvPr id="14" name="Rectangle 13"/>
          <p:cNvSpPr/>
          <p:nvPr userDrawn="1"/>
        </p:nvSpPr>
        <p:spPr>
          <a:xfrm>
            <a:off x="0" y="1143000"/>
            <a:ext cx="9144000" cy="76200"/>
          </a:xfrm>
          <a:prstGeom prst="rect">
            <a:avLst/>
          </a:prstGeom>
          <a:solidFill>
            <a:srgbClr val="EE35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PermianSlabSerifTypeface" panose="02000000000000000000" pitchFamily="50" charset="0"/>
            </a:endParaRPr>
          </a:p>
        </p:txBody>
      </p:sp>
    </p:spTree>
    <p:extLst>
      <p:ext uri="{BB962C8B-B14F-4D97-AF65-F5344CB8AC3E}">
        <p14:creationId xmlns:p14="http://schemas.microsoft.com/office/powerpoint/2010/main" val="462009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ouble-Column Body">
    <p:spTree>
      <p:nvGrpSpPr>
        <p:cNvPr id="1" name=""/>
        <p:cNvGrpSpPr/>
        <p:nvPr/>
      </p:nvGrpSpPr>
      <p:grpSpPr>
        <a:xfrm>
          <a:off x="0" y="0"/>
          <a:ext cx="0" cy="0"/>
          <a:chOff x="0" y="0"/>
          <a:chExt cx="0" cy="0"/>
        </a:xfrm>
      </p:grpSpPr>
      <p:sp>
        <p:nvSpPr>
          <p:cNvPr id="7" name="Rectangle 6"/>
          <p:cNvSpPr/>
          <p:nvPr userDrawn="1"/>
        </p:nvSpPr>
        <p:spPr>
          <a:xfrm>
            <a:off x="0" y="177801"/>
            <a:ext cx="9144000" cy="812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prstClr val="white"/>
              </a:solidFill>
              <a:latin typeface="PermianSlabSerifTypeface" panose="02000000000000000000" pitchFamily="50" charset="0"/>
            </a:endParaRPr>
          </a:p>
        </p:txBody>
      </p:sp>
      <p:sp>
        <p:nvSpPr>
          <p:cNvPr id="2" name="Title 1"/>
          <p:cNvSpPr>
            <a:spLocks noGrp="1"/>
          </p:cNvSpPr>
          <p:nvPr>
            <p:ph type="title"/>
          </p:nvPr>
        </p:nvSpPr>
        <p:spPr>
          <a:xfrm>
            <a:off x="152400" y="177803"/>
            <a:ext cx="8839200" cy="825500"/>
          </a:xfrm>
        </p:spPr>
        <p:txBody>
          <a:bodyPr>
            <a:noAutofit/>
          </a:bodyPr>
          <a:lstStyle>
            <a:lvl1pPr algn="l">
              <a:defRPr sz="2400" b="1">
                <a:solidFill>
                  <a:schemeClr val="bg1"/>
                </a:solidFill>
                <a:effectLst>
                  <a:outerShdw blurRad="38100" dist="38100" dir="2700000" algn="tl">
                    <a:srgbClr val="000000">
                      <a:alpha val="43137"/>
                    </a:srgbClr>
                  </a:outerShdw>
                </a:effectLst>
                <a:latin typeface="PermianSlabSerifTypeface" pitchFamily="50"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228600" y="1193804"/>
            <a:ext cx="4191000" cy="4958462"/>
          </a:xfrm>
        </p:spPr>
        <p:txBody>
          <a:bodyPr>
            <a:normAutofit/>
          </a:bodyPr>
          <a:lstStyle>
            <a:lvl1pPr>
              <a:buClr>
                <a:srgbClr val="FF0F00"/>
              </a:buClr>
              <a:defRPr sz="1800">
                <a:latin typeface="Open Sans" panose="020B0606030504020204" pitchFamily="34" charset="0"/>
                <a:ea typeface="Open Sans" panose="020B0606030504020204" pitchFamily="34" charset="0"/>
                <a:cs typeface="Open Sans" panose="020B0606030504020204" pitchFamily="34" charset="0"/>
              </a:defRPr>
            </a:lvl1pPr>
            <a:lvl2pPr>
              <a:buClr>
                <a:srgbClr val="FF0F00"/>
              </a:buClr>
              <a:defRPr sz="1500">
                <a:latin typeface="Open Sans" panose="020B0606030504020204" pitchFamily="34" charset="0"/>
                <a:ea typeface="Open Sans" panose="020B0606030504020204" pitchFamily="34" charset="0"/>
                <a:cs typeface="Open Sans" panose="020B0606030504020204" pitchFamily="34" charset="0"/>
              </a:defRPr>
            </a:lvl2pPr>
            <a:lvl3pPr>
              <a:buClr>
                <a:srgbClr val="FF0F00"/>
              </a:buClr>
              <a:defRPr sz="1350">
                <a:latin typeface="Open Sans" panose="020B0606030504020204" pitchFamily="34" charset="0"/>
                <a:ea typeface="Open Sans" panose="020B0606030504020204" pitchFamily="34" charset="0"/>
                <a:cs typeface="Open Sans" panose="020B0606030504020204" pitchFamily="34" charset="0"/>
              </a:defRPr>
            </a:lvl3pPr>
            <a:lvl4pPr>
              <a:buClr>
                <a:srgbClr val="FF0F00"/>
              </a:buClr>
              <a:defRPr sz="1200">
                <a:latin typeface="Open Sans" panose="020B0606030504020204" pitchFamily="34" charset="0"/>
                <a:ea typeface="Open Sans" panose="020B0606030504020204" pitchFamily="34" charset="0"/>
                <a:cs typeface="Open Sans" panose="020B0606030504020204" pitchFamily="34" charset="0"/>
              </a:defRPr>
            </a:lvl4pPr>
            <a:lvl5pPr>
              <a:buClr>
                <a:srgbClr val="FF0F00"/>
              </a:buClr>
              <a:defRPr sz="1200">
                <a:latin typeface="Open Sans" panose="020B0606030504020204" pitchFamily="34" charset="0"/>
                <a:ea typeface="Open Sans" panose="020B0606030504020204" pitchFamily="34" charset="0"/>
                <a:cs typeface="Open Sans" panose="020B060603050402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Content Placeholder 2"/>
          <p:cNvSpPr>
            <a:spLocks noGrp="1"/>
          </p:cNvSpPr>
          <p:nvPr>
            <p:ph idx="13"/>
          </p:nvPr>
        </p:nvSpPr>
        <p:spPr>
          <a:xfrm>
            <a:off x="4724400" y="1193804"/>
            <a:ext cx="4191000" cy="4958462"/>
          </a:xfrm>
        </p:spPr>
        <p:txBody>
          <a:bodyPr>
            <a:normAutofit/>
          </a:bodyPr>
          <a:lstStyle>
            <a:lvl1pPr>
              <a:buClr>
                <a:srgbClr val="FF0000"/>
              </a:buClr>
              <a:defRPr sz="1800">
                <a:latin typeface="Open Sans" panose="020B0606030504020204" pitchFamily="34" charset="0"/>
                <a:ea typeface="Open Sans" panose="020B0606030504020204" pitchFamily="34" charset="0"/>
                <a:cs typeface="Open Sans" panose="020B0606030504020204" pitchFamily="34" charset="0"/>
              </a:defRPr>
            </a:lvl1pPr>
            <a:lvl2pPr>
              <a:buClr>
                <a:srgbClr val="FF0000"/>
              </a:buClr>
              <a:defRPr sz="1500">
                <a:latin typeface="Open Sans" panose="020B0606030504020204" pitchFamily="34" charset="0"/>
                <a:ea typeface="Open Sans" panose="020B0606030504020204" pitchFamily="34" charset="0"/>
                <a:cs typeface="Open Sans" panose="020B0606030504020204" pitchFamily="34" charset="0"/>
              </a:defRPr>
            </a:lvl2pPr>
            <a:lvl3pPr>
              <a:buClr>
                <a:srgbClr val="FF0000"/>
              </a:buClr>
              <a:defRPr sz="1350">
                <a:latin typeface="Open Sans" panose="020B0606030504020204" pitchFamily="34" charset="0"/>
                <a:ea typeface="Open Sans" panose="020B0606030504020204" pitchFamily="34" charset="0"/>
                <a:cs typeface="Open Sans" panose="020B0606030504020204" pitchFamily="34" charset="0"/>
              </a:defRPr>
            </a:lvl3pPr>
            <a:lvl4pPr>
              <a:buClr>
                <a:srgbClr val="FF0000"/>
              </a:buClr>
              <a:defRPr sz="1200">
                <a:latin typeface="Open Sans" panose="020B0606030504020204" pitchFamily="34" charset="0"/>
                <a:ea typeface="Open Sans" panose="020B0606030504020204" pitchFamily="34" charset="0"/>
                <a:cs typeface="Open Sans" panose="020B0606030504020204" pitchFamily="34" charset="0"/>
              </a:defRPr>
            </a:lvl4pPr>
            <a:lvl5pPr>
              <a:buClr>
                <a:srgbClr val="FF0000"/>
              </a:buClr>
              <a:defRPr sz="1200">
                <a:latin typeface="Open Sans" panose="020B0606030504020204" pitchFamily="34" charset="0"/>
                <a:ea typeface="Open Sans" panose="020B0606030504020204" pitchFamily="34" charset="0"/>
                <a:cs typeface="Open Sans" panose="020B060603050402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Rectangle 10"/>
          <p:cNvSpPr/>
          <p:nvPr userDrawn="1"/>
        </p:nvSpPr>
        <p:spPr>
          <a:xfrm>
            <a:off x="0" y="6152268"/>
            <a:ext cx="9144000" cy="705733"/>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prstClr val="white"/>
              </a:solidFill>
              <a:latin typeface="PermianSlabSerifTypeface" panose="02000000000000000000" pitchFamily="50" charset="0"/>
            </a:endParaRPr>
          </a:p>
        </p:txBody>
      </p:sp>
      <p:sp>
        <p:nvSpPr>
          <p:cNvPr id="13" name="Footer Placeholder 4"/>
          <p:cNvSpPr>
            <a:spLocks noGrp="1"/>
          </p:cNvSpPr>
          <p:nvPr>
            <p:ph type="ftr" sz="quarter" idx="11"/>
          </p:nvPr>
        </p:nvSpPr>
        <p:spPr>
          <a:xfrm>
            <a:off x="3124200" y="6375402"/>
            <a:ext cx="2895600" cy="365125"/>
          </a:xfrm>
        </p:spPr>
        <p:txBody>
          <a:bodyPr anchor="b"/>
          <a:lstStyle>
            <a:lvl1pPr>
              <a:defRPr sz="75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stStyle>
          <a:p>
            <a:endParaRPr lang="en-US" dirty="0">
              <a:solidFill>
                <a:srgbClr val="1B365D"/>
              </a:solidFill>
            </a:endParaRPr>
          </a:p>
        </p:txBody>
      </p:sp>
      <p:sp>
        <p:nvSpPr>
          <p:cNvPr id="14" name="Slide Number Placeholder 5"/>
          <p:cNvSpPr>
            <a:spLocks noGrp="1"/>
          </p:cNvSpPr>
          <p:nvPr>
            <p:ph type="sldNum" sz="quarter" idx="12"/>
          </p:nvPr>
        </p:nvSpPr>
        <p:spPr>
          <a:xfrm>
            <a:off x="6858000" y="6375402"/>
            <a:ext cx="2133600" cy="365125"/>
          </a:xfrm>
          <a:prstGeom prst="rect">
            <a:avLst/>
          </a:prstGeom>
        </p:spPr>
        <p:txBody>
          <a:bodyPr anchor="b"/>
          <a:lstStyle>
            <a:lvl1pPr>
              <a:defRPr sz="75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stStyle>
          <a:p>
            <a:fld id="{5C76A076-0EB6-4ACF-BC93-AE169B35ECF5}" type="slidenum">
              <a:rPr lang="en-US" smtClean="0">
                <a:solidFill>
                  <a:srgbClr val="1B365D"/>
                </a:solidFill>
              </a:rPr>
              <a:pPr/>
              <a:t>‹#›</a:t>
            </a:fld>
            <a:endParaRPr lang="en-US" dirty="0">
              <a:solidFill>
                <a:srgbClr val="1B365D"/>
              </a:solidFill>
            </a:endParaRP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625" y="6139372"/>
            <a:ext cx="1341120" cy="731520"/>
          </a:xfrm>
          <a:prstGeom prst="rect">
            <a:avLst/>
          </a:prstGeom>
        </p:spPr>
      </p:pic>
    </p:spTree>
    <p:extLst>
      <p:ext uri="{BB962C8B-B14F-4D97-AF65-F5344CB8AC3E}">
        <p14:creationId xmlns:p14="http://schemas.microsoft.com/office/powerpoint/2010/main" val="19351512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 Standard">
    <p:spTree>
      <p:nvGrpSpPr>
        <p:cNvPr id="1" name=""/>
        <p:cNvGrpSpPr/>
        <p:nvPr/>
      </p:nvGrpSpPr>
      <p:grpSpPr>
        <a:xfrm>
          <a:off x="0" y="0"/>
          <a:ext cx="0" cy="0"/>
          <a:chOff x="0" y="0"/>
          <a:chExt cx="0" cy="0"/>
        </a:xfrm>
      </p:grpSpPr>
      <p:sp>
        <p:nvSpPr>
          <p:cNvPr id="3" name="Rectangle 2"/>
          <p:cNvSpPr/>
          <p:nvPr userDrawn="1"/>
        </p:nvSpPr>
        <p:spPr>
          <a:xfrm>
            <a:off x="0" y="3886200"/>
            <a:ext cx="9144000" cy="2514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ctrTitle" hasCustomPrompt="1"/>
          </p:nvPr>
        </p:nvSpPr>
        <p:spPr>
          <a:xfrm>
            <a:off x="152400" y="4038603"/>
            <a:ext cx="8839200" cy="1422399"/>
          </a:xfrm>
        </p:spPr>
        <p:txBody>
          <a:bodyPr>
            <a:normAutofit/>
          </a:bodyPr>
          <a:lstStyle>
            <a:lvl1pPr algn="ctr">
              <a:defRPr sz="4000" b="1" baseline="0">
                <a:solidFill>
                  <a:schemeClr val="bg1"/>
                </a:solidFill>
                <a:effectLst>
                  <a:outerShdw blurRad="38100" dist="38100" dir="2700000" algn="tl">
                    <a:srgbClr val="000000">
                      <a:alpha val="43137"/>
                    </a:srgbClr>
                  </a:outerShdw>
                </a:effectLst>
                <a:latin typeface="PermianSlabSerifTypeface" pitchFamily="50" charset="0"/>
              </a:defRPr>
            </a:lvl1pPr>
          </a:lstStyle>
          <a:p>
            <a:r>
              <a:rPr lang="en-US" dirty="0" smtClean="0"/>
              <a:t>Writing Practices in Tennessee</a:t>
            </a:r>
            <a:endParaRPr lang="en-US" dirty="0"/>
          </a:p>
        </p:txBody>
      </p:sp>
      <p:sp>
        <p:nvSpPr>
          <p:cNvPr id="7" name="Text Placeholder 13"/>
          <p:cNvSpPr>
            <a:spLocks noGrp="1"/>
          </p:cNvSpPr>
          <p:nvPr>
            <p:ph type="body" sz="quarter" idx="12" hasCustomPrompt="1"/>
          </p:nvPr>
        </p:nvSpPr>
        <p:spPr>
          <a:xfrm>
            <a:off x="152400" y="5461001"/>
            <a:ext cx="8839200" cy="812800"/>
          </a:xfrm>
        </p:spPr>
        <p:txBody>
          <a:bodyPr anchor="ctr">
            <a:normAutofit/>
          </a:bodyPr>
          <a:lstStyle>
            <a:lvl1pPr marL="0" indent="0" algn="ctr">
              <a:buNone/>
              <a:defRPr sz="2800">
                <a:solidFill>
                  <a:schemeClr val="bg1"/>
                </a:solidFill>
                <a:effectLst>
                  <a:outerShdw blurRad="38100" dist="38100" dir="2700000" algn="tl">
                    <a:srgbClr val="000000">
                      <a:alpha val="43137"/>
                    </a:srgbClr>
                  </a:outerShdw>
                </a:effectLst>
                <a:latin typeface="PermianSlabSerifTypeface" pitchFamily="50" charset="0"/>
              </a:defRPr>
            </a:lvl1pPr>
          </a:lstStyle>
          <a:p>
            <a:pPr lvl="0"/>
            <a:r>
              <a:rPr lang="en-US" dirty="0" smtClean="0"/>
              <a:t>Sub-Title</a:t>
            </a:r>
            <a:endParaRPr lang="en-US" dirty="0"/>
          </a:p>
        </p:txBody>
      </p:sp>
      <p:sp>
        <p:nvSpPr>
          <p:cNvPr id="8" name="Text Placeholder 11"/>
          <p:cNvSpPr>
            <a:spLocks noGrp="1"/>
          </p:cNvSpPr>
          <p:nvPr>
            <p:ph type="body" sz="quarter" idx="11" hasCustomPrompt="1"/>
          </p:nvPr>
        </p:nvSpPr>
        <p:spPr>
          <a:xfrm>
            <a:off x="0" y="6400800"/>
            <a:ext cx="9144000" cy="457200"/>
          </a:xfrm>
        </p:spPr>
        <p:txBody>
          <a:bodyPr anchor="ctr">
            <a:normAutofit/>
          </a:bodyPr>
          <a:lstStyle>
            <a:lvl1pPr marL="0" indent="0" algn="ctr">
              <a:buNone/>
              <a:defRPr sz="1100" baseline="0">
                <a:solidFill>
                  <a:schemeClr val="accent5"/>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smtClean="0"/>
              <a:t>Laura Booker &amp; Nicole Roberts| October 30, 2015</a:t>
            </a:r>
            <a:endParaRPr lang="en-US" dirty="0"/>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20757" y="1428825"/>
            <a:ext cx="9144000" cy="2493818"/>
          </a:xfrm>
          <a:prstGeom prst="rect">
            <a:avLst/>
          </a:prstGeom>
        </p:spPr>
      </p:pic>
    </p:spTree>
    <p:extLst>
      <p:ext uri="{BB962C8B-B14F-4D97-AF65-F5344CB8AC3E}">
        <p14:creationId xmlns:p14="http://schemas.microsoft.com/office/powerpoint/2010/main" val="205818748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Body - Red">
    <p:spTree>
      <p:nvGrpSpPr>
        <p:cNvPr id="1" name=""/>
        <p:cNvGrpSpPr/>
        <p:nvPr/>
      </p:nvGrpSpPr>
      <p:grpSpPr>
        <a:xfrm>
          <a:off x="0" y="0"/>
          <a:ext cx="0" cy="0"/>
          <a:chOff x="0" y="0"/>
          <a:chExt cx="0" cy="0"/>
        </a:xfrm>
      </p:grpSpPr>
      <p:sp>
        <p:nvSpPr>
          <p:cNvPr id="7" name="Rectangle 6"/>
          <p:cNvSpPr/>
          <p:nvPr userDrawn="1"/>
        </p:nvSpPr>
        <p:spPr>
          <a:xfrm>
            <a:off x="0" y="177801"/>
            <a:ext cx="9144000" cy="812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152400" y="177803"/>
            <a:ext cx="8839200" cy="825500"/>
          </a:xfrm>
        </p:spPr>
        <p:txBody>
          <a:bodyPr>
            <a:noAutofit/>
          </a:bodyPr>
          <a:lstStyle>
            <a:lvl1pPr algn="l">
              <a:defRPr sz="3200" b="1">
                <a:solidFill>
                  <a:schemeClr val="bg1"/>
                </a:solidFill>
                <a:effectLst>
                  <a:outerShdw blurRad="38100" dist="38100" dir="2700000" algn="tl">
                    <a:srgbClr val="000000">
                      <a:alpha val="43137"/>
                    </a:srgbClr>
                  </a:outerShdw>
                </a:effectLst>
                <a:latin typeface="PermianSlabSerifTypeface" pitchFamily="50"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228600" y="1193800"/>
            <a:ext cx="8763000" cy="4958465"/>
          </a:xfrm>
        </p:spPr>
        <p:txBody>
          <a:bodyPr>
            <a:normAutofit/>
          </a:bodyPr>
          <a:lstStyle>
            <a:lvl1pPr>
              <a:buClr>
                <a:srgbClr val="FF0F00"/>
              </a:buClr>
              <a:defRPr sz="2400">
                <a:latin typeface="Open Sans" panose="020B0606030504020204" pitchFamily="34" charset="0"/>
                <a:ea typeface="Open Sans" panose="020B0606030504020204" pitchFamily="34" charset="0"/>
                <a:cs typeface="Open Sans" panose="020B0606030504020204" pitchFamily="34" charset="0"/>
              </a:defRPr>
            </a:lvl1pPr>
            <a:lvl2pPr>
              <a:buClr>
                <a:srgbClr val="FF0F00"/>
              </a:buClr>
              <a:defRPr sz="2000">
                <a:latin typeface="Open Sans" panose="020B0606030504020204" pitchFamily="34" charset="0"/>
                <a:ea typeface="Open Sans" panose="020B0606030504020204" pitchFamily="34" charset="0"/>
                <a:cs typeface="Open Sans" panose="020B0606030504020204" pitchFamily="34" charset="0"/>
              </a:defRPr>
            </a:lvl2pPr>
            <a:lvl3pPr>
              <a:buClr>
                <a:srgbClr val="FF0F00"/>
              </a:buClr>
              <a:defRPr sz="1800">
                <a:latin typeface="Open Sans" panose="020B0606030504020204" pitchFamily="34" charset="0"/>
                <a:ea typeface="Open Sans" panose="020B0606030504020204" pitchFamily="34" charset="0"/>
                <a:cs typeface="Open Sans" panose="020B0606030504020204" pitchFamily="34" charset="0"/>
              </a:defRPr>
            </a:lvl3pPr>
            <a:lvl4pPr>
              <a:buClr>
                <a:srgbClr val="FF0F00"/>
              </a:buClr>
              <a:defRPr sz="1600">
                <a:latin typeface="Open Sans" panose="020B0606030504020204" pitchFamily="34" charset="0"/>
                <a:ea typeface="Open Sans" panose="020B0606030504020204" pitchFamily="34" charset="0"/>
                <a:cs typeface="Open Sans" panose="020B0606030504020204" pitchFamily="34" charset="0"/>
              </a:defRPr>
            </a:lvl4pPr>
            <a:lvl5pPr>
              <a:buClr>
                <a:srgbClr val="FF0F00"/>
              </a:buClr>
              <a:defRPr sz="1600">
                <a:latin typeface="Open Sans" panose="020B0606030504020204" pitchFamily="34" charset="0"/>
                <a:ea typeface="Open Sans" panose="020B0606030504020204" pitchFamily="34" charset="0"/>
                <a:cs typeface="Open Sans" panose="020B060603050402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Rectangle 7"/>
          <p:cNvSpPr/>
          <p:nvPr userDrawn="1"/>
        </p:nvSpPr>
        <p:spPr>
          <a:xfrm>
            <a:off x="0" y="990602"/>
            <a:ext cx="9144000" cy="88900"/>
          </a:xfrm>
          <a:prstGeom prst="rect">
            <a:avLst/>
          </a:prstGeom>
          <a:solidFill>
            <a:srgbClr val="FF0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Rectangle 10"/>
          <p:cNvSpPr/>
          <p:nvPr userDrawn="1"/>
        </p:nvSpPr>
        <p:spPr>
          <a:xfrm>
            <a:off x="0" y="6152266"/>
            <a:ext cx="9144000" cy="705733"/>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Footer Placeholder 4"/>
          <p:cNvSpPr>
            <a:spLocks noGrp="1"/>
          </p:cNvSpPr>
          <p:nvPr>
            <p:ph type="ftr" sz="quarter" idx="11"/>
          </p:nvPr>
        </p:nvSpPr>
        <p:spPr>
          <a:xfrm>
            <a:off x="3124200" y="6375400"/>
            <a:ext cx="2895600" cy="365125"/>
          </a:xfrm>
        </p:spPr>
        <p:txBody>
          <a:bodyPr anchor="b"/>
          <a:lstStyle>
            <a:lvl1pPr>
              <a:defRPr sz="100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stStyle>
          <a:p>
            <a:endParaRPr lang="en-US" dirty="0">
              <a:solidFill>
                <a:srgbClr val="1B365D"/>
              </a:solidFill>
            </a:endParaRPr>
          </a:p>
        </p:txBody>
      </p:sp>
      <p:sp>
        <p:nvSpPr>
          <p:cNvPr id="16" name="Slide Number Placeholder 5"/>
          <p:cNvSpPr>
            <a:spLocks noGrp="1"/>
          </p:cNvSpPr>
          <p:nvPr>
            <p:ph type="sldNum" sz="quarter" idx="12"/>
          </p:nvPr>
        </p:nvSpPr>
        <p:spPr>
          <a:xfrm>
            <a:off x="6858000" y="6375400"/>
            <a:ext cx="2133600" cy="365125"/>
          </a:xfrm>
          <a:prstGeom prst="rect">
            <a:avLst/>
          </a:prstGeom>
        </p:spPr>
        <p:txBody>
          <a:bodyPr anchor="b"/>
          <a:lstStyle>
            <a:lvl1pPr>
              <a:defRPr sz="100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stStyle>
          <a:p>
            <a:fld id="{5C76A076-0EB6-4ACF-BC93-AE169B35ECF5}" type="slidenum">
              <a:rPr lang="en-US" smtClean="0">
                <a:solidFill>
                  <a:srgbClr val="1B365D"/>
                </a:solidFill>
              </a:rPr>
              <a:pPr/>
              <a:t>‹#›</a:t>
            </a:fld>
            <a:endParaRPr lang="en-US" dirty="0">
              <a:solidFill>
                <a:srgbClr val="1B365D"/>
              </a:solidFill>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625" y="6139372"/>
            <a:ext cx="1341120" cy="731520"/>
          </a:xfrm>
          <a:prstGeom prst="rect">
            <a:avLst/>
          </a:prstGeom>
        </p:spPr>
      </p:pic>
    </p:spTree>
    <p:extLst>
      <p:ext uri="{BB962C8B-B14F-4D97-AF65-F5344CB8AC3E}">
        <p14:creationId xmlns:p14="http://schemas.microsoft.com/office/powerpoint/2010/main" val="25568972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F2549B3D-039B-4D66-BB3D-A1F4A22F7B2B}" type="datetimeFigureOut">
              <a:rPr lang="en-US" smtClean="0">
                <a:solidFill>
                  <a:prstClr val="black"/>
                </a:solidFill>
              </a:rPr>
              <a:pPr/>
              <a:t>3/16/2017</a:t>
            </a:fld>
            <a:endParaRPr lang="en-US">
              <a:solidFill>
                <a:prstClr val="black"/>
              </a:solidFill>
            </a:endParaRPr>
          </a:p>
        </p:txBody>
      </p:sp>
      <p:sp>
        <p:nvSpPr>
          <p:cNvPr id="4" name="Footer Placeholder 3"/>
          <p:cNvSpPr>
            <a:spLocks noGrp="1"/>
          </p:cNvSpPr>
          <p:nvPr>
            <p:ph type="ftr" sz="quarter" idx="11"/>
          </p:nvPr>
        </p:nvSpPr>
        <p:spPr/>
        <p:txBody>
          <a:bodyPr/>
          <a:lstStyle/>
          <a:p>
            <a:endParaRPr lang="en-US">
              <a:solidFill>
                <a:srgbClr val="666666"/>
              </a:solidFill>
            </a:endParaRPr>
          </a:p>
        </p:txBody>
      </p:sp>
      <p:sp>
        <p:nvSpPr>
          <p:cNvPr id="5" name="Slide Number Placeholder 4"/>
          <p:cNvSpPr>
            <a:spLocks noGrp="1"/>
          </p:cNvSpPr>
          <p:nvPr>
            <p:ph type="sldNum" sz="quarter" idx="12"/>
          </p:nvPr>
        </p:nvSpPr>
        <p:spPr/>
        <p:txBody>
          <a:bodyPr/>
          <a:lstStyle/>
          <a:p>
            <a:fld id="{EA20A6EC-C576-46B6-8AAE-01D34D673BD8}" type="slidenum">
              <a:rPr lang="en-US" smtClean="0">
                <a:solidFill>
                  <a:srgbClr val="666666"/>
                </a:solidFill>
              </a:rPr>
              <a:pPr/>
              <a:t>‹#›</a:t>
            </a:fld>
            <a:endParaRPr lang="en-US">
              <a:solidFill>
                <a:srgbClr val="666666"/>
              </a:solidFill>
            </a:endParaRPr>
          </a:p>
        </p:txBody>
      </p:sp>
    </p:spTree>
    <p:extLst>
      <p:ext uri="{BB962C8B-B14F-4D97-AF65-F5344CB8AC3E}">
        <p14:creationId xmlns:p14="http://schemas.microsoft.com/office/powerpoint/2010/main" val="4255038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Slide ">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04800" y="1295400"/>
            <a:ext cx="8382000" cy="4525963"/>
          </a:xfrm>
        </p:spPr>
        <p:txBody>
          <a:bodyPr/>
          <a:lstStyle>
            <a:lvl1pPr>
              <a:defRPr baseline="0">
                <a:solidFill>
                  <a:schemeClr val="accent1"/>
                </a:solidFill>
              </a:defRPr>
            </a:lvl1pPr>
            <a:lvl2pPr>
              <a:defRPr baseline="0">
                <a:solidFill>
                  <a:schemeClr val="accent1"/>
                </a:solidFill>
              </a:defRPr>
            </a:lvl2pPr>
            <a:lvl3pPr>
              <a:defRPr baseline="0">
                <a:solidFill>
                  <a:schemeClr val="accent1"/>
                </a:solidFill>
              </a:defRPr>
            </a:lvl3pPr>
            <a:lvl4pPr>
              <a:defRPr baseline="0">
                <a:solidFill>
                  <a:schemeClr val="accent1"/>
                </a:solidFill>
              </a:defRPr>
            </a:lvl4pPr>
            <a:lvl5pPr>
              <a:defRPr baseline="0">
                <a:solidFill>
                  <a:schemeClr val="accent1"/>
                </a:solidFill>
              </a:defRPr>
            </a:lvl5pPr>
          </a:lstStyle>
          <a:p>
            <a:pPr lvl="0"/>
            <a:r>
              <a:rPr lang="en-US" dirty="0" smtClean="0"/>
              <a:t>Level 1 bullet points (default is 24-point font)</a:t>
            </a:r>
          </a:p>
          <a:p>
            <a:pPr lvl="1"/>
            <a:r>
              <a:rPr lang="en-US" dirty="0" smtClean="0"/>
              <a:t>Level 2 bullet points (default is 22-point font)</a:t>
            </a:r>
          </a:p>
          <a:p>
            <a:pPr lvl="2"/>
            <a:r>
              <a:rPr lang="en-US" dirty="0" smtClean="0"/>
              <a:t>Level 3 bullet points (default is 20-point font)</a:t>
            </a:r>
          </a:p>
          <a:p>
            <a:pPr lvl="3"/>
            <a:r>
              <a:rPr lang="en-US" dirty="0" smtClean="0"/>
              <a:t>Level 4 bullet points (default is 18-point font)</a:t>
            </a:r>
          </a:p>
          <a:p>
            <a:pPr lvl="4"/>
            <a:r>
              <a:rPr lang="en-US" dirty="0" smtClean="0"/>
              <a:t>Level 5 bullet points (default is 16-point font)</a:t>
            </a:r>
            <a:endParaRPr lang="en-US" dirty="0"/>
          </a:p>
        </p:txBody>
      </p:sp>
      <p:sp>
        <p:nvSpPr>
          <p:cNvPr id="7" name="Rectangle 6"/>
          <p:cNvSpPr/>
          <p:nvPr userDrawn="1"/>
        </p:nvSpPr>
        <p:spPr>
          <a:xfrm>
            <a:off x="0" y="228600"/>
            <a:ext cx="9144000" cy="914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304800" y="228600"/>
            <a:ext cx="8305800" cy="914400"/>
          </a:xfrm>
        </p:spPr>
        <p:txBody>
          <a:bodyPr/>
          <a:lstStyle>
            <a:lvl1pPr>
              <a:defRPr baseline="0"/>
            </a:lvl1pPr>
          </a:lstStyle>
          <a:p>
            <a:r>
              <a:rPr lang="en-US" dirty="0" smtClean="0"/>
              <a:t>Insert Slide Heading </a:t>
            </a:r>
            <a:endParaRPr lang="en-US" dirty="0"/>
          </a:p>
        </p:txBody>
      </p:sp>
      <p:sp>
        <p:nvSpPr>
          <p:cNvPr id="8" name="Rectangle 7"/>
          <p:cNvSpPr/>
          <p:nvPr userDrawn="1"/>
        </p:nvSpPr>
        <p:spPr>
          <a:xfrm>
            <a:off x="0" y="5999375"/>
            <a:ext cx="9144000" cy="858625"/>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8600" y="6108904"/>
            <a:ext cx="1616967" cy="639563"/>
          </a:xfrm>
          <a:prstGeom prst="rect">
            <a:avLst/>
          </a:prstGeom>
        </p:spPr>
      </p:pic>
      <p:sp>
        <p:nvSpPr>
          <p:cNvPr id="6" name="Slide Number Placeholder 5"/>
          <p:cNvSpPr>
            <a:spLocks noGrp="1"/>
          </p:cNvSpPr>
          <p:nvPr>
            <p:ph type="sldNum" sz="quarter" idx="12"/>
          </p:nvPr>
        </p:nvSpPr>
        <p:spPr>
          <a:xfrm>
            <a:off x="8229600" y="6356350"/>
            <a:ext cx="457200" cy="365125"/>
          </a:xfrm>
          <a:prstGeom prst="rect">
            <a:avLst/>
          </a:prstGeom>
        </p:spPr>
        <p:txBody>
          <a:bodyPr/>
          <a:lstStyle>
            <a:lvl1pPr algn="r">
              <a:defRPr sz="1400">
                <a:solidFill>
                  <a:srgbClr val="6E7073"/>
                </a:solidFill>
                <a:latin typeface="Open Sans" panose="020B0606030504020204" pitchFamily="34" charset="0"/>
                <a:ea typeface="Open Sans" panose="020B0606030504020204" pitchFamily="34" charset="0"/>
                <a:cs typeface="Open Sans" panose="020B0606030504020204" pitchFamily="34" charset="0"/>
              </a:defRPr>
            </a:lvl1pPr>
          </a:lstStyle>
          <a:p>
            <a:fld id="{86D2451E-3285-438B-B188-C22B2A012BF6}" type="slidenum">
              <a:rPr lang="en-US" smtClean="0"/>
              <a:pPr/>
              <a:t>‹#›</a:t>
            </a:fld>
            <a:endParaRPr lang="en-US" dirty="0"/>
          </a:p>
        </p:txBody>
      </p:sp>
    </p:spTree>
    <p:extLst>
      <p:ext uri="{BB962C8B-B14F-4D97-AF65-F5344CB8AC3E}">
        <p14:creationId xmlns:p14="http://schemas.microsoft.com/office/powerpoint/2010/main" val="12027024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Sub-Title">
    <p:spTree>
      <p:nvGrpSpPr>
        <p:cNvPr id="1" name=""/>
        <p:cNvGrpSpPr/>
        <p:nvPr/>
      </p:nvGrpSpPr>
      <p:grpSpPr>
        <a:xfrm>
          <a:off x="0" y="0"/>
          <a:ext cx="0" cy="0"/>
          <a:chOff x="0" y="0"/>
          <a:chExt cx="0" cy="0"/>
        </a:xfrm>
      </p:grpSpPr>
      <p:sp>
        <p:nvSpPr>
          <p:cNvPr id="4" name="Rectangle 3"/>
          <p:cNvSpPr/>
          <p:nvPr userDrawn="1"/>
        </p:nvSpPr>
        <p:spPr>
          <a:xfrm>
            <a:off x="2590800" y="3874770"/>
            <a:ext cx="6553200" cy="22402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Title 1"/>
          <p:cNvSpPr>
            <a:spLocks noGrp="1"/>
          </p:cNvSpPr>
          <p:nvPr>
            <p:ph type="ctrTitle"/>
          </p:nvPr>
        </p:nvSpPr>
        <p:spPr>
          <a:xfrm>
            <a:off x="2667000" y="3962400"/>
            <a:ext cx="6324600" cy="2057400"/>
          </a:xfrm>
        </p:spPr>
        <p:txBody>
          <a:bodyPr/>
          <a:lstStyle>
            <a:lvl1pPr algn="r">
              <a:defRPr b="1">
                <a:solidFill>
                  <a:schemeClr val="bg1"/>
                </a:solidFill>
                <a:effectLst>
                  <a:outerShdw blurRad="38100" dist="38100" dir="2700000" algn="tl">
                    <a:srgbClr val="000000">
                      <a:alpha val="43137"/>
                    </a:srgbClr>
                  </a:outerShdw>
                </a:effectLst>
                <a:latin typeface="PermianSlabSerifTypeface" pitchFamily="50" charset="0"/>
              </a:defRPr>
            </a:lvl1pPr>
          </a:lstStyle>
          <a:p>
            <a:r>
              <a:rPr lang="en-US"/>
              <a:t>Click to edit Master title style</a:t>
            </a:r>
            <a:endParaRPr lang="en-US" dirty="0"/>
          </a:p>
        </p:txBody>
      </p:sp>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l="15509" t="13397" r="9549" b="13397"/>
          <a:stretch/>
        </p:blipFill>
        <p:spPr>
          <a:xfrm>
            <a:off x="152400" y="3766736"/>
            <a:ext cx="2514600" cy="2456348"/>
          </a:xfrm>
          <a:prstGeom prst="rect">
            <a:avLst/>
          </a:prstGeom>
          <a:noFill/>
          <a:ln>
            <a:noFill/>
          </a:ln>
        </p:spPr>
      </p:pic>
    </p:spTree>
    <p:extLst>
      <p:ext uri="{BB962C8B-B14F-4D97-AF65-F5344CB8AC3E}">
        <p14:creationId xmlns:p14="http://schemas.microsoft.com/office/powerpoint/2010/main" val="16930800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Double-Column Body">
    <p:spTree>
      <p:nvGrpSpPr>
        <p:cNvPr id="1" name=""/>
        <p:cNvGrpSpPr/>
        <p:nvPr/>
      </p:nvGrpSpPr>
      <p:grpSpPr>
        <a:xfrm>
          <a:off x="0" y="0"/>
          <a:ext cx="0" cy="0"/>
          <a:chOff x="0" y="0"/>
          <a:chExt cx="0" cy="0"/>
        </a:xfrm>
      </p:grpSpPr>
      <p:sp>
        <p:nvSpPr>
          <p:cNvPr id="7" name="Rectangle 6"/>
          <p:cNvSpPr/>
          <p:nvPr userDrawn="1"/>
        </p:nvSpPr>
        <p:spPr>
          <a:xfrm>
            <a:off x="0" y="177801"/>
            <a:ext cx="9144000" cy="812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Title 1"/>
          <p:cNvSpPr>
            <a:spLocks noGrp="1"/>
          </p:cNvSpPr>
          <p:nvPr>
            <p:ph type="title"/>
          </p:nvPr>
        </p:nvSpPr>
        <p:spPr>
          <a:xfrm>
            <a:off x="152400" y="177803"/>
            <a:ext cx="8839200" cy="825500"/>
          </a:xfrm>
        </p:spPr>
        <p:txBody>
          <a:bodyPr>
            <a:noAutofit/>
          </a:bodyPr>
          <a:lstStyle>
            <a:lvl1pPr algn="l">
              <a:defRPr sz="2400" b="1">
                <a:solidFill>
                  <a:schemeClr val="bg1"/>
                </a:solidFill>
                <a:effectLst>
                  <a:outerShdw blurRad="38100" dist="38100" dir="2700000" algn="tl">
                    <a:srgbClr val="000000">
                      <a:alpha val="43137"/>
                    </a:srgbClr>
                  </a:outerShdw>
                </a:effectLst>
                <a:latin typeface="PermianSlabSerifTypeface" pitchFamily="50"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228600" y="1193804"/>
            <a:ext cx="4191000" cy="4958462"/>
          </a:xfrm>
        </p:spPr>
        <p:txBody>
          <a:bodyPr>
            <a:normAutofit/>
          </a:bodyPr>
          <a:lstStyle>
            <a:lvl1pPr>
              <a:buClr>
                <a:srgbClr val="FF0F00"/>
              </a:buClr>
              <a:defRPr sz="1800">
                <a:latin typeface="Open Sans" panose="020B0606030504020204" pitchFamily="34" charset="0"/>
                <a:ea typeface="Open Sans" panose="020B0606030504020204" pitchFamily="34" charset="0"/>
                <a:cs typeface="Open Sans" panose="020B0606030504020204" pitchFamily="34" charset="0"/>
              </a:defRPr>
            </a:lvl1pPr>
            <a:lvl2pPr>
              <a:buClr>
                <a:srgbClr val="FF0F00"/>
              </a:buClr>
              <a:defRPr sz="1500">
                <a:latin typeface="Open Sans" panose="020B0606030504020204" pitchFamily="34" charset="0"/>
                <a:ea typeface="Open Sans" panose="020B0606030504020204" pitchFamily="34" charset="0"/>
                <a:cs typeface="Open Sans" panose="020B0606030504020204" pitchFamily="34" charset="0"/>
              </a:defRPr>
            </a:lvl2pPr>
            <a:lvl3pPr>
              <a:buClr>
                <a:srgbClr val="FF0F00"/>
              </a:buClr>
              <a:defRPr sz="1350">
                <a:latin typeface="Open Sans" panose="020B0606030504020204" pitchFamily="34" charset="0"/>
                <a:ea typeface="Open Sans" panose="020B0606030504020204" pitchFamily="34" charset="0"/>
                <a:cs typeface="Open Sans" panose="020B0606030504020204" pitchFamily="34" charset="0"/>
              </a:defRPr>
            </a:lvl3pPr>
            <a:lvl4pPr>
              <a:buClr>
                <a:srgbClr val="FF0F00"/>
              </a:buClr>
              <a:defRPr sz="1200">
                <a:latin typeface="Open Sans" panose="020B0606030504020204" pitchFamily="34" charset="0"/>
                <a:ea typeface="Open Sans" panose="020B0606030504020204" pitchFamily="34" charset="0"/>
                <a:cs typeface="Open Sans" panose="020B0606030504020204" pitchFamily="34" charset="0"/>
              </a:defRPr>
            </a:lvl4pPr>
            <a:lvl5pPr>
              <a:buClr>
                <a:srgbClr val="FF0F00"/>
              </a:buClr>
              <a:defRPr sz="1200">
                <a:latin typeface="Open Sans" panose="020B0606030504020204" pitchFamily="34" charset="0"/>
                <a:ea typeface="Open Sans" panose="020B0606030504020204" pitchFamily="34" charset="0"/>
                <a:cs typeface="Open Sans" panose="020B060603050402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Content Placeholder 2"/>
          <p:cNvSpPr>
            <a:spLocks noGrp="1"/>
          </p:cNvSpPr>
          <p:nvPr>
            <p:ph idx="13"/>
          </p:nvPr>
        </p:nvSpPr>
        <p:spPr>
          <a:xfrm>
            <a:off x="4724400" y="1193804"/>
            <a:ext cx="4191000" cy="4958462"/>
          </a:xfrm>
        </p:spPr>
        <p:txBody>
          <a:bodyPr>
            <a:normAutofit/>
          </a:bodyPr>
          <a:lstStyle>
            <a:lvl1pPr>
              <a:buClr>
                <a:srgbClr val="FF0000"/>
              </a:buClr>
              <a:defRPr sz="1800">
                <a:latin typeface="Open Sans" panose="020B0606030504020204" pitchFamily="34" charset="0"/>
                <a:ea typeface="Open Sans" panose="020B0606030504020204" pitchFamily="34" charset="0"/>
                <a:cs typeface="Open Sans" panose="020B0606030504020204" pitchFamily="34" charset="0"/>
              </a:defRPr>
            </a:lvl1pPr>
            <a:lvl2pPr>
              <a:buClr>
                <a:srgbClr val="FF0000"/>
              </a:buClr>
              <a:defRPr sz="1500">
                <a:latin typeface="Open Sans" panose="020B0606030504020204" pitchFamily="34" charset="0"/>
                <a:ea typeface="Open Sans" panose="020B0606030504020204" pitchFamily="34" charset="0"/>
                <a:cs typeface="Open Sans" panose="020B0606030504020204" pitchFamily="34" charset="0"/>
              </a:defRPr>
            </a:lvl2pPr>
            <a:lvl3pPr>
              <a:buClr>
                <a:srgbClr val="FF0000"/>
              </a:buClr>
              <a:defRPr sz="1350">
                <a:latin typeface="Open Sans" panose="020B0606030504020204" pitchFamily="34" charset="0"/>
                <a:ea typeface="Open Sans" panose="020B0606030504020204" pitchFamily="34" charset="0"/>
                <a:cs typeface="Open Sans" panose="020B0606030504020204" pitchFamily="34" charset="0"/>
              </a:defRPr>
            </a:lvl3pPr>
            <a:lvl4pPr>
              <a:buClr>
                <a:srgbClr val="FF0000"/>
              </a:buClr>
              <a:defRPr sz="1200">
                <a:latin typeface="Open Sans" panose="020B0606030504020204" pitchFamily="34" charset="0"/>
                <a:ea typeface="Open Sans" panose="020B0606030504020204" pitchFamily="34" charset="0"/>
                <a:cs typeface="Open Sans" panose="020B0606030504020204" pitchFamily="34" charset="0"/>
              </a:defRPr>
            </a:lvl4pPr>
            <a:lvl5pPr>
              <a:buClr>
                <a:srgbClr val="FF0000"/>
              </a:buClr>
              <a:defRPr sz="1200">
                <a:latin typeface="Open Sans" panose="020B0606030504020204" pitchFamily="34" charset="0"/>
                <a:ea typeface="Open Sans" panose="020B0606030504020204" pitchFamily="34" charset="0"/>
                <a:cs typeface="Open Sans" panose="020B060603050402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Rectangle 10"/>
          <p:cNvSpPr/>
          <p:nvPr userDrawn="1"/>
        </p:nvSpPr>
        <p:spPr>
          <a:xfrm>
            <a:off x="0" y="6152268"/>
            <a:ext cx="9144000" cy="705733"/>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13" name="Footer Placeholder 4"/>
          <p:cNvSpPr>
            <a:spLocks noGrp="1"/>
          </p:cNvSpPr>
          <p:nvPr>
            <p:ph type="ftr" sz="quarter" idx="11"/>
          </p:nvPr>
        </p:nvSpPr>
        <p:spPr>
          <a:xfrm>
            <a:off x="3124200" y="6375402"/>
            <a:ext cx="2895600" cy="365125"/>
          </a:xfrm>
        </p:spPr>
        <p:txBody>
          <a:bodyPr anchor="b"/>
          <a:lstStyle>
            <a:lvl1pPr>
              <a:defRPr sz="75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stStyle>
          <a:p>
            <a:endParaRPr lang="en-US" dirty="0">
              <a:solidFill>
                <a:srgbClr val="1B365D"/>
              </a:solidFill>
            </a:endParaRPr>
          </a:p>
        </p:txBody>
      </p:sp>
      <p:sp>
        <p:nvSpPr>
          <p:cNvPr id="14" name="Slide Number Placeholder 5"/>
          <p:cNvSpPr>
            <a:spLocks noGrp="1"/>
          </p:cNvSpPr>
          <p:nvPr>
            <p:ph type="sldNum" sz="quarter" idx="12"/>
          </p:nvPr>
        </p:nvSpPr>
        <p:spPr>
          <a:xfrm>
            <a:off x="6858000" y="6375402"/>
            <a:ext cx="2133600" cy="365125"/>
          </a:xfrm>
          <a:prstGeom prst="rect">
            <a:avLst/>
          </a:prstGeom>
        </p:spPr>
        <p:txBody>
          <a:bodyPr anchor="b"/>
          <a:lstStyle>
            <a:lvl1pPr>
              <a:defRPr sz="75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stStyle>
          <a:p>
            <a:fld id="{5C76A076-0EB6-4ACF-BC93-AE169B35ECF5}" type="slidenum">
              <a:rPr lang="en-US" smtClean="0">
                <a:solidFill>
                  <a:srgbClr val="1B365D"/>
                </a:solidFill>
              </a:rPr>
              <a:pPr/>
              <a:t>‹#›</a:t>
            </a:fld>
            <a:endParaRPr lang="en-US" dirty="0">
              <a:solidFill>
                <a:srgbClr val="1B365D"/>
              </a:solidFill>
            </a:endParaRP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625" y="6139372"/>
            <a:ext cx="1341120" cy="731520"/>
          </a:xfrm>
          <a:prstGeom prst="rect">
            <a:avLst/>
          </a:prstGeom>
        </p:spPr>
      </p:pic>
    </p:spTree>
    <p:extLst>
      <p:ext uri="{BB962C8B-B14F-4D97-AF65-F5344CB8AC3E}">
        <p14:creationId xmlns:p14="http://schemas.microsoft.com/office/powerpoint/2010/main" val="40646465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lumn Content Slide">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1000" y="1295400"/>
            <a:ext cx="4114800" cy="4525963"/>
          </a:xfrm>
        </p:spPr>
        <p:txBody>
          <a:bodyPr/>
          <a:lstStyle>
            <a:lvl1pPr>
              <a:defRPr sz="2200" baseline="0">
                <a:solidFill>
                  <a:schemeClr val="accent1"/>
                </a:solidFill>
              </a:defRPr>
            </a:lvl1pPr>
            <a:lvl2pPr>
              <a:defRPr sz="2000">
                <a:solidFill>
                  <a:schemeClr val="accent1"/>
                </a:solidFill>
              </a:defRPr>
            </a:lvl2pPr>
            <a:lvl3pPr>
              <a:defRPr sz="1800">
                <a:solidFill>
                  <a:schemeClr val="accent1"/>
                </a:solidFill>
              </a:defRPr>
            </a:lvl3pPr>
            <a:lvl4pPr>
              <a:defRPr sz="1600">
                <a:solidFill>
                  <a:schemeClr val="accent1"/>
                </a:solidFill>
              </a:defRPr>
            </a:lvl4pPr>
            <a:lvl5pPr>
              <a:defRPr sz="1600"/>
            </a:lvl5pPr>
            <a:lvl6pPr>
              <a:defRPr sz="1800"/>
            </a:lvl6pPr>
            <a:lvl7pPr>
              <a:defRPr sz="1800"/>
            </a:lvl7pPr>
            <a:lvl8pPr>
              <a:defRPr sz="1800"/>
            </a:lvl8pPr>
            <a:lvl9pPr>
              <a:defRPr sz="1800"/>
            </a:lvl9pPr>
          </a:lstStyle>
          <a:p>
            <a:pPr lvl="0"/>
            <a:r>
              <a:rPr lang="en-US" dirty="0" smtClean="0"/>
              <a:t>Level 1 bullet points (default is 22-point font for two-column layout)</a:t>
            </a:r>
          </a:p>
          <a:p>
            <a:pPr lvl="1"/>
            <a:r>
              <a:rPr lang="en-US" dirty="0" smtClean="0"/>
              <a:t>Level 2 bullet points (default is 20-point font)</a:t>
            </a:r>
          </a:p>
          <a:p>
            <a:pPr lvl="2"/>
            <a:r>
              <a:rPr lang="en-US" dirty="0" smtClean="0"/>
              <a:t>Level 3 bullet points (default is 18-point font)</a:t>
            </a:r>
          </a:p>
          <a:p>
            <a:pPr lvl="3"/>
            <a:r>
              <a:rPr lang="en-US" dirty="0" smtClean="0"/>
              <a:t>Level 4 bullet points (default is 16-point font)</a:t>
            </a:r>
          </a:p>
        </p:txBody>
      </p:sp>
      <p:sp>
        <p:nvSpPr>
          <p:cNvPr id="9" name="Rectangle 8"/>
          <p:cNvSpPr/>
          <p:nvPr userDrawn="1"/>
        </p:nvSpPr>
        <p:spPr>
          <a:xfrm>
            <a:off x="0" y="228600"/>
            <a:ext cx="9144000" cy="914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p:txBody>
          <a:bodyPr/>
          <a:lstStyle>
            <a:lvl1pPr>
              <a:defRPr/>
            </a:lvl1pPr>
          </a:lstStyle>
          <a:p>
            <a:r>
              <a:rPr lang="en-US" dirty="0" smtClean="0"/>
              <a:t>Insert Slide Heading</a:t>
            </a:r>
            <a:endParaRPr lang="en-US" dirty="0"/>
          </a:p>
        </p:txBody>
      </p:sp>
      <p:sp>
        <p:nvSpPr>
          <p:cNvPr id="10" name="Content Placeholder 2"/>
          <p:cNvSpPr>
            <a:spLocks noGrp="1"/>
          </p:cNvSpPr>
          <p:nvPr>
            <p:ph sz="half" idx="13" hasCustomPrompt="1"/>
          </p:nvPr>
        </p:nvSpPr>
        <p:spPr>
          <a:xfrm>
            <a:off x="4572000" y="1295400"/>
            <a:ext cx="4114800" cy="4525963"/>
          </a:xfrm>
        </p:spPr>
        <p:txBody>
          <a:bodyPr/>
          <a:lstStyle>
            <a:lvl1pPr>
              <a:defRPr sz="2200">
                <a:solidFill>
                  <a:schemeClr val="accent1"/>
                </a:solidFill>
              </a:defRPr>
            </a:lvl1pPr>
            <a:lvl2pPr>
              <a:defRPr sz="2000">
                <a:solidFill>
                  <a:schemeClr val="accent1"/>
                </a:solidFill>
              </a:defRPr>
            </a:lvl2pPr>
            <a:lvl3pPr>
              <a:defRPr sz="1800">
                <a:solidFill>
                  <a:schemeClr val="accent1"/>
                </a:solidFill>
              </a:defRPr>
            </a:lvl3pPr>
            <a:lvl4pPr>
              <a:defRPr sz="1600">
                <a:solidFill>
                  <a:schemeClr val="accent1"/>
                </a:solidFill>
              </a:defRPr>
            </a:lvl4pPr>
            <a:lvl5pPr>
              <a:defRPr sz="1600"/>
            </a:lvl5pPr>
            <a:lvl6pPr>
              <a:defRPr sz="1800"/>
            </a:lvl6pPr>
            <a:lvl7pPr>
              <a:defRPr sz="1800"/>
            </a:lvl7pPr>
            <a:lvl8pPr>
              <a:defRPr sz="1800"/>
            </a:lvl8pPr>
            <a:lvl9pPr>
              <a:defRPr sz="1800"/>
            </a:lvl9pPr>
          </a:lstStyle>
          <a:p>
            <a:pPr lvl="0"/>
            <a:r>
              <a:rPr lang="en-US" dirty="0" smtClean="0"/>
              <a:t>Level 1 bullet points (default is 22-point font for two-column layout)</a:t>
            </a:r>
          </a:p>
          <a:p>
            <a:pPr lvl="1"/>
            <a:r>
              <a:rPr lang="en-US" dirty="0" smtClean="0"/>
              <a:t>Level 2 bullet points (default is 20-point font)</a:t>
            </a:r>
          </a:p>
          <a:p>
            <a:pPr lvl="2"/>
            <a:r>
              <a:rPr lang="en-US" dirty="0" smtClean="0"/>
              <a:t>Level 3 bullet points (default is 18-point font)</a:t>
            </a:r>
          </a:p>
          <a:p>
            <a:pPr lvl="3"/>
            <a:r>
              <a:rPr lang="en-US" dirty="0" smtClean="0"/>
              <a:t>Level 4 bullet points (default is 16-point font)</a:t>
            </a:r>
          </a:p>
        </p:txBody>
      </p:sp>
      <p:sp>
        <p:nvSpPr>
          <p:cNvPr id="11" name="Rectangle 10"/>
          <p:cNvSpPr/>
          <p:nvPr userDrawn="1"/>
        </p:nvSpPr>
        <p:spPr>
          <a:xfrm>
            <a:off x="0" y="5999375"/>
            <a:ext cx="9144000" cy="858625"/>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8600" y="6108904"/>
            <a:ext cx="1616967" cy="639563"/>
          </a:xfrm>
          <a:prstGeom prst="rect">
            <a:avLst/>
          </a:prstGeom>
        </p:spPr>
      </p:pic>
      <p:sp>
        <p:nvSpPr>
          <p:cNvPr id="13" name="Slide Number Placeholder 5"/>
          <p:cNvSpPr>
            <a:spLocks noGrp="1"/>
          </p:cNvSpPr>
          <p:nvPr>
            <p:ph type="sldNum" sz="quarter" idx="12"/>
          </p:nvPr>
        </p:nvSpPr>
        <p:spPr>
          <a:xfrm>
            <a:off x="8229600" y="6356350"/>
            <a:ext cx="457200" cy="365125"/>
          </a:xfrm>
          <a:prstGeom prst="rect">
            <a:avLst/>
          </a:prstGeom>
        </p:spPr>
        <p:txBody>
          <a:bodyPr/>
          <a:lstStyle>
            <a:lvl1pPr algn="r">
              <a:defRPr sz="1400">
                <a:solidFill>
                  <a:srgbClr val="6E7073"/>
                </a:solidFill>
                <a:latin typeface="Open Sans" panose="020B0606030504020204" pitchFamily="34" charset="0"/>
                <a:ea typeface="Open Sans" panose="020B0606030504020204" pitchFamily="34" charset="0"/>
                <a:cs typeface="Open Sans" panose="020B0606030504020204" pitchFamily="34" charset="0"/>
              </a:defRPr>
            </a:lvl1pPr>
          </a:lstStyle>
          <a:p>
            <a:fld id="{86D2451E-3285-438B-B188-C22B2A012BF6}" type="slidenum">
              <a:rPr lang="en-US" smtClean="0"/>
              <a:pPr/>
              <a:t>‹#›</a:t>
            </a:fld>
            <a:endParaRPr lang="en-US" dirty="0"/>
          </a:p>
        </p:txBody>
      </p:sp>
    </p:spTree>
    <p:extLst>
      <p:ext uri="{BB962C8B-B14F-4D97-AF65-F5344CB8AC3E}">
        <p14:creationId xmlns:p14="http://schemas.microsoft.com/office/powerpoint/2010/main" val="9295927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Transition Slide">
    <p:spTree>
      <p:nvGrpSpPr>
        <p:cNvPr id="1" name=""/>
        <p:cNvGrpSpPr/>
        <p:nvPr/>
      </p:nvGrpSpPr>
      <p:grpSpPr>
        <a:xfrm>
          <a:off x="0" y="0"/>
          <a:ext cx="0" cy="0"/>
          <a:chOff x="0" y="0"/>
          <a:chExt cx="0" cy="0"/>
        </a:xfrm>
      </p:grpSpPr>
      <p:sp>
        <p:nvSpPr>
          <p:cNvPr id="8" name="Rectangle 7"/>
          <p:cNvSpPr/>
          <p:nvPr userDrawn="1"/>
        </p:nvSpPr>
        <p:spPr>
          <a:xfrm>
            <a:off x="3191435" y="3810000"/>
            <a:ext cx="5952565" cy="2438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p:cNvSpPr>
            <a:spLocks noGrp="1"/>
          </p:cNvSpPr>
          <p:nvPr>
            <p:ph type="title" hasCustomPrompt="1"/>
          </p:nvPr>
        </p:nvSpPr>
        <p:spPr>
          <a:xfrm>
            <a:off x="3429000" y="4038600"/>
            <a:ext cx="5562600" cy="2019300"/>
          </a:xfrm>
        </p:spPr>
        <p:txBody>
          <a:bodyPr>
            <a:normAutofit/>
          </a:bodyPr>
          <a:lstStyle>
            <a:lvl1pPr algn="r">
              <a:defRPr sz="3500" baseline="0"/>
            </a:lvl1pPr>
          </a:lstStyle>
          <a:p>
            <a:r>
              <a:rPr lang="en-US" dirty="0" smtClean="0"/>
              <a:t>Insert Section Heading</a:t>
            </a:r>
            <a:endParaRPr lang="en-US" dirty="0"/>
          </a:p>
        </p:txBody>
      </p:sp>
      <p:pic>
        <p:nvPicPr>
          <p:cNvPr id="1026" name="Picture 2" descr="C:\Users\CA19029\Documents\Brand and Style Rollout\Updated dept logo\TN Dept of Education ColorPMS -«.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61350"/>
          <a:stretch/>
        </p:blipFill>
        <p:spPr bwMode="auto">
          <a:xfrm>
            <a:off x="818180" y="3810000"/>
            <a:ext cx="2382220" cy="243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78770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Slide with Gray Bar">
    <p:spTree>
      <p:nvGrpSpPr>
        <p:cNvPr id="1" name=""/>
        <p:cNvGrpSpPr/>
        <p:nvPr/>
      </p:nvGrpSpPr>
      <p:grpSpPr>
        <a:xfrm>
          <a:off x="0" y="0"/>
          <a:ext cx="0" cy="0"/>
          <a:chOff x="0" y="0"/>
          <a:chExt cx="0" cy="0"/>
        </a:xfrm>
      </p:grpSpPr>
      <p:sp>
        <p:nvSpPr>
          <p:cNvPr id="5" name="Rectangle 4"/>
          <p:cNvSpPr/>
          <p:nvPr userDrawn="1"/>
        </p:nvSpPr>
        <p:spPr>
          <a:xfrm>
            <a:off x="0" y="5999375"/>
            <a:ext cx="9144000" cy="858625"/>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8600" y="6108904"/>
            <a:ext cx="1616967" cy="639563"/>
          </a:xfrm>
          <a:prstGeom prst="rect">
            <a:avLst/>
          </a:prstGeom>
        </p:spPr>
      </p:pic>
      <p:sp>
        <p:nvSpPr>
          <p:cNvPr id="7" name="Slide Number Placeholder 5"/>
          <p:cNvSpPr>
            <a:spLocks noGrp="1"/>
          </p:cNvSpPr>
          <p:nvPr>
            <p:ph type="sldNum" sz="quarter" idx="12"/>
          </p:nvPr>
        </p:nvSpPr>
        <p:spPr>
          <a:xfrm>
            <a:off x="8229600" y="6356350"/>
            <a:ext cx="457200" cy="365125"/>
          </a:xfrm>
          <a:prstGeom prst="rect">
            <a:avLst/>
          </a:prstGeom>
        </p:spPr>
        <p:txBody>
          <a:bodyPr/>
          <a:lstStyle>
            <a:lvl1pPr algn="r">
              <a:defRPr sz="1400">
                <a:solidFill>
                  <a:srgbClr val="6E7073"/>
                </a:solidFill>
                <a:latin typeface="Open Sans" panose="020B0606030504020204" pitchFamily="34" charset="0"/>
                <a:ea typeface="Open Sans" panose="020B0606030504020204" pitchFamily="34" charset="0"/>
                <a:cs typeface="Open Sans" panose="020B0606030504020204" pitchFamily="34" charset="0"/>
              </a:defRPr>
            </a:lvl1pPr>
          </a:lstStyle>
          <a:p>
            <a:fld id="{86D2451E-3285-438B-B188-C22B2A012BF6}" type="slidenum">
              <a:rPr lang="en-US" smtClean="0"/>
              <a:pPr/>
              <a:t>‹#›</a:t>
            </a:fld>
            <a:endParaRPr lang="en-US" dirty="0"/>
          </a:p>
        </p:txBody>
      </p:sp>
    </p:spTree>
    <p:extLst>
      <p:ext uri="{BB962C8B-B14F-4D97-AF65-F5344CB8AC3E}">
        <p14:creationId xmlns:p14="http://schemas.microsoft.com/office/powerpoint/2010/main" val="14326681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Slide with Heading Bar">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a:xfrm>
            <a:off x="8229600" y="6356350"/>
            <a:ext cx="457200" cy="365125"/>
          </a:xfrm>
          <a:prstGeom prst="rect">
            <a:avLst/>
          </a:prstGeom>
        </p:spPr>
        <p:txBody>
          <a:bodyPr/>
          <a:lstStyle>
            <a:lvl1pPr algn="r">
              <a:defRPr sz="1400">
                <a:solidFill>
                  <a:srgbClr val="6E7073"/>
                </a:solidFill>
                <a:latin typeface="Open Sans" panose="020B0606030504020204" pitchFamily="34" charset="0"/>
                <a:ea typeface="Open Sans" panose="020B0606030504020204" pitchFamily="34" charset="0"/>
                <a:cs typeface="Open Sans" panose="020B0606030504020204" pitchFamily="34" charset="0"/>
              </a:defRPr>
            </a:lvl1pPr>
          </a:lstStyle>
          <a:p>
            <a:fld id="{86D2451E-3285-438B-B188-C22B2A012BF6}" type="slidenum">
              <a:rPr lang="en-US" smtClean="0"/>
              <a:pPr/>
              <a:t>‹#›</a:t>
            </a:fld>
            <a:endParaRPr lang="en-US" dirty="0"/>
          </a:p>
        </p:txBody>
      </p:sp>
      <p:sp>
        <p:nvSpPr>
          <p:cNvPr id="8" name="Rectangle 7"/>
          <p:cNvSpPr/>
          <p:nvPr userDrawn="1"/>
        </p:nvSpPr>
        <p:spPr>
          <a:xfrm>
            <a:off x="0" y="228600"/>
            <a:ext cx="9144000" cy="914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p:cNvSpPr>
            <a:spLocks noGrp="1"/>
          </p:cNvSpPr>
          <p:nvPr>
            <p:ph type="title" hasCustomPrompt="1"/>
          </p:nvPr>
        </p:nvSpPr>
        <p:spPr>
          <a:xfrm>
            <a:off x="381000" y="228600"/>
            <a:ext cx="8305800" cy="914400"/>
          </a:xfrm>
        </p:spPr>
        <p:txBody>
          <a:bodyPr/>
          <a:lstStyle>
            <a:lvl1pPr>
              <a:defRPr/>
            </a:lvl1pPr>
          </a:lstStyle>
          <a:p>
            <a:r>
              <a:rPr lang="en-US" dirty="0" smtClean="0"/>
              <a:t>Insert Slide Heading</a:t>
            </a:r>
            <a:endParaRPr lang="en-US" dirty="0"/>
          </a:p>
        </p:txBody>
      </p:sp>
    </p:spTree>
    <p:extLst>
      <p:ext uri="{BB962C8B-B14F-4D97-AF65-F5344CB8AC3E}">
        <p14:creationId xmlns:p14="http://schemas.microsoft.com/office/powerpoint/2010/main" val="20097640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act Info Slide">
    <p:spTree>
      <p:nvGrpSpPr>
        <p:cNvPr id="1" name=""/>
        <p:cNvGrpSpPr/>
        <p:nvPr/>
      </p:nvGrpSpPr>
      <p:grpSpPr>
        <a:xfrm>
          <a:off x="0" y="0"/>
          <a:ext cx="0" cy="0"/>
          <a:chOff x="0" y="0"/>
          <a:chExt cx="0" cy="0"/>
        </a:xfrm>
      </p:grpSpPr>
      <p:sp>
        <p:nvSpPr>
          <p:cNvPr id="6" name="Rectangle 5"/>
          <p:cNvSpPr/>
          <p:nvPr userDrawn="1"/>
        </p:nvSpPr>
        <p:spPr>
          <a:xfrm>
            <a:off x="-2406" y="3429000"/>
            <a:ext cx="9146406" cy="27432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p:cNvSpPr txBox="1">
            <a:spLocks/>
          </p:cNvSpPr>
          <p:nvPr userDrawn="1"/>
        </p:nvSpPr>
        <p:spPr>
          <a:xfrm>
            <a:off x="608397" y="3898900"/>
            <a:ext cx="7924800" cy="1803399"/>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000" b="1" i="0" dirty="0" smtClean="0">
                <a:solidFill>
                  <a:schemeClr val="bg1"/>
                </a:solidFill>
                <a:effectLst/>
                <a:latin typeface="PermianSlabSerifTypeface"/>
                <a:cs typeface="PermianSlabSerifTypeface"/>
              </a:rPr>
              <a:t>Presenter</a:t>
            </a:r>
            <a:r>
              <a:rPr lang="en-US" sz="3000" b="1" i="0" baseline="0" dirty="0" smtClean="0">
                <a:solidFill>
                  <a:schemeClr val="bg1"/>
                </a:solidFill>
                <a:effectLst/>
                <a:latin typeface="PermianSlabSerifTypeface"/>
                <a:cs typeface="PermianSlabSerifTypeface"/>
              </a:rPr>
              <a:t> Name</a:t>
            </a:r>
            <a:br>
              <a:rPr lang="en-US" sz="3000" b="1" i="0" baseline="0" dirty="0" smtClean="0">
                <a:solidFill>
                  <a:schemeClr val="bg1"/>
                </a:solidFill>
                <a:effectLst/>
                <a:latin typeface="PermianSlabSerifTypeface"/>
                <a:cs typeface="PermianSlabSerifTypeface"/>
              </a:rPr>
            </a:br>
            <a:r>
              <a:rPr lang="en-US" sz="3000" b="1" i="0" baseline="0" dirty="0" smtClean="0">
                <a:solidFill>
                  <a:schemeClr val="bg1"/>
                </a:solidFill>
                <a:effectLst/>
                <a:latin typeface="PermianSlabSerifTypeface"/>
                <a:cs typeface="PermianSlabSerifTypeface"/>
              </a:rPr>
              <a:t>Title</a:t>
            </a:r>
            <a:br>
              <a:rPr lang="en-US" sz="3000" b="1" i="0" baseline="0" dirty="0" smtClean="0">
                <a:solidFill>
                  <a:schemeClr val="bg1"/>
                </a:solidFill>
                <a:effectLst/>
                <a:latin typeface="PermianSlabSerifTypeface"/>
                <a:cs typeface="PermianSlabSerifTypeface"/>
              </a:rPr>
            </a:br>
            <a:r>
              <a:rPr lang="en-US" sz="3000" b="1" i="0" baseline="0" dirty="0" smtClean="0">
                <a:solidFill>
                  <a:schemeClr val="bg1"/>
                </a:solidFill>
                <a:effectLst/>
                <a:latin typeface="PermianSlabSerifTypeface"/>
                <a:cs typeface="PermianSlabSerifTypeface"/>
              </a:rPr>
              <a:t>Team/Office/Division</a:t>
            </a:r>
          </a:p>
          <a:p>
            <a:r>
              <a:rPr lang="en-US" sz="3000" b="1" i="0" baseline="0" dirty="0" smtClean="0">
                <a:solidFill>
                  <a:schemeClr val="bg1"/>
                </a:solidFill>
                <a:effectLst/>
                <a:latin typeface="PermianSlabSerifTypeface"/>
                <a:cs typeface="PermianSlabSerifTypeface"/>
              </a:rPr>
              <a:t>Email Address</a:t>
            </a:r>
          </a:p>
          <a:p>
            <a:r>
              <a:rPr lang="en-US" sz="3000" b="1" i="0" baseline="0" dirty="0" smtClean="0">
                <a:solidFill>
                  <a:schemeClr val="bg1"/>
                </a:solidFill>
                <a:effectLst/>
                <a:latin typeface="PermianSlabSerifTypeface"/>
                <a:cs typeface="PermianSlabSerifTypeface"/>
              </a:rPr>
              <a:t>Phone Number</a:t>
            </a:r>
            <a:endParaRPr lang="en-US" sz="3000" b="1" i="0" dirty="0">
              <a:solidFill>
                <a:schemeClr val="bg1"/>
              </a:solidFill>
              <a:effectLst/>
              <a:latin typeface="PermianSlabSerifTypeface"/>
              <a:cs typeface="PermianSlabSerifTypeface"/>
            </a:endParaRPr>
          </a:p>
        </p:txBody>
      </p:sp>
      <p:pic>
        <p:nvPicPr>
          <p:cNvPr id="14" name="Picture 2" descr="C:\Users\CA19029\Documents\Brand and Style Rollout\Updated dept logo\TN Dept of Education ColorPMS -«.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998059"/>
            <a:ext cx="5181600" cy="20499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81903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6" name="Rectangle 5"/>
          <p:cNvSpPr/>
          <p:nvPr userDrawn="1"/>
        </p:nvSpPr>
        <p:spPr>
          <a:xfrm>
            <a:off x="-2406" y="3429000"/>
            <a:ext cx="9146406" cy="27432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p:cNvSpPr txBox="1">
            <a:spLocks/>
          </p:cNvSpPr>
          <p:nvPr userDrawn="1"/>
        </p:nvSpPr>
        <p:spPr>
          <a:xfrm>
            <a:off x="608397" y="3898900"/>
            <a:ext cx="7924800" cy="1803399"/>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600" b="1" i="1" dirty="0" smtClean="0">
                <a:solidFill>
                  <a:schemeClr val="bg1"/>
                </a:solidFill>
                <a:effectLst>
                  <a:outerShdw blurRad="38100" dist="38100" dir="2700000" algn="tl">
                    <a:srgbClr val="000000">
                      <a:alpha val="43137"/>
                    </a:srgbClr>
                  </a:outerShdw>
                </a:effectLst>
                <a:latin typeface="PermianSlabSerifTypeface"/>
                <a:cs typeface="PermianSlabSerifTypeface"/>
              </a:rPr>
              <a:t>Districts and schools in Tennessee will exemplify excellence and equity such that all students are equipped with the knowledge and skills to successfully embark on their chosen path in life.</a:t>
            </a:r>
            <a:endParaRPr lang="en-US" sz="2600" b="1" i="1" dirty="0">
              <a:solidFill>
                <a:schemeClr val="bg1"/>
              </a:solidFill>
              <a:effectLst>
                <a:outerShdw blurRad="38100" dist="38100" dir="2700000" algn="tl">
                  <a:srgbClr val="000000">
                    <a:alpha val="43137"/>
                  </a:srgbClr>
                </a:outerShdw>
              </a:effectLst>
              <a:latin typeface="PermianSlabSerifTypeface"/>
              <a:cs typeface="PermianSlabSerifTypeface"/>
            </a:endParaRPr>
          </a:p>
        </p:txBody>
      </p:sp>
      <p:sp>
        <p:nvSpPr>
          <p:cNvPr id="13" name="Text Placeholder 2"/>
          <p:cNvSpPr txBox="1">
            <a:spLocks/>
          </p:cNvSpPr>
          <p:nvPr userDrawn="1"/>
        </p:nvSpPr>
        <p:spPr>
          <a:xfrm>
            <a:off x="0" y="6172200"/>
            <a:ext cx="9144000" cy="482601"/>
          </a:xfrm>
          <a:prstGeom prst="rect">
            <a:avLst/>
          </a:prstGeom>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dirty="0" smtClean="0">
                <a:solidFill>
                  <a:srgbClr val="1B365D"/>
                </a:solidFill>
                <a:latin typeface="Open Sans"/>
                <a:cs typeface="Open Sans"/>
              </a:rPr>
              <a:t>Excellence | Optimism | Judgment | Courage | Teamwork</a:t>
            </a:r>
            <a:endParaRPr lang="en-US" sz="2400" b="1" dirty="0">
              <a:solidFill>
                <a:srgbClr val="1B365D"/>
              </a:solidFill>
              <a:latin typeface="Open Sans"/>
              <a:cs typeface="Open Sans"/>
            </a:endParaRPr>
          </a:p>
        </p:txBody>
      </p:sp>
      <p:pic>
        <p:nvPicPr>
          <p:cNvPr id="14" name="Picture 2" descr="C:\Users\CA19029\Documents\Brand and Style Rollout\Updated dept logo\TN Dept of Education ColorPMS -«.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998059"/>
            <a:ext cx="5181600" cy="20499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18895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Body - Red">
    <p:spTree>
      <p:nvGrpSpPr>
        <p:cNvPr id="1" name=""/>
        <p:cNvGrpSpPr/>
        <p:nvPr/>
      </p:nvGrpSpPr>
      <p:grpSpPr>
        <a:xfrm>
          <a:off x="0" y="0"/>
          <a:ext cx="0" cy="0"/>
          <a:chOff x="0" y="0"/>
          <a:chExt cx="0" cy="0"/>
        </a:xfrm>
      </p:grpSpPr>
      <p:sp>
        <p:nvSpPr>
          <p:cNvPr id="7" name="Rectangle 6"/>
          <p:cNvSpPr/>
          <p:nvPr userDrawn="1"/>
        </p:nvSpPr>
        <p:spPr>
          <a:xfrm>
            <a:off x="0" y="177801"/>
            <a:ext cx="9144000" cy="812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PermianSlabSerifTypeface" panose="02000000000000000000" pitchFamily="50" charset="0"/>
            </a:endParaRPr>
          </a:p>
        </p:txBody>
      </p:sp>
      <p:sp>
        <p:nvSpPr>
          <p:cNvPr id="2" name="Title 1"/>
          <p:cNvSpPr>
            <a:spLocks noGrp="1"/>
          </p:cNvSpPr>
          <p:nvPr>
            <p:ph type="title"/>
          </p:nvPr>
        </p:nvSpPr>
        <p:spPr>
          <a:xfrm>
            <a:off x="152400" y="177803"/>
            <a:ext cx="8839200" cy="825500"/>
          </a:xfrm>
        </p:spPr>
        <p:txBody>
          <a:bodyPr>
            <a:noAutofit/>
          </a:bodyPr>
          <a:lstStyle>
            <a:lvl1pPr algn="l">
              <a:defRPr sz="3200" b="1">
                <a:solidFill>
                  <a:schemeClr val="bg1"/>
                </a:solidFill>
                <a:effectLst>
                  <a:outerShdw blurRad="38100" dist="38100" dir="2700000" algn="tl">
                    <a:srgbClr val="000000">
                      <a:alpha val="43137"/>
                    </a:srgbClr>
                  </a:outerShdw>
                </a:effectLst>
                <a:latin typeface="PermianSlabSerifTypeface" pitchFamily="50"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228600" y="1193800"/>
            <a:ext cx="8763000" cy="4958465"/>
          </a:xfrm>
        </p:spPr>
        <p:txBody>
          <a:bodyPr>
            <a:normAutofit/>
          </a:bodyPr>
          <a:lstStyle>
            <a:lvl1pPr>
              <a:buClr>
                <a:srgbClr val="FF0F00"/>
              </a:buClr>
              <a:defRPr sz="2400">
                <a:latin typeface="Open Sans" panose="020B0606030504020204" pitchFamily="34" charset="0"/>
                <a:ea typeface="Open Sans" panose="020B0606030504020204" pitchFamily="34" charset="0"/>
                <a:cs typeface="Open Sans" panose="020B0606030504020204" pitchFamily="34" charset="0"/>
              </a:defRPr>
            </a:lvl1pPr>
            <a:lvl2pPr>
              <a:buClr>
                <a:srgbClr val="FF0F00"/>
              </a:buClr>
              <a:defRPr sz="2000">
                <a:latin typeface="Open Sans" panose="020B0606030504020204" pitchFamily="34" charset="0"/>
                <a:ea typeface="Open Sans" panose="020B0606030504020204" pitchFamily="34" charset="0"/>
                <a:cs typeface="Open Sans" panose="020B0606030504020204" pitchFamily="34" charset="0"/>
              </a:defRPr>
            </a:lvl2pPr>
            <a:lvl3pPr>
              <a:buClr>
                <a:srgbClr val="FF0F00"/>
              </a:buClr>
              <a:defRPr sz="1800">
                <a:latin typeface="Open Sans" panose="020B0606030504020204" pitchFamily="34" charset="0"/>
                <a:ea typeface="Open Sans" panose="020B0606030504020204" pitchFamily="34" charset="0"/>
                <a:cs typeface="Open Sans" panose="020B0606030504020204" pitchFamily="34" charset="0"/>
              </a:defRPr>
            </a:lvl3pPr>
            <a:lvl4pPr>
              <a:buClr>
                <a:srgbClr val="FF0F00"/>
              </a:buClr>
              <a:defRPr sz="1600">
                <a:latin typeface="Open Sans" panose="020B0606030504020204" pitchFamily="34" charset="0"/>
                <a:ea typeface="Open Sans" panose="020B0606030504020204" pitchFamily="34" charset="0"/>
                <a:cs typeface="Open Sans" panose="020B0606030504020204" pitchFamily="34" charset="0"/>
              </a:defRPr>
            </a:lvl4pPr>
            <a:lvl5pPr>
              <a:buClr>
                <a:srgbClr val="FF0F00"/>
              </a:buClr>
              <a:defRPr sz="1600">
                <a:latin typeface="Open Sans" panose="020B0606030504020204" pitchFamily="34" charset="0"/>
                <a:ea typeface="Open Sans" panose="020B0606030504020204" pitchFamily="34" charset="0"/>
                <a:cs typeface="Open Sans" panose="020B060603050402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Rectangle 7"/>
          <p:cNvSpPr/>
          <p:nvPr userDrawn="1"/>
        </p:nvSpPr>
        <p:spPr>
          <a:xfrm>
            <a:off x="0" y="990602"/>
            <a:ext cx="9144000" cy="88900"/>
          </a:xfrm>
          <a:prstGeom prst="rect">
            <a:avLst/>
          </a:prstGeom>
          <a:solidFill>
            <a:srgbClr val="FF0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PermianSlabSerifTypeface" panose="02000000000000000000" pitchFamily="50" charset="0"/>
            </a:endParaRPr>
          </a:p>
        </p:txBody>
      </p:sp>
      <p:sp>
        <p:nvSpPr>
          <p:cNvPr id="11" name="Rectangle 10"/>
          <p:cNvSpPr/>
          <p:nvPr userDrawn="1"/>
        </p:nvSpPr>
        <p:spPr>
          <a:xfrm>
            <a:off x="0" y="6152266"/>
            <a:ext cx="9144000" cy="705733"/>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PermianSlabSerifTypeface" panose="02000000000000000000" pitchFamily="50" charset="0"/>
            </a:endParaRPr>
          </a:p>
        </p:txBody>
      </p:sp>
      <p:sp>
        <p:nvSpPr>
          <p:cNvPr id="15" name="Footer Placeholder 4"/>
          <p:cNvSpPr>
            <a:spLocks noGrp="1"/>
          </p:cNvSpPr>
          <p:nvPr>
            <p:ph type="ftr" sz="quarter" idx="11"/>
          </p:nvPr>
        </p:nvSpPr>
        <p:spPr>
          <a:xfrm>
            <a:off x="3124200" y="6375400"/>
            <a:ext cx="2895600" cy="365125"/>
          </a:xfrm>
          <a:prstGeom prst="rect">
            <a:avLst/>
          </a:prstGeom>
        </p:spPr>
        <p:txBody>
          <a:bodyPr anchor="b"/>
          <a:lstStyle>
            <a:lvl1pPr>
              <a:defRPr sz="100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stStyle>
          <a:p>
            <a:endParaRPr lang="en-US" dirty="0"/>
          </a:p>
        </p:txBody>
      </p:sp>
      <p:sp>
        <p:nvSpPr>
          <p:cNvPr id="16" name="Slide Number Placeholder 5"/>
          <p:cNvSpPr>
            <a:spLocks noGrp="1"/>
          </p:cNvSpPr>
          <p:nvPr>
            <p:ph type="sldNum" sz="quarter" idx="12"/>
          </p:nvPr>
        </p:nvSpPr>
        <p:spPr>
          <a:xfrm>
            <a:off x="6858000" y="6375400"/>
            <a:ext cx="2133600" cy="365125"/>
          </a:xfrm>
          <a:prstGeom prst="rect">
            <a:avLst/>
          </a:prstGeom>
        </p:spPr>
        <p:txBody>
          <a:bodyPr anchor="b"/>
          <a:lstStyle>
            <a:lvl1pPr>
              <a:defRPr sz="100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stStyle>
          <a:p>
            <a:fld id="{5C76A076-0EB6-4ACF-BC93-AE169B35ECF5}" type="slidenum">
              <a:rPr lang="en-US" smtClean="0"/>
              <a:pPr/>
              <a:t>‹#›</a:t>
            </a:fld>
            <a:endParaRPr lang="en-US"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625" y="6139372"/>
            <a:ext cx="1341120" cy="731520"/>
          </a:xfrm>
          <a:prstGeom prst="rect">
            <a:avLst/>
          </a:prstGeom>
        </p:spPr>
      </p:pic>
    </p:spTree>
    <p:extLst>
      <p:ext uri="{BB962C8B-B14F-4D97-AF65-F5344CB8AC3E}">
        <p14:creationId xmlns:p14="http://schemas.microsoft.com/office/powerpoint/2010/main" val="13073006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theme" Target="../theme/theme3.xml"/><Relationship Id="rId5" Type="http://schemas.openxmlformats.org/officeDocument/2006/relationships/slideLayout" Target="../slideLayouts/slideLayout21.xml"/><Relationship Id="rId4"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81000" y="1341437"/>
            <a:ext cx="8305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Placeholder 1"/>
          <p:cNvSpPr>
            <a:spLocks noGrp="1"/>
          </p:cNvSpPr>
          <p:nvPr>
            <p:ph type="title"/>
          </p:nvPr>
        </p:nvSpPr>
        <p:spPr>
          <a:xfrm>
            <a:off x="381000" y="228600"/>
            <a:ext cx="8305800" cy="9144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Tree>
    <p:extLst>
      <p:ext uri="{BB962C8B-B14F-4D97-AF65-F5344CB8AC3E}">
        <p14:creationId xmlns:p14="http://schemas.microsoft.com/office/powerpoint/2010/main" val="39054267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9" r:id="rId4"/>
    <p:sldLayoutId id="2147483655" r:id="rId5"/>
    <p:sldLayoutId id="2147483658" r:id="rId6"/>
    <p:sldLayoutId id="2147483661" r:id="rId7"/>
    <p:sldLayoutId id="2147483660" r:id="rId8"/>
    <p:sldLayoutId id="2147483662" r:id="rId9"/>
    <p:sldLayoutId id="2147483663" r:id="rId10"/>
  </p:sldLayoutIdLst>
  <p:hf hdr="0" ftr="0" dt="0"/>
  <p:txStyles>
    <p:titleStyle>
      <a:lvl1pPr algn="l" defTabSz="914400" rtl="0" eaLnBrk="1" latinLnBrk="0" hangingPunct="1">
        <a:spcBef>
          <a:spcPct val="0"/>
        </a:spcBef>
        <a:buNone/>
        <a:defRPr sz="3200" b="1" kern="1200">
          <a:solidFill>
            <a:schemeClr val="bg1"/>
          </a:solidFill>
          <a:latin typeface="PermianSlabSerifTypeface" pitchFamily="50" charset="0"/>
          <a:ea typeface="+mj-ea"/>
          <a:cs typeface="+mj-cs"/>
        </a:defRPr>
      </a:lvl1pPr>
    </p:titleStyle>
    <p:bodyStyle>
      <a:lvl1pPr marL="342900" indent="-342900" algn="l" defTabSz="914400" rtl="0" eaLnBrk="1" latinLnBrk="0" hangingPunct="1">
        <a:spcBef>
          <a:spcPct val="20000"/>
        </a:spcBef>
        <a:buClr>
          <a:srgbClr val="EE3524"/>
        </a:buClr>
        <a:buFont typeface="Wingdings" panose="05000000000000000000" pitchFamily="2" charset="2"/>
        <a:buChar char="§"/>
        <a:defRPr sz="2400" kern="1200">
          <a:solidFill>
            <a:srgbClr val="000000"/>
          </a:solidFill>
          <a:latin typeface="Open Sans" panose="020B0606030504020204" pitchFamily="34" charset="0"/>
          <a:ea typeface="Open Sans" panose="020B0606030504020204" pitchFamily="34" charset="0"/>
          <a:cs typeface="Open Sans" panose="020B0606030504020204" pitchFamily="34" charset="0"/>
        </a:defRPr>
      </a:lvl1pPr>
      <a:lvl2pPr marL="742950" indent="-285750" algn="l" defTabSz="914400" rtl="0" eaLnBrk="1" latinLnBrk="0" hangingPunct="1">
        <a:spcBef>
          <a:spcPct val="20000"/>
        </a:spcBef>
        <a:buClr>
          <a:srgbClr val="EE3524"/>
        </a:buClr>
        <a:buFont typeface="Arial" panose="020B0604020202020204" pitchFamily="34" charset="0"/>
        <a:buChar char="–"/>
        <a:defRPr sz="2200" kern="1200">
          <a:solidFill>
            <a:srgbClr val="000000"/>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spcBef>
          <a:spcPct val="20000"/>
        </a:spcBef>
        <a:buClr>
          <a:srgbClr val="EE3524"/>
        </a:buClr>
        <a:buFont typeface="Arial" panose="020B0604020202020204" pitchFamily="34" charset="0"/>
        <a:buChar char="•"/>
        <a:defRPr sz="2000" kern="1200">
          <a:solidFill>
            <a:srgbClr val="000000"/>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spcBef>
          <a:spcPct val="20000"/>
        </a:spcBef>
        <a:buClr>
          <a:srgbClr val="EE3524"/>
        </a:buClr>
        <a:buFont typeface="Courier New" panose="02070309020205020404" pitchFamily="49" charset="0"/>
        <a:buChar char="o"/>
        <a:defRPr sz="1800" kern="1200">
          <a:solidFill>
            <a:srgbClr val="000000"/>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spcBef>
          <a:spcPct val="20000"/>
        </a:spcBef>
        <a:buClr>
          <a:srgbClr val="EE3524"/>
        </a:buClr>
        <a:buFont typeface="Arial" panose="020B0604020202020204" pitchFamily="34" charset="0"/>
        <a:buChar char="»"/>
        <a:defRPr sz="1600" kern="1200">
          <a:solidFill>
            <a:srgbClr val="000000"/>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3124200" y="6416675"/>
            <a:ext cx="2895600" cy="365125"/>
          </a:xfrm>
          <a:prstGeom prst="rect">
            <a:avLst/>
          </a:prstGeom>
        </p:spPr>
        <p:txBody>
          <a:bodyPr vert="horz" lIns="91440" tIns="45720" rIns="91440" bIns="45720" rtlCol="0" anchor="b"/>
          <a:lstStyle>
            <a:lvl1pPr algn="ctr">
              <a:defRPr sz="1000" i="1">
                <a:solidFill>
                  <a:schemeClr val="accent5"/>
                </a:solidFill>
                <a:latin typeface="Open Sans" panose="020B0606030504020204" pitchFamily="34" charset="0"/>
                <a:ea typeface="Open Sans" panose="020B0606030504020204" pitchFamily="34" charset="0"/>
                <a:cs typeface="Open Sans" panose="020B0606030504020204" pitchFamily="34" charset="0"/>
              </a:defRPr>
            </a:lvl1pPr>
          </a:lstStyle>
          <a:p>
            <a:endParaRPr lang="en-US" dirty="0">
              <a:solidFill>
                <a:srgbClr val="666666"/>
              </a:solidFill>
            </a:endParaRPr>
          </a:p>
        </p:txBody>
      </p:sp>
      <p:sp>
        <p:nvSpPr>
          <p:cNvPr id="7" name="Slide Number Placeholder 5"/>
          <p:cNvSpPr>
            <a:spLocks noGrp="1"/>
          </p:cNvSpPr>
          <p:nvPr>
            <p:ph type="sldNum" sz="quarter" idx="4"/>
          </p:nvPr>
        </p:nvSpPr>
        <p:spPr>
          <a:xfrm>
            <a:off x="6858000" y="6410326"/>
            <a:ext cx="2133600" cy="365125"/>
          </a:xfrm>
          <a:prstGeom prst="rect">
            <a:avLst/>
          </a:prstGeom>
        </p:spPr>
        <p:txBody>
          <a:bodyPr anchor="b"/>
          <a:lstStyle>
            <a:lvl1pPr algn="r">
              <a:defRPr sz="1000" i="1">
                <a:solidFill>
                  <a:schemeClr val="accent5"/>
                </a:solidFill>
                <a:latin typeface="Open Sans" panose="020B0606030504020204" pitchFamily="34" charset="0"/>
                <a:ea typeface="Open Sans" panose="020B0606030504020204" pitchFamily="34" charset="0"/>
                <a:cs typeface="Open Sans" panose="020B0606030504020204" pitchFamily="34" charset="0"/>
              </a:defRPr>
            </a:lvl1pPr>
          </a:lstStyle>
          <a:p>
            <a:fld id="{5C76A076-0EB6-4ACF-BC93-AE169B35ECF5}" type="slidenum">
              <a:rPr lang="en-US" smtClean="0">
                <a:solidFill>
                  <a:srgbClr val="666666"/>
                </a:solidFill>
              </a:rPr>
              <a:pPr/>
              <a:t>‹#›</a:t>
            </a:fld>
            <a:endParaRPr lang="en-US" dirty="0">
              <a:solidFill>
                <a:srgbClr val="666666"/>
              </a:solidFill>
            </a:endParaRPr>
          </a:p>
        </p:txBody>
      </p:sp>
    </p:spTree>
    <p:extLst>
      <p:ext uri="{BB962C8B-B14F-4D97-AF65-F5344CB8AC3E}">
        <p14:creationId xmlns:p14="http://schemas.microsoft.com/office/powerpoint/2010/main" val="495175021"/>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Lst>
  <p:txStyles>
    <p:titleStyle>
      <a:lvl1pPr algn="ctr" defTabSz="914400" rtl="0" eaLnBrk="1" latinLnBrk="0" hangingPunct="1">
        <a:spcBef>
          <a:spcPct val="0"/>
        </a:spcBef>
        <a:buNone/>
        <a:defRPr sz="4400" kern="1200">
          <a:solidFill>
            <a:schemeClr val="tx1"/>
          </a:solidFill>
          <a:latin typeface="PermianSlabSerifTypeface" panose="02000000000000000000" pitchFamily="50"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PermianSlabSerifTypeface" panose="02000000000000000000" pitchFamily="50"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PermianSlabSerifTypeface" panose="02000000000000000000" pitchFamily="50"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PermianSlabSerifTypeface" panose="02000000000000000000" pitchFamily="50"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PermianSlabSerifTypeface" panose="02000000000000000000" pitchFamily="50"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PermianSlabSerifTypeface" panose="02000000000000000000" pitchFamily="50"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3124200" y="6416675"/>
            <a:ext cx="2895600" cy="365125"/>
          </a:xfrm>
          <a:prstGeom prst="rect">
            <a:avLst/>
          </a:prstGeom>
        </p:spPr>
        <p:txBody>
          <a:bodyPr vert="horz" lIns="91440" tIns="45720" rIns="91440" bIns="45720" rtlCol="0" anchor="b"/>
          <a:lstStyle>
            <a:lvl1pPr algn="ctr">
              <a:defRPr sz="1000" i="1">
                <a:solidFill>
                  <a:schemeClr val="accent5"/>
                </a:solidFill>
                <a:latin typeface="Open Sans" panose="020B0606030504020204" pitchFamily="34" charset="0"/>
                <a:ea typeface="Open Sans" panose="020B0606030504020204" pitchFamily="34" charset="0"/>
                <a:cs typeface="Open Sans" panose="020B0606030504020204" pitchFamily="34" charset="0"/>
              </a:defRPr>
            </a:lvl1pPr>
          </a:lstStyle>
          <a:p>
            <a:endParaRPr lang="en-US" dirty="0">
              <a:solidFill>
                <a:srgbClr val="666666"/>
              </a:solidFill>
            </a:endParaRPr>
          </a:p>
        </p:txBody>
      </p:sp>
      <p:sp>
        <p:nvSpPr>
          <p:cNvPr id="7" name="Slide Number Placeholder 5"/>
          <p:cNvSpPr>
            <a:spLocks noGrp="1"/>
          </p:cNvSpPr>
          <p:nvPr>
            <p:ph type="sldNum" sz="quarter" idx="4"/>
          </p:nvPr>
        </p:nvSpPr>
        <p:spPr>
          <a:xfrm>
            <a:off x="6858000" y="6410326"/>
            <a:ext cx="2133600" cy="365125"/>
          </a:xfrm>
          <a:prstGeom prst="rect">
            <a:avLst/>
          </a:prstGeom>
        </p:spPr>
        <p:txBody>
          <a:bodyPr anchor="b"/>
          <a:lstStyle>
            <a:lvl1pPr algn="r">
              <a:defRPr sz="1000" i="1">
                <a:solidFill>
                  <a:schemeClr val="accent5"/>
                </a:solidFill>
                <a:latin typeface="Open Sans" panose="020B0606030504020204" pitchFamily="34" charset="0"/>
                <a:ea typeface="Open Sans" panose="020B0606030504020204" pitchFamily="34" charset="0"/>
                <a:cs typeface="Open Sans" panose="020B0606030504020204" pitchFamily="34" charset="0"/>
              </a:defRPr>
            </a:lvl1pPr>
          </a:lstStyle>
          <a:p>
            <a:fld id="{5C76A076-0EB6-4ACF-BC93-AE169B35ECF5}" type="slidenum">
              <a:rPr lang="en-US" smtClean="0">
                <a:solidFill>
                  <a:srgbClr val="666666"/>
                </a:solidFill>
              </a:rPr>
              <a:pPr/>
              <a:t>‹#›</a:t>
            </a:fld>
            <a:endParaRPr lang="en-US" dirty="0">
              <a:solidFill>
                <a:srgbClr val="666666"/>
              </a:solidFill>
            </a:endParaRPr>
          </a:p>
        </p:txBody>
      </p:sp>
    </p:spTree>
    <p:extLst>
      <p:ext uri="{BB962C8B-B14F-4D97-AF65-F5344CB8AC3E}">
        <p14:creationId xmlns:p14="http://schemas.microsoft.com/office/powerpoint/2010/main" val="3407294772"/>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85" r:id="rId4"/>
    <p:sldLayoutId id="2147483686"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16.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16.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26.xml"/><Relationship Id="rId1" Type="http://schemas.openxmlformats.org/officeDocument/2006/relationships/slideLayout" Target="../slideLayouts/slideLayout6.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6.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7.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34.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7.xml"/><Relationship Id="rId1" Type="http://schemas.openxmlformats.org/officeDocument/2006/relationships/slideLayout" Target="../slideLayouts/slideLayout6.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4.xml"/></Relationships>
</file>

<file path=ppt/slides/_rels/slide147.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43.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45.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46.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49.xml"/><Relationship Id="rId1" Type="http://schemas.openxmlformats.org/officeDocument/2006/relationships/slideLayout" Target="../slideLayouts/slideLayout3.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154.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50.xml"/><Relationship Id="rId1" Type="http://schemas.openxmlformats.org/officeDocument/2006/relationships/slideLayout" Target="../slideLayouts/slideLayout3.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155.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151.xml"/><Relationship Id="rId1" Type="http://schemas.openxmlformats.org/officeDocument/2006/relationships/slideLayout" Target="../slideLayouts/slideLayout3.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156.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152.xml"/><Relationship Id="rId1" Type="http://schemas.openxmlformats.org/officeDocument/2006/relationships/slideLayout" Target="../slideLayouts/slideLayout3.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157.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153.xml"/><Relationship Id="rId1" Type="http://schemas.openxmlformats.org/officeDocument/2006/relationships/slideLayout" Target="../slideLayouts/slideLayout3.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3" Type="http://schemas.openxmlformats.org/officeDocument/2006/relationships/hyperlink" Target="mailto:dEuTraining.logistics@tn.gov" TargetMode="External"/><Relationship Id="rId2" Type="http://schemas.openxmlformats.org/officeDocument/2006/relationships/notesSlide" Target="../notesSlides/notesSlide157.xml"/><Relationship Id="rId1" Type="http://schemas.openxmlformats.org/officeDocument/2006/relationships/slideLayout" Target="../slideLayouts/slideLayout2.xml"/><Relationship Id="rId4" Type="http://schemas.openxmlformats.org/officeDocument/2006/relationships/hyperlink" Target="mailto:duTraining.Logistics@tn.gov" TargetMode="External"/></Relationships>
</file>

<file path=ppt/slides/_rels/slide163.xml.rels><?xml version="1.0" encoding="UTF-8" standalone="yes"?>
<Relationships xmlns="http://schemas.openxmlformats.org/package/2006/relationships"><Relationship Id="rId3" Type="http://schemas.openxmlformats.org/officeDocument/2006/relationships/hyperlink" Target="mailto:EduTraining.Logistics@tn.gov" TargetMode="External"/><Relationship Id="rId2" Type="http://schemas.openxmlformats.org/officeDocument/2006/relationships/hyperlink" Target="mailto:TNStandards.Questions@tn.gov" TargetMode="Externa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8.xml.rels><?xml version="1.0" encoding="UTF-8" standalone="yes"?>
<Relationships xmlns="http://schemas.openxmlformats.org/package/2006/relationships"><Relationship Id="rId3" Type="http://schemas.openxmlformats.org/officeDocument/2006/relationships/hyperlink" Target="https://www.tn.gov/sbe/article/math-and-english-language-arts"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0.xml"/><Relationship Id="rId1" Type="http://schemas.openxmlformats.org/officeDocument/2006/relationships/slideLayout" Target="../slideLayouts/slideLayout21.xml"/><Relationship Id="rId5" Type="http://schemas.openxmlformats.org/officeDocument/2006/relationships/image" Target="../media/image17.png"/><Relationship Id="rId4" Type="http://schemas.openxmlformats.org/officeDocument/2006/relationships/image" Target="../media/image16.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0.xml"/></Relationships>
</file>

<file path=ppt/slides/_rels/slide4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0.xml"/></Relationships>
</file>

<file path=ppt/slides/_rels/slide4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0.xml"/></Relationships>
</file>

<file path=ppt/slides/_rels/slide5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9.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4.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7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32.tmp"/><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chemeClr val="bg1"/>
                </a:solidFill>
                <a:latin typeface="PermianSlabSerifTypeface" panose="02000000000000000000" pitchFamily="50" charset="0"/>
              </a:rPr>
              <a:t>District Team Training</a:t>
            </a:r>
            <a:endParaRPr lang="en-US" dirty="0">
              <a:solidFill>
                <a:schemeClr val="bg1"/>
              </a:solidFill>
              <a:latin typeface="PermianSlabSerifTypeface" panose="02000000000000000000" pitchFamily="50" charset="0"/>
            </a:endParaRPr>
          </a:p>
        </p:txBody>
      </p:sp>
      <p:sp>
        <p:nvSpPr>
          <p:cNvPr id="3" name="Subtitle 2"/>
          <p:cNvSpPr>
            <a:spLocks noGrp="1"/>
          </p:cNvSpPr>
          <p:nvPr>
            <p:ph type="subTitle" idx="1"/>
          </p:nvPr>
        </p:nvSpPr>
        <p:spPr>
          <a:xfrm>
            <a:off x="0" y="4937125"/>
            <a:ext cx="9144000" cy="685800"/>
          </a:xfrm>
        </p:spPr>
        <p:txBody>
          <a:bodyPr/>
          <a:lstStyle/>
          <a:p>
            <a:r>
              <a:rPr lang="en-US" dirty="0" smtClean="0"/>
              <a:t>Revised ELA and Math TN Academic Standards</a:t>
            </a:r>
            <a:endParaRPr lang="en-US" dirty="0"/>
          </a:p>
        </p:txBody>
      </p:sp>
      <p:sp>
        <p:nvSpPr>
          <p:cNvPr id="7" name="Text Placeholder 6"/>
          <p:cNvSpPr>
            <a:spLocks noGrp="1"/>
          </p:cNvSpPr>
          <p:nvPr>
            <p:ph type="body" sz="quarter" idx="10"/>
          </p:nvPr>
        </p:nvSpPr>
        <p:spPr/>
        <p:txBody>
          <a:bodyPr>
            <a:normAutofit/>
          </a:bodyPr>
          <a:lstStyle/>
          <a:p>
            <a:r>
              <a:rPr lang="en-US" dirty="0" smtClean="0"/>
              <a:t>January 2017</a:t>
            </a:r>
            <a:endParaRPr lang="en-US" sz="1500" dirty="0"/>
          </a:p>
        </p:txBody>
      </p:sp>
    </p:spTree>
    <p:extLst>
      <p:ext uri="{BB962C8B-B14F-4D97-AF65-F5344CB8AC3E}">
        <p14:creationId xmlns:p14="http://schemas.microsoft.com/office/powerpoint/2010/main" val="15338065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pPr marL="457200" indent="-457200">
              <a:buFont typeface="+mj-lt"/>
              <a:buAutoNum type="arabicPeriod"/>
            </a:pPr>
            <a:r>
              <a:rPr lang="en-US" dirty="0" smtClean="0"/>
              <a:t>Success of the revised academic standards is contingent upon </a:t>
            </a:r>
            <a:r>
              <a:rPr lang="en-US" b="1" dirty="0" smtClean="0"/>
              <a:t>effective implementation</a:t>
            </a:r>
            <a:r>
              <a:rPr lang="en-US" dirty="0" smtClean="0"/>
              <a:t>, which requires </a:t>
            </a:r>
            <a:r>
              <a:rPr lang="en-US" b="1" dirty="0" smtClean="0"/>
              <a:t>aligned professional learning</a:t>
            </a:r>
            <a:r>
              <a:rPr lang="en-US" dirty="0" smtClean="0"/>
              <a:t>.</a:t>
            </a:r>
          </a:p>
          <a:p>
            <a:pPr marL="457200" indent="-457200">
              <a:buFont typeface="+mj-lt"/>
              <a:buAutoNum type="arabicPeriod"/>
            </a:pPr>
            <a:endParaRPr lang="en-US" dirty="0" smtClean="0"/>
          </a:p>
          <a:p>
            <a:pPr marL="457200" indent="-457200">
              <a:buFont typeface="+mj-lt"/>
              <a:buAutoNum type="arabicPeriod"/>
            </a:pPr>
            <a:r>
              <a:rPr lang="en-US" dirty="0" smtClean="0"/>
              <a:t>Districts know best how to integrate educator training focused on the revised standards within their </a:t>
            </a:r>
            <a:r>
              <a:rPr lang="en-US" b="1" dirty="0" smtClean="0"/>
              <a:t>existing professional learning systems</a:t>
            </a:r>
            <a:r>
              <a:rPr lang="en-US" dirty="0" smtClean="0"/>
              <a:t>.</a:t>
            </a:r>
          </a:p>
          <a:p>
            <a:pPr marL="457200" indent="-457200">
              <a:buFont typeface="+mj-lt"/>
              <a:buAutoNum type="arabicPeriod"/>
            </a:pPr>
            <a:endParaRPr lang="en-US" dirty="0" smtClean="0"/>
          </a:p>
          <a:p>
            <a:pPr marL="457200" indent="-457200">
              <a:buFont typeface="+mj-lt"/>
              <a:buAutoNum type="arabicPeriod"/>
            </a:pPr>
            <a:r>
              <a:rPr lang="en-US" dirty="0" smtClean="0"/>
              <a:t>The department should create </a:t>
            </a:r>
            <a:r>
              <a:rPr lang="en-US" b="1" dirty="0" smtClean="0"/>
              <a:t>accessible materials</a:t>
            </a:r>
            <a:r>
              <a:rPr lang="en-US" dirty="0" smtClean="0"/>
              <a:t> for districts to use in </a:t>
            </a:r>
            <a:r>
              <a:rPr lang="en-US" b="1" dirty="0" smtClean="0"/>
              <a:t>flexible formats</a:t>
            </a:r>
            <a:r>
              <a:rPr lang="en-US" dirty="0" smtClean="0"/>
              <a:t> that best fit their needs and contexts.</a:t>
            </a:r>
            <a:endParaRPr lang="en-US" dirty="0"/>
          </a:p>
        </p:txBody>
      </p:sp>
      <p:sp>
        <p:nvSpPr>
          <p:cNvPr id="3" name="Title 2"/>
          <p:cNvSpPr>
            <a:spLocks noGrp="1"/>
          </p:cNvSpPr>
          <p:nvPr>
            <p:ph type="title"/>
          </p:nvPr>
        </p:nvSpPr>
        <p:spPr/>
        <p:txBody>
          <a:bodyPr>
            <a:noAutofit/>
          </a:bodyPr>
          <a:lstStyle/>
          <a:p>
            <a:r>
              <a:rPr lang="en-US" dirty="0" smtClean="0">
                <a:effectLst>
                  <a:outerShdw blurRad="38100" dist="38100" dir="2700000" algn="tl">
                    <a:srgbClr val="000000">
                      <a:alpha val="43137"/>
                    </a:srgbClr>
                  </a:outerShdw>
                </a:effectLst>
              </a:rPr>
              <a:t>Delivery Framework for Professional Learning</a:t>
            </a:r>
            <a:endParaRPr 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220367199"/>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 and Subtraction Chart</a:t>
            </a:r>
            <a:endParaRPr lang="en-US" dirty="0"/>
          </a:p>
        </p:txBody>
      </p:sp>
      <p:pic>
        <p:nvPicPr>
          <p:cNvPr id="14" name="Picture 13" descr="Screen Shot 2016-10-17 at 10.15.37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1066800"/>
            <a:ext cx="7620000" cy="5269243"/>
          </a:xfrm>
          <a:prstGeom prst="rect">
            <a:avLst/>
          </a:prstGeom>
        </p:spPr>
      </p:pic>
    </p:spTree>
    <p:extLst>
      <p:ext uri="{BB962C8B-B14F-4D97-AF65-F5344CB8AC3E}">
        <p14:creationId xmlns:p14="http://schemas.microsoft.com/office/powerpoint/2010/main" val="3614197696"/>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sp>
        <p:nvSpPr>
          <p:cNvPr id="2" name="Title 1"/>
          <p:cNvSpPr>
            <a:spLocks noGrp="1"/>
          </p:cNvSpPr>
          <p:nvPr>
            <p:ph type="title"/>
          </p:nvPr>
        </p:nvSpPr>
        <p:spPr/>
        <p:txBody>
          <a:bodyPr/>
          <a:lstStyle/>
          <a:p>
            <a:r>
              <a:rPr lang="en-US" dirty="0" smtClean="0"/>
              <a:t>Multiplication and Division Chart</a:t>
            </a:r>
            <a:endParaRPr lang="en-US" dirty="0"/>
          </a:p>
        </p:txBody>
      </p:sp>
      <p:pic>
        <p:nvPicPr>
          <p:cNvPr id="6" name="Picture 5" descr="Screen Shot 2016-10-17 at 10.13.35 A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800" y="1143000"/>
            <a:ext cx="8620387" cy="5029200"/>
          </a:xfrm>
          <a:prstGeom prst="rect">
            <a:avLst/>
          </a:prstGeom>
        </p:spPr>
      </p:pic>
    </p:spTree>
    <p:extLst>
      <p:ext uri="{BB962C8B-B14F-4D97-AF65-F5344CB8AC3E}">
        <p14:creationId xmlns:p14="http://schemas.microsoft.com/office/powerpoint/2010/main" val="3654367420"/>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effectLst>
                  <a:outerShdw blurRad="38100" dist="38100" dir="2700000" algn="tl">
                    <a:srgbClr val="000000">
                      <a:alpha val="43137"/>
                    </a:srgbClr>
                  </a:outerShdw>
                </a:effectLst>
              </a:rPr>
              <a:t>Revisions </a:t>
            </a:r>
            <a:r>
              <a:rPr lang="en-US" dirty="0">
                <a:effectLst>
                  <a:outerShdw blurRad="38100" dist="38100" dir="2700000" algn="tl">
                    <a:srgbClr val="000000">
                      <a:alpha val="43137"/>
                    </a:srgbClr>
                  </a:outerShdw>
                </a:effectLst>
              </a:rPr>
              <a:t>t</a:t>
            </a:r>
            <a:r>
              <a:rPr lang="en-US" dirty="0" smtClean="0">
                <a:effectLst>
                  <a:outerShdw blurRad="38100" dist="38100" dir="2700000" algn="tl">
                    <a:srgbClr val="000000">
                      <a:alpha val="43137"/>
                    </a:srgbClr>
                  </a:outerShdw>
                </a:effectLst>
              </a:rPr>
              <a:t>o Math Standards</a:t>
            </a:r>
            <a:endParaRPr lang="en-US" dirty="0">
              <a:effectLst>
                <a:outerShdw blurRad="38100" dist="38100" dir="2700000" algn="tl">
                  <a:srgbClr val="000000">
                    <a:alpha val="43137"/>
                  </a:srgbClr>
                </a:outerShdw>
              </a:effectLst>
            </a:endParaRPr>
          </a:p>
        </p:txBody>
      </p:sp>
      <p:sp>
        <p:nvSpPr>
          <p:cNvPr id="8" name="Rounded Rectangle 7"/>
          <p:cNvSpPr/>
          <p:nvPr/>
        </p:nvSpPr>
        <p:spPr>
          <a:xfrm>
            <a:off x="685800" y="1447800"/>
            <a:ext cx="8153400" cy="419100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9" name="Rounded Rectangle 8"/>
          <p:cNvSpPr/>
          <p:nvPr/>
        </p:nvSpPr>
        <p:spPr>
          <a:xfrm>
            <a:off x="285750" y="1905000"/>
            <a:ext cx="1466850" cy="3124200"/>
          </a:xfrm>
          <a:prstGeom prst="roundRect">
            <a:avLst/>
          </a:prstGeom>
          <a:solidFill>
            <a:srgbClr val="C00000"/>
          </a:solidFill>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0" name="TextBox 9"/>
          <p:cNvSpPr txBox="1"/>
          <p:nvPr/>
        </p:nvSpPr>
        <p:spPr>
          <a:xfrm>
            <a:off x="285750" y="2713047"/>
            <a:ext cx="1447800" cy="1508105"/>
          </a:xfrm>
          <a:prstGeom prst="rect">
            <a:avLst/>
          </a:prstGeom>
          <a:noFill/>
        </p:spPr>
        <p:txBody>
          <a:bodyPr wrap="square" rtlCol="0">
            <a:spAutoFit/>
          </a:bodyPr>
          <a:lstStyle/>
          <a:p>
            <a:pPr algn="ctr"/>
            <a:r>
              <a:rPr lang="en-US" sz="2400" dirty="0" smtClean="0">
                <a:solidFill>
                  <a:srgbClr val="FFFFFF"/>
                </a:solidFill>
                <a:ea typeface="Arial" charset="0"/>
                <a:cs typeface="Arial" charset="0"/>
              </a:rPr>
              <a:t>Specific to</a:t>
            </a:r>
          </a:p>
          <a:p>
            <a:pPr algn="ctr"/>
            <a:r>
              <a:rPr lang="en-US" sz="4400" dirty="0" smtClean="0">
                <a:solidFill>
                  <a:srgbClr val="FFFFFF"/>
                </a:solidFill>
                <a:ea typeface="Arial" charset="0"/>
                <a:cs typeface="Arial" charset="0"/>
              </a:rPr>
              <a:t>6-8</a:t>
            </a:r>
            <a:endParaRPr lang="en-US" sz="4400" dirty="0">
              <a:solidFill>
                <a:srgbClr val="FFFFFF"/>
              </a:solidFill>
              <a:ea typeface="Arial" charset="0"/>
              <a:cs typeface="Arial" charset="0"/>
            </a:endParaRPr>
          </a:p>
        </p:txBody>
      </p:sp>
      <p:sp>
        <p:nvSpPr>
          <p:cNvPr id="12" name="TextBox 11"/>
          <p:cNvSpPr txBox="1"/>
          <p:nvPr/>
        </p:nvSpPr>
        <p:spPr>
          <a:xfrm>
            <a:off x="1943100" y="2057400"/>
            <a:ext cx="6705600" cy="2554545"/>
          </a:xfrm>
          <a:prstGeom prst="rect">
            <a:avLst/>
          </a:prstGeom>
          <a:noFill/>
        </p:spPr>
        <p:txBody>
          <a:bodyPr wrap="square" rtlCol="0">
            <a:spAutoFit/>
          </a:bodyPr>
          <a:lstStyle/>
          <a:p>
            <a:pPr marL="457200" indent="-457200">
              <a:buFont typeface="Arial" charset="0"/>
              <a:buChar char="•"/>
            </a:pPr>
            <a:r>
              <a:rPr lang="en-US" sz="3200" dirty="0" smtClean="0">
                <a:solidFill>
                  <a:schemeClr val="bg1"/>
                </a:solidFill>
                <a:ea typeface="Arial" charset="0"/>
                <a:cs typeface="Arial" charset="0"/>
              </a:rPr>
              <a:t>Refined major work of the grade</a:t>
            </a:r>
          </a:p>
          <a:p>
            <a:pPr marL="457200" indent="-457200">
              <a:buFont typeface="Arial" charset="0"/>
              <a:buChar char="•"/>
            </a:pPr>
            <a:r>
              <a:rPr lang="en-US" sz="3200" dirty="0" smtClean="0">
                <a:solidFill>
                  <a:schemeClr val="bg1"/>
                </a:solidFill>
                <a:ea typeface="Arial" charset="0"/>
                <a:cs typeface="Arial" charset="0"/>
              </a:rPr>
              <a:t>Revised supporting work of the grade, especially in statistics and probability</a:t>
            </a:r>
            <a:endParaRPr lang="en-US" sz="3200" dirty="0">
              <a:solidFill>
                <a:schemeClr val="bg1"/>
              </a:solidFill>
              <a:ea typeface="Arial" charset="0"/>
              <a:cs typeface="Arial" charset="0"/>
            </a:endParaRPr>
          </a:p>
        </p:txBody>
      </p:sp>
    </p:spTree>
    <p:extLst>
      <p:ext uri="{BB962C8B-B14F-4D97-AF65-F5344CB8AC3E}">
        <p14:creationId xmlns:p14="http://schemas.microsoft.com/office/powerpoint/2010/main" val="2461134580"/>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a:bodyPr>
          <a:lstStyle/>
          <a:p>
            <a:pPr>
              <a:buClr>
                <a:srgbClr val="FF0000"/>
              </a:buClr>
            </a:pPr>
            <a:r>
              <a:rPr lang="en-US" sz="2200" b="1" dirty="0" smtClean="0"/>
              <a:t>Most major work of the grade remains the same</a:t>
            </a:r>
          </a:p>
          <a:p>
            <a:pPr>
              <a:buClr>
                <a:srgbClr val="FF0000"/>
              </a:buClr>
            </a:pPr>
            <a:endParaRPr lang="en-US" sz="2200" dirty="0" smtClean="0"/>
          </a:p>
          <a:p>
            <a:pPr marL="342900" lvl="1" indent="-342900">
              <a:buClr>
                <a:srgbClr val="FF0000"/>
              </a:buClr>
              <a:buFont typeface="Wingdings" panose="05000000000000000000" pitchFamily="2" charset="2"/>
              <a:buChar char="§"/>
            </a:pPr>
            <a:r>
              <a:rPr lang="en-US" sz="2200" dirty="0" smtClean="0">
                <a:solidFill>
                  <a:schemeClr val="bg1">
                    <a:lumMod val="65000"/>
                  </a:schemeClr>
                </a:solidFill>
              </a:rPr>
              <a:t>Supporting and additional work of the grade is combined as supporting work of the grade </a:t>
            </a:r>
          </a:p>
          <a:p>
            <a:pPr>
              <a:buClr>
                <a:schemeClr val="bg2"/>
              </a:buClr>
            </a:pPr>
            <a:endParaRPr lang="en-US" sz="2200" b="1" dirty="0">
              <a:solidFill>
                <a:schemeClr val="bg1">
                  <a:lumMod val="65000"/>
                </a:schemeClr>
              </a:solidFill>
            </a:endParaRPr>
          </a:p>
          <a:p>
            <a:r>
              <a:rPr lang="en-US" sz="2200" dirty="0">
                <a:solidFill>
                  <a:schemeClr val="bg1">
                    <a:lumMod val="65000"/>
                  </a:schemeClr>
                </a:solidFill>
              </a:rPr>
              <a:t>Revised </a:t>
            </a:r>
            <a:r>
              <a:rPr lang="en-US" sz="2200" dirty="0" smtClean="0">
                <a:solidFill>
                  <a:schemeClr val="bg1">
                    <a:lumMod val="65000"/>
                  </a:schemeClr>
                </a:solidFill>
              </a:rPr>
              <a:t>language </a:t>
            </a:r>
            <a:r>
              <a:rPr lang="en-US" sz="2200" dirty="0">
                <a:solidFill>
                  <a:schemeClr val="bg1">
                    <a:lumMod val="65000"/>
                  </a:schemeClr>
                </a:solidFill>
              </a:rPr>
              <a:t>to provide clarity and continuity</a:t>
            </a:r>
          </a:p>
          <a:p>
            <a:endParaRPr lang="en-US" sz="2200" dirty="0">
              <a:solidFill>
                <a:schemeClr val="bg1">
                  <a:lumMod val="65000"/>
                </a:schemeClr>
              </a:solidFill>
            </a:endParaRPr>
          </a:p>
          <a:p>
            <a:r>
              <a:rPr lang="en-US" sz="2200" dirty="0">
                <a:solidFill>
                  <a:schemeClr val="bg1">
                    <a:lumMod val="65000"/>
                  </a:schemeClr>
                </a:solidFill>
              </a:rPr>
              <a:t>Revised a small number of standards to </a:t>
            </a:r>
            <a:r>
              <a:rPr lang="en-US" sz="2200" dirty="0" smtClean="0">
                <a:solidFill>
                  <a:schemeClr val="bg1">
                    <a:lumMod val="65000"/>
                  </a:schemeClr>
                </a:solidFill>
              </a:rPr>
              <a:t>strengthen coherence </a:t>
            </a:r>
            <a:r>
              <a:rPr lang="en-US" sz="2200" dirty="0">
                <a:solidFill>
                  <a:schemeClr val="bg1">
                    <a:lumMod val="65000"/>
                  </a:schemeClr>
                </a:solidFill>
              </a:rPr>
              <a:t>by condensing, expanding, and removing standards</a:t>
            </a:r>
          </a:p>
          <a:p>
            <a:endParaRPr lang="en-US" sz="2200" dirty="0">
              <a:solidFill>
                <a:schemeClr val="bg1">
                  <a:lumMod val="65000"/>
                </a:schemeClr>
              </a:solidFill>
            </a:endParaRPr>
          </a:p>
          <a:p>
            <a:r>
              <a:rPr lang="en-US" sz="2200" dirty="0" smtClean="0">
                <a:solidFill>
                  <a:schemeClr val="bg1">
                    <a:lumMod val="65000"/>
                  </a:schemeClr>
                </a:solidFill>
              </a:rPr>
              <a:t>Revised </a:t>
            </a:r>
            <a:r>
              <a:rPr lang="en-US" sz="2200" dirty="0">
                <a:solidFill>
                  <a:schemeClr val="bg1">
                    <a:lumMod val="65000"/>
                  </a:schemeClr>
                </a:solidFill>
              </a:rPr>
              <a:t>a small number of statistics and probability </a:t>
            </a:r>
            <a:r>
              <a:rPr lang="en-US" sz="2200" dirty="0" smtClean="0">
                <a:solidFill>
                  <a:schemeClr val="bg1">
                    <a:lumMod val="65000"/>
                  </a:schemeClr>
                </a:solidFill>
              </a:rPr>
              <a:t>standards</a:t>
            </a:r>
          </a:p>
          <a:p>
            <a:pPr marL="0" indent="0">
              <a:buNone/>
            </a:pPr>
            <a:endParaRPr lang="en-US" sz="2200" dirty="0">
              <a:solidFill>
                <a:schemeClr val="bg1">
                  <a:lumMod val="65000"/>
                </a:schemeClr>
              </a:solidFill>
            </a:endParaRPr>
          </a:p>
          <a:p>
            <a:endParaRPr lang="en-US" sz="1650" dirty="0">
              <a:solidFill>
                <a:schemeClr val="bg1">
                  <a:lumMod val="65000"/>
                </a:schemeClr>
              </a:solidFill>
            </a:endParaRPr>
          </a:p>
          <a:p>
            <a:endParaRPr lang="en-US" sz="1650" dirty="0">
              <a:solidFill>
                <a:schemeClr val="bg1">
                  <a:lumMod val="65000"/>
                </a:schemeClr>
              </a:solidFill>
            </a:endParaRPr>
          </a:p>
          <a:p>
            <a:endParaRPr lang="en-US" sz="1650" dirty="0"/>
          </a:p>
          <a:p>
            <a:pPr marL="342900" lvl="1" indent="0">
              <a:buNone/>
            </a:pPr>
            <a:endParaRPr lang="en-US" altLang="en-US" sz="1650" dirty="0">
              <a:cs typeface="Optima"/>
            </a:endParaRPr>
          </a:p>
          <a:p>
            <a:pPr marL="600075" lvl="1" indent="-257175">
              <a:buFont typeface="Arial" panose="020B0604020202020204" pitchFamily="34" charset="0"/>
              <a:buChar char="•"/>
            </a:pPr>
            <a:endParaRPr lang="en-US" altLang="en-US" sz="1650" dirty="0">
              <a:cs typeface="Optima"/>
            </a:endParaRPr>
          </a:p>
          <a:p>
            <a:pPr marL="600075" lvl="1" indent="-257175">
              <a:buFont typeface="Arial" panose="020B0604020202020204" pitchFamily="34" charset="0"/>
              <a:buChar char="•"/>
            </a:pPr>
            <a:endParaRPr lang="en-US" altLang="en-US" sz="1650" dirty="0">
              <a:cs typeface="Optima"/>
            </a:endParaRPr>
          </a:p>
          <a:p>
            <a:pPr marL="600075" lvl="1" indent="-257175">
              <a:buFont typeface="Arial" panose="020B0604020202020204" pitchFamily="34" charset="0"/>
              <a:buChar char="•"/>
            </a:pPr>
            <a:endParaRPr lang="en-US" altLang="en-US" sz="1800" dirty="0">
              <a:cs typeface="Optima"/>
            </a:endParaRPr>
          </a:p>
          <a:p>
            <a:pPr marL="600075" lvl="1" indent="-257175">
              <a:buFont typeface="Arial" panose="020B0604020202020204" pitchFamily="34" charset="0"/>
              <a:buChar char="•"/>
            </a:pPr>
            <a:endParaRPr lang="en-US" altLang="en-US" sz="1800" dirty="0">
              <a:cs typeface="Optima"/>
            </a:endParaRPr>
          </a:p>
          <a:p>
            <a:pPr marL="600075" lvl="1" indent="-257175">
              <a:buFont typeface="Arial" panose="020B0604020202020204" pitchFamily="34" charset="0"/>
              <a:buChar char="•"/>
            </a:pPr>
            <a:endParaRPr lang="en-US" altLang="en-US" sz="1800" dirty="0">
              <a:cs typeface="Optima"/>
            </a:endParaRPr>
          </a:p>
          <a:p>
            <a:pPr marL="342900" lvl="1" indent="0">
              <a:buNone/>
            </a:pPr>
            <a:endParaRPr lang="en-US" altLang="en-US" sz="1800" dirty="0">
              <a:cs typeface="Optima"/>
            </a:endParaRPr>
          </a:p>
          <a:p>
            <a:pPr marL="342900" lvl="1" indent="0">
              <a:buNone/>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342900" lvl="1" indent="0">
              <a:buNone/>
            </a:pPr>
            <a:endParaRPr lang="en-US" sz="1800" dirty="0"/>
          </a:p>
          <a:p>
            <a:pPr marL="342900" lvl="1" indent="0">
              <a:buNone/>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0" indent="0">
              <a:buNone/>
            </a:pPr>
            <a:endParaRPr lang="en-US" dirty="0"/>
          </a:p>
        </p:txBody>
      </p:sp>
      <p:sp>
        <p:nvSpPr>
          <p:cNvPr id="2" name="Title 1"/>
          <p:cNvSpPr>
            <a:spLocks noGrp="1"/>
          </p:cNvSpPr>
          <p:nvPr>
            <p:ph type="title"/>
          </p:nvPr>
        </p:nvSpPr>
        <p:spPr/>
        <p:txBody>
          <a:bodyPr/>
          <a:lstStyle/>
          <a:p>
            <a:r>
              <a:rPr lang="en-US" dirty="0"/>
              <a:t>Grades </a:t>
            </a:r>
            <a:r>
              <a:rPr lang="en-US" dirty="0" smtClean="0"/>
              <a:t>6–8:  Overarching Revisions</a:t>
            </a:r>
            <a:endParaRPr lang="en-US" dirty="0"/>
          </a:p>
        </p:txBody>
      </p:sp>
    </p:spTree>
    <p:extLst>
      <p:ext uri="{BB962C8B-B14F-4D97-AF65-F5344CB8AC3E}">
        <p14:creationId xmlns:p14="http://schemas.microsoft.com/office/powerpoint/2010/main" val="915464347"/>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a:bodyPr>
          <a:lstStyle/>
          <a:p>
            <a:pPr>
              <a:buClr>
                <a:srgbClr val="FF0000"/>
              </a:buClr>
            </a:pPr>
            <a:r>
              <a:rPr lang="en-US" sz="2200" dirty="0" smtClean="0">
                <a:solidFill>
                  <a:schemeClr val="bg1">
                    <a:lumMod val="65000"/>
                  </a:schemeClr>
                </a:solidFill>
              </a:rPr>
              <a:t>Most </a:t>
            </a:r>
            <a:r>
              <a:rPr lang="en-US" sz="2200" dirty="0">
                <a:solidFill>
                  <a:schemeClr val="bg1">
                    <a:lumMod val="65000"/>
                  </a:schemeClr>
                </a:solidFill>
              </a:rPr>
              <a:t>major work of the grade remains the same</a:t>
            </a:r>
          </a:p>
          <a:p>
            <a:pPr>
              <a:buClr>
                <a:srgbClr val="FF0000"/>
              </a:buClr>
            </a:pPr>
            <a:endParaRPr lang="en-US" sz="2200" dirty="0" smtClean="0"/>
          </a:p>
          <a:p>
            <a:pPr marL="342900" lvl="1" indent="-342900">
              <a:buClr>
                <a:srgbClr val="FF0000"/>
              </a:buClr>
              <a:buFont typeface="Wingdings" panose="05000000000000000000" pitchFamily="2" charset="2"/>
              <a:buChar char="§"/>
            </a:pPr>
            <a:r>
              <a:rPr lang="en-US" sz="2200" b="1" dirty="0" smtClean="0"/>
              <a:t>Supporting and additional work of the grade is combined as supporting work of the grade </a:t>
            </a:r>
          </a:p>
          <a:p>
            <a:pPr marL="0" indent="0">
              <a:buClr>
                <a:schemeClr val="bg2"/>
              </a:buClr>
              <a:buNone/>
            </a:pPr>
            <a:endParaRPr lang="en-US" sz="2200" b="1" dirty="0"/>
          </a:p>
          <a:p>
            <a:r>
              <a:rPr lang="en-US" sz="2200" dirty="0">
                <a:solidFill>
                  <a:schemeClr val="bg1">
                    <a:lumMod val="65000"/>
                  </a:schemeClr>
                </a:solidFill>
              </a:rPr>
              <a:t>Revised </a:t>
            </a:r>
            <a:r>
              <a:rPr lang="en-US" sz="2200" dirty="0" smtClean="0">
                <a:solidFill>
                  <a:schemeClr val="bg1">
                    <a:lumMod val="65000"/>
                  </a:schemeClr>
                </a:solidFill>
              </a:rPr>
              <a:t>language </a:t>
            </a:r>
            <a:r>
              <a:rPr lang="en-US" sz="2200" dirty="0">
                <a:solidFill>
                  <a:schemeClr val="bg1">
                    <a:lumMod val="65000"/>
                  </a:schemeClr>
                </a:solidFill>
              </a:rPr>
              <a:t>to provide clarity and continuity</a:t>
            </a:r>
          </a:p>
          <a:p>
            <a:endParaRPr lang="en-US" sz="2200" dirty="0">
              <a:solidFill>
                <a:schemeClr val="bg1">
                  <a:lumMod val="65000"/>
                </a:schemeClr>
              </a:solidFill>
            </a:endParaRPr>
          </a:p>
          <a:p>
            <a:r>
              <a:rPr lang="en-US" sz="2200" dirty="0">
                <a:solidFill>
                  <a:schemeClr val="bg1">
                    <a:lumMod val="65000"/>
                  </a:schemeClr>
                </a:solidFill>
              </a:rPr>
              <a:t>Revised a small number of standards to strengthen coherence by condensing, expanding, and removing standards</a:t>
            </a:r>
          </a:p>
          <a:p>
            <a:pPr marL="0" indent="0">
              <a:buNone/>
            </a:pPr>
            <a:endParaRPr lang="en-US" sz="2200" dirty="0">
              <a:solidFill>
                <a:schemeClr val="bg1">
                  <a:lumMod val="65000"/>
                </a:schemeClr>
              </a:solidFill>
            </a:endParaRPr>
          </a:p>
          <a:p>
            <a:r>
              <a:rPr lang="en-US" sz="2200" dirty="0" smtClean="0">
                <a:solidFill>
                  <a:schemeClr val="bg1">
                    <a:lumMod val="65000"/>
                  </a:schemeClr>
                </a:solidFill>
              </a:rPr>
              <a:t>Revised </a:t>
            </a:r>
            <a:r>
              <a:rPr lang="en-US" sz="2200" dirty="0">
                <a:solidFill>
                  <a:schemeClr val="bg1">
                    <a:lumMod val="65000"/>
                  </a:schemeClr>
                </a:solidFill>
              </a:rPr>
              <a:t>a small number of statistics and probability </a:t>
            </a:r>
            <a:r>
              <a:rPr lang="en-US" sz="2200" dirty="0" smtClean="0">
                <a:solidFill>
                  <a:schemeClr val="bg1">
                    <a:lumMod val="65000"/>
                  </a:schemeClr>
                </a:solidFill>
              </a:rPr>
              <a:t>standards</a:t>
            </a:r>
          </a:p>
          <a:p>
            <a:pPr marL="0" indent="0">
              <a:buNone/>
            </a:pPr>
            <a:endParaRPr lang="en-US" sz="2200" dirty="0"/>
          </a:p>
          <a:p>
            <a:endParaRPr lang="en-US" sz="1650" dirty="0"/>
          </a:p>
          <a:p>
            <a:endParaRPr lang="en-US" sz="1650" dirty="0"/>
          </a:p>
          <a:p>
            <a:endParaRPr lang="en-US" sz="1650" dirty="0"/>
          </a:p>
          <a:p>
            <a:pPr marL="342900" lvl="1" indent="0">
              <a:buNone/>
            </a:pPr>
            <a:endParaRPr lang="en-US" altLang="en-US" sz="1650" dirty="0">
              <a:cs typeface="Optima"/>
            </a:endParaRPr>
          </a:p>
          <a:p>
            <a:pPr marL="600075" lvl="1" indent="-257175">
              <a:buFont typeface="Arial" panose="020B0604020202020204" pitchFamily="34" charset="0"/>
              <a:buChar char="•"/>
            </a:pPr>
            <a:endParaRPr lang="en-US" altLang="en-US" sz="1650" dirty="0">
              <a:cs typeface="Optima"/>
            </a:endParaRPr>
          </a:p>
          <a:p>
            <a:pPr marL="600075" lvl="1" indent="-257175">
              <a:buFont typeface="Arial" panose="020B0604020202020204" pitchFamily="34" charset="0"/>
              <a:buChar char="•"/>
            </a:pPr>
            <a:endParaRPr lang="en-US" altLang="en-US" sz="1650" dirty="0">
              <a:cs typeface="Optima"/>
            </a:endParaRPr>
          </a:p>
          <a:p>
            <a:pPr marL="600075" lvl="1" indent="-257175">
              <a:buFont typeface="Arial" panose="020B0604020202020204" pitchFamily="34" charset="0"/>
              <a:buChar char="•"/>
            </a:pPr>
            <a:endParaRPr lang="en-US" altLang="en-US" sz="1800" dirty="0">
              <a:cs typeface="Optima"/>
            </a:endParaRPr>
          </a:p>
          <a:p>
            <a:pPr marL="600075" lvl="1" indent="-257175">
              <a:buFont typeface="Arial" panose="020B0604020202020204" pitchFamily="34" charset="0"/>
              <a:buChar char="•"/>
            </a:pPr>
            <a:endParaRPr lang="en-US" altLang="en-US" sz="1800" dirty="0">
              <a:cs typeface="Optima"/>
            </a:endParaRPr>
          </a:p>
          <a:p>
            <a:pPr marL="600075" lvl="1" indent="-257175">
              <a:buFont typeface="Arial" panose="020B0604020202020204" pitchFamily="34" charset="0"/>
              <a:buChar char="•"/>
            </a:pPr>
            <a:endParaRPr lang="en-US" altLang="en-US" sz="1800" dirty="0">
              <a:cs typeface="Optima"/>
            </a:endParaRPr>
          </a:p>
          <a:p>
            <a:pPr marL="342900" lvl="1" indent="0">
              <a:buNone/>
            </a:pPr>
            <a:endParaRPr lang="en-US" altLang="en-US" sz="1800" dirty="0">
              <a:cs typeface="Optima"/>
            </a:endParaRPr>
          </a:p>
          <a:p>
            <a:pPr marL="342900" lvl="1" indent="0">
              <a:buNone/>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342900" lvl="1" indent="0">
              <a:buNone/>
            </a:pPr>
            <a:endParaRPr lang="en-US" sz="1800" dirty="0"/>
          </a:p>
          <a:p>
            <a:pPr marL="342900" lvl="1" indent="0">
              <a:buNone/>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0" indent="0">
              <a:buNone/>
            </a:pPr>
            <a:endParaRPr lang="en-US" dirty="0"/>
          </a:p>
        </p:txBody>
      </p:sp>
      <p:sp>
        <p:nvSpPr>
          <p:cNvPr id="2" name="Title 1"/>
          <p:cNvSpPr>
            <a:spLocks noGrp="1"/>
          </p:cNvSpPr>
          <p:nvPr>
            <p:ph type="title"/>
          </p:nvPr>
        </p:nvSpPr>
        <p:spPr/>
        <p:txBody>
          <a:bodyPr/>
          <a:lstStyle/>
          <a:p>
            <a:r>
              <a:rPr lang="en-US" dirty="0"/>
              <a:t>Grades </a:t>
            </a:r>
            <a:r>
              <a:rPr lang="en-US" dirty="0" smtClean="0"/>
              <a:t>6–8:  Overarching Revisions</a:t>
            </a:r>
            <a:endParaRPr lang="en-US" dirty="0"/>
          </a:p>
        </p:txBody>
      </p:sp>
    </p:spTree>
    <p:extLst>
      <p:ext uri="{BB962C8B-B14F-4D97-AF65-F5344CB8AC3E}">
        <p14:creationId xmlns:p14="http://schemas.microsoft.com/office/powerpoint/2010/main" val="2283854708"/>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a:bodyPr>
          <a:lstStyle/>
          <a:p>
            <a:pPr>
              <a:buClr>
                <a:srgbClr val="FF0000"/>
              </a:buClr>
            </a:pPr>
            <a:r>
              <a:rPr lang="en-US" sz="2200" dirty="0" smtClean="0">
                <a:solidFill>
                  <a:schemeClr val="bg1">
                    <a:lumMod val="65000"/>
                  </a:schemeClr>
                </a:solidFill>
              </a:rPr>
              <a:t>Most major work of the grade remains the same</a:t>
            </a:r>
          </a:p>
          <a:p>
            <a:pPr marL="0" indent="0">
              <a:buClr>
                <a:srgbClr val="FF0000"/>
              </a:buClr>
              <a:buNone/>
            </a:pPr>
            <a:endParaRPr lang="en-US" sz="2200" dirty="0" smtClean="0">
              <a:solidFill>
                <a:schemeClr val="bg1">
                  <a:lumMod val="65000"/>
                </a:schemeClr>
              </a:solidFill>
            </a:endParaRPr>
          </a:p>
          <a:p>
            <a:pPr marL="342900" lvl="1" indent="-342900">
              <a:buClr>
                <a:srgbClr val="FF0000"/>
              </a:buClr>
              <a:buFont typeface="Wingdings" panose="05000000000000000000" pitchFamily="2" charset="2"/>
              <a:buChar char="§"/>
            </a:pPr>
            <a:r>
              <a:rPr lang="en-US" sz="2200" dirty="0" smtClean="0">
                <a:solidFill>
                  <a:schemeClr val="bg1">
                    <a:lumMod val="65000"/>
                  </a:schemeClr>
                </a:solidFill>
              </a:rPr>
              <a:t>Supporting and additional work of the grade is combined as supporting work of the grade </a:t>
            </a:r>
          </a:p>
          <a:p>
            <a:pPr marL="0" indent="0">
              <a:buClr>
                <a:schemeClr val="bg2"/>
              </a:buClr>
              <a:buNone/>
            </a:pPr>
            <a:endParaRPr lang="en-US" sz="2200" b="1" dirty="0"/>
          </a:p>
          <a:p>
            <a:r>
              <a:rPr lang="en-US" sz="2200" b="1" dirty="0"/>
              <a:t>Revised </a:t>
            </a:r>
            <a:r>
              <a:rPr lang="en-US" sz="2200" b="1" dirty="0" smtClean="0"/>
              <a:t>language </a:t>
            </a:r>
            <a:r>
              <a:rPr lang="en-US" sz="2200" b="1" dirty="0"/>
              <a:t>to provide clarity and continuity</a:t>
            </a:r>
          </a:p>
          <a:p>
            <a:endParaRPr lang="en-US" sz="2200" dirty="0"/>
          </a:p>
          <a:p>
            <a:r>
              <a:rPr lang="en-US" sz="2200" dirty="0">
                <a:solidFill>
                  <a:schemeClr val="bg1">
                    <a:lumMod val="65000"/>
                  </a:schemeClr>
                </a:solidFill>
              </a:rPr>
              <a:t>Revised a small number of standards to strengthen coherence by condensing, expanding, and removing standards</a:t>
            </a:r>
          </a:p>
          <a:p>
            <a:pPr marL="0" indent="0">
              <a:buNone/>
            </a:pPr>
            <a:endParaRPr lang="en-US" sz="2200" dirty="0">
              <a:solidFill>
                <a:schemeClr val="bg1">
                  <a:lumMod val="65000"/>
                </a:schemeClr>
              </a:solidFill>
            </a:endParaRPr>
          </a:p>
          <a:p>
            <a:r>
              <a:rPr lang="en-US" sz="2200" dirty="0" smtClean="0">
                <a:solidFill>
                  <a:schemeClr val="bg1">
                    <a:lumMod val="65000"/>
                  </a:schemeClr>
                </a:solidFill>
              </a:rPr>
              <a:t>Revised </a:t>
            </a:r>
            <a:r>
              <a:rPr lang="en-US" sz="2200" dirty="0">
                <a:solidFill>
                  <a:schemeClr val="bg1">
                    <a:lumMod val="65000"/>
                  </a:schemeClr>
                </a:solidFill>
              </a:rPr>
              <a:t>a small number of statistics and probability </a:t>
            </a:r>
            <a:r>
              <a:rPr lang="en-US" sz="2200" dirty="0" smtClean="0">
                <a:solidFill>
                  <a:schemeClr val="bg1">
                    <a:lumMod val="65000"/>
                  </a:schemeClr>
                </a:solidFill>
              </a:rPr>
              <a:t>standards</a:t>
            </a:r>
          </a:p>
          <a:p>
            <a:pPr marL="0" indent="0">
              <a:buNone/>
            </a:pPr>
            <a:endParaRPr lang="en-US" sz="2200" dirty="0"/>
          </a:p>
          <a:p>
            <a:endParaRPr lang="en-US" sz="1650" dirty="0"/>
          </a:p>
          <a:p>
            <a:endParaRPr lang="en-US" sz="1650" dirty="0"/>
          </a:p>
          <a:p>
            <a:endParaRPr lang="en-US" sz="1650" dirty="0"/>
          </a:p>
          <a:p>
            <a:pPr marL="342900" lvl="1" indent="0">
              <a:buNone/>
            </a:pPr>
            <a:endParaRPr lang="en-US" altLang="en-US" sz="1650" dirty="0">
              <a:cs typeface="Optima"/>
            </a:endParaRPr>
          </a:p>
          <a:p>
            <a:pPr marL="600075" lvl="1" indent="-257175">
              <a:buFont typeface="Arial" panose="020B0604020202020204" pitchFamily="34" charset="0"/>
              <a:buChar char="•"/>
            </a:pPr>
            <a:endParaRPr lang="en-US" altLang="en-US" sz="1650" dirty="0">
              <a:cs typeface="Optima"/>
            </a:endParaRPr>
          </a:p>
          <a:p>
            <a:pPr marL="600075" lvl="1" indent="-257175">
              <a:buFont typeface="Arial" panose="020B0604020202020204" pitchFamily="34" charset="0"/>
              <a:buChar char="•"/>
            </a:pPr>
            <a:endParaRPr lang="en-US" altLang="en-US" sz="1650" dirty="0">
              <a:cs typeface="Optima"/>
            </a:endParaRPr>
          </a:p>
          <a:p>
            <a:pPr marL="600075" lvl="1" indent="-257175">
              <a:buFont typeface="Arial" panose="020B0604020202020204" pitchFamily="34" charset="0"/>
              <a:buChar char="•"/>
            </a:pPr>
            <a:endParaRPr lang="en-US" altLang="en-US" sz="1800" dirty="0">
              <a:cs typeface="Optima"/>
            </a:endParaRPr>
          </a:p>
          <a:p>
            <a:pPr marL="600075" lvl="1" indent="-257175">
              <a:buFont typeface="Arial" panose="020B0604020202020204" pitchFamily="34" charset="0"/>
              <a:buChar char="•"/>
            </a:pPr>
            <a:endParaRPr lang="en-US" altLang="en-US" sz="1800" dirty="0">
              <a:cs typeface="Optima"/>
            </a:endParaRPr>
          </a:p>
          <a:p>
            <a:pPr marL="600075" lvl="1" indent="-257175">
              <a:buFont typeface="Arial" panose="020B0604020202020204" pitchFamily="34" charset="0"/>
              <a:buChar char="•"/>
            </a:pPr>
            <a:endParaRPr lang="en-US" altLang="en-US" sz="1800" dirty="0">
              <a:cs typeface="Optima"/>
            </a:endParaRPr>
          </a:p>
          <a:p>
            <a:pPr marL="342900" lvl="1" indent="0">
              <a:buNone/>
            </a:pPr>
            <a:endParaRPr lang="en-US" altLang="en-US" sz="1800" dirty="0">
              <a:cs typeface="Optima"/>
            </a:endParaRPr>
          </a:p>
          <a:p>
            <a:pPr marL="342900" lvl="1" indent="0">
              <a:buNone/>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342900" lvl="1" indent="0">
              <a:buNone/>
            </a:pPr>
            <a:endParaRPr lang="en-US" sz="1800" dirty="0"/>
          </a:p>
          <a:p>
            <a:pPr marL="342900" lvl="1" indent="0">
              <a:buNone/>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0" indent="0">
              <a:buNone/>
            </a:pPr>
            <a:endParaRPr lang="en-US" dirty="0"/>
          </a:p>
        </p:txBody>
      </p:sp>
      <p:sp>
        <p:nvSpPr>
          <p:cNvPr id="2" name="Title 1"/>
          <p:cNvSpPr>
            <a:spLocks noGrp="1"/>
          </p:cNvSpPr>
          <p:nvPr>
            <p:ph type="title"/>
          </p:nvPr>
        </p:nvSpPr>
        <p:spPr/>
        <p:txBody>
          <a:bodyPr/>
          <a:lstStyle/>
          <a:p>
            <a:r>
              <a:rPr lang="en-US" dirty="0"/>
              <a:t>Grades </a:t>
            </a:r>
            <a:r>
              <a:rPr lang="en-US" dirty="0" smtClean="0"/>
              <a:t>6–8:  Overarching Revisions</a:t>
            </a:r>
            <a:endParaRPr lang="en-US" dirty="0"/>
          </a:p>
        </p:txBody>
      </p:sp>
    </p:spTree>
    <p:extLst>
      <p:ext uri="{BB962C8B-B14F-4D97-AF65-F5344CB8AC3E}">
        <p14:creationId xmlns:p14="http://schemas.microsoft.com/office/powerpoint/2010/main" val="2894713131"/>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endParaRPr lang="en-US" sz="2200" b="1" dirty="0" smtClean="0">
              <a:solidFill>
                <a:srgbClr val="FF0000"/>
              </a:solidFill>
            </a:endParaRPr>
          </a:p>
          <a:p>
            <a:pPr marL="0" indent="0" algn="ctr">
              <a:buNone/>
            </a:pPr>
            <a:r>
              <a:rPr lang="en-US" b="1" dirty="0" smtClean="0">
                <a:solidFill>
                  <a:srgbClr val="FF0000"/>
                </a:solidFill>
              </a:rPr>
              <a:t>Current Standard </a:t>
            </a:r>
          </a:p>
          <a:p>
            <a:pPr marL="0" indent="0">
              <a:buNone/>
            </a:pPr>
            <a:r>
              <a:rPr lang="en-US" b="1" dirty="0" smtClean="0"/>
              <a:t>6.SP.A.2  </a:t>
            </a:r>
            <a:r>
              <a:rPr lang="en-US" dirty="0" smtClean="0"/>
              <a:t>Understand </a:t>
            </a:r>
            <a:r>
              <a:rPr lang="en-US" dirty="0"/>
              <a:t>that a set of data collected to answer a statistical question has a distribution which can be described by its center, spread, and </a:t>
            </a:r>
            <a:r>
              <a:rPr lang="en-US" dirty="0" smtClean="0"/>
              <a:t>overall shape.</a:t>
            </a:r>
          </a:p>
          <a:p>
            <a:pPr marL="0" indent="0">
              <a:buNone/>
            </a:pPr>
            <a:endParaRPr lang="en-US" b="1" dirty="0"/>
          </a:p>
          <a:p>
            <a:pPr marL="0" indent="0" algn="ctr">
              <a:buNone/>
            </a:pPr>
            <a:r>
              <a:rPr lang="en-US" b="1" dirty="0" smtClean="0">
                <a:solidFill>
                  <a:srgbClr val="FF0000"/>
                </a:solidFill>
              </a:rPr>
              <a:t>Revised Standard </a:t>
            </a:r>
          </a:p>
          <a:p>
            <a:pPr marL="0" indent="0">
              <a:buNone/>
            </a:pPr>
            <a:r>
              <a:rPr lang="en-US" b="1" dirty="0" smtClean="0"/>
              <a:t>6.SP.A.2  </a:t>
            </a:r>
            <a:r>
              <a:rPr lang="en-US" dirty="0" smtClean="0"/>
              <a:t>Understand </a:t>
            </a:r>
            <a:r>
              <a:rPr lang="en-US" dirty="0"/>
              <a:t>that a set of data collected to answer a statistical question has a distribution which can be described by its </a:t>
            </a:r>
            <a:r>
              <a:rPr lang="en-US" dirty="0" smtClean="0"/>
              <a:t>center  </a:t>
            </a:r>
            <a:r>
              <a:rPr lang="en-US" b="1" dirty="0" smtClean="0"/>
              <a:t>(median and/or mode)</a:t>
            </a:r>
            <a:r>
              <a:rPr lang="en-US" dirty="0" smtClean="0"/>
              <a:t>,</a:t>
            </a:r>
            <a:r>
              <a:rPr lang="en-US" b="1" dirty="0" smtClean="0"/>
              <a:t> </a:t>
            </a:r>
            <a:r>
              <a:rPr lang="en-US" dirty="0" smtClean="0"/>
              <a:t>spread </a:t>
            </a:r>
            <a:r>
              <a:rPr lang="en-US" b="1" dirty="0" smtClean="0"/>
              <a:t>(range)</a:t>
            </a:r>
            <a:r>
              <a:rPr lang="en-US" dirty="0" smtClean="0"/>
              <a:t>,</a:t>
            </a:r>
            <a:r>
              <a:rPr lang="en-US" b="1" dirty="0" smtClean="0"/>
              <a:t> </a:t>
            </a:r>
            <a:r>
              <a:rPr lang="en-US" dirty="0"/>
              <a:t>and overall shape.</a:t>
            </a:r>
            <a:endParaRPr lang="en-US" b="1" dirty="0"/>
          </a:p>
          <a:p>
            <a:pPr marL="0" indent="0">
              <a:buNone/>
            </a:pPr>
            <a:endParaRPr lang="en-US" sz="2200" b="1" dirty="0"/>
          </a:p>
          <a:p>
            <a:pPr marL="0" indent="0">
              <a:buNone/>
            </a:pPr>
            <a:endParaRPr lang="en-US" sz="2200" dirty="0"/>
          </a:p>
          <a:p>
            <a:endParaRPr lang="en-US" sz="2200" dirty="0"/>
          </a:p>
          <a:p>
            <a:pPr marL="0" indent="0">
              <a:buNone/>
            </a:pPr>
            <a:endParaRPr lang="en-US" sz="1650" dirty="0"/>
          </a:p>
          <a:p>
            <a:endParaRPr lang="en-US" sz="1650" dirty="0"/>
          </a:p>
          <a:p>
            <a:endParaRPr lang="en-US" sz="1650" dirty="0"/>
          </a:p>
          <a:p>
            <a:pPr marL="342900" lvl="1" indent="0">
              <a:buNone/>
            </a:pPr>
            <a:endParaRPr lang="en-US" altLang="en-US" sz="1650" dirty="0">
              <a:cs typeface="Optima"/>
            </a:endParaRPr>
          </a:p>
          <a:p>
            <a:pPr marL="600075" lvl="1" indent="-257175">
              <a:buFont typeface="Arial" panose="020B0604020202020204" pitchFamily="34" charset="0"/>
              <a:buChar char="•"/>
            </a:pPr>
            <a:endParaRPr lang="en-US" altLang="en-US" sz="1650" dirty="0">
              <a:cs typeface="Optima"/>
            </a:endParaRPr>
          </a:p>
          <a:p>
            <a:pPr marL="600075" lvl="1" indent="-257175">
              <a:buFont typeface="Arial" panose="020B0604020202020204" pitchFamily="34" charset="0"/>
              <a:buChar char="•"/>
            </a:pPr>
            <a:endParaRPr lang="en-US" altLang="en-US" sz="1650" dirty="0">
              <a:cs typeface="Optima"/>
            </a:endParaRPr>
          </a:p>
          <a:p>
            <a:pPr marL="600075" lvl="1" indent="-257175">
              <a:buFont typeface="Arial" panose="020B0604020202020204" pitchFamily="34" charset="0"/>
              <a:buChar char="•"/>
            </a:pPr>
            <a:endParaRPr lang="en-US" altLang="en-US" sz="1800" dirty="0">
              <a:cs typeface="Optima"/>
            </a:endParaRPr>
          </a:p>
          <a:p>
            <a:pPr marL="600075" lvl="1" indent="-257175">
              <a:buFont typeface="Arial" panose="020B0604020202020204" pitchFamily="34" charset="0"/>
              <a:buChar char="•"/>
            </a:pPr>
            <a:endParaRPr lang="en-US" altLang="en-US" sz="1800" dirty="0">
              <a:cs typeface="Optima"/>
            </a:endParaRPr>
          </a:p>
          <a:p>
            <a:pPr marL="600075" lvl="1" indent="-257175">
              <a:buFont typeface="Arial" panose="020B0604020202020204" pitchFamily="34" charset="0"/>
              <a:buChar char="•"/>
            </a:pPr>
            <a:endParaRPr lang="en-US" altLang="en-US" sz="1800" dirty="0">
              <a:cs typeface="Optima"/>
            </a:endParaRPr>
          </a:p>
          <a:p>
            <a:pPr marL="342900" lvl="1" indent="0">
              <a:buNone/>
            </a:pPr>
            <a:endParaRPr lang="en-US" altLang="en-US" sz="1800" dirty="0">
              <a:cs typeface="Optima"/>
            </a:endParaRPr>
          </a:p>
          <a:p>
            <a:pPr marL="342900" lvl="1" indent="0">
              <a:buNone/>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342900" lvl="1" indent="0">
              <a:buNone/>
            </a:pPr>
            <a:endParaRPr lang="en-US" sz="1800" dirty="0"/>
          </a:p>
          <a:p>
            <a:pPr marL="342900" lvl="1" indent="0">
              <a:buNone/>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0" indent="0">
              <a:buNone/>
            </a:pPr>
            <a:endParaRPr lang="en-US" dirty="0"/>
          </a:p>
        </p:txBody>
      </p:sp>
      <p:sp>
        <p:nvSpPr>
          <p:cNvPr id="2" name="Title 1"/>
          <p:cNvSpPr>
            <a:spLocks noGrp="1"/>
          </p:cNvSpPr>
          <p:nvPr>
            <p:ph type="title"/>
          </p:nvPr>
        </p:nvSpPr>
        <p:spPr/>
        <p:txBody>
          <a:bodyPr>
            <a:normAutofit/>
          </a:bodyPr>
          <a:lstStyle/>
          <a:p>
            <a:r>
              <a:rPr lang="en-US" dirty="0"/>
              <a:t>Grades </a:t>
            </a:r>
            <a:r>
              <a:rPr lang="en-US" dirty="0" smtClean="0"/>
              <a:t>6–8:  Sample Revision</a:t>
            </a:r>
            <a:endParaRPr lang="en-US" dirty="0"/>
          </a:p>
        </p:txBody>
      </p:sp>
    </p:spTree>
    <p:extLst>
      <p:ext uri="{BB962C8B-B14F-4D97-AF65-F5344CB8AC3E}">
        <p14:creationId xmlns:p14="http://schemas.microsoft.com/office/powerpoint/2010/main" val="1102782324"/>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a:bodyPr>
          <a:lstStyle/>
          <a:p>
            <a:pPr>
              <a:buClr>
                <a:srgbClr val="FF0000"/>
              </a:buClr>
            </a:pPr>
            <a:r>
              <a:rPr lang="en-US" sz="2200" dirty="0" smtClean="0">
                <a:solidFill>
                  <a:schemeClr val="bg1">
                    <a:lumMod val="65000"/>
                  </a:schemeClr>
                </a:solidFill>
              </a:rPr>
              <a:t>Most major work of the grade remains the same</a:t>
            </a:r>
          </a:p>
          <a:p>
            <a:pPr marL="0" indent="0">
              <a:buClr>
                <a:srgbClr val="FF0000"/>
              </a:buClr>
              <a:buNone/>
            </a:pPr>
            <a:endParaRPr lang="en-US" sz="2200" dirty="0" smtClean="0">
              <a:solidFill>
                <a:schemeClr val="bg1">
                  <a:lumMod val="65000"/>
                </a:schemeClr>
              </a:solidFill>
            </a:endParaRPr>
          </a:p>
          <a:p>
            <a:pPr marL="342900" lvl="1" indent="-342900">
              <a:buClr>
                <a:srgbClr val="FF0000"/>
              </a:buClr>
              <a:buFont typeface="Wingdings" panose="05000000000000000000" pitchFamily="2" charset="2"/>
              <a:buChar char="§"/>
            </a:pPr>
            <a:r>
              <a:rPr lang="en-US" sz="2200" dirty="0" smtClean="0">
                <a:solidFill>
                  <a:schemeClr val="bg1">
                    <a:lumMod val="65000"/>
                  </a:schemeClr>
                </a:solidFill>
              </a:rPr>
              <a:t>Supporting and additional work of the grade is combined as supporting work of the grade </a:t>
            </a:r>
          </a:p>
          <a:p>
            <a:pPr marL="0" indent="0">
              <a:buClr>
                <a:schemeClr val="bg2"/>
              </a:buClr>
              <a:buNone/>
            </a:pPr>
            <a:endParaRPr lang="en-US" sz="2200" b="1" dirty="0">
              <a:solidFill>
                <a:schemeClr val="bg1">
                  <a:lumMod val="65000"/>
                </a:schemeClr>
              </a:solidFill>
            </a:endParaRPr>
          </a:p>
          <a:p>
            <a:r>
              <a:rPr lang="en-US" sz="2200" dirty="0">
                <a:solidFill>
                  <a:schemeClr val="bg1">
                    <a:lumMod val="65000"/>
                  </a:schemeClr>
                </a:solidFill>
              </a:rPr>
              <a:t>Revised </a:t>
            </a:r>
            <a:r>
              <a:rPr lang="en-US" sz="2200" dirty="0" smtClean="0">
                <a:solidFill>
                  <a:schemeClr val="bg1">
                    <a:lumMod val="65000"/>
                  </a:schemeClr>
                </a:solidFill>
              </a:rPr>
              <a:t>language </a:t>
            </a:r>
            <a:r>
              <a:rPr lang="en-US" sz="2200" dirty="0">
                <a:solidFill>
                  <a:schemeClr val="bg1">
                    <a:lumMod val="65000"/>
                  </a:schemeClr>
                </a:solidFill>
              </a:rPr>
              <a:t>to provide clarity and continuity</a:t>
            </a:r>
          </a:p>
          <a:p>
            <a:endParaRPr lang="en-US" sz="2200" dirty="0"/>
          </a:p>
          <a:p>
            <a:r>
              <a:rPr lang="en-US" sz="2200" b="1" dirty="0"/>
              <a:t>Revised a small number of standards to strengthen coherence by condensing, expanding, and removing standards</a:t>
            </a:r>
          </a:p>
          <a:p>
            <a:pPr marL="0" indent="0">
              <a:buNone/>
            </a:pPr>
            <a:endParaRPr lang="en-US" sz="2200" dirty="0"/>
          </a:p>
          <a:p>
            <a:r>
              <a:rPr lang="en-US" sz="2200" dirty="0" smtClean="0">
                <a:solidFill>
                  <a:schemeClr val="bg1">
                    <a:lumMod val="65000"/>
                  </a:schemeClr>
                </a:solidFill>
              </a:rPr>
              <a:t>Revised </a:t>
            </a:r>
            <a:r>
              <a:rPr lang="en-US" sz="2200" dirty="0">
                <a:solidFill>
                  <a:schemeClr val="bg1">
                    <a:lumMod val="65000"/>
                  </a:schemeClr>
                </a:solidFill>
              </a:rPr>
              <a:t>a small number of statistics and probability </a:t>
            </a:r>
            <a:r>
              <a:rPr lang="en-US" sz="2200" dirty="0" smtClean="0">
                <a:solidFill>
                  <a:schemeClr val="bg1">
                    <a:lumMod val="65000"/>
                  </a:schemeClr>
                </a:solidFill>
              </a:rPr>
              <a:t>standards</a:t>
            </a:r>
          </a:p>
          <a:p>
            <a:pPr marL="0" indent="0">
              <a:buNone/>
            </a:pPr>
            <a:endParaRPr lang="en-US" sz="2200" dirty="0"/>
          </a:p>
          <a:p>
            <a:endParaRPr lang="en-US" sz="1650" dirty="0"/>
          </a:p>
          <a:p>
            <a:endParaRPr lang="en-US" sz="1650" dirty="0"/>
          </a:p>
          <a:p>
            <a:endParaRPr lang="en-US" sz="1650" dirty="0"/>
          </a:p>
          <a:p>
            <a:pPr marL="342900" lvl="1" indent="0">
              <a:buNone/>
            </a:pPr>
            <a:endParaRPr lang="en-US" altLang="en-US" sz="1650" dirty="0">
              <a:cs typeface="Optima"/>
            </a:endParaRPr>
          </a:p>
          <a:p>
            <a:pPr marL="600075" lvl="1" indent="-257175">
              <a:buFont typeface="Arial" panose="020B0604020202020204" pitchFamily="34" charset="0"/>
              <a:buChar char="•"/>
            </a:pPr>
            <a:endParaRPr lang="en-US" altLang="en-US" sz="1650" dirty="0">
              <a:cs typeface="Optima"/>
            </a:endParaRPr>
          </a:p>
          <a:p>
            <a:pPr marL="600075" lvl="1" indent="-257175">
              <a:buFont typeface="Arial" panose="020B0604020202020204" pitchFamily="34" charset="0"/>
              <a:buChar char="•"/>
            </a:pPr>
            <a:endParaRPr lang="en-US" altLang="en-US" sz="1650" dirty="0">
              <a:cs typeface="Optima"/>
            </a:endParaRPr>
          </a:p>
          <a:p>
            <a:pPr marL="600075" lvl="1" indent="-257175">
              <a:buFont typeface="Arial" panose="020B0604020202020204" pitchFamily="34" charset="0"/>
              <a:buChar char="•"/>
            </a:pPr>
            <a:endParaRPr lang="en-US" altLang="en-US" sz="1800" dirty="0">
              <a:cs typeface="Optima"/>
            </a:endParaRPr>
          </a:p>
          <a:p>
            <a:pPr marL="600075" lvl="1" indent="-257175">
              <a:buFont typeface="Arial" panose="020B0604020202020204" pitchFamily="34" charset="0"/>
              <a:buChar char="•"/>
            </a:pPr>
            <a:endParaRPr lang="en-US" altLang="en-US" sz="1800" dirty="0">
              <a:cs typeface="Optima"/>
            </a:endParaRPr>
          </a:p>
          <a:p>
            <a:pPr marL="600075" lvl="1" indent="-257175">
              <a:buFont typeface="Arial" panose="020B0604020202020204" pitchFamily="34" charset="0"/>
              <a:buChar char="•"/>
            </a:pPr>
            <a:endParaRPr lang="en-US" altLang="en-US" sz="1800" dirty="0">
              <a:cs typeface="Optima"/>
            </a:endParaRPr>
          </a:p>
          <a:p>
            <a:pPr marL="342900" lvl="1" indent="0">
              <a:buNone/>
            </a:pPr>
            <a:endParaRPr lang="en-US" altLang="en-US" sz="1800" dirty="0">
              <a:cs typeface="Optima"/>
            </a:endParaRPr>
          </a:p>
          <a:p>
            <a:pPr marL="342900" lvl="1" indent="0">
              <a:buNone/>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342900" lvl="1" indent="0">
              <a:buNone/>
            </a:pPr>
            <a:endParaRPr lang="en-US" sz="1800" dirty="0"/>
          </a:p>
          <a:p>
            <a:pPr marL="342900" lvl="1" indent="0">
              <a:buNone/>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0" indent="0">
              <a:buNone/>
            </a:pPr>
            <a:endParaRPr lang="en-US" dirty="0"/>
          </a:p>
        </p:txBody>
      </p:sp>
      <p:sp>
        <p:nvSpPr>
          <p:cNvPr id="2" name="Title 1"/>
          <p:cNvSpPr>
            <a:spLocks noGrp="1"/>
          </p:cNvSpPr>
          <p:nvPr>
            <p:ph type="title"/>
          </p:nvPr>
        </p:nvSpPr>
        <p:spPr/>
        <p:txBody>
          <a:bodyPr/>
          <a:lstStyle/>
          <a:p>
            <a:r>
              <a:rPr lang="en-US" dirty="0"/>
              <a:t>Grades </a:t>
            </a:r>
            <a:r>
              <a:rPr lang="en-US" dirty="0" smtClean="0"/>
              <a:t>6–8:  Overarching Revisions</a:t>
            </a:r>
            <a:endParaRPr lang="en-US" dirty="0"/>
          </a:p>
        </p:txBody>
      </p:sp>
    </p:spTree>
    <p:extLst>
      <p:ext uri="{BB962C8B-B14F-4D97-AF65-F5344CB8AC3E}">
        <p14:creationId xmlns:p14="http://schemas.microsoft.com/office/powerpoint/2010/main" val="1380922432"/>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endParaRPr lang="en-US" sz="2000" b="1" dirty="0" smtClean="0">
              <a:solidFill>
                <a:srgbClr val="FF0000"/>
              </a:solidFill>
            </a:endParaRPr>
          </a:p>
          <a:p>
            <a:pPr marL="0" indent="0" algn="ctr">
              <a:buNone/>
            </a:pPr>
            <a:r>
              <a:rPr lang="en-US" sz="2000" b="1" dirty="0" smtClean="0">
                <a:solidFill>
                  <a:srgbClr val="FF0000"/>
                </a:solidFill>
              </a:rPr>
              <a:t>Current Standard </a:t>
            </a:r>
          </a:p>
          <a:p>
            <a:pPr marL="0" indent="0">
              <a:buNone/>
            </a:pPr>
            <a:r>
              <a:rPr lang="en-US" sz="2000" b="1" dirty="0"/>
              <a:t>6.EE.C.9 </a:t>
            </a:r>
            <a:r>
              <a:rPr lang="en-US" sz="2000" dirty="0"/>
              <a:t>Use variables to represent two quantities in a real-world problem </a:t>
            </a:r>
            <a:r>
              <a:rPr lang="en-US" sz="2000" dirty="0" smtClean="0"/>
              <a:t>that change </a:t>
            </a:r>
            <a:r>
              <a:rPr lang="en-US" sz="2000" dirty="0"/>
              <a:t>in relationship to one another. </a:t>
            </a:r>
            <a:r>
              <a:rPr lang="en-US" sz="2000" i="1" dirty="0"/>
              <a:t>For example, Susan is putting money in </a:t>
            </a:r>
            <a:r>
              <a:rPr lang="en-US" sz="2000" i="1" dirty="0" smtClean="0"/>
              <a:t>her savings </a:t>
            </a:r>
            <a:r>
              <a:rPr lang="en-US" sz="2000" i="1" dirty="0"/>
              <a:t>account by depositing a set amount each week (50). Represent </a:t>
            </a:r>
            <a:r>
              <a:rPr lang="en-US" sz="2000" i="1" dirty="0" smtClean="0"/>
              <a:t>her savings </a:t>
            </a:r>
            <a:r>
              <a:rPr lang="en-US" sz="2000" i="1" dirty="0"/>
              <a:t>account balance with respect to the number of weekly deposits (</a:t>
            </a:r>
            <a:r>
              <a:rPr lang="en-US" sz="2000" dirty="0"/>
              <a:t>s = 50w</a:t>
            </a:r>
            <a:r>
              <a:rPr lang="en-US" sz="2000" i="1" dirty="0" smtClean="0"/>
              <a:t>, illustrating </a:t>
            </a:r>
            <a:r>
              <a:rPr lang="en-US" sz="2000" i="1" dirty="0"/>
              <a:t>the relationship between balance amount </a:t>
            </a:r>
            <a:r>
              <a:rPr lang="en-US" sz="2000" dirty="0"/>
              <a:t>s </a:t>
            </a:r>
            <a:r>
              <a:rPr lang="en-US" sz="2000" i="1" dirty="0"/>
              <a:t>and number of weeks </a:t>
            </a:r>
            <a:r>
              <a:rPr lang="en-US" sz="2000" dirty="0"/>
              <a:t>w</a:t>
            </a:r>
            <a:r>
              <a:rPr lang="en-US" sz="2000" i="1" dirty="0" smtClean="0"/>
              <a:t>). </a:t>
            </a:r>
            <a:r>
              <a:rPr lang="en-US" sz="2000" dirty="0" smtClean="0"/>
              <a:t>Write </a:t>
            </a:r>
            <a:r>
              <a:rPr lang="en-US" sz="2000" dirty="0"/>
              <a:t>an equation to express one quantity, thought of as the </a:t>
            </a:r>
            <a:r>
              <a:rPr lang="en-US" sz="2000" dirty="0" smtClean="0"/>
              <a:t>dependent variable</a:t>
            </a:r>
            <a:r>
              <a:rPr lang="en-US" sz="2000" dirty="0"/>
              <a:t>, in terms of the other quantity, thought of as the </a:t>
            </a:r>
            <a:r>
              <a:rPr lang="en-US" sz="2000" dirty="0" smtClean="0"/>
              <a:t>independent variable.  Analyze </a:t>
            </a:r>
            <a:r>
              <a:rPr lang="en-US" sz="2000" dirty="0"/>
              <a:t>the relationship between the dependent and </a:t>
            </a:r>
            <a:r>
              <a:rPr lang="en-US" sz="2000" dirty="0" smtClean="0"/>
              <a:t>independent variables </a:t>
            </a:r>
            <a:r>
              <a:rPr lang="en-US" sz="2000" dirty="0"/>
              <a:t>using graphs and tables, and relate these to the equation.</a:t>
            </a:r>
            <a:endParaRPr lang="en-US" sz="2000" b="1" dirty="0">
              <a:solidFill>
                <a:srgbClr val="FF0000"/>
              </a:solidFill>
            </a:endParaRPr>
          </a:p>
          <a:p>
            <a:pPr marL="0" indent="0">
              <a:buNone/>
            </a:pPr>
            <a:endParaRPr lang="en-US" sz="2000" b="1" dirty="0">
              <a:solidFill>
                <a:srgbClr val="FF0000"/>
              </a:solidFill>
            </a:endParaRPr>
          </a:p>
          <a:p>
            <a:pPr marL="0" indent="0">
              <a:buNone/>
            </a:pPr>
            <a:endParaRPr lang="en-US" sz="2000" b="1" dirty="0" smtClean="0">
              <a:solidFill>
                <a:srgbClr val="FF0000"/>
              </a:solidFill>
            </a:endParaRPr>
          </a:p>
          <a:p>
            <a:pPr marL="0" indent="0" algn="ctr">
              <a:buNone/>
            </a:pPr>
            <a:endParaRPr lang="en-US" sz="2000" b="1" dirty="0">
              <a:solidFill>
                <a:srgbClr val="FF0000"/>
              </a:solidFill>
            </a:endParaRPr>
          </a:p>
          <a:p>
            <a:pPr marL="0" indent="0" algn="ctr">
              <a:buNone/>
            </a:pPr>
            <a:endParaRPr lang="en-US" sz="2000" b="1" dirty="0" smtClean="0">
              <a:solidFill>
                <a:srgbClr val="FF0000"/>
              </a:solidFill>
            </a:endParaRPr>
          </a:p>
          <a:p>
            <a:pPr marL="0" indent="0">
              <a:buNone/>
            </a:pPr>
            <a:endParaRPr lang="en-US" sz="2000" b="1" dirty="0" smtClean="0">
              <a:solidFill>
                <a:srgbClr val="FF0000"/>
              </a:solidFill>
            </a:endParaRPr>
          </a:p>
          <a:p>
            <a:pPr marL="0" indent="0" algn="ctr">
              <a:buNone/>
            </a:pPr>
            <a:endParaRPr lang="en-US" sz="2800" b="1" dirty="0">
              <a:solidFill>
                <a:srgbClr val="FF0000"/>
              </a:solidFill>
            </a:endParaRPr>
          </a:p>
          <a:p>
            <a:pPr marL="0" indent="0">
              <a:buNone/>
            </a:pPr>
            <a:endParaRPr lang="en-US" b="1" dirty="0" smtClean="0"/>
          </a:p>
          <a:p>
            <a:endParaRPr lang="en-US" b="1" dirty="0"/>
          </a:p>
          <a:p>
            <a:pPr marL="0" indent="0">
              <a:buNone/>
            </a:pPr>
            <a:endParaRPr lang="en-US" b="1" dirty="0" smtClean="0"/>
          </a:p>
          <a:p>
            <a:endParaRPr lang="en-US" sz="2200" dirty="0"/>
          </a:p>
          <a:p>
            <a:endParaRPr lang="en-US" sz="1650" dirty="0"/>
          </a:p>
          <a:p>
            <a:endParaRPr lang="en-US" sz="1650" dirty="0"/>
          </a:p>
          <a:p>
            <a:endParaRPr lang="en-US" sz="1650" dirty="0"/>
          </a:p>
          <a:p>
            <a:pPr marL="342900" lvl="1" indent="0">
              <a:buNone/>
            </a:pPr>
            <a:endParaRPr lang="en-US" altLang="en-US" sz="1650" dirty="0">
              <a:cs typeface="Optima"/>
            </a:endParaRPr>
          </a:p>
          <a:p>
            <a:pPr marL="600075" lvl="1" indent="-257175">
              <a:buFont typeface="Arial" panose="020B0604020202020204" pitchFamily="34" charset="0"/>
              <a:buChar char="•"/>
            </a:pPr>
            <a:endParaRPr lang="en-US" altLang="en-US" sz="1650" dirty="0">
              <a:cs typeface="Optima"/>
            </a:endParaRPr>
          </a:p>
          <a:p>
            <a:pPr marL="600075" lvl="1" indent="-257175">
              <a:buFont typeface="Arial" panose="020B0604020202020204" pitchFamily="34" charset="0"/>
              <a:buChar char="•"/>
            </a:pPr>
            <a:endParaRPr lang="en-US" altLang="en-US" sz="1650" dirty="0">
              <a:cs typeface="Optima"/>
            </a:endParaRPr>
          </a:p>
          <a:p>
            <a:pPr marL="600075" lvl="1" indent="-257175">
              <a:buFont typeface="Arial" panose="020B0604020202020204" pitchFamily="34" charset="0"/>
              <a:buChar char="•"/>
            </a:pPr>
            <a:endParaRPr lang="en-US" altLang="en-US" sz="1800" dirty="0">
              <a:cs typeface="Optima"/>
            </a:endParaRPr>
          </a:p>
          <a:p>
            <a:pPr marL="600075" lvl="1" indent="-257175">
              <a:buFont typeface="Arial" panose="020B0604020202020204" pitchFamily="34" charset="0"/>
              <a:buChar char="•"/>
            </a:pPr>
            <a:endParaRPr lang="en-US" altLang="en-US" sz="1800" dirty="0">
              <a:cs typeface="Optima"/>
            </a:endParaRPr>
          </a:p>
          <a:p>
            <a:pPr marL="600075" lvl="1" indent="-257175">
              <a:buFont typeface="Arial" panose="020B0604020202020204" pitchFamily="34" charset="0"/>
              <a:buChar char="•"/>
            </a:pPr>
            <a:endParaRPr lang="en-US" altLang="en-US" sz="1800" dirty="0">
              <a:cs typeface="Optima"/>
            </a:endParaRPr>
          </a:p>
          <a:p>
            <a:pPr marL="342900" lvl="1" indent="0">
              <a:buNone/>
            </a:pPr>
            <a:endParaRPr lang="en-US" altLang="en-US" sz="1800" dirty="0">
              <a:cs typeface="Optima"/>
            </a:endParaRPr>
          </a:p>
          <a:p>
            <a:pPr marL="342900" lvl="1" indent="0">
              <a:buNone/>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342900" lvl="1" indent="0">
              <a:buNone/>
            </a:pPr>
            <a:endParaRPr lang="en-US" sz="1800" dirty="0"/>
          </a:p>
          <a:p>
            <a:pPr marL="342900" lvl="1" indent="0">
              <a:buNone/>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0" indent="0">
              <a:buNone/>
            </a:pPr>
            <a:endParaRPr lang="en-US" dirty="0"/>
          </a:p>
        </p:txBody>
      </p:sp>
      <p:sp>
        <p:nvSpPr>
          <p:cNvPr id="2" name="Title 1"/>
          <p:cNvSpPr>
            <a:spLocks noGrp="1"/>
          </p:cNvSpPr>
          <p:nvPr>
            <p:ph type="title"/>
          </p:nvPr>
        </p:nvSpPr>
        <p:spPr/>
        <p:txBody>
          <a:bodyPr/>
          <a:lstStyle/>
          <a:p>
            <a:r>
              <a:rPr lang="en-US" dirty="0"/>
              <a:t>Grades </a:t>
            </a:r>
            <a:r>
              <a:rPr lang="en-US" dirty="0" smtClean="0"/>
              <a:t>6–8:  Sample Revision</a:t>
            </a:r>
            <a:endParaRPr lang="en-US" dirty="0"/>
          </a:p>
        </p:txBody>
      </p:sp>
    </p:spTree>
    <p:extLst>
      <p:ext uri="{BB962C8B-B14F-4D97-AF65-F5344CB8AC3E}">
        <p14:creationId xmlns:p14="http://schemas.microsoft.com/office/powerpoint/2010/main" val="1646791395"/>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20000"/>
          </a:bodyPr>
          <a:lstStyle/>
          <a:p>
            <a:pPr marL="0" indent="0" algn="ctr">
              <a:buNone/>
            </a:pPr>
            <a:endParaRPr lang="en-US" sz="2000" b="1" dirty="0" smtClean="0">
              <a:solidFill>
                <a:srgbClr val="FF0000"/>
              </a:solidFill>
            </a:endParaRPr>
          </a:p>
          <a:p>
            <a:pPr marL="0" indent="0" algn="ctr">
              <a:buNone/>
            </a:pPr>
            <a:r>
              <a:rPr lang="en-US" b="1" dirty="0" smtClean="0">
                <a:solidFill>
                  <a:srgbClr val="FF0000"/>
                </a:solidFill>
              </a:rPr>
              <a:t>Revised Standard </a:t>
            </a:r>
          </a:p>
          <a:p>
            <a:pPr marL="0" indent="0">
              <a:buNone/>
            </a:pPr>
            <a:r>
              <a:rPr lang="en-US" b="1" dirty="0"/>
              <a:t>6.EE.C.9 </a:t>
            </a:r>
            <a:r>
              <a:rPr lang="en-US" dirty="0"/>
              <a:t>Use variables to represent two quantities in a real-world problem </a:t>
            </a:r>
            <a:r>
              <a:rPr lang="en-US" dirty="0" smtClean="0"/>
              <a:t>that change </a:t>
            </a:r>
            <a:r>
              <a:rPr lang="en-US" dirty="0"/>
              <a:t>in relationship to one another. </a:t>
            </a:r>
            <a:r>
              <a:rPr lang="en-US" i="1" dirty="0"/>
              <a:t>For example, Susan is putting money in </a:t>
            </a:r>
            <a:r>
              <a:rPr lang="en-US" i="1" dirty="0" smtClean="0"/>
              <a:t>her savings </a:t>
            </a:r>
            <a:r>
              <a:rPr lang="en-US" i="1" dirty="0"/>
              <a:t>account by depositing a set amount each week (50). Represent </a:t>
            </a:r>
            <a:r>
              <a:rPr lang="en-US" i="1" dirty="0" smtClean="0"/>
              <a:t>her savings </a:t>
            </a:r>
            <a:r>
              <a:rPr lang="en-US" i="1" dirty="0"/>
              <a:t>account balance with respect to the number of weekly deposits (</a:t>
            </a:r>
            <a:r>
              <a:rPr lang="en-US" dirty="0"/>
              <a:t>s = 50w</a:t>
            </a:r>
            <a:r>
              <a:rPr lang="en-US" i="1" dirty="0" smtClean="0"/>
              <a:t>, illustrating </a:t>
            </a:r>
            <a:r>
              <a:rPr lang="en-US" i="1" dirty="0"/>
              <a:t>the relationship between balance amount </a:t>
            </a:r>
            <a:r>
              <a:rPr lang="en-US" dirty="0"/>
              <a:t>s </a:t>
            </a:r>
            <a:r>
              <a:rPr lang="en-US" i="1" dirty="0"/>
              <a:t>and number of weeks </a:t>
            </a:r>
            <a:r>
              <a:rPr lang="en-US" dirty="0"/>
              <a:t>w</a:t>
            </a:r>
            <a:r>
              <a:rPr lang="en-US" i="1" dirty="0" smtClean="0"/>
              <a:t>). </a:t>
            </a:r>
          </a:p>
          <a:p>
            <a:pPr marL="0" indent="0">
              <a:buNone/>
            </a:pPr>
            <a:endParaRPr lang="en-US" i="1" dirty="0" smtClean="0"/>
          </a:p>
          <a:p>
            <a:pPr marL="0" indent="0">
              <a:buNone/>
            </a:pPr>
            <a:r>
              <a:rPr lang="en-US" b="1" dirty="0" smtClean="0"/>
              <a:t>a. </a:t>
            </a:r>
            <a:r>
              <a:rPr lang="en-US" dirty="0" smtClean="0"/>
              <a:t>Write </a:t>
            </a:r>
            <a:r>
              <a:rPr lang="en-US" dirty="0"/>
              <a:t>an equation to express one quantity, thought of as the </a:t>
            </a:r>
            <a:r>
              <a:rPr lang="en-US" dirty="0" smtClean="0"/>
              <a:t>dependent variable</a:t>
            </a:r>
            <a:r>
              <a:rPr lang="en-US" dirty="0"/>
              <a:t>, in terms of the other quantity, thought of as the </a:t>
            </a:r>
            <a:r>
              <a:rPr lang="en-US" dirty="0" smtClean="0"/>
              <a:t>independent variable.</a:t>
            </a:r>
          </a:p>
          <a:p>
            <a:pPr marL="0" indent="0">
              <a:buNone/>
            </a:pPr>
            <a:endParaRPr lang="en-US" dirty="0"/>
          </a:p>
          <a:p>
            <a:pPr marL="0" indent="0">
              <a:buNone/>
            </a:pPr>
            <a:r>
              <a:rPr lang="en-US" b="1" dirty="0" smtClean="0"/>
              <a:t>b</a:t>
            </a:r>
            <a:r>
              <a:rPr lang="en-US" b="1" dirty="0"/>
              <a:t>. </a:t>
            </a:r>
            <a:r>
              <a:rPr lang="en-US" dirty="0"/>
              <a:t>Analyze the relationship between the dependent and independent</a:t>
            </a:r>
          </a:p>
          <a:p>
            <a:pPr marL="0" indent="0">
              <a:buNone/>
            </a:pPr>
            <a:r>
              <a:rPr lang="en-US" dirty="0"/>
              <a:t>variables using graphs and tables, and relate these to the equation.</a:t>
            </a:r>
            <a:endParaRPr lang="en-US" b="1" dirty="0">
              <a:solidFill>
                <a:srgbClr val="FF0000"/>
              </a:solidFill>
            </a:endParaRPr>
          </a:p>
          <a:p>
            <a:pPr marL="0" indent="0">
              <a:buNone/>
            </a:pPr>
            <a:endParaRPr lang="en-US" sz="2000" b="1" dirty="0">
              <a:solidFill>
                <a:srgbClr val="FF0000"/>
              </a:solidFill>
            </a:endParaRPr>
          </a:p>
          <a:p>
            <a:pPr marL="0" indent="0">
              <a:buNone/>
            </a:pPr>
            <a:endParaRPr lang="en-US" sz="2000" b="1" dirty="0" smtClean="0">
              <a:solidFill>
                <a:srgbClr val="FF0000"/>
              </a:solidFill>
            </a:endParaRPr>
          </a:p>
          <a:p>
            <a:pPr marL="0" indent="0" algn="ctr">
              <a:buNone/>
            </a:pPr>
            <a:endParaRPr lang="en-US" sz="2000" b="1" dirty="0">
              <a:solidFill>
                <a:srgbClr val="FF0000"/>
              </a:solidFill>
            </a:endParaRPr>
          </a:p>
          <a:p>
            <a:pPr marL="0" indent="0" algn="ctr">
              <a:buNone/>
            </a:pPr>
            <a:endParaRPr lang="en-US" sz="2000" b="1" dirty="0" smtClean="0">
              <a:solidFill>
                <a:srgbClr val="FF0000"/>
              </a:solidFill>
            </a:endParaRPr>
          </a:p>
          <a:p>
            <a:pPr marL="0" indent="0">
              <a:buNone/>
            </a:pPr>
            <a:endParaRPr lang="en-US" sz="2000" b="1" dirty="0" smtClean="0">
              <a:solidFill>
                <a:srgbClr val="FF0000"/>
              </a:solidFill>
            </a:endParaRPr>
          </a:p>
          <a:p>
            <a:pPr marL="0" indent="0" algn="ctr">
              <a:buNone/>
            </a:pPr>
            <a:endParaRPr lang="en-US" sz="2800" b="1" dirty="0">
              <a:solidFill>
                <a:srgbClr val="FF0000"/>
              </a:solidFill>
            </a:endParaRPr>
          </a:p>
          <a:p>
            <a:pPr marL="0" indent="0">
              <a:buNone/>
            </a:pPr>
            <a:endParaRPr lang="en-US" b="1" dirty="0" smtClean="0"/>
          </a:p>
          <a:p>
            <a:endParaRPr lang="en-US" b="1" dirty="0"/>
          </a:p>
          <a:p>
            <a:pPr marL="0" indent="0">
              <a:buNone/>
            </a:pPr>
            <a:endParaRPr lang="en-US" b="1" dirty="0" smtClean="0"/>
          </a:p>
          <a:p>
            <a:endParaRPr lang="en-US" sz="2200" dirty="0"/>
          </a:p>
          <a:p>
            <a:endParaRPr lang="en-US" sz="1650" dirty="0"/>
          </a:p>
          <a:p>
            <a:endParaRPr lang="en-US" sz="1650" dirty="0"/>
          </a:p>
          <a:p>
            <a:endParaRPr lang="en-US" sz="1650" dirty="0"/>
          </a:p>
          <a:p>
            <a:pPr marL="342900" lvl="1" indent="0">
              <a:buNone/>
            </a:pPr>
            <a:endParaRPr lang="en-US" altLang="en-US" sz="1650" dirty="0">
              <a:cs typeface="Optima"/>
            </a:endParaRPr>
          </a:p>
          <a:p>
            <a:pPr marL="600075" lvl="1" indent="-257175">
              <a:buFont typeface="Arial" panose="020B0604020202020204" pitchFamily="34" charset="0"/>
              <a:buChar char="•"/>
            </a:pPr>
            <a:endParaRPr lang="en-US" altLang="en-US" sz="1650" dirty="0">
              <a:cs typeface="Optima"/>
            </a:endParaRPr>
          </a:p>
          <a:p>
            <a:pPr marL="600075" lvl="1" indent="-257175">
              <a:buFont typeface="Arial" panose="020B0604020202020204" pitchFamily="34" charset="0"/>
              <a:buChar char="•"/>
            </a:pPr>
            <a:endParaRPr lang="en-US" altLang="en-US" sz="1650" dirty="0">
              <a:cs typeface="Optima"/>
            </a:endParaRPr>
          </a:p>
          <a:p>
            <a:pPr marL="600075" lvl="1" indent="-257175">
              <a:buFont typeface="Arial" panose="020B0604020202020204" pitchFamily="34" charset="0"/>
              <a:buChar char="•"/>
            </a:pPr>
            <a:endParaRPr lang="en-US" altLang="en-US" sz="1800" dirty="0">
              <a:cs typeface="Optima"/>
            </a:endParaRPr>
          </a:p>
          <a:p>
            <a:pPr marL="600075" lvl="1" indent="-257175">
              <a:buFont typeface="Arial" panose="020B0604020202020204" pitchFamily="34" charset="0"/>
              <a:buChar char="•"/>
            </a:pPr>
            <a:endParaRPr lang="en-US" altLang="en-US" sz="1800" dirty="0">
              <a:cs typeface="Optima"/>
            </a:endParaRPr>
          </a:p>
          <a:p>
            <a:pPr marL="600075" lvl="1" indent="-257175">
              <a:buFont typeface="Arial" panose="020B0604020202020204" pitchFamily="34" charset="0"/>
              <a:buChar char="•"/>
            </a:pPr>
            <a:endParaRPr lang="en-US" altLang="en-US" sz="1800" dirty="0">
              <a:cs typeface="Optima"/>
            </a:endParaRPr>
          </a:p>
          <a:p>
            <a:pPr marL="342900" lvl="1" indent="0">
              <a:buNone/>
            </a:pPr>
            <a:endParaRPr lang="en-US" altLang="en-US" sz="1800" dirty="0">
              <a:cs typeface="Optima"/>
            </a:endParaRPr>
          </a:p>
          <a:p>
            <a:pPr marL="342900" lvl="1" indent="0">
              <a:buNone/>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342900" lvl="1" indent="0">
              <a:buNone/>
            </a:pPr>
            <a:endParaRPr lang="en-US" sz="1800" dirty="0"/>
          </a:p>
          <a:p>
            <a:pPr marL="342900" lvl="1" indent="0">
              <a:buNone/>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0" indent="0">
              <a:buNone/>
            </a:pPr>
            <a:endParaRPr lang="en-US" dirty="0"/>
          </a:p>
        </p:txBody>
      </p:sp>
      <p:sp>
        <p:nvSpPr>
          <p:cNvPr id="2" name="Title 1"/>
          <p:cNvSpPr>
            <a:spLocks noGrp="1"/>
          </p:cNvSpPr>
          <p:nvPr>
            <p:ph type="title"/>
          </p:nvPr>
        </p:nvSpPr>
        <p:spPr/>
        <p:txBody>
          <a:bodyPr/>
          <a:lstStyle/>
          <a:p>
            <a:r>
              <a:rPr lang="en-US" dirty="0"/>
              <a:t>Grades </a:t>
            </a:r>
            <a:r>
              <a:rPr lang="en-US" dirty="0" smtClean="0"/>
              <a:t>6–8:  Sample Revision</a:t>
            </a:r>
            <a:endParaRPr lang="en-US" dirty="0"/>
          </a:p>
        </p:txBody>
      </p:sp>
    </p:spTree>
    <p:extLst>
      <p:ext uri="{BB962C8B-B14F-4D97-AF65-F5344CB8AC3E}">
        <p14:creationId xmlns:p14="http://schemas.microsoft.com/office/powerpoint/2010/main" val="41920195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179095"/>
            <a:ext cx="8839200" cy="4800600"/>
          </a:xfrm>
        </p:spPr>
        <p:txBody>
          <a:bodyPr>
            <a:normAutofit fontScale="92500" lnSpcReduction="10000"/>
          </a:bodyPr>
          <a:lstStyle/>
          <a:p>
            <a:pPr marL="0" indent="0">
              <a:buNone/>
            </a:pPr>
            <a:r>
              <a:rPr lang="en-US" b="1" u="sng" dirty="0" smtClean="0"/>
              <a:t>January </a:t>
            </a:r>
          </a:p>
          <a:p>
            <a:r>
              <a:rPr lang="en-US" dirty="0" smtClean="0"/>
              <a:t>One </a:t>
            </a:r>
            <a:r>
              <a:rPr lang="en-US" dirty="0"/>
              <a:t>d</a:t>
            </a:r>
            <a:r>
              <a:rPr lang="en-US" dirty="0" smtClean="0"/>
              <a:t>ay</a:t>
            </a:r>
            <a:endParaRPr lang="en-US" dirty="0"/>
          </a:p>
          <a:p>
            <a:r>
              <a:rPr lang="en-US" dirty="0" smtClean="0"/>
              <a:t>Overview of the revised </a:t>
            </a:r>
            <a:r>
              <a:rPr lang="en-US" dirty="0"/>
              <a:t>s</a:t>
            </a:r>
            <a:r>
              <a:rPr lang="en-US" dirty="0" smtClean="0"/>
              <a:t>tandards</a:t>
            </a:r>
          </a:p>
          <a:p>
            <a:r>
              <a:rPr lang="en-US" dirty="0" smtClean="0"/>
              <a:t>Preliminary discussion around evaluating </a:t>
            </a:r>
            <a:r>
              <a:rPr lang="en-US" dirty="0"/>
              <a:t>d</a:t>
            </a:r>
            <a:r>
              <a:rPr lang="en-US" dirty="0" smtClean="0"/>
              <a:t>istrict </a:t>
            </a:r>
            <a:r>
              <a:rPr lang="en-US" dirty="0"/>
              <a:t>s</a:t>
            </a:r>
            <a:r>
              <a:rPr lang="en-US" dirty="0" smtClean="0"/>
              <a:t>tructures for alignment to the revised </a:t>
            </a:r>
            <a:r>
              <a:rPr lang="en-US" dirty="0"/>
              <a:t>s</a:t>
            </a:r>
            <a:r>
              <a:rPr lang="en-US" dirty="0" smtClean="0"/>
              <a:t>tandards</a:t>
            </a:r>
          </a:p>
          <a:p>
            <a:pPr>
              <a:buFont typeface="Arial" panose="020B0604020202020204" pitchFamily="34" charset="0"/>
              <a:buChar char="•"/>
            </a:pPr>
            <a:endParaRPr lang="en-US" dirty="0"/>
          </a:p>
          <a:p>
            <a:pPr marL="0" indent="0">
              <a:buNone/>
            </a:pPr>
            <a:r>
              <a:rPr lang="en-US" b="1" u="sng" dirty="0" smtClean="0"/>
              <a:t>March</a:t>
            </a:r>
          </a:p>
          <a:p>
            <a:r>
              <a:rPr lang="en-US" dirty="0" smtClean="0"/>
              <a:t>Two consecutive days</a:t>
            </a:r>
          </a:p>
          <a:p>
            <a:r>
              <a:rPr lang="en-US" dirty="0" smtClean="0"/>
              <a:t>Continued evaluation of district structures, particularly related to assessment and instructional materials</a:t>
            </a:r>
          </a:p>
          <a:p>
            <a:r>
              <a:rPr lang="en-US" dirty="0" smtClean="0"/>
              <a:t>Connections to additional state programs that support the revised standards</a:t>
            </a:r>
          </a:p>
          <a:p>
            <a:r>
              <a:rPr lang="en-US" dirty="0" smtClean="0"/>
              <a:t>Development of a district </a:t>
            </a:r>
            <a:r>
              <a:rPr lang="en-US" dirty="0"/>
              <a:t>i</a:t>
            </a:r>
            <a:r>
              <a:rPr lang="en-US" dirty="0" smtClean="0"/>
              <a:t>mplementation </a:t>
            </a:r>
            <a:r>
              <a:rPr lang="en-US" dirty="0"/>
              <a:t>p</a:t>
            </a:r>
            <a:r>
              <a:rPr lang="en-US" dirty="0" smtClean="0"/>
              <a:t>lan</a:t>
            </a:r>
          </a:p>
          <a:p>
            <a:endParaRPr lang="en-US" dirty="0" smtClean="0"/>
          </a:p>
          <a:p>
            <a:endParaRPr lang="en-US" dirty="0"/>
          </a:p>
        </p:txBody>
      </p:sp>
      <p:sp>
        <p:nvSpPr>
          <p:cNvPr id="3" name="Title 2"/>
          <p:cNvSpPr>
            <a:spLocks noGrp="1"/>
          </p:cNvSpPr>
          <p:nvPr>
            <p:ph type="title"/>
          </p:nvPr>
        </p:nvSpPr>
        <p:spPr>
          <a:xfrm>
            <a:off x="76200" y="264695"/>
            <a:ext cx="8305800" cy="914400"/>
          </a:xfrm>
        </p:spPr>
        <p:txBody>
          <a:bodyPr/>
          <a:lstStyle/>
          <a:p>
            <a:r>
              <a:rPr lang="en-US" dirty="0" smtClean="0"/>
              <a:t>Training Structure – District Teams</a:t>
            </a:r>
            <a:endParaRPr lang="en-US" dirty="0"/>
          </a:p>
        </p:txBody>
      </p:sp>
    </p:spTree>
    <p:extLst>
      <p:ext uri="{BB962C8B-B14F-4D97-AF65-F5344CB8AC3E}">
        <p14:creationId xmlns:p14="http://schemas.microsoft.com/office/powerpoint/2010/main" val="693463153"/>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endParaRPr lang="en-US" b="1" dirty="0" smtClean="0"/>
          </a:p>
          <a:p>
            <a:endParaRPr lang="en-US" b="1" dirty="0"/>
          </a:p>
          <a:p>
            <a:pPr marL="0" indent="0" algn="ctr">
              <a:buNone/>
            </a:pPr>
            <a:r>
              <a:rPr lang="en-US" sz="2000" b="1" dirty="0" smtClean="0">
                <a:solidFill>
                  <a:srgbClr val="FF0000"/>
                </a:solidFill>
              </a:rPr>
              <a:t>Removed </a:t>
            </a:r>
            <a:r>
              <a:rPr lang="en-US" sz="2000" b="1" dirty="0">
                <a:solidFill>
                  <a:srgbClr val="FF0000"/>
                </a:solidFill>
              </a:rPr>
              <a:t>Standard </a:t>
            </a:r>
            <a:endParaRPr lang="en-US" sz="2000" b="1" dirty="0" smtClean="0">
              <a:solidFill>
                <a:srgbClr val="FF0000"/>
              </a:solidFill>
            </a:endParaRPr>
          </a:p>
          <a:p>
            <a:pPr marL="0" indent="0">
              <a:buNone/>
            </a:pPr>
            <a:r>
              <a:rPr lang="en-US" sz="2000" b="1" dirty="0" smtClean="0"/>
              <a:t>7.G.A.3</a:t>
            </a:r>
            <a:r>
              <a:rPr lang="en-US" sz="2000" dirty="0" smtClean="0"/>
              <a:t>  Describe </a:t>
            </a:r>
            <a:r>
              <a:rPr lang="en-US" sz="2000" dirty="0"/>
              <a:t>the two-dimensional figures that result from slicing three dimensional figures, as in plane sections of right rectangular prisms and right rectangular pyramids</a:t>
            </a:r>
            <a:endParaRPr lang="en-US" sz="2000" b="1" dirty="0">
              <a:solidFill>
                <a:srgbClr val="FF0000"/>
              </a:solidFill>
            </a:endParaRPr>
          </a:p>
          <a:p>
            <a:pPr marL="0" indent="0">
              <a:buNone/>
            </a:pPr>
            <a:endParaRPr lang="en-US" sz="2000" b="1" dirty="0"/>
          </a:p>
          <a:p>
            <a:pPr marL="0" indent="0" algn="ctr">
              <a:buNone/>
            </a:pPr>
            <a:endParaRPr lang="en-US" sz="2000" b="1" dirty="0">
              <a:solidFill>
                <a:srgbClr val="FF0000"/>
              </a:solidFill>
            </a:endParaRPr>
          </a:p>
          <a:p>
            <a:pPr marL="0" indent="0" algn="ctr">
              <a:buNone/>
            </a:pPr>
            <a:endParaRPr lang="en-US" sz="2000" b="1" dirty="0" smtClean="0">
              <a:solidFill>
                <a:srgbClr val="FF0000"/>
              </a:solidFill>
            </a:endParaRPr>
          </a:p>
          <a:p>
            <a:pPr marL="0" indent="0">
              <a:buNone/>
            </a:pPr>
            <a:endParaRPr lang="en-US" sz="2000" b="1" dirty="0" smtClean="0">
              <a:solidFill>
                <a:srgbClr val="FF0000"/>
              </a:solidFill>
            </a:endParaRPr>
          </a:p>
          <a:p>
            <a:pPr marL="0" indent="0" algn="ctr">
              <a:buNone/>
            </a:pPr>
            <a:endParaRPr lang="en-US" sz="2800" b="1" dirty="0">
              <a:solidFill>
                <a:srgbClr val="FF0000"/>
              </a:solidFill>
            </a:endParaRPr>
          </a:p>
          <a:p>
            <a:pPr marL="0" indent="0">
              <a:buNone/>
            </a:pPr>
            <a:endParaRPr lang="en-US" b="1" dirty="0" smtClean="0"/>
          </a:p>
          <a:p>
            <a:endParaRPr lang="en-US" b="1" dirty="0"/>
          </a:p>
          <a:p>
            <a:pPr marL="0" indent="0">
              <a:buNone/>
            </a:pPr>
            <a:endParaRPr lang="en-US" b="1" dirty="0" smtClean="0"/>
          </a:p>
          <a:p>
            <a:endParaRPr lang="en-US" sz="2200" dirty="0"/>
          </a:p>
          <a:p>
            <a:endParaRPr lang="en-US" sz="1650" dirty="0"/>
          </a:p>
          <a:p>
            <a:endParaRPr lang="en-US" sz="1650" dirty="0"/>
          </a:p>
          <a:p>
            <a:endParaRPr lang="en-US" sz="1650" dirty="0"/>
          </a:p>
          <a:p>
            <a:pPr marL="342900" lvl="1" indent="0">
              <a:buNone/>
            </a:pPr>
            <a:endParaRPr lang="en-US" altLang="en-US" sz="1650" dirty="0">
              <a:cs typeface="Optima"/>
            </a:endParaRPr>
          </a:p>
          <a:p>
            <a:pPr marL="600075" lvl="1" indent="-257175">
              <a:buFont typeface="Arial" panose="020B0604020202020204" pitchFamily="34" charset="0"/>
              <a:buChar char="•"/>
            </a:pPr>
            <a:endParaRPr lang="en-US" altLang="en-US" sz="1650" dirty="0">
              <a:cs typeface="Optima"/>
            </a:endParaRPr>
          </a:p>
          <a:p>
            <a:pPr marL="600075" lvl="1" indent="-257175">
              <a:buFont typeface="Arial" panose="020B0604020202020204" pitchFamily="34" charset="0"/>
              <a:buChar char="•"/>
            </a:pPr>
            <a:endParaRPr lang="en-US" altLang="en-US" sz="1650" dirty="0">
              <a:cs typeface="Optima"/>
            </a:endParaRPr>
          </a:p>
          <a:p>
            <a:pPr marL="600075" lvl="1" indent="-257175">
              <a:buFont typeface="Arial" panose="020B0604020202020204" pitchFamily="34" charset="0"/>
              <a:buChar char="•"/>
            </a:pPr>
            <a:endParaRPr lang="en-US" altLang="en-US" sz="1800" dirty="0">
              <a:cs typeface="Optima"/>
            </a:endParaRPr>
          </a:p>
          <a:p>
            <a:pPr marL="600075" lvl="1" indent="-257175">
              <a:buFont typeface="Arial" panose="020B0604020202020204" pitchFamily="34" charset="0"/>
              <a:buChar char="•"/>
            </a:pPr>
            <a:endParaRPr lang="en-US" altLang="en-US" sz="1800" dirty="0">
              <a:cs typeface="Optima"/>
            </a:endParaRPr>
          </a:p>
          <a:p>
            <a:pPr marL="600075" lvl="1" indent="-257175">
              <a:buFont typeface="Arial" panose="020B0604020202020204" pitchFamily="34" charset="0"/>
              <a:buChar char="•"/>
            </a:pPr>
            <a:endParaRPr lang="en-US" altLang="en-US" sz="1800" dirty="0">
              <a:cs typeface="Optima"/>
            </a:endParaRPr>
          </a:p>
          <a:p>
            <a:pPr marL="342900" lvl="1" indent="0">
              <a:buNone/>
            </a:pPr>
            <a:endParaRPr lang="en-US" altLang="en-US" sz="1800" dirty="0">
              <a:cs typeface="Optima"/>
            </a:endParaRPr>
          </a:p>
          <a:p>
            <a:pPr marL="342900" lvl="1" indent="0">
              <a:buNone/>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342900" lvl="1" indent="0">
              <a:buNone/>
            </a:pPr>
            <a:endParaRPr lang="en-US" sz="1800" dirty="0"/>
          </a:p>
          <a:p>
            <a:pPr marL="342900" lvl="1" indent="0">
              <a:buNone/>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0" indent="0">
              <a:buNone/>
            </a:pPr>
            <a:endParaRPr lang="en-US" dirty="0"/>
          </a:p>
        </p:txBody>
      </p:sp>
      <p:sp>
        <p:nvSpPr>
          <p:cNvPr id="2" name="Title 1"/>
          <p:cNvSpPr>
            <a:spLocks noGrp="1"/>
          </p:cNvSpPr>
          <p:nvPr>
            <p:ph type="title"/>
          </p:nvPr>
        </p:nvSpPr>
        <p:spPr/>
        <p:txBody>
          <a:bodyPr/>
          <a:lstStyle/>
          <a:p>
            <a:r>
              <a:rPr lang="en-US" dirty="0"/>
              <a:t>Grades </a:t>
            </a:r>
            <a:r>
              <a:rPr lang="en-US" dirty="0" smtClean="0"/>
              <a:t>6–8:  Sample Revision</a:t>
            </a:r>
            <a:endParaRPr lang="en-US" dirty="0"/>
          </a:p>
        </p:txBody>
      </p:sp>
    </p:spTree>
    <p:extLst>
      <p:ext uri="{BB962C8B-B14F-4D97-AF65-F5344CB8AC3E}">
        <p14:creationId xmlns:p14="http://schemas.microsoft.com/office/powerpoint/2010/main" val="783127434"/>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a:bodyPr>
          <a:lstStyle/>
          <a:p>
            <a:pPr>
              <a:buClr>
                <a:srgbClr val="FF0000"/>
              </a:buClr>
            </a:pPr>
            <a:r>
              <a:rPr lang="en-US" sz="2200" dirty="0" smtClean="0">
                <a:solidFill>
                  <a:schemeClr val="bg1">
                    <a:lumMod val="65000"/>
                  </a:schemeClr>
                </a:solidFill>
              </a:rPr>
              <a:t>Most major work of the grade remains the same</a:t>
            </a:r>
          </a:p>
          <a:p>
            <a:pPr>
              <a:buClr>
                <a:srgbClr val="FF0000"/>
              </a:buClr>
            </a:pPr>
            <a:endParaRPr lang="en-US" sz="2200" dirty="0" smtClean="0">
              <a:solidFill>
                <a:schemeClr val="bg1">
                  <a:lumMod val="65000"/>
                </a:schemeClr>
              </a:solidFill>
            </a:endParaRPr>
          </a:p>
          <a:p>
            <a:pPr marL="342900" lvl="1" indent="-342900">
              <a:buClr>
                <a:srgbClr val="FF0000"/>
              </a:buClr>
              <a:buFont typeface="Wingdings" panose="05000000000000000000" pitchFamily="2" charset="2"/>
              <a:buChar char="§"/>
            </a:pPr>
            <a:r>
              <a:rPr lang="en-US" sz="2200" dirty="0" smtClean="0">
                <a:solidFill>
                  <a:schemeClr val="bg1">
                    <a:lumMod val="65000"/>
                  </a:schemeClr>
                </a:solidFill>
              </a:rPr>
              <a:t>Supporting and additional work of the grade is combined as supporting work of the grade </a:t>
            </a:r>
          </a:p>
          <a:p>
            <a:pPr marL="0" indent="0">
              <a:buClr>
                <a:schemeClr val="bg2"/>
              </a:buClr>
              <a:buNone/>
            </a:pPr>
            <a:endParaRPr lang="en-US" sz="2200" b="1" dirty="0">
              <a:solidFill>
                <a:schemeClr val="bg1">
                  <a:lumMod val="65000"/>
                </a:schemeClr>
              </a:solidFill>
            </a:endParaRPr>
          </a:p>
          <a:p>
            <a:r>
              <a:rPr lang="en-US" sz="2200" dirty="0">
                <a:solidFill>
                  <a:schemeClr val="bg1">
                    <a:lumMod val="65000"/>
                  </a:schemeClr>
                </a:solidFill>
              </a:rPr>
              <a:t>Revised </a:t>
            </a:r>
            <a:r>
              <a:rPr lang="en-US" sz="2200" dirty="0" smtClean="0">
                <a:solidFill>
                  <a:schemeClr val="bg1">
                    <a:lumMod val="65000"/>
                  </a:schemeClr>
                </a:solidFill>
              </a:rPr>
              <a:t>language </a:t>
            </a:r>
            <a:r>
              <a:rPr lang="en-US" sz="2200" dirty="0">
                <a:solidFill>
                  <a:schemeClr val="bg1">
                    <a:lumMod val="65000"/>
                  </a:schemeClr>
                </a:solidFill>
              </a:rPr>
              <a:t>to provide clarity and continuity</a:t>
            </a:r>
          </a:p>
          <a:p>
            <a:endParaRPr lang="en-US" sz="2200" dirty="0">
              <a:solidFill>
                <a:schemeClr val="bg1">
                  <a:lumMod val="65000"/>
                </a:schemeClr>
              </a:solidFill>
            </a:endParaRPr>
          </a:p>
          <a:p>
            <a:r>
              <a:rPr lang="en-US" sz="2200" dirty="0">
                <a:solidFill>
                  <a:schemeClr val="bg1">
                    <a:lumMod val="65000"/>
                  </a:schemeClr>
                </a:solidFill>
              </a:rPr>
              <a:t>Revised a small number of standards to </a:t>
            </a:r>
            <a:r>
              <a:rPr lang="en-US" sz="2200" dirty="0" smtClean="0">
                <a:solidFill>
                  <a:schemeClr val="bg1">
                    <a:lumMod val="65000"/>
                  </a:schemeClr>
                </a:solidFill>
              </a:rPr>
              <a:t>strengthen </a:t>
            </a:r>
            <a:r>
              <a:rPr lang="en-US" sz="2200" dirty="0">
                <a:solidFill>
                  <a:schemeClr val="bg1">
                    <a:lumMod val="65000"/>
                  </a:schemeClr>
                </a:solidFill>
              </a:rPr>
              <a:t>coherence by condensing, expanding, and removing standards</a:t>
            </a:r>
          </a:p>
          <a:p>
            <a:pPr marL="0" indent="0">
              <a:buNone/>
            </a:pPr>
            <a:endParaRPr lang="en-US" sz="2200" dirty="0"/>
          </a:p>
          <a:p>
            <a:r>
              <a:rPr lang="en-US" sz="2200" b="1" dirty="0" smtClean="0"/>
              <a:t>Revised </a:t>
            </a:r>
            <a:r>
              <a:rPr lang="en-US" sz="2200" b="1" dirty="0"/>
              <a:t>a small number of statistics and probability </a:t>
            </a:r>
            <a:r>
              <a:rPr lang="en-US" sz="2200" b="1" dirty="0" smtClean="0"/>
              <a:t>standards</a:t>
            </a:r>
          </a:p>
          <a:p>
            <a:pPr marL="0" indent="0">
              <a:buNone/>
            </a:pPr>
            <a:endParaRPr lang="en-US" sz="2200" dirty="0"/>
          </a:p>
          <a:p>
            <a:endParaRPr lang="en-US" sz="1650" dirty="0"/>
          </a:p>
          <a:p>
            <a:endParaRPr lang="en-US" sz="1650" dirty="0"/>
          </a:p>
          <a:p>
            <a:endParaRPr lang="en-US" sz="1650" dirty="0"/>
          </a:p>
          <a:p>
            <a:pPr marL="342900" lvl="1" indent="0">
              <a:buNone/>
            </a:pPr>
            <a:endParaRPr lang="en-US" altLang="en-US" sz="1650" dirty="0">
              <a:cs typeface="Optima"/>
            </a:endParaRPr>
          </a:p>
          <a:p>
            <a:pPr marL="600075" lvl="1" indent="-257175">
              <a:buFont typeface="Arial" panose="020B0604020202020204" pitchFamily="34" charset="0"/>
              <a:buChar char="•"/>
            </a:pPr>
            <a:endParaRPr lang="en-US" altLang="en-US" sz="1650" dirty="0">
              <a:cs typeface="Optima"/>
            </a:endParaRPr>
          </a:p>
          <a:p>
            <a:pPr marL="600075" lvl="1" indent="-257175">
              <a:buFont typeface="Arial" panose="020B0604020202020204" pitchFamily="34" charset="0"/>
              <a:buChar char="•"/>
            </a:pPr>
            <a:endParaRPr lang="en-US" altLang="en-US" sz="1650" dirty="0">
              <a:cs typeface="Optima"/>
            </a:endParaRPr>
          </a:p>
          <a:p>
            <a:pPr marL="600075" lvl="1" indent="-257175">
              <a:buFont typeface="Arial" panose="020B0604020202020204" pitchFamily="34" charset="0"/>
              <a:buChar char="•"/>
            </a:pPr>
            <a:endParaRPr lang="en-US" altLang="en-US" sz="1800" dirty="0">
              <a:cs typeface="Optima"/>
            </a:endParaRPr>
          </a:p>
          <a:p>
            <a:pPr marL="600075" lvl="1" indent="-257175">
              <a:buFont typeface="Arial" panose="020B0604020202020204" pitchFamily="34" charset="0"/>
              <a:buChar char="•"/>
            </a:pPr>
            <a:endParaRPr lang="en-US" altLang="en-US" sz="1800" dirty="0">
              <a:cs typeface="Optima"/>
            </a:endParaRPr>
          </a:p>
          <a:p>
            <a:pPr marL="600075" lvl="1" indent="-257175">
              <a:buFont typeface="Arial" panose="020B0604020202020204" pitchFamily="34" charset="0"/>
              <a:buChar char="•"/>
            </a:pPr>
            <a:endParaRPr lang="en-US" altLang="en-US" sz="1800" dirty="0">
              <a:cs typeface="Optima"/>
            </a:endParaRPr>
          </a:p>
          <a:p>
            <a:pPr marL="342900" lvl="1" indent="0">
              <a:buNone/>
            </a:pPr>
            <a:endParaRPr lang="en-US" altLang="en-US" sz="1800" dirty="0">
              <a:cs typeface="Optima"/>
            </a:endParaRPr>
          </a:p>
          <a:p>
            <a:pPr marL="342900" lvl="1" indent="0">
              <a:buNone/>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342900" lvl="1" indent="0">
              <a:buNone/>
            </a:pPr>
            <a:endParaRPr lang="en-US" sz="1800" dirty="0"/>
          </a:p>
          <a:p>
            <a:pPr marL="342900" lvl="1" indent="0">
              <a:buNone/>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0" indent="0">
              <a:buNone/>
            </a:pPr>
            <a:endParaRPr lang="en-US" dirty="0"/>
          </a:p>
        </p:txBody>
      </p:sp>
      <p:sp>
        <p:nvSpPr>
          <p:cNvPr id="2" name="Title 1"/>
          <p:cNvSpPr>
            <a:spLocks noGrp="1"/>
          </p:cNvSpPr>
          <p:nvPr>
            <p:ph type="title"/>
          </p:nvPr>
        </p:nvSpPr>
        <p:spPr/>
        <p:txBody>
          <a:bodyPr/>
          <a:lstStyle/>
          <a:p>
            <a:r>
              <a:rPr lang="en-US" dirty="0"/>
              <a:t>Grades 6 – </a:t>
            </a:r>
            <a:r>
              <a:rPr lang="en-US" dirty="0" smtClean="0"/>
              <a:t>8:  Overarching Revisions</a:t>
            </a:r>
            <a:endParaRPr lang="en-US" dirty="0"/>
          </a:p>
        </p:txBody>
      </p:sp>
    </p:spTree>
    <p:extLst>
      <p:ext uri="{BB962C8B-B14F-4D97-AF65-F5344CB8AC3E}">
        <p14:creationId xmlns:p14="http://schemas.microsoft.com/office/powerpoint/2010/main" val="1653974211"/>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20000"/>
          </a:bodyPr>
          <a:lstStyle/>
          <a:p>
            <a:pPr marL="0" indent="0" algn="ctr">
              <a:buNone/>
            </a:pPr>
            <a:endParaRPr lang="en-US" sz="2000" b="1" dirty="0"/>
          </a:p>
          <a:p>
            <a:pPr marL="0" indent="0" algn="ctr">
              <a:buNone/>
            </a:pPr>
            <a:r>
              <a:rPr lang="en-US" sz="2200" b="1" dirty="0" smtClean="0">
                <a:solidFill>
                  <a:srgbClr val="FF0000"/>
                </a:solidFill>
              </a:rPr>
              <a:t>Current Standard</a:t>
            </a:r>
          </a:p>
          <a:p>
            <a:pPr marL="0" indent="0">
              <a:buNone/>
            </a:pPr>
            <a:r>
              <a:rPr lang="en-US" sz="2200" b="1" dirty="0" smtClean="0"/>
              <a:t>6.SP.B.5c</a:t>
            </a:r>
            <a:r>
              <a:rPr lang="en-US" sz="2200" dirty="0" smtClean="0"/>
              <a:t> </a:t>
            </a:r>
          </a:p>
          <a:p>
            <a:pPr marL="0" indent="0">
              <a:buNone/>
            </a:pPr>
            <a:r>
              <a:rPr lang="en-US" sz="2200" dirty="0" smtClean="0"/>
              <a:t>Summarize </a:t>
            </a:r>
            <a:r>
              <a:rPr lang="en-US" sz="2200" dirty="0"/>
              <a:t>numerical data sets in relation to their context, such as by: </a:t>
            </a:r>
            <a:r>
              <a:rPr lang="en-US" sz="2200" dirty="0" smtClean="0"/>
              <a:t> c</a:t>
            </a:r>
            <a:r>
              <a:rPr lang="en-US" sz="2200" dirty="0"/>
              <a:t>. Giving quantitative measures of center (median and/or mean) and variability </a:t>
            </a:r>
            <a:r>
              <a:rPr lang="en-US" sz="2200" b="1" dirty="0"/>
              <a:t>(interquartile range and/or mean absolute deviation)</a:t>
            </a:r>
            <a:r>
              <a:rPr lang="en-US" sz="2200" dirty="0"/>
              <a:t>,</a:t>
            </a:r>
            <a:r>
              <a:rPr lang="en-US" sz="2200" b="1" dirty="0"/>
              <a:t> </a:t>
            </a:r>
            <a:r>
              <a:rPr lang="en-US" sz="2200" dirty="0"/>
              <a:t>as well as describing any overall pattern and any striking deviations from the overall pattern with reference to the context in which the data were gathered</a:t>
            </a:r>
            <a:r>
              <a:rPr lang="en-US" sz="2200" dirty="0" smtClean="0"/>
              <a:t>.</a:t>
            </a:r>
          </a:p>
          <a:p>
            <a:pPr marL="0" indent="0">
              <a:buNone/>
            </a:pPr>
            <a:endParaRPr lang="en-US" sz="2200" b="1" dirty="0">
              <a:solidFill>
                <a:srgbClr val="FF0000"/>
              </a:solidFill>
            </a:endParaRPr>
          </a:p>
          <a:p>
            <a:pPr marL="0" indent="0" algn="ctr">
              <a:buNone/>
            </a:pPr>
            <a:r>
              <a:rPr lang="en-US" sz="2200" b="1" dirty="0" smtClean="0">
                <a:solidFill>
                  <a:srgbClr val="FF0000"/>
                </a:solidFill>
              </a:rPr>
              <a:t>Revised </a:t>
            </a:r>
            <a:r>
              <a:rPr lang="en-US" sz="2200" b="1" dirty="0">
                <a:solidFill>
                  <a:srgbClr val="FF0000"/>
                </a:solidFill>
              </a:rPr>
              <a:t>Standard</a:t>
            </a:r>
          </a:p>
          <a:p>
            <a:pPr marL="0" indent="0">
              <a:buNone/>
            </a:pPr>
            <a:r>
              <a:rPr lang="en-US" sz="2200" b="1" dirty="0" smtClean="0"/>
              <a:t>6.SP.B.5c</a:t>
            </a:r>
          </a:p>
          <a:p>
            <a:pPr marL="0" indent="0">
              <a:buNone/>
            </a:pPr>
            <a:r>
              <a:rPr lang="en-US" sz="2200" dirty="0" smtClean="0"/>
              <a:t>Summarize </a:t>
            </a:r>
            <a:r>
              <a:rPr lang="en-US" sz="2200" dirty="0"/>
              <a:t>numerical data sets in relation to their context, such as by:  c. Giving quantitative measures of center (median and/or mean) and variability </a:t>
            </a:r>
            <a:r>
              <a:rPr lang="en-US" sz="2200" b="1" dirty="0" smtClean="0"/>
              <a:t>(range)</a:t>
            </a:r>
            <a:r>
              <a:rPr lang="en-US" sz="2200" dirty="0" smtClean="0"/>
              <a:t>,</a:t>
            </a:r>
            <a:r>
              <a:rPr lang="en-US" sz="2200" b="1" dirty="0" smtClean="0"/>
              <a:t> </a:t>
            </a:r>
            <a:r>
              <a:rPr lang="en-US" sz="2200" dirty="0"/>
              <a:t>as well as describing any overall pattern and any striking deviations from the overall pattern with reference to the context in which the data were gathered.</a:t>
            </a:r>
            <a:endParaRPr lang="en-US" sz="2200" b="1" dirty="0">
              <a:solidFill>
                <a:srgbClr val="FF0000"/>
              </a:solidFill>
            </a:endParaRPr>
          </a:p>
          <a:p>
            <a:pPr marL="0" indent="0">
              <a:buNone/>
            </a:pPr>
            <a:endParaRPr lang="en-US" sz="2000" b="1" dirty="0" smtClean="0">
              <a:solidFill>
                <a:srgbClr val="FF0000"/>
              </a:solidFill>
            </a:endParaRPr>
          </a:p>
          <a:p>
            <a:pPr marL="0" indent="0" algn="ctr">
              <a:buNone/>
            </a:pPr>
            <a:endParaRPr lang="en-US" sz="2000" b="1" dirty="0"/>
          </a:p>
          <a:p>
            <a:pPr marL="0" indent="0">
              <a:buNone/>
            </a:pPr>
            <a:endParaRPr lang="en-US" b="1" dirty="0"/>
          </a:p>
          <a:p>
            <a:pPr marL="0" indent="0">
              <a:buNone/>
            </a:pPr>
            <a:endParaRPr lang="en-US" sz="2000" b="1" dirty="0"/>
          </a:p>
          <a:p>
            <a:pPr marL="0" indent="0" algn="ctr">
              <a:buNone/>
            </a:pPr>
            <a:endParaRPr lang="en-US" sz="2000" b="1" dirty="0">
              <a:solidFill>
                <a:srgbClr val="FF0000"/>
              </a:solidFill>
            </a:endParaRPr>
          </a:p>
          <a:p>
            <a:pPr marL="0" indent="0" algn="ctr">
              <a:buNone/>
            </a:pPr>
            <a:endParaRPr lang="en-US" sz="2000" b="1" dirty="0" smtClean="0">
              <a:solidFill>
                <a:srgbClr val="FF0000"/>
              </a:solidFill>
            </a:endParaRPr>
          </a:p>
          <a:p>
            <a:pPr marL="0" indent="0">
              <a:buNone/>
            </a:pPr>
            <a:endParaRPr lang="en-US" sz="2000" b="1" dirty="0" smtClean="0">
              <a:solidFill>
                <a:srgbClr val="FF0000"/>
              </a:solidFill>
            </a:endParaRPr>
          </a:p>
          <a:p>
            <a:pPr marL="0" indent="0" algn="ctr">
              <a:buNone/>
            </a:pPr>
            <a:endParaRPr lang="en-US" sz="2800" b="1" dirty="0">
              <a:solidFill>
                <a:srgbClr val="FF0000"/>
              </a:solidFill>
            </a:endParaRPr>
          </a:p>
          <a:p>
            <a:pPr marL="0" indent="0">
              <a:buNone/>
            </a:pPr>
            <a:endParaRPr lang="en-US" b="1" dirty="0" smtClean="0"/>
          </a:p>
          <a:p>
            <a:endParaRPr lang="en-US" b="1" dirty="0"/>
          </a:p>
          <a:p>
            <a:pPr marL="0" indent="0">
              <a:buNone/>
            </a:pPr>
            <a:endParaRPr lang="en-US" b="1" dirty="0" smtClean="0"/>
          </a:p>
          <a:p>
            <a:endParaRPr lang="en-US" sz="2200" dirty="0"/>
          </a:p>
          <a:p>
            <a:endParaRPr lang="en-US" sz="1650" dirty="0"/>
          </a:p>
          <a:p>
            <a:endParaRPr lang="en-US" sz="1650" dirty="0"/>
          </a:p>
          <a:p>
            <a:endParaRPr lang="en-US" sz="1650" dirty="0"/>
          </a:p>
          <a:p>
            <a:pPr marL="342900" lvl="1" indent="0">
              <a:buNone/>
            </a:pPr>
            <a:endParaRPr lang="en-US" altLang="en-US" sz="1650" dirty="0">
              <a:cs typeface="Optima"/>
            </a:endParaRPr>
          </a:p>
          <a:p>
            <a:pPr marL="600075" lvl="1" indent="-257175">
              <a:buFont typeface="Arial" panose="020B0604020202020204" pitchFamily="34" charset="0"/>
              <a:buChar char="•"/>
            </a:pPr>
            <a:endParaRPr lang="en-US" altLang="en-US" sz="1650" dirty="0">
              <a:cs typeface="Optima"/>
            </a:endParaRPr>
          </a:p>
          <a:p>
            <a:pPr marL="600075" lvl="1" indent="-257175">
              <a:buFont typeface="Arial" panose="020B0604020202020204" pitchFamily="34" charset="0"/>
              <a:buChar char="•"/>
            </a:pPr>
            <a:endParaRPr lang="en-US" altLang="en-US" sz="1650" dirty="0">
              <a:cs typeface="Optima"/>
            </a:endParaRPr>
          </a:p>
          <a:p>
            <a:pPr marL="600075" lvl="1" indent="-257175">
              <a:buFont typeface="Arial" panose="020B0604020202020204" pitchFamily="34" charset="0"/>
              <a:buChar char="•"/>
            </a:pPr>
            <a:endParaRPr lang="en-US" altLang="en-US" sz="1800" dirty="0">
              <a:cs typeface="Optima"/>
            </a:endParaRPr>
          </a:p>
          <a:p>
            <a:pPr marL="600075" lvl="1" indent="-257175">
              <a:buFont typeface="Arial" panose="020B0604020202020204" pitchFamily="34" charset="0"/>
              <a:buChar char="•"/>
            </a:pPr>
            <a:endParaRPr lang="en-US" altLang="en-US" sz="1800" dirty="0">
              <a:cs typeface="Optima"/>
            </a:endParaRPr>
          </a:p>
          <a:p>
            <a:pPr marL="600075" lvl="1" indent="-257175">
              <a:buFont typeface="Arial" panose="020B0604020202020204" pitchFamily="34" charset="0"/>
              <a:buChar char="•"/>
            </a:pPr>
            <a:endParaRPr lang="en-US" altLang="en-US" sz="1800" dirty="0">
              <a:cs typeface="Optima"/>
            </a:endParaRPr>
          </a:p>
          <a:p>
            <a:pPr marL="342900" lvl="1" indent="0">
              <a:buNone/>
            </a:pPr>
            <a:endParaRPr lang="en-US" altLang="en-US" sz="1800" dirty="0">
              <a:cs typeface="Optima"/>
            </a:endParaRPr>
          </a:p>
          <a:p>
            <a:pPr marL="342900" lvl="1" indent="0">
              <a:buNone/>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342900" lvl="1" indent="0">
              <a:buNone/>
            </a:pPr>
            <a:endParaRPr lang="en-US" sz="1800" dirty="0"/>
          </a:p>
          <a:p>
            <a:pPr marL="342900" lvl="1" indent="0">
              <a:buNone/>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0" indent="0">
              <a:buNone/>
            </a:pPr>
            <a:endParaRPr lang="en-US" dirty="0"/>
          </a:p>
        </p:txBody>
      </p:sp>
      <p:sp>
        <p:nvSpPr>
          <p:cNvPr id="2" name="Title 1"/>
          <p:cNvSpPr>
            <a:spLocks noGrp="1"/>
          </p:cNvSpPr>
          <p:nvPr>
            <p:ph type="title"/>
          </p:nvPr>
        </p:nvSpPr>
        <p:spPr/>
        <p:txBody>
          <a:bodyPr/>
          <a:lstStyle/>
          <a:p>
            <a:r>
              <a:rPr lang="en-US" dirty="0"/>
              <a:t>Grades </a:t>
            </a:r>
            <a:r>
              <a:rPr lang="en-US" dirty="0" smtClean="0"/>
              <a:t>6–8:  Sample Revision</a:t>
            </a:r>
            <a:endParaRPr lang="en-US" dirty="0"/>
          </a:p>
        </p:txBody>
      </p:sp>
    </p:spTree>
    <p:extLst>
      <p:ext uri="{BB962C8B-B14F-4D97-AF65-F5344CB8AC3E}">
        <p14:creationId xmlns:p14="http://schemas.microsoft.com/office/powerpoint/2010/main" val="3209222279"/>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effectLst>
                  <a:outerShdw blurRad="38100" dist="38100" dir="2700000" algn="tl">
                    <a:srgbClr val="000000">
                      <a:alpha val="43137"/>
                    </a:srgbClr>
                  </a:outerShdw>
                </a:effectLst>
              </a:rPr>
              <a:t>Revisions </a:t>
            </a:r>
            <a:r>
              <a:rPr lang="en-US" dirty="0">
                <a:effectLst>
                  <a:outerShdw blurRad="38100" dist="38100" dir="2700000" algn="tl">
                    <a:srgbClr val="000000">
                      <a:alpha val="43137"/>
                    </a:srgbClr>
                  </a:outerShdw>
                </a:effectLst>
              </a:rPr>
              <a:t>t</a:t>
            </a:r>
            <a:r>
              <a:rPr lang="en-US" dirty="0" smtClean="0">
                <a:effectLst>
                  <a:outerShdw blurRad="38100" dist="38100" dir="2700000" algn="tl">
                    <a:srgbClr val="000000">
                      <a:alpha val="43137"/>
                    </a:srgbClr>
                  </a:outerShdw>
                </a:effectLst>
              </a:rPr>
              <a:t>o Math Standards</a:t>
            </a:r>
            <a:endParaRPr lang="en-US" dirty="0">
              <a:effectLst>
                <a:outerShdw blurRad="38100" dist="38100" dir="2700000" algn="tl">
                  <a:srgbClr val="000000">
                    <a:alpha val="43137"/>
                  </a:srgbClr>
                </a:outerShdw>
              </a:effectLst>
            </a:endParaRPr>
          </a:p>
        </p:txBody>
      </p:sp>
      <p:sp>
        <p:nvSpPr>
          <p:cNvPr id="8" name="Rounded Rectangle 7"/>
          <p:cNvSpPr/>
          <p:nvPr/>
        </p:nvSpPr>
        <p:spPr>
          <a:xfrm>
            <a:off x="685800" y="1447800"/>
            <a:ext cx="8229600" cy="426720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9" name="Rounded Rectangle 8"/>
          <p:cNvSpPr/>
          <p:nvPr/>
        </p:nvSpPr>
        <p:spPr>
          <a:xfrm>
            <a:off x="285750" y="1905000"/>
            <a:ext cx="1466850" cy="3124200"/>
          </a:xfrm>
          <a:prstGeom prst="roundRect">
            <a:avLst/>
          </a:prstGeom>
          <a:solidFill>
            <a:srgbClr val="C00000"/>
          </a:solidFill>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0" name="TextBox 9"/>
          <p:cNvSpPr txBox="1"/>
          <p:nvPr/>
        </p:nvSpPr>
        <p:spPr>
          <a:xfrm>
            <a:off x="285750" y="2713047"/>
            <a:ext cx="1447800" cy="1508105"/>
          </a:xfrm>
          <a:prstGeom prst="rect">
            <a:avLst/>
          </a:prstGeom>
          <a:noFill/>
        </p:spPr>
        <p:txBody>
          <a:bodyPr wrap="square" rtlCol="0">
            <a:spAutoFit/>
          </a:bodyPr>
          <a:lstStyle/>
          <a:p>
            <a:pPr algn="ctr"/>
            <a:r>
              <a:rPr lang="en-US" sz="2400" dirty="0" smtClean="0">
                <a:solidFill>
                  <a:srgbClr val="FFFFFF"/>
                </a:solidFill>
                <a:ea typeface="Arial" charset="0"/>
                <a:cs typeface="Arial" charset="0"/>
              </a:rPr>
              <a:t>Specific to</a:t>
            </a:r>
          </a:p>
          <a:p>
            <a:pPr algn="ctr"/>
            <a:r>
              <a:rPr lang="en-US" sz="4400" dirty="0" smtClean="0">
                <a:solidFill>
                  <a:srgbClr val="FFFFFF"/>
                </a:solidFill>
                <a:ea typeface="Arial" charset="0"/>
                <a:cs typeface="Arial" charset="0"/>
              </a:rPr>
              <a:t>9-12</a:t>
            </a:r>
            <a:endParaRPr lang="en-US" sz="4400" dirty="0">
              <a:solidFill>
                <a:srgbClr val="FFFFFF"/>
              </a:solidFill>
              <a:ea typeface="Arial" charset="0"/>
              <a:cs typeface="Arial" charset="0"/>
            </a:endParaRPr>
          </a:p>
        </p:txBody>
      </p:sp>
      <p:sp>
        <p:nvSpPr>
          <p:cNvPr id="12" name="TextBox 11"/>
          <p:cNvSpPr txBox="1"/>
          <p:nvPr/>
        </p:nvSpPr>
        <p:spPr>
          <a:xfrm>
            <a:off x="1828800" y="1676400"/>
            <a:ext cx="7086600" cy="4031873"/>
          </a:xfrm>
          <a:prstGeom prst="rect">
            <a:avLst/>
          </a:prstGeom>
          <a:noFill/>
        </p:spPr>
        <p:txBody>
          <a:bodyPr wrap="square" rtlCol="0">
            <a:spAutoFit/>
          </a:bodyPr>
          <a:lstStyle/>
          <a:p>
            <a:pPr marL="457200" indent="-457200">
              <a:buFont typeface="Arial" charset="0"/>
              <a:buChar char="•"/>
            </a:pPr>
            <a:r>
              <a:rPr lang="en-US" sz="3200" dirty="0">
                <a:solidFill>
                  <a:schemeClr val="bg1"/>
                </a:solidFill>
                <a:ea typeface="Arial" charset="0"/>
                <a:cs typeface="Arial" charset="0"/>
              </a:rPr>
              <a:t>Refined and revised scope and clarifications </a:t>
            </a:r>
          </a:p>
          <a:p>
            <a:pPr marL="457200" indent="-457200">
              <a:buFont typeface="Arial" charset="0"/>
              <a:buChar char="•"/>
            </a:pPr>
            <a:r>
              <a:rPr lang="en-US" sz="3200" dirty="0">
                <a:solidFill>
                  <a:schemeClr val="bg1"/>
                </a:solidFill>
                <a:ea typeface="Arial" charset="0"/>
                <a:cs typeface="Arial" charset="0"/>
              </a:rPr>
              <a:t>Revisions for Algebra II and Integrated </a:t>
            </a:r>
            <a:r>
              <a:rPr lang="en-US" sz="3200" dirty="0" smtClean="0">
                <a:solidFill>
                  <a:schemeClr val="bg1"/>
                </a:solidFill>
                <a:ea typeface="Arial" charset="0"/>
                <a:cs typeface="Arial" charset="0"/>
              </a:rPr>
              <a:t>III</a:t>
            </a:r>
            <a:endParaRPr lang="en-US" sz="3200" dirty="0">
              <a:solidFill>
                <a:schemeClr val="bg1"/>
              </a:solidFill>
              <a:ea typeface="Arial" charset="0"/>
              <a:cs typeface="Arial" charset="0"/>
            </a:endParaRPr>
          </a:p>
          <a:p>
            <a:pPr marL="457200" indent="-457200">
              <a:buFont typeface="Arial" charset="0"/>
              <a:buChar char="•"/>
            </a:pPr>
            <a:r>
              <a:rPr lang="en-US" sz="3200" dirty="0">
                <a:solidFill>
                  <a:schemeClr val="bg1"/>
                </a:solidFill>
                <a:ea typeface="Arial" charset="0"/>
                <a:cs typeface="Arial" charset="0"/>
              </a:rPr>
              <a:t>Restructured 4th year courses to reflect </a:t>
            </a:r>
            <a:r>
              <a:rPr lang="en-US" sz="3200" dirty="0" smtClean="0">
                <a:solidFill>
                  <a:schemeClr val="bg1"/>
                </a:solidFill>
                <a:ea typeface="Arial" charset="0"/>
                <a:cs typeface="Arial" charset="0"/>
              </a:rPr>
              <a:t>college and career readiness</a:t>
            </a:r>
            <a:endParaRPr lang="en-US" sz="3200" dirty="0">
              <a:solidFill>
                <a:schemeClr val="bg1"/>
              </a:solidFill>
              <a:ea typeface="Arial" charset="0"/>
              <a:cs typeface="Arial" charset="0"/>
            </a:endParaRPr>
          </a:p>
          <a:p>
            <a:pPr marL="457200" indent="-457200">
              <a:buFont typeface="Arial" charset="0"/>
              <a:buChar char="•"/>
            </a:pPr>
            <a:endParaRPr lang="en-US" sz="3200" dirty="0">
              <a:solidFill>
                <a:srgbClr val="1B365D"/>
              </a:solidFill>
              <a:ea typeface="Arial" charset="0"/>
              <a:cs typeface="Arial" charset="0"/>
            </a:endParaRPr>
          </a:p>
        </p:txBody>
      </p:sp>
    </p:spTree>
    <p:extLst>
      <p:ext uri="{BB962C8B-B14F-4D97-AF65-F5344CB8AC3E}">
        <p14:creationId xmlns:p14="http://schemas.microsoft.com/office/powerpoint/2010/main" val="2733811511"/>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10000"/>
          </a:bodyPr>
          <a:lstStyle/>
          <a:p>
            <a:pPr marL="342900" lvl="1" indent="-342900">
              <a:buClr>
                <a:srgbClr val="FF0000"/>
              </a:buClr>
              <a:buFont typeface="Wingdings" panose="05000000000000000000" pitchFamily="2" charset="2"/>
              <a:buChar char="§"/>
            </a:pPr>
            <a:r>
              <a:rPr lang="en-US" sz="2400" b="1" dirty="0" smtClean="0"/>
              <a:t>Supporting </a:t>
            </a:r>
            <a:r>
              <a:rPr lang="en-US" sz="2400" b="1" dirty="0"/>
              <a:t>and additional work of the grade is combined as supporting work of the grade </a:t>
            </a:r>
            <a:endParaRPr lang="en-US" b="1" dirty="0"/>
          </a:p>
          <a:p>
            <a:pPr marL="0" indent="0">
              <a:buClr>
                <a:schemeClr val="bg2"/>
              </a:buClr>
              <a:buNone/>
            </a:pPr>
            <a:endParaRPr lang="en-US" dirty="0"/>
          </a:p>
          <a:p>
            <a:r>
              <a:rPr lang="en-US" dirty="0">
                <a:solidFill>
                  <a:schemeClr val="bg1">
                    <a:lumMod val="65000"/>
                  </a:schemeClr>
                </a:solidFill>
              </a:rPr>
              <a:t>Removed or shifted a small number of standards </a:t>
            </a:r>
            <a:r>
              <a:rPr lang="en-US" dirty="0" smtClean="0">
                <a:solidFill>
                  <a:schemeClr val="bg1">
                    <a:lumMod val="65000"/>
                  </a:schemeClr>
                </a:solidFill>
              </a:rPr>
              <a:t>to </a:t>
            </a:r>
            <a:r>
              <a:rPr lang="en-US" dirty="0">
                <a:solidFill>
                  <a:schemeClr val="bg1">
                    <a:lumMod val="65000"/>
                  </a:schemeClr>
                </a:solidFill>
              </a:rPr>
              <a:t>the major work of the grade to streamline vertical </a:t>
            </a:r>
            <a:r>
              <a:rPr lang="en-US" dirty="0" smtClean="0">
                <a:solidFill>
                  <a:schemeClr val="bg1">
                    <a:lumMod val="65000"/>
                  </a:schemeClr>
                </a:solidFill>
              </a:rPr>
              <a:t>progression</a:t>
            </a:r>
          </a:p>
          <a:p>
            <a:pPr marL="0" indent="0">
              <a:buNone/>
            </a:pPr>
            <a:endParaRPr lang="en-US" dirty="0">
              <a:solidFill>
                <a:schemeClr val="bg1">
                  <a:lumMod val="65000"/>
                </a:schemeClr>
              </a:solidFill>
            </a:endParaRPr>
          </a:p>
          <a:p>
            <a:r>
              <a:rPr lang="en-US" dirty="0">
                <a:solidFill>
                  <a:schemeClr val="bg1">
                    <a:lumMod val="65000"/>
                  </a:schemeClr>
                </a:solidFill>
              </a:rPr>
              <a:t>Revised </a:t>
            </a:r>
            <a:r>
              <a:rPr lang="en-US" dirty="0" smtClean="0">
                <a:solidFill>
                  <a:schemeClr val="bg1">
                    <a:lumMod val="65000"/>
                  </a:schemeClr>
                </a:solidFill>
              </a:rPr>
              <a:t>language </a:t>
            </a:r>
            <a:r>
              <a:rPr lang="en-US" dirty="0">
                <a:solidFill>
                  <a:schemeClr val="bg1">
                    <a:lumMod val="65000"/>
                  </a:schemeClr>
                </a:solidFill>
              </a:rPr>
              <a:t>and examples to provide clarity and </a:t>
            </a:r>
            <a:r>
              <a:rPr lang="en-US" dirty="0" smtClean="0">
                <a:solidFill>
                  <a:schemeClr val="bg1">
                    <a:lumMod val="65000"/>
                  </a:schemeClr>
                </a:solidFill>
              </a:rPr>
              <a:t>continuity</a:t>
            </a:r>
            <a:endParaRPr lang="en-US" dirty="0">
              <a:solidFill>
                <a:schemeClr val="bg1">
                  <a:lumMod val="65000"/>
                </a:schemeClr>
              </a:solidFill>
            </a:endParaRPr>
          </a:p>
          <a:p>
            <a:pPr marL="0" indent="0">
              <a:buNone/>
            </a:pPr>
            <a:endParaRPr lang="en-US" dirty="0">
              <a:solidFill>
                <a:schemeClr val="bg1">
                  <a:lumMod val="65000"/>
                </a:schemeClr>
              </a:solidFill>
            </a:endParaRPr>
          </a:p>
          <a:p>
            <a:r>
              <a:rPr lang="en-US" dirty="0">
                <a:solidFill>
                  <a:schemeClr val="bg1">
                    <a:lumMod val="65000"/>
                  </a:schemeClr>
                </a:solidFill>
              </a:rPr>
              <a:t>Shifted a small number of supporting work </a:t>
            </a:r>
            <a:r>
              <a:rPr lang="en-US" dirty="0" smtClean="0">
                <a:solidFill>
                  <a:schemeClr val="bg1">
                    <a:lumMod val="65000"/>
                  </a:schemeClr>
                </a:solidFill>
              </a:rPr>
              <a:t>of the grade standards </a:t>
            </a:r>
            <a:r>
              <a:rPr lang="en-US" dirty="0">
                <a:solidFill>
                  <a:schemeClr val="bg1">
                    <a:lumMod val="65000"/>
                  </a:schemeClr>
                </a:solidFill>
              </a:rPr>
              <a:t>to </a:t>
            </a:r>
            <a:r>
              <a:rPr lang="en-US" dirty="0" smtClean="0">
                <a:solidFill>
                  <a:schemeClr val="bg1">
                    <a:lumMod val="65000"/>
                  </a:schemeClr>
                </a:solidFill>
              </a:rPr>
              <a:t>fourth </a:t>
            </a:r>
            <a:r>
              <a:rPr lang="en-US" dirty="0">
                <a:solidFill>
                  <a:schemeClr val="bg1">
                    <a:lumMod val="65000"/>
                  </a:schemeClr>
                </a:solidFill>
              </a:rPr>
              <a:t>year </a:t>
            </a:r>
            <a:r>
              <a:rPr lang="en-US" dirty="0" smtClean="0">
                <a:solidFill>
                  <a:schemeClr val="bg1">
                    <a:lumMod val="65000"/>
                  </a:schemeClr>
                </a:solidFill>
              </a:rPr>
              <a:t>mathematics courses</a:t>
            </a:r>
          </a:p>
          <a:p>
            <a:pPr marL="0" indent="0">
              <a:buNone/>
            </a:pPr>
            <a:endParaRPr lang="en-US" dirty="0">
              <a:solidFill>
                <a:schemeClr val="bg1">
                  <a:lumMod val="65000"/>
                </a:schemeClr>
              </a:solidFill>
            </a:endParaRPr>
          </a:p>
          <a:p>
            <a:r>
              <a:rPr lang="en-US" dirty="0">
                <a:solidFill>
                  <a:schemeClr val="bg1">
                    <a:lumMod val="65000"/>
                  </a:schemeClr>
                </a:solidFill>
              </a:rPr>
              <a:t>Restructured </a:t>
            </a:r>
            <a:r>
              <a:rPr lang="en-US" dirty="0" smtClean="0">
                <a:solidFill>
                  <a:schemeClr val="bg1">
                    <a:lumMod val="65000"/>
                  </a:schemeClr>
                </a:solidFill>
              </a:rPr>
              <a:t>fourth year </a:t>
            </a:r>
            <a:r>
              <a:rPr lang="en-US" dirty="0">
                <a:solidFill>
                  <a:schemeClr val="bg1">
                    <a:lumMod val="65000"/>
                  </a:schemeClr>
                </a:solidFill>
              </a:rPr>
              <a:t>courses to reflect </a:t>
            </a:r>
            <a:r>
              <a:rPr lang="en-US" dirty="0" smtClean="0">
                <a:solidFill>
                  <a:schemeClr val="bg1">
                    <a:lumMod val="65000"/>
                  </a:schemeClr>
                </a:solidFill>
              </a:rPr>
              <a:t>college and career readiness </a:t>
            </a:r>
            <a:r>
              <a:rPr lang="en-US" dirty="0">
                <a:solidFill>
                  <a:schemeClr val="bg1">
                    <a:lumMod val="65000"/>
                  </a:schemeClr>
                </a:solidFill>
              </a:rPr>
              <a:t>by removing </a:t>
            </a:r>
            <a:r>
              <a:rPr lang="en-US" dirty="0" smtClean="0">
                <a:solidFill>
                  <a:schemeClr val="bg1">
                    <a:lumMod val="65000"/>
                  </a:schemeClr>
                </a:solidFill>
              </a:rPr>
              <a:t>three </a:t>
            </a:r>
            <a:r>
              <a:rPr lang="en-US" dirty="0">
                <a:solidFill>
                  <a:schemeClr val="bg1">
                    <a:lumMod val="65000"/>
                  </a:schemeClr>
                </a:solidFill>
              </a:rPr>
              <a:t>courses and adding </a:t>
            </a:r>
            <a:r>
              <a:rPr lang="en-US" dirty="0" smtClean="0">
                <a:solidFill>
                  <a:schemeClr val="bg1">
                    <a:lumMod val="65000"/>
                  </a:schemeClr>
                </a:solidFill>
              </a:rPr>
              <a:t>Applied </a:t>
            </a:r>
            <a:r>
              <a:rPr lang="en-US" dirty="0">
                <a:solidFill>
                  <a:schemeClr val="bg1">
                    <a:lumMod val="65000"/>
                  </a:schemeClr>
                </a:solidFill>
              </a:rPr>
              <a:t>Mathematical </a:t>
            </a:r>
            <a:r>
              <a:rPr lang="en-US" dirty="0" smtClean="0">
                <a:solidFill>
                  <a:schemeClr val="bg1">
                    <a:lumMod val="65000"/>
                  </a:schemeClr>
                </a:solidFill>
              </a:rPr>
              <a:t>Concepts </a:t>
            </a:r>
            <a:endParaRPr lang="en-US" dirty="0">
              <a:solidFill>
                <a:schemeClr val="bg1">
                  <a:lumMod val="65000"/>
                </a:schemeClr>
              </a:solidFill>
            </a:endParaRPr>
          </a:p>
          <a:p>
            <a:endParaRPr lang="en-US" sz="1500" dirty="0">
              <a:solidFill>
                <a:schemeClr val="bg1">
                  <a:lumMod val="65000"/>
                </a:schemeClr>
              </a:solidFill>
            </a:endParaRPr>
          </a:p>
          <a:p>
            <a:endParaRPr lang="en-US" sz="2100" dirty="0"/>
          </a:p>
          <a:p>
            <a:pPr marL="0" indent="0">
              <a:buNone/>
            </a:pPr>
            <a:endParaRPr lang="en-US" sz="1650" dirty="0"/>
          </a:p>
          <a:p>
            <a:endParaRPr lang="en-US" sz="1650" dirty="0"/>
          </a:p>
          <a:p>
            <a:endParaRPr lang="en-US" sz="1650" dirty="0"/>
          </a:p>
          <a:p>
            <a:endParaRPr lang="en-US" sz="1650" dirty="0"/>
          </a:p>
          <a:p>
            <a:endParaRPr lang="en-US" sz="1650" b="1" dirty="0"/>
          </a:p>
          <a:p>
            <a:pPr marL="342900" lvl="1" indent="0">
              <a:buNone/>
            </a:pPr>
            <a:endParaRPr lang="en-US" altLang="en-US" sz="1650" dirty="0">
              <a:cs typeface="Optima"/>
            </a:endParaRPr>
          </a:p>
          <a:p>
            <a:pPr marL="600075" lvl="1" indent="-257175">
              <a:buFont typeface="Arial" panose="020B0604020202020204" pitchFamily="34" charset="0"/>
              <a:buChar char="•"/>
            </a:pPr>
            <a:endParaRPr lang="en-US" altLang="en-US" sz="1650" dirty="0">
              <a:cs typeface="Optima"/>
            </a:endParaRPr>
          </a:p>
          <a:p>
            <a:pPr marL="600075" lvl="1" indent="-257175">
              <a:buFont typeface="Arial" panose="020B0604020202020204" pitchFamily="34" charset="0"/>
              <a:buChar char="•"/>
            </a:pPr>
            <a:endParaRPr lang="en-US" altLang="en-US" sz="1650" dirty="0">
              <a:cs typeface="Optima"/>
            </a:endParaRPr>
          </a:p>
          <a:p>
            <a:pPr marL="600075" lvl="1" indent="-257175">
              <a:buFont typeface="Arial" panose="020B0604020202020204" pitchFamily="34" charset="0"/>
              <a:buChar char="•"/>
            </a:pPr>
            <a:endParaRPr lang="en-US" altLang="en-US" sz="1800" dirty="0">
              <a:cs typeface="Optima"/>
            </a:endParaRPr>
          </a:p>
          <a:p>
            <a:pPr marL="600075" lvl="1" indent="-257175">
              <a:buFont typeface="Arial" panose="020B0604020202020204" pitchFamily="34" charset="0"/>
              <a:buChar char="•"/>
            </a:pPr>
            <a:endParaRPr lang="en-US" altLang="en-US" sz="1800" dirty="0">
              <a:cs typeface="Optima"/>
            </a:endParaRPr>
          </a:p>
          <a:p>
            <a:pPr marL="600075" lvl="1" indent="-257175">
              <a:buFont typeface="Arial" panose="020B0604020202020204" pitchFamily="34" charset="0"/>
              <a:buChar char="•"/>
            </a:pPr>
            <a:endParaRPr lang="en-US" altLang="en-US" sz="1800" dirty="0">
              <a:cs typeface="Optima"/>
            </a:endParaRPr>
          </a:p>
          <a:p>
            <a:pPr marL="342900" lvl="1" indent="0">
              <a:buNone/>
            </a:pPr>
            <a:endParaRPr lang="en-US" altLang="en-US" sz="1800" dirty="0">
              <a:cs typeface="Optima"/>
            </a:endParaRPr>
          </a:p>
          <a:p>
            <a:pPr marL="342900" lvl="1" indent="0">
              <a:buNone/>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342900" lvl="1" indent="0">
              <a:buNone/>
            </a:pPr>
            <a:endParaRPr lang="en-US" sz="1800" dirty="0"/>
          </a:p>
          <a:p>
            <a:pPr marL="342900" lvl="1" indent="0">
              <a:buNone/>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0" indent="0">
              <a:buNone/>
            </a:pPr>
            <a:endParaRPr lang="en-US" dirty="0"/>
          </a:p>
        </p:txBody>
      </p:sp>
      <p:sp>
        <p:nvSpPr>
          <p:cNvPr id="2" name="Title 1"/>
          <p:cNvSpPr>
            <a:spLocks noGrp="1"/>
          </p:cNvSpPr>
          <p:nvPr>
            <p:ph type="title"/>
          </p:nvPr>
        </p:nvSpPr>
        <p:spPr/>
        <p:txBody>
          <a:bodyPr/>
          <a:lstStyle/>
          <a:p>
            <a:r>
              <a:rPr lang="en-US" dirty="0" smtClean="0"/>
              <a:t>Grades 9–12:  Overarching Revisions</a:t>
            </a:r>
            <a:endParaRPr lang="en-US" dirty="0"/>
          </a:p>
        </p:txBody>
      </p:sp>
    </p:spTree>
    <p:extLst>
      <p:ext uri="{BB962C8B-B14F-4D97-AF65-F5344CB8AC3E}">
        <p14:creationId xmlns:p14="http://schemas.microsoft.com/office/powerpoint/2010/main" val="815492046"/>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10000"/>
          </a:bodyPr>
          <a:lstStyle/>
          <a:p>
            <a:pPr marL="342900" lvl="1" indent="-342900">
              <a:buClr>
                <a:srgbClr val="FF0000"/>
              </a:buClr>
              <a:buFont typeface="Wingdings" panose="05000000000000000000" pitchFamily="2" charset="2"/>
              <a:buChar char="§"/>
            </a:pPr>
            <a:r>
              <a:rPr lang="en-US" sz="2400" dirty="0" smtClean="0">
                <a:solidFill>
                  <a:schemeClr val="bg1">
                    <a:lumMod val="65000"/>
                  </a:schemeClr>
                </a:solidFill>
              </a:rPr>
              <a:t>Supporting </a:t>
            </a:r>
            <a:r>
              <a:rPr lang="en-US" sz="2400" dirty="0">
                <a:solidFill>
                  <a:schemeClr val="bg1">
                    <a:lumMod val="65000"/>
                  </a:schemeClr>
                </a:solidFill>
              </a:rPr>
              <a:t>and additional work of the grade is combined as supporting work of the grade </a:t>
            </a:r>
            <a:endParaRPr lang="en-US" dirty="0">
              <a:solidFill>
                <a:schemeClr val="bg1">
                  <a:lumMod val="65000"/>
                </a:schemeClr>
              </a:solidFill>
            </a:endParaRPr>
          </a:p>
          <a:p>
            <a:pPr marL="0" indent="0">
              <a:buClr>
                <a:schemeClr val="bg2"/>
              </a:buClr>
              <a:buNone/>
            </a:pPr>
            <a:endParaRPr lang="en-US" b="1" dirty="0" smtClean="0"/>
          </a:p>
          <a:p>
            <a:r>
              <a:rPr lang="en-US" b="1" dirty="0" smtClean="0"/>
              <a:t>Removed </a:t>
            </a:r>
            <a:r>
              <a:rPr lang="en-US" b="1" dirty="0"/>
              <a:t>or shifted a small number of standards </a:t>
            </a:r>
            <a:r>
              <a:rPr lang="en-US" b="1" dirty="0" smtClean="0"/>
              <a:t>to </a:t>
            </a:r>
            <a:r>
              <a:rPr lang="en-US" b="1" dirty="0"/>
              <a:t>the major work of the grade to streamline vertical </a:t>
            </a:r>
            <a:r>
              <a:rPr lang="en-US" b="1" dirty="0" smtClean="0"/>
              <a:t>progression</a:t>
            </a:r>
          </a:p>
          <a:p>
            <a:pPr marL="0" indent="0">
              <a:buNone/>
            </a:pPr>
            <a:endParaRPr lang="en-US" dirty="0"/>
          </a:p>
          <a:p>
            <a:r>
              <a:rPr lang="en-US" dirty="0">
                <a:solidFill>
                  <a:schemeClr val="bg1">
                    <a:lumMod val="65000"/>
                  </a:schemeClr>
                </a:solidFill>
              </a:rPr>
              <a:t>Revised </a:t>
            </a:r>
            <a:r>
              <a:rPr lang="en-US" dirty="0" smtClean="0">
                <a:solidFill>
                  <a:schemeClr val="bg1">
                    <a:lumMod val="65000"/>
                  </a:schemeClr>
                </a:solidFill>
              </a:rPr>
              <a:t>language </a:t>
            </a:r>
            <a:r>
              <a:rPr lang="en-US" dirty="0">
                <a:solidFill>
                  <a:schemeClr val="bg1">
                    <a:lumMod val="65000"/>
                  </a:schemeClr>
                </a:solidFill>
              </a:rPr>
              <a:t>and examples to provide clarity and </a:t>
            </a:r>
            <a:r>
              <a:rPr lang="en-US" dirty="0" smtClean="0">
                <a:solidFill>
                  <a:schemeClr val="bg1">
                    <a:lumMod val="65000"/>
                  </a:schemeClr>
                </a:solidFill>
              </a:rPr>
              <a:t>continuity</a:t>
            </a:r>
            <a:endParaRPr lang="en-US" dirty="0">
              <a:solidFill>
                <a:schemeClr val="bg1">
                  <a:lumMod val="65000"/>
                </a:schemeClr>
              </a:solidFill>
            </a:endParaRPr>
          </a:p>
          <a:p>
            <a:pPr marL="0" indent="0">
              <a:buNone/>
            </a:pPr>
            <a:endParaRPr lang="en-US" dirty="0">
              <a:solidFill>
                <a:schemeClr val="bg1">
                  <a:lumMod val="65000"/>
                </a:schemeClr>
              </a:solidFill>
            </a:endParaRPr>
          </a:p>
          <a:p>
            <a:r>
              <a:rPr lang="en-US" dirty="0">
                <a:solidFill>
                  <a:schemeClr val="bg1">
                    <a:lumMod val="65000"/>
                  </a:schemeClr>
                </a:solidFill>
              </a:rPr>
              <a:t>Shifted a small number of supporting work </a:t>
            </a:r>
            <a:r>
              <a:rPr lang="en-US" dirty="0" smtClean="0">
                <a:solidFill>
                  <a:schemeClr val="bg1">
                    <a:lumMod val="65000"/>
                  </a:schemeClr>
                </a:solidFill>
              </a:rPr>
              <a:t>of the grade standards </a:t>
            </a:r>
            <a:r>
              <a:rPr lang="en-US" dirty="0">
                <a:solidFill>
                  <a:schemeClr val="bg1">
                    <a:lumMod val="65000"/>
                  </a:schemeClr>
                </a:solidFill>
              </a:rPr>
              <a:t>to </a:t>
            </a:r>
            <a:r>
              <a:rPr lang="en-US" dirty="0" smtClean="0">
                <a:solidFill>
                  <a:schemeClr val="bg1">
                    <a:lumMod val="65000"/>
                  </a:schemeClr>
                </a:solidFill>
              </a:rPr>
              <a:t>fourth </a:t>
            </a:r>
            <a:r>
              <a:rPr lang="en-US" dirty="0">
                <a:solidFill>
                  <a:schemeClr val="bg1">
                    <a:lumMod val="65000"/>
                  </a:schemeClr>
                </a:solidFill>
              </a:rPr>
              <a:t>year </a:t>
            </a:r>
            <a:r>
              <a:rPr lang="en-US" dirty="0" smtClean="0">
                <a:solidFill>
                  <a:schemeClr val="bg1">
                    <a:lumMod val="65000"/>
                  </a:schemeClr>
                </a:solidFill>
              </a:rPr>
              <a:t>mathematics courses</a:t>
            </a:r>
          </a:p>
          <a:p>
            <a:pPr marL="0" indent="0">
              <a:buNone/>
            </a:pPr>
            <a:endParaRPr lang="en-US" dirty="0">
              <a:solidFill>
                <a:schemeClr val="bg1">
                  <a:lumMod val="65000"/>
                </a:schemeClr>
              </a:solidFill>
            </a:endParaRPr>
          </a:p>
          <a:p>
            <a:r>
              <a:rPr lang="en-US" dirty="0">
                <a:solidFill>
                  <a:schemeClr val="bg1">
                    <a:lumMod val="65000"/>
                  </a:schemeClr>
                </a:solidFill>
              </a:rPr>
              <a:t>Restructured </a:t>
            </a:r>
            <a:r>
              <a:rPr lang="en-US" dirty="0" smtClean="0">
                <a:solidFill>
                  <a:schemeClr val="bg1">
                    <a:lumMod val="65000"/>
                  </a:schemeClr>
                </a:solidFill>
              </a:rPr>
              <a:t>fourth year </a:t>
            </a:r>
            <a:r>
              <a:rPr lang="en-US" dirty="0">
                <a:solidFill>
                  <a:schemeClr val="bg1">
                    <a:lumMod val="65000"/>
                  </a:schemeClr>
                </a:solidFill>
              </a:rPr>
              <a:t>courses to reflect </a:t>
            </a:r>
            <a:r>
              <a:rPr lang="en-US" dirty="0" smtClean="0">
                <a:solidFill>
                  <a:schemeClr val="bg1">
                    <a:lumMod val="65000"/>
                  </a:schemeClr>
                </a:solidFill>
              </a:rPr>
              <a:t>college and career readiness </a:t>
            </a:r>
            <a:r>
              <a:rPr lang="en-US" dirty="0">
                <a:solidFill>
                  <a:schemeClr val="bg1">
                    <a:lumMod val="65000"/>
                  </a:schemeClr>
                </a:solidFill>
              </a:rPr>
              <a:t>by removing </a:t>
            </a:r>
            <a:r>
              <a:rPr lang="en-US" dirty="0" smtClean="0">
                <a:solidFill>
                  <a:schemeClr val="bg1">
                    <a:lumMod val="65000"/>
                  </a:schemeClr>
                </a:solidFill>
              </a:rPr>
              <a:t>three </a:t>
            </a:r>
            <a:r>
              <a:rPr lang="en-US" dirty="0">
                <a:solidFill>
                  <a:schemeClr val="bg1">
                    <a:lumMod val="65000"/>
                  </a:schemeClr>
                </a:solidFill>
              </a:rPr>
              <a:t>courses and adding </a:t>
            </a:r>
            <a:r>
              <a:rPr lang="en-US" dirty="0" smtClean="0">
                <a:solidFill>
                  <a:schemeClr val="bg1">
                    <a:lumMod val="65000"/>
                  </a:schemeClr>
                </a:solidFill>
              </a:rPr>
              <a:t>Applied </a:t>
            </a:r>
            <a:r>
              <a:rPr lang="en-US" dirty="0">
                <a:solidFill>
                  <a:schemeClr val="bg1">
                    <a:lumMod val="65000"/>
                  </a:schemeClr>
                </a:solidFill>
              </a:rPr>
              <a:t>Mathematical </a:t>
            </a:r>
            <a:r>
              <a:rPr lang="en-US" dirty="0" smtClean="0">
                <a:solidFill>
                  <a:schemeClr val="bg1">
                    <a:lumMod val="65000"/>
                  </a:schemeClr>
                </a:solidFill>
              </a:rPr>
              <a:t>Concepts </a:t>
            </a:r>
            <a:endParaRPr lang="en-US" dirty="0">
              <a:solidFill>
                <a:schemeClr val="bg1">
                  <a:lumMod val="65000"/>
                </a:schemeClr>
              </a:solidFill>
            </a:endParaRPr>
          </a:p>
          <a:p>
            <a:endParaRPr lang="en-US" sz="1500" dirty="0">
              <a:solidFill>
                <a:schemeClr val="bg1">
                  <a:lumMod val="65000"/>
                </a:schemeClr>
              </a:solidFill>
            </a:endParaRPr>
          </a:p>
          <a:p>
            <a:endParaRPr lang="en-US" sz="2100" dirty="0"/>
          </a:p>
          <a:p>
            <a:pPr marL="0" indent="0">
              <a:buNone/>
            </a:pPr>
            <a:endParaRPr lang="en-US" sz="1650" dirty="0"/>
          </a:p>
          <a:p>
            <a:endParaRPr lang="en-US" sz="1650" dirty="0"/>
          </a:p>
          <a:p>
            <a:endParaRPr lang="en-US" sz="1650" dirty="0"/>
          </a:p>
          <a:p>
            <a:endParaRPr lang="en-US" sz="1650" dirty="0"/>
          </a:p>
          <a:p>
            <a:endParaRPr lang="en-US" sz="1650" b="1" dirty="0"/>
          </a:p>
          <a:p>
            <a:pPr marL="342900" lvl="1" indent="0">
              <a:buNone/>
            </a:pPr>
            <a:endParaRPr lang="en-US" altLang="en-US" sz="1650" dirty="0">
              <a:cs typeface="Optima"/>
            </a:endParaRPr>
          </a:p>
          <a:p>
            <a:pPr marL="600075" lvl="1" indent="-257175">
              <a:buFont typeface="Arial" panose="020B0604020202020204" pitchFamily="34" charset="0"/>
              <a:buChar char="•"/>
            </a:pPr>
            <a:endParaRPr lang="en-US" altLang="en-US" sz="1650" dirty="0">
              <a:cs typeface="Optima"/>
            </a:endParaRPr>
          </a:p>
          <a:p>
            <a:pPr marL="600075" lvl="1" indent="-257175">
              <a:buFont typeface="Arial" panose="020B0604020202020204" pitchFamily="34" charset="0"/>
              <a:buChar char="•"/>
            </a:pPr>
            <a:endParaRPr lang="en-US" altLang="en-US" sz="1650" dirty="0">
              <a:cs typeface="Optima"/>
            </a:endParaRPr>
          </a:p>
          <a:p>
            <a:pPr marL="600075" lvl="1" indent="-257175">
              <a:buFont typeface="Arial" panose="020B0604020202020204" pitchFamily="34" charset="0"/>
              <a:buChar char="•"/>
            </a:pPr>
            <a:endParaRPr lang="en-US" altLang="en-US" sz="1800" dirty="0">
              <a:cs typeface="Optima"/>
            </a:endParaRPr>
          </a:p>
          <a:p>
            <a:pPr marL="600075" lvl="1" indent="-257175">
              <a:buFont typeface="Arial" panose="020B0604020202020204" pitchFamily="34" charset="0"/>
              <a:buChar char="•"/>
            </a:pPr>
            <a:endParaRPr lang="en-US" altLang="en-US" sz="1800" dirty="0">
              <a:cs typeface="Optima"/>
            </a:endParaRPr>
          </a:p>
          <a:p>
            <a:pPr marL="600075" lvl="1" indent="-257175">
              <a:buFont typeface="Arial" panose="020B0604020202020204" pitchFamily="34" charset="0"/>
              <a:buChar char="•"/>
            </a:pPr>
            <a:endParaRPr lang="en-US" altLang="en-US" sz="1800" dirty="0">
              <a:cs typeface="Optima"/>
            </a:endParaRPr>
          </a:p>
          <a:p>
            <a:pPr marL="342900" lvl="1" indent="0">
              <a:buNone/>
            </a:pPr>
            <a:endParaRPr lang="en-US" altLang="en-US" sz="1800" dirty="0">
              <a:cs typeface="Optima"/>
            </a:endParaRPr>
          </a:p>
          <a:p>
            <a:pPr marL="342900" lvl="1" indent="0">
              <a:buNone/>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342900" lvl="1" indent="0">
              <a:buNone/>
            </a:pPr>
            <a:endParaRPr lang="en-US" sz="1800" dirty="0"/>
          </a:p>
          <a:p>
            <a:pPr marL="342900" lvl="1" indent="0">
              <a:buNone/>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0" indent="0">
              <a:buNone/>
            </a:pPr>
            <a:endParaRPr lang="en-US" dirty="0"/>
          </a:p>
        </p:txBody>
      </p:sp>
      <p:sp>
        <p:nvSpPr>
          <p:cNvPr id="2" name="Title 1"/>
          <p:cNvSpPr>
            <a:spLocks noGrp="1"/>
          </p:cNvSpPr>
          <p:nvPr>
            <p:ph type="title"/>
          </p:nvPr>
        </p:nvSpPr>
        <p:spPr/>
        <p:txBody>
          <a:bodyPr/>
          <a:lstStyle/>
          <a:p>
            <a:r>
              <a:rPr lang="en-US" dirty="0" smtClean="0"/>
              <a:t>Grades 9–12:  Overarching Revisions</a:t>
            </a:r>
            <a:endParaRPr lang="en-US" dirty="0"/>
          </a:p>
        </p:txBody>
      </p:sp>
    </p:spTree>
    <p:extLst>
      <p:ext uri="{BB962C8B-B14F-4D97-AF65-F5344CB8AC3E}">
        <p14:creationId xmlns:p14="http://schemas.microsoft.com/office/powerpoint/2010/main" val="1994420086"/>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20000"/>
          </a:bodyPr>
          <a:lstStyle/>
          <a:p>
            <a:pPr marL="342900" lvl="1" indent="-342900">
              <a:buClr>
                <a:srgbClr val="FF0000"/>
              </a:buClr>
              <a:buFont typeface="Wingdings" panose="05000000000000000000" pitchFamily="2" charset="2"/>
              <a:buChar char="§"/>
            </a:pPr>
            <a:r>
              <a:rPr lang="en-US" sz="2400" dirty="0" smtClean="0">
                <a:solidFill>
                  <a:schemeClr val="bg1">
                    <a:lumMod val="65000"/>
                  </a:schemeClr>
                </a:solidFill>
              </a:rPr>
              <a:t>Supporting </a:t>
            </a:r>
            <a:r>
              <a:rPr lang="en-US" sz="2400" dirty="0">
                <a:solidFill>
                  <a:schemeClr val="bg1">
                    <a:lumMod val="65000"/>
                  </a:schemeClr>
                </a:solidFill>
              </a:rPr>
              <a:t>and additional work of the grade is combined as supporting work of the grade </a:t>
            </a:r>
            <a:endParaRPr lang="en-US" dirty="0">
              <a:solidFill>
                <a:schemeClr val="bg1">
                  <a:lumMod val="65000"/>
                </a:schemeClr>
              </a:solidFill>
            </a:endParaRPr>
          </a:p>
          <a:p>
            <a:pPr marL="0" indent="0">
              <a:buClr>
                <a:schemeClr val="bg2"/>
              </a:buClr>
              <a:buNone/>
            </a:pPr>
            <a:endParaRPr lang="en-US" dirty="0">
              <a:solidFill>
                <a:schemeClr val="bg1">
                  <a:lumMod val="65000"/>
                </a:schemeClr>
              </a:solidFill>
            </a:endParaRPr>
          </a:p>
          <a:p>
            <a:r>
              <a:rPr lang="en-US" dirty="0">
                <a:solidFill>
                  <a:schemeClr val="bg1">
                    <a:lumMod val="65000"/>
                  </a:schemeClr>
                </a:solidFill>
              </a:rPr>
              <a:t>Removed or shifted a small number of standards </a:t>
            </a:r>
            <a:r>
              <a:rPr lang="en-US" dirty="0" smtClean="0">
                <a:solidFill>
                  <a:schemeClr val="bg1">
                    <a:lumMod val="65000"/>
                  </a:schemeClr>
                </a:solidFill>
              </a:rPr>
              <a:t>to </a:t>
            </a:r>
            <a:r>
              <a:rPr lang="en-US" dirty="0">
                <a:solidFill>
                  <a:schemeClr val="bg1">
                    <a:lumMod val="65000"/>
                  </a:schemeClr>
                </a:solidFill>
              </a:rPr>
              <a:t>the major work of the grade to streamline vertical </a:t>
            </a:r>
            <a:r>
              <a:rPr lang="en-US" dirty="0" smtClean="0">
                <a:solidFill>
                  <a:schemeClr val="bg1">
                    <a:lumMod val="65000"/>
                  </a:schemeClr>
                </a:solidFill>
              </a:rPr>
              <a:t>progression</a:t>
            </a:r>
          </a:p>
          <a:p>
            <a:pPr marL="0" indent="0">
              <a:buNone/>
            </a:pPr>
            <a:endParaRPr lang="en-US" dirty="0"/>
          </a:p>
          <a:p>
            <a:r>
              <a:rPr lang="en-US" b="1" dirty="0"/>
              <a:t>Revised </a:t>
            </a:r>
            <a:r>
              <a:rPr lang="en-US" b="1" dirty="0" smtClean="0"/>
              <a:t>language </a:t>
            </a:r>
            <a:r>
              <a:rPr lang="en-US" b="1" dirty="0"/>
              <a:t>and examples to provide clarity and </a:t>
            </a:r>
            <a:r>
              <a:rPr lang="en-US" b="1" dirty="0" smtClean="0"/>
              <a:t>continuity</a:t>
            </a:r>
            <a:endParaRPr lang="en-US" b="1" dirty="0"/>
          </a:p>
          <a:p>
            <a:pPr marL="0" indent="0">
              <a:buNone/>
            </a:pPr>
            <a:endParaRPr lang="en-US" dirty="0"/>
          </a:p>
          <a:p>
            <a:r>
              <a:rPr lang="en-US" dirty="0">
                <a:solidFill>
                  <a:schemeClr val="bg1">
                    <a:lumMod val="65000"/>
                  </a:schemeClr>
                </a:solidFill>
              </a:rPr>
              <a:t>Shifted a small number of supporting work </a:t>
            </a:r>
            <a:r>
              <a:rPr lang="en-US" dirty="0" smtClean="0">
                <a:solidFill>
                  <a:schemeClr val="bg1">
                    <a:lumMod val="65000"/>
                  </a:schemeClr>
                </a:solidFill>
              </a:rPr>
              <a:t>of the grade standards </a:t>
            </a:r>
            <a:r>
              <a:rPr lang="en-US" dirty="0">
                <a:solidFill>
                  <a:schemeClr val="bg1">
                    <a:lumMod val="65000"/>
                  </a:schemeClr>
                </a:solidFill>
              </a:rPr>
              <a:t>to </a:t>
            </a:r>
            <a:r>
              <a:rPr lang="en-US" dirty="0" smtClean="0">
                <a:solidFill>
                  <a:schemeClr val="bg1">
                    <a:lumMod val="65000"/>
                  </a:schemeClr>
                </a:solidFill>
              </a:rPr>
              <a:t>fourth </a:t>
            </a:r>
            <a:r>
              <a:rPr lang="en-US" dirty="0">
                <a:solidFill>
                  <a:schemeClr val="bg1">
                    <a:lumMod val="65000"/>
                  </a:schemeClr>
                </a:solidFill>
              </a:rPr>
              <a:t>year </a:t>
            </a:r>
            <a:r>
              <a:rPr lang="en-US" dirty="0" smtClean="0">
                <a:solidFill>
                  <a:schemeClr val="bg1">
                    <a:lumMod val="65000"/>
                  </a:schemeClr>
                </a:solidFill>
              </a:rPr>
              <a:t>mathematics courses</a:t>
            </a:r>
          </a:p>
          <a:p>
            <a:pPr marL="0" indent="0">
              <a:buNone/>
            </a:pPr>
            <a:endParaRPr lang="en-US" dirty="0">
              <a:solidFill>
                <a:schemeClr val="bg1">
                  <a:lumMod val="65000"/>
                </a:schemeClr>
              </a:solidFill>
            </a:endParaRPr>
          </a:p>
          <a:p>
            <a:r>
              <a:rPr lang="en-US" dirty="0">
                <a:solidFill>
                  <a:schemeClr val="bg1">
                    <a:lumMod val="65000"/>
                  </a:schemeClr>
                </a:solidFill>
              </a:rPr>
              <a:t>Restructured </a:t>
            </a:r>
            <a:r>
              <a:rPr lang="en-US" dirty="0" smtClean="0">
                <a:solidFill>
                  <a:schemeClr val="bg1">
                    <a:lumMod val="65000"/>
                  </a:schemeClr>
                </a:solidFill>
              </a:rPr>
              <a:t>fourth year </a:t>
            </a:r>
            <a:r>
              <a:rPr lang="en-US" dirty="0">
                <a:solidFill>
                  <a:schemeClr val="bg1">
                    <a:lumMod val="65000"/>
                  </a:schemeClr>
                </a:solidFill>
              </a:rPr>
              <a:t>courses to reflect </a:t>
            </a:r>
            <a:r>
              <a:rPr lang="en-US" dirty="0" smtClean="0">
                <a:solidFill>
                  <a:schemeClr val="bg1">
                    <a:lumMod val="65000"/>
                  </a:schemeClr>
                </a:solidFill>
              </a:rPr>
              <a:t>college and career readiness </a:t>
            </a:r>
            <a:r>
              <a:rPr lang="en-US" dirty="0">
                <a:solidFill>
                  <a:schemeClr val="bg1">
                    <a:lumMod val="65000"/>
                  </a:schemeClr>
                </a:solidFill>
              </a:rPr>
              <a:t>by removing </a:t>
            </a:r>
            <a:r>
              <a:rPr lang="en-US" dirty="0" smtClean="0">
                <a:solidFill>
                  <a:schemeClr val="bg1">
                    <a:lumMod val="65000"/>
                  </a:schemeClr>
                </a:solidFill>
              </a:rPr>
              <a:t>three </a:t>
            </a:r>
            <a:r>
              <a:rPr lang="en-US" dirty="0">
                <a:solidFill>
                  <a:schemeClr val="bg1">
                    <a:lumMod val="65000"/>
                  </a:schemeClr>
                </a:solidFill>
              </a:rPr>
              <a:t>courses and adding </a:t>
            </a:r>
            <a:r>
              <a:rPr lang="en-US" dirty="0" smtClean="0">
                <a:solidFill>
                  <a:schemeClr val="bg1">
                    <a:lumMod val="65000"/>
                  </a:schemeClr>
                </a:solidFill>
              </a:rPr>
              <a:t>Applied </a:t>
            </a:r>
            <a:r>
              <a:rPr lang="en-US" dirty="0">
                <a:solidFill>
                  <a:schemeClr val="bg1">
                    <a:lumMod val="65000"/>
                  </a:schemeClr>
                </a:solidFill>
              </a:rPr>
              <a:t>Mathematical </a:t>
            </a:r>
            <a:r>
              <a:rPr lang="en-US" dirty="0" smtClean="0">
                <a:solidFill>
                  <a:schemeClr val="bg1">
                    <a:lumMod val="65000"/>
                  </a:schemeClr>
                </a:solidFill>
              </a:rPr>
              <a:t>Concepts </a:t>
            </a:r>
            <a:endParaRPr lang="en-US" dirty="0">
              <a:solidFill>
                <a:schemeClr val="bg1">
                  <a:lumMod val="65000"/>
                </a:schemeClr>
              </a:solidFill>
            </a:endParaRPr>
          </a:p>
          <a:p>
            <a:endParaRPr lang="en-US" sz="1500" dirty="0"/>
          </a:p>
          <a:p>
            <a:endParaRPr lang="en-US" sz="2100" dirty="0"/>
          </a:p>
          <a:p>
            <a:pPr marL="0" indent="0">
              <a:buNone/>
            </a:pPr>
            <a:endParaRPr lang="en-US" sz="1650" dirty="0"/>
          </a:p>
          <a:p>
            <a:endParaRPr lang="en-US" sz="1650" dirty="0"/>
          </a:p>
          <a:p>
            <a:endParaRPr lang="en-US" sz="1650" dirty="0"/>
          </a:p>
          <a:p>
            <a:endParaRPr lang="en-US" sz="1650" dirty="0"/>
          </a:p>
          <a:p>
            <a:endParaRPr lang="en-US" sz="1650" b="1" dirty="0"/>
          </a:p>
          <a:p>
            <a:pPr marL="342900" lvl="1" indent="0">
              <a:buNone/>
            </a:pPr>
            <a:endParaRPr lang="en-US" altLang="en-US" sz="1650" dirty="0">
              <a:cs typeface="Optima"/>
            </a:endParaRPr>
          </a:p>
          <a:p>
            <a:pPr marL="600075" lvl="1" indent="-257175">
              <a:buFont typeface="Arial" panose="020B0604020202020204" pitchFamily="34" charset="0"/>
              <a:buChar char="•"/>
            </a:pPr>
            <a:endParaRPr lang="en-US" altLang="en-US" sz="1650" dirty="0">
              <a:cs typeface="Optima"/>
            </a:endParaRPr>
          </a:p>
          <a:p>
            <a:pPr marL="600075" lvl="1" indent="-257175">
              <a:buFont typeface="Arial" panose="020B0604020202020204" pitchFamily="34" charset="0"/>
              <a:buChar char="•"/>
            </a:pPr>
            <a:endParaRPr lang="en-US" altLang="en-US" sz="1650" dirty="0">
              <a:cs typeface="Optima"/>
            </a:endParaRPr>
          </a:p>
          <a:p>
            <a:pPr marL="600075" lvl="1" indent="-257175">
              <a:buFont typeface="Arial" panose="020B0604020202020204" pitchFamily="34" charset="0"/>
              <a:buChar char="•"/>
            </a:pPr>
            <a:endParaRPr lang="en-US" altLang="en-US" sz="1800" dirty="0">
              <a:cs typeface="Optima"/>
            </a:endParaRPr>
          </a:p>
          <a:p>
            <a:pPr marL="600075" lvl="1" indent="-257175">
              <a:buFont typeface="Arial" panose="020B0604020202020204" pitchFamily="34" charset="0"/>
              <a:buChar char="•"/>
            </a:pPr>
            <a:endParaRPr lang="en-US" altLang="en-US" sz="1800" dirty="0">
              <a:cs typeface="Optima"/>
            </a:endParaRPr>
          </a:p>
          <a:p>
            <a:pPr marL="600075" lvl="1" indent="-257175">
              <a:buFont typeface="Arial" panose="020B0604020202020204" pitchFamily="34" charset="0"/>
              <a:buChar char="•"/>
            </a:pPr>
            <a:endParaRPr lang="en-US" altLang="en-US" sz="1800" dirty="0">
              <a:cs typeface="Optima"/>
            </a:endParaRPr>
          </a:p>
          <a:p>
            <a:pPr marL="342900" lvl="1" indent="0">
              <a:buNone/>
            </a:pPr>
            <a:endParaRPr lang="en-US" altLang="en-US" sz="1800" dirty="0">
              <a:cs typeface="Optima"/>
            </a:endParaRPr>
          </a:p>
          <a:p>
            <a:pPr marL="342900" lvl="1" indent="0">
              <a:buNone/>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342900" lvl="1" indent="0">
              <a:buNone/>
            </a:pPr>
            <a:endParaRPr lang="en-US" sz="1800" dirty="0"/>
          </a:p>
          <a:p>
            <a:pPr marL="342900" lvl="1" indent="0">
              <a:buNone/>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0" indent="0">
              <a:buNone/>
            </a:pPr>
            <a:endParaRPr lang="en-US" dirty="0"/>
          </a:p>
        </p:txBody>
      </p:sp>
      <p:sp>
        <p:nvSpPr>
          <p:cNvPr id="2" name="Title 1"/>
          <p:cNvSpPr>
            <a:spLocks noGrp="1"/>
          </p:cNvSpPr>
          <p:nvPr>
            <p:ph type="title"/>
          </p:nvPr>
        </p:nvSpPr>
        <p:spPr/>
        <p:txBody>
          <a:bodyPr/>
          <a:lstStyle/>
          <a:p>
            <a:r>
              <a:rPr lang="en-US" dirty="0" smtClean="0"/>
              <a:t>Grades 9–12:  Overarching Revisions</a:t>
            </a:r>
            <a:endParaRPr lang="en-US" dirty="0"/>
          </a:p>
        </p:txBody>
      </p:sp>
    </p:spTree>
    <p:extLst>
      <p:ext uri="{BB962C8B-B14F-4D97-AF65-F5344CB8AC3E}">
        <p14:creationId xmlns:p14="http://schemas.microsoft.com/office/powerpoint/2010/main" val="254306027"/>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marL="0" lvl="1" indent="0" algn="ctr">
              <a:buNone/>
            </a:pPr>
            <a:endParaRPr lang="en-US" sz="2400" b="1" dirty="0"/>
          </a:p>
          <a:p>
            <a:pPr marL="0" lvl="1" indent="0" algn="ctr">
              <a:buNone/>
            </a:pPr>
            <a:r>
              <a:rPr lang="en-US" sz="2400" b="1" dirty="0" smtClean="0">
                <a:solidFill>
                  <a:srgbClr val="FF0000"/>
                </a:solidFill>
              </a:rPr>
              <a:t>Current Standard</a:t>
            </a:r>
          </a:p>
          <a:p>
            <a:pPr marL="0" indent="0">
              <a:buNone/>
            </a:pPr>
            <a:r>
              <a:rPr lang="en-US" b="1" dirty="0" smtClean="0"/>
              <a:t>G.SRT.C.8</a:t>
            </a:r>
            <a:r>
              <a:rPr lang="en-US" dirty="0" smtClean="0"/>
              <a:t>  Use trigonometric </a:t>
            </a:r>
            <a:r>
              <a:rPr lang="en-US" dirty="0"/>
              <a:t>ratios and </a:t>
            </a:r>
            <a:r>
              <a:rPr lang="en-US" dirty="0" smtClean="0"/>
              <a:t>the Pythagorean </a:t>
            </a:r>
            <a:r>
              <a:rPr lang="en-US" dirty="0"/>
              <a:t>Theorem to solve </a:t>
            </a:r>
            <a:r>
              <a:rPr lang="en-US" dirty="0" smtClean="0"/>
              <a:t>right triangles </a:t>
            </a:r>
            <a:r>
              <a:rPr lang="en-US" dirty="0"/>
              <a:t>in applied problems</a:t>
            </a:r>
            <a:r>
              <a:rPr lang="en-US" dirty="0" smtClean="0"/>
              <a:t>.</a:t>
            </a:r>
          </a:p>
          <a:p>
            <a:pPr marL="0" indent="0">
              <a:buNone/>
            </a:pPr>
            <a:endParaRPr lang="en-US" b="1" dirty="0">
              <a:solidFill>
                <a:srgbClr val="FF0000"/>
              </a:solidFill>
            </a:endParaRPr>
          </a:p>
          <a:p>
            <a:pPr marL="0" indent="0">
              <a:buNone/>
            </a:pPr>
            <a:endParaRPr lang="en-US" b="1" dirty="0">
              <a:solidFill>
                <a:srgbClr val="FF0000"/>
              </a:solidFill>
            </a:endParaRPr>
          </a:p>
          <a:p>
            <a:pPr marL="0" indent="0">
              <a:buNone/>
            </a:pPr>
            <a:endParaRPr lang="en-US" dirty="0"/>
          </a:p>
          <a:p>
            <a:pPr marL="0" lvl="1" indent="0" algn="ctr">
              <a:buNone/>
            </a:pPr>
            <a:r>
              <a:rPr lang="en-US" sz="2400" b="1" dirty="0" smtClean="0">
                <a:solidFill>
                  <a:srgbClr val="FF0000"/>
                </a:solidFill>
              </a:rPr>
              <a:t>Revised </a:t>
            </a:r>
            <a:r>
              <a:rPr lang="en-US" sz="2400" b="1" dirty="0">
                <a:solidFill>
                  <a:srgbClr val="FF0000"/>
                </a:solidFill>
              </a:rPr>
              <a:t>Standard</a:t>
            </a:r>
          </a:p>
          <a:p>
            <a:pPr marL="0" indent="0">
              <a:buNone/>
            </a:pPr>
            <a:r>
              <a:rPr lang="en-US" b="1" dirty="0" smtClean="0"/>
              <a:t>G.SRT.C.8</a:t>
            </a:r>
            <a:r>
              <a:rPr lang="en-US" dirty="0" smtClean="0"/>
              <a:t>  </a:t>
            </a:r>
            <a:r>
              <a:rPr lang="en-US" b="1" i="1" dirty="0" smtClean="0"/>
              <a:t>Know and </a:t>
            </a:r>
            <a:r>
              <a:rPr lang="en-US" dirty="0" smtClean="0"/>
              <a:t>use </a:t>
            </a:r>
            <a:r>
              <a:rPr lang="en-US" dirty="0"/>
              <a:t>trigonometric ratios and the Pythagorean Theorem to solve right triangles in applied problems.</a:t>
            </a:r>
            <a:endParaRPr lang="en-US" b="1" dirty="0">
              <a:solidFill>
                <a:srgbClr val="FF0000"/>
              </a:solidFill>
            </a:endParaRPr>
          </a:p>
          <a:p>
            <a:pPr marL="0" indent="0">
              <a:buNone/>
            </a:pPr>
            <a:endParaRPr lang="en-US" dirty="0"/>
          </a:p>
        </p:txBody>
      </p:sp>
      <p:sp>
        <p:nvSpPr>
          <p:cNvPr id="2" name="Title 1"/>
          <p:cNvSpPr>
            <a:spLocks noGrp="1"/>
          </p:cNvSpPr>
          <p:nvPr>
            <p:ph type="title"/>
          </p:nvPr>
        </p:nvSpPr>
        <p:spPr/>
        <p:txBody>
          <a:bodyPr/>
          <a:lstStyle/>
          <a:p>
            <a:r>
              <a:rPr lang="en-US" dirty="0"/>
              <a:t>Grades </a:t>
            </a:r>
            <a:r>
              <a:rPr lang="en-US" dirty="0" smtClean="0"/>
              <a:t>9–12:  Sample Revisions</a:t>
            </a:r>
            <a:endParaRPr lang="en-US" dirty="0"/>
          </a:p>
        </p:txBody>
      </p:sp>
    </p:spTree>
    <p:extLst>
      <p:ext uri="{BB962C8B-B14F-4D97-AF65-F5344CB8AC3E}">
        <p14:creationId xmlns:p14="http://schemas.microsoft.com/office/powerpoint/2010/main" val="2585133889"/>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10000"/>
          </a:bodyPr>
          <a:lstStyle/>
          <a:p>
            <a:pPr marL="342900" lvl="1" indent="-342900">
              <a:buClr>
                <a:srgbClr val="FF0000"/>
              </a:buClr>
              <a:buFont typeface="Wingdings" panose="05000000000000000000" pitchFamily="2" charset="2"/>
              <a:buChar char="§"/>
            </a:pPr>
            <a:r>
              <a:rPr lang="en-US" sz="2400" dirty="0" smtClean="0">
                <a:solidFill>
                  <a:schemeClr val="bg1">
                    <a:lumMod val="65000"/>
                  </a:schemeClr>
                </a:solidFill>
              </a:rPr>
              <a:t>Supporting </a:t>
            </a:r>
            <a:r>
              <a:rPr lang="en-US" sz="2400" dirty="0">
                <a:solidFill>
                  <a:schemeClr val="bg1">
                    <a:lumMod val="65000"/>
                  </a:schemeClr>
                </a:solidFill>
              </a:rPr>
              <a:t>and additional work of the grade is combined as supporting work of the grade </a:t>
            </a:r>
            <a:endParaRPr lang="en-US" dirty="0">
              <a:solidFill>
                <a:schemeClr val="bg1">
                  <a:lumMod val="65000"/>
                </a:schemeClr>
              </a:solidFill>
            </a:endParaRPr>
          </a:p>
          <a:p>
            <a:pPr marL="0" indent="0">
              <a:buClr>
                <a:schemeClr val="bg2"/>
              </a:buClr>
              <a:buNone/>
            </a:pPr>
            <a:endParaRPr lang="en-US" dirty="0">
              <a:solidFill>
                <a:schemeClr val="bg1">
                  <a:lumMod val="65000"/>
                </a:schemeClr>
              </a:solidFill>
            </a:endParaRPr>
          </a:p>
          <a:p>
            <a:r>
              <a:rPr lang="en-US" dirty="0">
                <a:solidFill>
                  <a:schemeClr val="bg1">
                    <a:lumMod val="65000"/>
                  </a:schemeClr>
                </a:solidFill>
              </a:rPr>
              <a:t>Removed or shifted a small number of standards </a:t>
            </a:r>
            <a:r>
              <a:rPr lang="en-US" dirty="0" smtClean="0">
                <a:solidFill>
                  <a:schemeClr val="bg1">
                    <a:lumMod val="65000"/>
                  </a:schemeClr>
                </a:solidFill>
              </a:rPr>
              <a:t>to </a:t>
            </a:r>
            <a:r>
              <a:rPr lang="en-US" dirty="0">
                <a:solidFill>
                  <a:schemeClr val="bg1">
                    <a:lumMod val="65000"/>
                  </a:schemeClr>
                </a:solidFill>
              </a:rPr>
              <a:t>the major work of the grade to streamline vertical </a:t>
            </a:r>
            <a:r>
              <a:rPr lang="en-US" dirty="0" smtClean="0">
                <a:solidFill>
                  <a:schemeClr val="bg1">
                    <a:lumMod val="65000"/>
                  </a:schemeClr>
                </a:solidFill>
              </a:rPr>
              <a:t>progression</a:t>
            </a:r>
          </a:p>
          <a:p>
            <a:pPr marL="0" indent="0">
              <a:buNone/>
            </a:pPr>
            <a:endParaRPr lang="en-US" dirty="0">
              <a:solidFill>
                <a:schemeClr val="bg1">
                  <a:lumMod val="65000"/>
                </a:schemeClr>
              </a:solidFill>
            </a:endParaRPr>
          </a:p>
          <a:p>
            <a:r>
              <a:rPr lang="en-US" dirty="0">
                <a:solidFill>
                  <a:schemeClr val="bg1">
                    <a:lumMod val="65000"/>
                  </a:schemeClr>
                </a:solidFill>
              </a:rPr>
              <a:t>Revised </a:t>
            </a:r>
            <a:r>
              <a:rPr lang="en-US" dirty="0" smtClean="0">
                <a:solidFill>
                  <a:schemeClr val="bg1">
                    <a:lumMod val="65000"/>
                  </a:schemeClr>
                </a:solidFill>
              </a:rPr>
              <a:t>language </a:t>
            </a:r>
            <a:r>
              <a:rPr lang="en-US" dirty="0">
                <a:solidFill>
                  <a:schemeClr val="bg1">
                    <a:lumMod val="65000"/>
                  </a:schemeClr>
                </a:solidFill>
              </a:rPr>
              <a:t>and examples to provide clarity and </a:t>
            </a:r>
            <a:r>
              <a:rPr lang="en-US" dirty="0" smtClean="0">
                <a:solidFill>
                  <a:schemeClr val="bg1">
                    <a:lumMod val="65000"/>
                  </a:schemeClr>
                </a:solidFill>
              </a:rPr>
              <a:t>continuity</a:t>
            </a:r>
            <a:endParaRPr lang="en-US" dirty="0">
              <a:solidFill>
                <a:schemeClr val="bg1">
                  <a:lumMod val="65000"/>
                </a:schemeClr>
              </a:solidFill>
            </a:endParaRPr>
          </a:p>
          <a:p>
            <a:pPr marL="0" indent="0">
              <a:buNone/>
            </a:pPr>
            <a:endParaRPr lang="en-US" dirty="0"/>
          </a:p>
          <a:p>
            <a:r>
              <a:rPr lang="en-US" b="1" dirty="0"/>
              <a:t>Shifted a small number of supporting work </a:t>
            </a:r>
            <a:r>
              <a:rPr lang="en-US" b="1" dirty="0" smtClean="0"/>
              <a:t>of the grade standards </a:t>
            </a:r>
            <a:r>
              <a:rPr lang="en-US" b="1" dirty="0"/>
              <a:t>to </a:t>
            </a:r>
            <a:r>
              <a:rPr lang="en-US" b="1" dirty="0" smtClean="0"/>
              <a:t>fourth </a:t>
            </a:r>
            <a:r>
              <a:rPr lang="en-US" b="1" dirty="0"/>
              <a:t>year </a:t>
            </a:r>
            <a:r>
              <a:rPr lang="en-US" b="1" dirty="0" smtClean="0"/>
              <a:t>mathematics courses</a:t>
            </a:r>
          </a:p>
          <a:p>
            <a:pPr marL="0" indent="0">
              <a:buNone/>
            </a:pPr>
            <a:endParaRPr lang="en-US" dirty="0"/>
          </a:p>
          <a:p>
            <a:r>
              <a:rPr lang="en-US" dirty="0">
                <a:solidFill>
                  <a:schemeClr val="bg1">
                    <a:lumMod val="65000"/>
                  </a:schemeClr>
                </a:solidFill>
              </a:rPr>
              <a:t>Restructured </a:t>
            </a:r>
            <a:r>
              <a:rPr lang="en-US" dirty="0" smtClean="0">
                <a:solidFill>
                  <a:schemeClr val="bg1">
                    <a:lumMod val="65000"/>
                  </a:schemeClr>
                </a:solidFill>
              </a:rPr>
              <a:t>fourth year </a:t>
            </a:r>
            <a:r>
              <a:rPr lang="en-US" dirty="0">
                <a:solidFill>
                  <a:schemeClr val="bg1">
                    <a:lumMod val="65000"/>
                  </a:schemeClr>
                </a:solidFill>
              </a:rPr>
              <a:t>courses to </a:t>
            </a:r>
            <a:r>
              <a:rPr lang="en-US" dirty="0" smtClean="0">
                <a:solidFill>
                  <a:schemeClr val="bg1">
                    <a:lumMod val="65000"/>
                  </a:schemeClr>
                </a:solidFill>
              </a:rPr>
              <a:t>reflect college and career readiness </a:t>
            </a:r>
            <a:r>
              <a:rPr lang="en-US" dirty="0">
                <a:solidFill>
                  <a:schemeClr val="bg1">
                    <a:lumMod val="65000"/>
                  </a:schemeClr>
                </a:solidFill>
              </a:rPr>
              <a:t>by removing </a:t>
            </a:r>
            <a:r>
              <a:rPr lang="en-US" dirty="0" smtClean="0">
                <a:solidFill>
                  <a:schemeClr val="bg1">
                    <a:lumMod val="65000"/>
                  </a:schemeClr>
                </a:solidFill>
              </a:rPr>
              <a:t>three </a:t>
            </a:r>
            <a:r>
              <a:rPr lang="en-US" dirty="0">
                <a:solidFill>
                  <a:schemeClr val="bg1">
                    <a:lumMod val="65000"/>
                  </a:schemeClr>
                </a:solidFill>
              </a:rPr>
              <a:t>courses and adding </a:t>
            </a:r>
            <a:r>
              <a:rPr lang="en-US" dirty="0" smtClean="0">
                <a:solidFill>
                  <a:schemeClr val="bg1">
                    <a:lumMod val="65000"/>
                  </a:schemeClr>
                </a:solidFill>
              </a:rPr>
              <a:t>Applied </a:t>
            </a:r>
            <a:r>
              <a:rPr lang="en-US" dirty="0">
                <a:solidFill>
                  <a:schemeClr val="bg1">
                    <a:lumMod val="65000"/>
                  </a:schemeClr>
                </a:solidFill>
              </a:rPr>
              <a:t>Mathematical </a:t>
            </a:r>
            <a:r>
              <a:rPr lang="en-US" dirty="0" smtClean="0">
                <a:solidFill>
                  <a:schemeClr val="bg1">
                    <a:lumMod val="65000"/>
                  </a:schemeClr>
                </a:solidFill>
              </a:rPr>
              <a:t>Concepts </a:t>
            </a:r>
            <a:endParaRPr lang="en-US" dirty="0">
              <a:solidFill>
                <a:schemeClr val="bg1">
                  <a:lumMod val="65000"/>
                </a:schemeClr>
              </a:solidFill>
            </a:endParaRPr>
          </a:p>
          <a:p>
            <a:endParaRPr lang="en-US" sz="1500" dirty="0"/>
          </a:p>
          <a:p>
            <a:endParaRPr lang="en-US" sz="2100" dirty="0"/>
          </a:p>
          <a:p>
            <a:pPr marL="0" indent="0">
              <a:buNone/>
            </a:pPr>
            <a:endParaRPr lang="en-US" sz="1650" dirty="0"/>
          </a:p>
          <a:p>
            <a:endParaRPr lang="en-US" sz="1650" dirty="0"/>
          </a:p>
          <a:p>
            <a:endParaRPr lang="en-US" sz="1650" dirty="0"/>
          </a:p>
          <a:p>
            <a:endParaRPr lang="en-US" sz="1650" dirty="0"/>
          </a:p>
          <a:p>
            <a:endParaRPr lang="en-US" sz="1650" b="1" dirty="0"/>
          </a:p>
          <a:p>
            <a:pPr marL="342900" lvl="1" indent="0">
              <a:buNone/>
            </a:pPr>
            <a:endParaRPr lang="en-US" altLang="en-US" sz="1650" dirty="0">
              <a:cs typeface="Optima"/>
            </a:endParaRPr>
          </a:p>
          <a:p>
            <a:pPr marL="600075" lvl="1" indent="-257175">
              <a:buFont typeface="Arial" panose="020B0604020202020204" pitchFamily="34" charset="0"/>
              <a:buChar char="•"/>
            </a:pPr>
            <a:endParaRPr lang="en-US" altLang="en-US" sz="1650" dirty="0">
              <a:cs typeface="Optima"/>
            </a:endParaRPr>
          </a:p>
          <a:p>
            <a:pPr marL="600075" lvl="1" indent="-257175">
              <a:buFont typeface="Arial" panose="020B0604020202020204" pitchFamily="34" charset="0"/>
              <a:buChar char="•"/>
            </a:pPr>
            <a:endParaRPr lang="en-US" altLang="en-US" sz="1650" dirty="0">
              <a:cs typeface="Optima"/>
            </a:endParaRPr>
          </a:p>
          <a:p>
            <a:pPr marL="600075" lvl="1" indent="-257175">
              <a:buFont typeface="Arial" panose="020B0604020202020204" pitchFamily="34" charset="0"/>
              <a:buChar char="•"/>
            </a:pPr>
            <a:endParaRPr lang="en-US" altLang="en-US" sz="1800" dirty="0">
              <a:cs typeface="Optima"/>
            </a:endParaRPr>
          </a:p>
          <a:p>
            <a:pPr marL="600075" lvl="1" indent="-257175">
              <a:buFont typeface="Arial" panose="020B0604020202020204" pitchFamily="34" charset="0"/>
              <a:buChar char="•"/>
            </a:pPr>
            <a:endParaRPr lang="en-US" altLang="en-US" sz="1800" dirty="0">
              <a:cs typeface="Optima"/>
            </a:endParaRPr>
          </a:p>
          <a:p>
            <a:pPr marL="600075" lvl="1" indent="-257175">
              <a:buFont typeface="Arial" panose="020B0604020202020204" pitchFamily="34" charset="0"/>
              <a:buChar char="•"/>
            </a:pPr>
            <a:endParaRPr lang="en-US" altLang="en-US" sz="1800" dirty="0">
              <a:cs typeface="Optima"/>
            </a:endParaRPr>
          </a:p>
          <a:p>
            <a:pPr marL="342900" lvl="1" indent="0">
              <a:buNone/>
            </a:pPr>
            <a:endParaRPr lang="en-US" altLang="en-US" sz="1800" dirty="0">
              <a:cs typeface="Optima"/>
            </a:endParaRPr>
          </a:p>
          <a:p>
            <a:pPr marL="342900" lvl="1" indent="0">
              <a:buNone/>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342900" lvl="1" indent="0">
              <a:buNone/>
            </a:pPr>
            <a:endParaRPr lang="en-US" sz="1800" dirty="0"/>
          </a:p>
          <a:p>
            <a:pPr marL="342900" lvl="1" indent="0">
              <a:buNone/>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0" indent="0">
              <a:buNone/>
            </a:pPr>
            <a:endParaRPr lang="en-US" dirty="0"/>
          </a:p>
        </p:txBody>
      </p:sp>
      <p:sp>
        <p:nvSpPr>
          <p:cNvPr id="2" name="Title 1"/>
          <p:cNvSpPr>
            <a:spLocks noGrp="1"/>
          </p:cNvSpPr>
          <p:nvPr>
            <p:ph type="title"/>
          </p:nvPr>
        </p:nvSpPr>
        <p:spPr/>
        <p:txBody>
          <a:bodyPr/>
          <a:lstStyle/>
          <a:p>
            <a:r>
              <a:rPr lang="en-US" dirty="0" smtClean="0"/>
              <a:t>Grades 9–12:  Overarching Revisions</a:t>
            </a:r>
            <a:endParaRPr lang="en-US" dirty="0"/>
          </a:p>
        </p:txBody>
      </p:sp>
    </p:spTree>
    <p:extLst>
      <p:ext uri="{BB962C8B-B14F-4D97-AF65-F5344CB8AC3E}">
        <p14:creationId xmlns:p14="http://schemas.microsoft.com/office/powerpoint/2010/main" val="2803103738"/>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endParaRPr lang="en-US" dirty="0" smtClean="0"/>
          </a:p>
          <a:p>
            <a:pPr marL="0" indent="0" algn="ctr">
              <a:buNone/>
            </a:pPr>
            <a:r>
              <a:rPr lang="en-US" b="1" dirty="0" smtClean="0">
                <a:solidFill>
                  <a:srgbClr val="FF0000"/>
                </a:solidFill>
              </a:rPr>
              <a:t>Moved Standard</a:t>
            </a:r>
          </a:p>
          <a:p>
            <a:pPr marL="0" indent="0">
              <a:buNone/>
            </a:pPr>
            <a:r>
              <a:rPr lang="en-US" b="1" dirty="0" smtClean="0"/>
              <a:t>F.TF.B.5 </a:t>
            </a:r>
            <a:r>
              <a:rPr lang="en-US" dirty="0" smtClean="0"/>
              <a:t>Choose </a:t>
            </a:r>
            <a:r>
              <a:rPr lang="en-US" dirty="0"/>
              <a:t>trigonometric </a:t>
            </a:r>
            <a:r>
              <a:rPr lang="en-US" dirty="0" smtClean="0"/>
              <a:t>functions to </a:t>
            </a:r>
            <a:r>
              <a:rPr lang="en-US" dirty="0"/>
              <a:t>model periodic phenomena with specified amplitude, frequency, and midline. </a:t>
            </a:r>
            <a:endParaRPr lang="en-US" dirty="0" smtClean="0"/>
          </a:p>
          <a:p>
            <a:pPr marL="0" indent="0">
              <a:buNone/>
            </a:pPr>
            <a:endParaRPr lang="en-US" dirty="0"/>
          </a:p>
          <a:p>
            <a:pPr marL="0" indent="0" algn="ctr">
              <a:buNone/>
            </a:pPr>
            <a:r>
              <a:rPr lang="en-US" sz="2000" dirty="0" smtClean="0"/>
              <a:t>This standard moved from Algebra 2/Integrated 3 to Pre-Calculus.</a:t>
            </a:r>
          </a:p>
          <a:p>
            <a:endParaRPr lang="en-US" sz="2000" dirty="0"/>
          </a:p>
          <a:p>
            <a:pPr marL="0" indent="0">
              <a:buNone/>
            </a:pPr>
            <a:endParaRPr lang="en-US" b="1" dirty="0"/>
          </a:p>
        </p:txBody>
      </p:sp>
      <p:sp>
        <p:nvSpPr>
          <p:cNvPr id="2" name="Title 1"/>
          <p:cNvSpPr>
            <a:spLocks noGrp="1"/>
          </p:cNvSpPr>
          <p:nvPr>
            <p:ph type="title"/>
          </p:nvPr>
        </p:nvSpPr>
        <p:spPr/>
        <p:txBody>
          <a:bodyPr/>
          <a:lstStyle/>
          <a:p>
            <a:r>
              <a:rPr lang="en-US" dirty="0"/>
              <a:t>Grades </a:t>
            </a:r>
            <a:r>
              <a:rPr lang="en-US" dirty="0" smtClean="0"/>
              <a:t>9–12:  Sample Revisions</a:t>
            </a:r>
            <a:endParaRPr lang="en-US" dirty="0"/>
          </a:p>
        </p:txBody>
      </p:sp>
    </p:spTree>
    <p:extLst>
      <p:ext uri="{BB962C8B-B14F-4D97-AF65-F5344CB8AC3E}">
        <p14:creationId xmlns:p14="http://schemas.microsoft.com/office/powerpoint/2010/main" val="34248474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179095"/>
            <a:ext cx="8839200" cy="4800600"/>
          </a:xfrm>
        </p:spPr>
        <p:txBody>
          <a:bodyPr>
            <a:normAutofit fontScale="92500" lnSpcReduction="20000"/>
          </a:bodyPr>
          <a:lstStyle/>
          <a:p>
            <a:pPr marL="0" indent="0">
              <a:buNone/>
            </a:pPr>
            <a:r>
              <a:rPr lang="en-US" b="1" u="sng" dirty="0" smtClean="0"/>
              <a:t>April</a:t>
            </a:r>
          </a:p>
          <a:p>
            <a:r>
              <a:rPr lang="en-US" dirty="0" smtClean="0"/>
              <a:t>Training for principals through the Integrated Leadership Course (elementary and secondary tracks)</a:t>
            </a:r>
          </a:p>
          <a:p>
            <a:r>
              <a:rPr lang="en-US" dirty="0" smtClean="0"/>
              <a:t>Alignment of revised standards and TEAM rubric indicators</a:t>
            </a:r>
          </a:p>
          <a:p>
            <a:r>
              <a:rPr lang="en-US" dirty="0" smtClean="0"/>
              <a:t>Facilitating conversations focused on standards and instructional shifts</a:t>
            </a:r>
          </a:p>
          <a:p>
            <a:pPr marL="0" indent="0">
              <a:buNone/>
            </a:pPr>
            <a:endParaRPr lang="en-US" dirty="0"/>
          </a:p>
          <a:p>
            <a:pPr marL="0" indent="0">
              <a:buNone/>
            </a:pPr>
            <a:r>
              <a:rPr lang="en-US" b="1" u="sng" dirty="0" smtClean="0"/>
              <a:t>June</a:t>
            </a:r>
          </a:p>
          <a:p>
            <a:r>
              <a:rPr lang="en-US" dirty="0" smtClean="0"/>
              <a:t>Two-day teacher trainings (grade bands K-2, 3-5, 6-8, and 9-12 for both ELA and math)</a:t>
            </a:r>
          </a:p>
          <a:p>
            <a:r>
              <a:rPr lang="en-US" dirty="0" smtClean="0"/>
              <a:t>Evaluating instructional practices and instructional materials for alignment to standards</a:t>
            </a:r>
          </a:p>
          <a:p>
            <a:r>
              <a:rPr lang="en-US" dirty="0" smtClean="0"/>
              <a:t>Designing effective in-class assessments that encompass </a:t>
            </a:r>
            <a:r>
              <a:rPr lang="en-US" dirty="0"/>
              <a:t>the breadth and depth of </a:t>
            </a:r>
            <a:r>
              <a:rPr lang="en-US" dirty="0" smtClean="0"/>
              <a:t>the standards</a:t>
            </a:r>
            <a:endParaRPr lang="en-US" dirty="0"/>
          </a:p>
          <a:p>
            <a:endParaRPr lang="en-US" dirty="0" smtClean="0"/>
          </a:p>
          <a:p>
            <a:endParaRPr lang="en-US" dirty="0"/>
          </a:p>
        </p:txBody>
      </p:sp>
      <p:sp>
        <p:nvSpPr>
          <p:cNvPr id="3" name="Title 2"/>
          <p:cNvSpPr>
            <a:spLocks noGrp="1"/>
          </p:cNvSpPr>
          <p:nvPr>
            <p:ph type="title"/>
          </p:nvPr>
        </p:nvSpPr>
        <p:spPr>
          <a:xfrm>
            <a:off x="76200" y="264695"/>
            <a:ext cx="8305800" cy="914400"/>
          </a:xfrm>
        </p:spPr>
        <p:txBody>
          <a:bodyPr>
            <a:normAutofit fontScale="90000"/>
          </a:bodyPr>
          <a:lstStyle/>
          <a:p>
            <a:r>
              <a:rPr lang="en-US" dirty="0" smtClean="0"/>
              <a:t>Training Structure – Principals and Teachers</a:t>
            </a:r>
            <a:endParaRPr lang="en-US" dirty="0"/>
          </a:p>
        </p:txBody>
      </p:sp>
    </p:spTree>
    <p:extLst>
      <p:ext uri="{BB962C8B-B14F-4D97-AF65-F5344CB8AC3E}">
        <p14:creationId xmlns:p14="http://schemas.microsoft.com/office/powerpoint/2010/main" val="1138525190"/>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10000"/>
          </a:bodyPr>
          <a:lstStyle/>
          <a:p>
            <a:pPr marL="342900" lvl="1" indent="-342900">
              <a:buClr>
                <a:srgbClr val="FF0000"/>
              </a:buClr>
              <a:buFont typeface="Wingdings" panose="05000000000000000000" pitchFamily="2" charset="2"/>
              <a:buChar char="§"/>
            </a:pPr>
            <a:r>
              <a:rPr lang="en-US" sz="2400" dirty="0" smtClean="0">
                <a:solidFill>
                  <a:schemeClr val="bg1">
                    <a:lumMod val="65000"/>
                  </a:schemeClr>
                </a:solidFill>
              </a:rPr>
              <a:t>Supporting </a:t>
            </a:r>
            <a:r>
              <a:rPr lang="en-US" sz="2400" dirty="0">
                <a:solidFill>
                  <a:schemeClr val="bg1">
                    <a:lumMod val="65000"/>
                  </a:schemeClr>
                </a:solidFill>
              </a:rPr>
              <a:t>and additional work of the grade is combined as supporting work of the grade </a:t>
            </a:r>
            <a:endParaRPr lang="en-US" dirty="0">
              <a:solidFill>
                <a:schemeClr val="bg1">
                  <a:lumMod val="65000"/>
                </a:schemeClr>
              </a:solidFill>
            </a:endParaRPr>
          </a:p>
          <a:p>
            <a:pPr marL="0" indent="0">
              <a:buClr>
                <a:schemeClr val="bg2"/>
              </a:buClr>
              <a:buNone/>
            </a:pPr>
            <a:endParaRPr lang="en-US" dirty="0">
              <a:solidFill>
                <a:schemeClr val="bg1">
                  <a:lumMod val="65000"/>
                </a:schemeClr>
              </a:solidFill>
            </a:endParaRPr>
          </a:p>
          <a:p>
            <a:r>
              <a:rPr lang="en-US" dirty="0">
                <a:solidFill>
                  <a:schemeClr val="bg1">
                    <a:lumMod val="65000"/>
                  </a:schemeClr>
                </a:solidFill>
              </a:rPr>
              <a:t>Removed or shifted a small number of standards </a:t>
            </a:r>
            <a:r>
              <a:rPr lang="en-US" dirty="0" smtClean="0">
                <a:solidFill>
                  <a:schemeClr val="bg1">
                    <a:lumMod val="65000"/>
                  </a:schemeClr>
                </a:solidFill>
              </a:rPr>
              <a:t>to </a:t>
            </a:r>
            <a:r>
              <a:rPr lang="en-US" dirty="0">
                <a:solidFill>
                  <a:schemeClr val="bg1">
                    <a:lumMod val="65000"/>
                  </a:schemeClr>
                </a:solidFill>
              </a:rPr>
              <a:t>the major work of the grade to streamline vertical </a:t>
            </a:r>
            <a:r>
              <a:rPr lang="en-US" dirty="0" smtClean="0">
                <a:solidFill>
                  <a:schemeClr val="bg1">
                    <a:lumMod val="65000"/>
                  </a:schemeClr>
                </a:solidFill>
              </a:rPr>
              <a:t>progression</a:t>
            </a:r>
          </a:p>
          <a:p>
            <a:pPr marL="0" indent="0">
              <a:buNone/>
            </a:pPr>
            <a:endParaRPr lang="en-US" dirty="0">
              <a:solidFill>
                <a:schemeClr val="bg1">
                  <a:lumMod val="65000"/>
                </a:schemeClr>
              </a:solidFill>
            </a:endParaRPr>
          </a:p>
          <a:p>
            <a:r>
              <a:rPr lang="en-US" dirty="0">
                <a:solidFill>
                  <a:schemeClr val="bg1">
                    <a:lumMod val="65000"/>
                  </a:schemeClr>
                </a:solidFill>
              </a:rPr>
              <a:t>Revised </a:t>
            </a:r>
            <a:r>
              <a:rPr lang="en-US" dirty="0" smtClean="0">
                <a:solidFill>
                  <a:schemeClr val="bg1">
                    <a:lumMod val="65000"/>
                  </a:schemeClr>
                </a:solidFill>
              </a:rPr>
              <a:t>language </a:t>
            </a:r>
            <a:r>
              <a:rPr lang="en-US" dirty="0">
                <a:solidFill>
                  <a:schemeClr val="bg1">
                    <a:lumMod val="65000"/>
                  </a:schemeClr>
                </a:solidFill>
              </a:rPr>
              <a:t>and examples to provide clarity and </a:t>
            </a:r>
            <a:r>
              <a:rPr lang="en-US" dirty="0" smtClean="0">
                <a:solidFill>
                  <a:schemeClr val="bg1">
                    <a:lumMod val="65000"/>
                  </a:schemeClr>
                </a:solidFill>
              </a:rPr>
              <a:t>continuity</a:t>
            </a:r>
            <a:endParaRPr lang="en-US" dirty="0">
              <a:solidFill>
                <a:schemeClr val="bg1">
                  <a:lumMod val="65000"/>
                </a:schemeClr>
              </a:solidFill>
            </a:endParaRPr>
          </a:p>
          <a:p>
            <a:pPr marL="0" indent="0">
              <a:buNone/>
            </a:pPr>
            <a:endParaRPr lang="en-US" dirty="0">
              <a:solidFill>
                <a:schemeClr val="bg1">
                  <a:lumMod val="65000"/>
                </a:schemeClr>
              </a:solidFill>
            </a:endParaRPr>
          </a:p>
          <a:p>
            <a:r>
              <a:rPr lang="en-US" dirty="0">
                <a:solidFill>
                  <a:schemeClr val="bg1">
                    <a:lumMod val="65000"/>
                  </a:schemeClr>
                </a:solidFill>
              </a:rPr>
              <a:t>Shifted a small number of supporting work </a:t>
            </a:r>
            <a:r>
              <a:rPr lang="en-US" dirty="0" smtClean="0">
                <a:solidFill>
                  <a:schemeClr val="bg1">
                    <a:lumMod val="65000"/>
                  </a:schemeClr>
                </a:solidFill>
              </a:rPr>
              <a:t>of the grade standards </a:t>
            </a:r>
            <a:r>
              <a:rPr lang="en-US" dirty="0">
                <a:solidFill>
                  <a:schemeClr val="bg1">
                    <a:lumMod val="65000"/>
                  </a:schemeClr>
                </a:solidFill>
              </a:rPr>
              <a:t>to </a:t>
            </a:r>
            <a:r>
              <a:rPr lang="en-US" dirty="0" smtClean="0">
                <a:solidFill>
                  <a:schemeClr val="bg1">
                    <a:lumMod val="65000"/>
                  </a:schemeClr>
                </a:solidFill>
              </a:rPr>
              <a:t>fourth </a:t>
            </a:r>
            <a:r>
              <a:rPr lang="en-US" dirty="0">
                <a:solidFill>
                  <a:schemeClr val="bg1">
                    <a:lumMod val="65000"/>
                  </a:schemeClr>
                </a:solidFill>
              </a:rPr>
              <a:t>year </a:t>
            </a:r>
            <a:r>
              <a:rPr lang="en-US" dirty="0" smtClean="0">
                <a:solidFill>
                  <a:schemeClr val="bg1">
                    <a:lumMod val="65000"/>
                  </a:schemeClr>
                </a:solidFill>
              </a:rPr>
              <a:t>mathematics courses</a:t>
            </a:r>
          </a:p>
          <a:p>
            <a:pPr marL="0" indent="0">
              <a:buNone/>
            </a:pPr>
            <a:endParaRPr lang="en-US" dirty="0"/>
          </a:p>
          <a:p>
            <a:r>
              <a:rPr lang="en-US" b="1" dirty="0"/>
              <a:t>Restructured </a:t>
            </a:r>
            <a:r>
              <a:rPr lang="en-US" b="1" dirty="0" smtClean="0"/>
              <a:t>fourth year </a:t>
            </a:r>
            <a:r>
              <a:rPr lang="en-US" b="1" dirty="0"/>
              <a:t>courses to reflect </a:t>
            </a:r>
            <a:r>
              <a:rPr lang="en-US" b="1" dirty="0" smtClean="0"/>
              <a:t>college and career readiness </a:t>
            </a:r>
            <a:r>
              <a:rPr lang="en-US" b="1" dirty="0"/>
              <a:t>by removing </a:t>
            </a:r>
            <a:r>
              <a:rPr lang="en-US" b="1" dirty="0" smtClean="0"/>
              <a:t>three </a:t>
            </a:r>
            <a:r>
              <a:rPr lang="en-US" b="1" dirty="0"/>
              <a:t>courses and adding </a:t>
            </a:r>
            <a:r>
              <a:rPr lang="en-US" b="1" dirty="0" smtClean="0"/>
              <a:t>Applied </a:t>
            </a:r>
            <a:r>
              <a:rPr lang="en-US" b="1" dirty="0"/>
              <a:t>Mathematical </a:t>
            </a:r>
            <a:r>
              <a:rPr lang="en-US" b="1" dirty="0" smtClean="0"/>
              <a:t>Concepts </a:t>
            </a:r>
            <a:endParaRPr lang="en-US" b="1" dirty="0"/>
          </a:p>
          <a:p>
            <a:endParaRPr lang="en-US" sz="1500" dirty="0"/>
          </a:p>
          <a:p>
            <a:endParaRPr lang="en-US" sz="2100" dirty="0"/>
          </a:p>
          <a:p>
            <a:pPr marL="0" indent="0">
              <a:buNone/>
            </a:pPr>
            <a:endParaRPr lang="en-US" sz="1650" dirty="0"/>
          </a:p>
          <a:p>
            <a:endParaRPr lang="en-US" sz="1650" dirty="0"/>
          </a:p>
          <a:p>
            <a:endParaRPr lang="en-US" sz="1650" dirty="0"/>
          </a:p>
          <a:p>
            <a:endParaRPr lang="en-US" sz="1650" dirty="0"/>
          </a:p>
          <a:p>
            <a:endParaRPr lang="en-US" sz="1650" b="1" dirty="0"/>
          </a:p>
          <a:p>
            <a:pPr marL="342900" lvl="1" indent="0">
              <a:buNone/>
            </a:pPr>
            <a:endParaRPr lang="en-US" altLang="en-US" sz="1650" dirty="0">
              <a:cs typeface="Optima"/>
            </a:endParaRPr>
          </a:p>
          <a:p>
            <a:pPr marL="600075" lvl="1" indent="-257175">
              <a:buFont typeface="Arial" panose="020B0604020202020204" pitchFamily="34" charset="0"/>
              <a:buChar char="•"/>
            </a:pPr>
            <a:endParaRPr lang="en-US" altLang="en-US" sz="1650" dirty="0">
              <a:cs typeface="Optima"/>
            </a:endParaRPr>
          </a:p>
          <a:p>
            <a:pPr marL="600075" lvl="1" indent="-257175">
              <a:buFont typeface="Arial" panose="020B0604020202020204" pitchFamily="34" charset="0"/>
              <a:buChar char="•"/>
            </a:pPr>
            <a:endParaRPr lang="en-US" altLang="en-US" sz="1650" dirty="0">
              <a:cs typeface="Optima"/>
            </a:endParaRPr>
          </a:p>
          <a:p>
            <a:pPr marL="600075" lvl="1" indent="-257175">
              <a:buFont typeface="Arial" panose="020B0604020202020204" pitchFamily="34" charset="0"/>
              <a:buChar char="•"/>
            </a:pPr>
            <a:endParaRPr lang="en-US" altLang="en-US" sz="1800" dirty="0">
              <a:cs typeface="Optima"/>
            </a:endParaRPr>
          </a:p>
          <a:p>
            <a:pPr marL="600075" lvl="1" indent="-257175">
              <a:buFont typeface="Arial" panose="020B0604020202020204" pitchFamily="34" charset="0"/>
              <a:buChar char="•"/>
            </a:pPr>
            <a:endParaRPr lang="en-US" altLang="en-US" sz="1800" dirty="0">
              <a:cs typeface="Optima"/>
            </a:endParaRPr>
          </a:p>
          <a:p>
            <a:pPr marL="600075" lvl="1" indent="-257175">
              <a:buFont typeface="Arial" panose="020B0604020202020204" pitchFamily="34" charset="0"/>
              <a:buChar char="•"/>
            </a:pPr>
            <a:endParaRPr lang="en-US" altLang="en-US" sz="1800" dirty="0">
              <a:cs typeface="Optima"/>
            </a:endParaRPr>
          </a:p>
          <a:p>
            <a:pPr marL="342900" lvl="1" indent="0">
              <a:buNone/>
            </a:pPr>
            <a:endParaRPr lang="en-US" altLang="en-US" sz="1800" dirty="0">
              <a:cs typeface="Optima"/>
            </a:endParaRPr>
          </a:p>
          <a:p>
            <a:pPr marL="342900" lvl="1" indent="0">
              <a:buNone/>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342900" lvl="1" indent="0">
              <a:buNone/>
            </a:pPr>
            <a:endParaRPr lang="en-US" sz="1800" dirty="0"/>
          </a:p>
          <a:p>
            <a:pPr marL="342900" lvl="1" indent="0">
              <a:buNone/>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0" indent="0">
              <a:buNone/>
            </a:pPr>
            <a:endParaRPr lang="en-US" dirty="0"/>
          </a:p>
        </p:txBody>
      </p:sp>
      <p:sp>
        <p:nvSpPr>
          <p:cNvPr id="2" name="Title 1"/>
          <p:cNvSpPr>
            <a:spLocks noGrp="1"/>
          </p:cNvSpPr>
          <p:nvPr>
            <p:ph type="title"/>
          </p:nvPr>
        </p:nvSpPr>
        <p:spPr/>
        <p:txBody>
          <a:bodyPr/>
          <a:lstStyle/>
          <a:p>
            <a:r>
              <a:rPr lang="en-US" dirty="0" smtClean="0"/>
              <a:t>Grades 9–12:  Overarching Revisions</a:t>
            </a:r>
            <a:endParaRPr lang="en-US" dirty="0"/>
          </a:p>
        </p:txBody>
      </p:sp>
    </p:spTree>
    <p:extLst>
      <p:ext uri="{BB962C8B-B14F-4D97-AF65-F5344CB8AC3E}">
        <p14:creationId xmlns:p14="http://schemas.microsoft.com/office/powerpoint/2010/main" val="326081146"/>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20000"/>
          </a:bodyPr>
          <a:lstStyle/>
          <a:p>
            <a:pPr marL="457200" lvl="1" indent="-457200">
              <a:lnSpc>
                <a:spcPct val="120000"/>
              </a:lnSpc>
              <a:buFont typeface="Wingdings" panose="05000000000000000000" pitchFamily="2" charset="2"/>
              <a:buChar char="§"/>
            </a:pPr>
            <a:r>
              <a:rPr lang="en-US" sz="2600" b="1" dirty="0"/>
              <a:t>High </a:t>
            </a:r>
            <a:r>
              <a:rPr lang="en-US" sz="2600" b="1" dirty="0" smtClean="0"/>
              <a:t>expectations</a:t>
            </a:r>
            <a:endParaRPr lang="en-US" sz="2600" dirty="0" smtClean="0"/>
          </a:p>
          <a:p>
            <a:pPr marL="457200" lvl="1" indent="-457200">
              <a:lnSpc>
                <a:spcPct val="120000"/>
              </a:lnSpc>
              <a:buFont typeface="Wingdings" panose="05000000000000000000" pitchFamily="2" charset="2"/>
              <a:buChar char="§"/>
            </a:pPr>
            <a:endParaRPr lang="en-US" sz="2600" dirty="0"/>
          </a:p>
          <a:p>
            <a:pPr marL="457200" lvl="1" indent="-457200">
              <a:lnSpc>
                <a:spcPct val="120000"/>
              </a:lnSpc>
              <a:buFont typeface="Wingdings" panose="05000000000000000000" pitchFamily="2" charset="2"/>
              <a:buChar char="§"/>
            </a:pPr>
            <a:r>
              <a:rPr lang="en-US" sz="2600" dirty="0"/>
              <a:t>Retention of </a:t>
            </a:r>
            <a:r>
              <a:rPr lang="en-US" sz="2600" b="1" dirty="0"/>
              <a:t>rigorous </a:t>
            </a:r>
            <a:r>
              <a:rPr lang="en-US" sz="2600" b="1" dirty="0" smtClean="0"/>
              <a:t>standards</a:t>
            </a:r>
          </a:p>
          <a:p>
            <a:pPr marL="457200" lvl="1" indent="-457200">
              <a:lnSpc>
                <a:spcPct val="120000"/>
              </a:lnSpc>
              <a:buFont typeface="Wingdings" panose="05000000000000000000" pitchFamily="2" charset="2"/>
              <a:buChar char="§"/>
            </a:pPr>
            <a:endParaRPr lang="en-US" sz="2600" dirty="0"/>
          </a:p>
          <a:p>
            <a:pPr marL="457200" lvl="1" indent="-457200">
              <a:lnSpc>
                <a:spcPct val="120000"/>
              </a:lnSpc>
              <a:buFont typeface="Wingdings" panose="05000000000000000000" pitchFamily="2" charset="2"/>
              <a:buChar char="§"/>
            </a:pPr>
            <a:r>
              <a:rPr lang="en-US" sz="2600" dirty="0"/>
              <a:t>Clearly </a:t>
            </a:r>
            <a:r>
              <a:rPr lang="en-US" sz="2600" b="1" dirty="0"/>
              <a:t>defined </a:t>
            </a:r>
            <a:r>
              <a:rPr lang="en-US" sz="2600" dirty="0"/>
              <a:t>and</a:t>
            </a:r>
            <a:r>
              <a:rPr lang="en-US" sz="2600" b="1" dirty="0"/>
              <a:t> coherent </a:t>
            </a:r>
            <a:r>
              <a:rPr lang="en-US" sz="2600" dirty="0" smtClean="0"/>
              <a:t>pathways</a:t>
            </a:r>
          </a:p>
          <a:p>
            <a:pPr marL="457200" lvl="1" indent="-457200">
              <a:lnSpc>
                <a:spcPct val="120000"/>
              </a:lnSpc>
              <a:buFont typeface="Wingdings" panose="05000000000000000000" pitchFamily="2" charset="2"/>
              <a:buChar char="§"/>
            </a:pPr>
            <a:endParaRPr lang="en-US" sz="2600" dirty="0" smtClean="0"/>
          </a:p>
          <a:p>
            <a:pPr marL="457200" lvl="1" indent="-457200">
              <a:lnSpc>
                <a:spcPct val="120000"/>
              </a:lnSpc>
              <a:buFont typeface="Wingdings" panose="05000000000000000000" pitchFamily="2" charset="2"/>
              <a:buChar char="§"/>
            </a:pPr>
            <a:r>
              <a:rPr lang="en-US" sz="2600" b="1" dirty="0" smtClean="0"/>
              <a:t>Equity</a:t>
            </a:r>
            <a:r>
              <a:rPr lang="en-US" sz="2600" dirty="0" smtClean="0"/>
              <a:t> </a:t>
            </a:r>
            <a:r>
              <a:rPr lang="en-US" sz="2600" dirty="0"/>
              <a:t>and </a:t>
            </a:r>
            <a:r>
              <a:rPr lang="en-US" sz="2600" b="1" dirty="0" smtClean="0"/>
              <a:t>opportunity</a:t>
            </a:r>
          </a:p>
          <a:p>
            <a:pPr marL="457200" lvl="1" indent="-457200">
              <a:lnSpc>
                <a:spcPct val="120000"/>
              </a:lnSpc>
              <a:buFont typeface="Wingdings" panose="05000000000000000000" pitchFamily="2" charset="2"/>
              <a:buChar char="§"/>
            </a:pPr>
            <a:endParaRPr lang="en-US" sz="2600" dirty="0"/>
          </a:p>
          <a:p>
            <a:pPr marL="457200" lvl="1" indent="-457200">
              <a:lnSpc>
                <a:spcPct val="120000"/>
              </a:lnSpc>
              <a:buFont typeface="Wingdings" panose="05000000000000000000" pitchFamily="2" charset="2"/>
              <a:buChar char="§"/>
            </a:pPr>
            <a:r>
              <a:rPr lang="en-US" sz="2600" dirty="0"/>
              <a:t>A</a:t>
            </a:r>
            <a:r>
              <a:rPr lang="en-US" sz="2600" dirty="0" smtClean="0"/>
              <a:t>ligned </a:t>
            </a:r>
            <a:r>
              <a:rPr lang="en-US" sz="2600" dirty="0"/>
              <a:t>with </a:t>
            </a:r>
            <a:r>
              <a:rPr lang="en-US" sz="2600" b="1" dirty="0"/>
              <a:t>student interest </a:t>
            </a:r>
            <a:r>
              <a:rPr lang="en-US" sz="2600" dirty="0"/>
              <a:t>in </a:t>
            </a:r>
            <a:r>
              <a:rPr lang="en-US" sz="2600" dirty="0" smtClean="0"/>
              <a:t>postsecondary fields</a:t>
            </a:r>
          </a:p>
          <a:p>
            <a:pPr marL="457200" lvl="1" indent="-457200">
              <a:lnSpc>
                <a:spcPct val="120000"/>
              </a:lnSpc>
              <a:buFont typeface="Wingdings" panose="05000000000000000000" pitchFamily="2" charset="2"/>
              <a:buChar char="§"/>
            </a:pPr>
            <a:endParaRPr lang="en-US" sz="2600" dirty="0" smtClean="0"/>
          </a:p>
          <a:p>
            <a:pPr marL="457200" lvl="1" indent="-457200">
              <a:lnSpc>
                <a:spcPct val="120000"/>
              </a:lnSpc>
              <a:buFont typeface="Wingdings" panose="05000000000000000000" pitchFamily="2" charset="2"/>
              <a:buChar char="§"/>
            </a:pPr>
            <a:r>
              <a:rPr lang="en-US" sz="2600" dirty="0" smtClean="0"/>
              <a:t>Shift to </a:t>
            </a:r>
            <a:r>
              <a:rPr lang="en-US" sz="2600" dirty="0"/>
              <a:t>a </a:t>
            </a:r>
            <a:r>
              <a:rPr lang="en-US" sz="2600" b="1" dirty="0"/>
              <a:t>discipline- and career-based </a:t>
            </a:r>
            <a:r>
              <a:rPr lang="en-US" sz="2600" b="1" dirty="0" smtClean="0"/>
              <a:t>pathway</a:t>
            </a:r>
            <a:endParaRPr lang="en-US" sz="2600" b="1" dirty="0"/>
          </a:p>
          <a:p>
            <a:pPr marL="457200" lvl="1" indent="0">
              <a:buNone/>
            </a:pPr>
            <a:endParaRPr lang="en-US" dirty="0" smtClean="0"/>
          </a:p>
          <a:p>
            <a:pPr marL="0" indent="0">
              <a:buNone/>
            </a:pPr>
            <a:endParaRPr lang="en-US" b="1" dirty="0"/>
          </a:p>
          <a:p>
            <a:pPr marL="0" indent="0">
              <a:buNone/>
            </a:pPr>
            <a:endParaRPr lang="en-US" b="1" dirty="0" smtClean="0"/>
          </a:p>
          <a:p>
            <a:pPr marL="0" indent="0">
              <a:buNone/>
            </a:pPr>
            <a:endParaRPr lang="en-US" b="1" dirty="0"/>
          </a:p>
          <a:p>
            <a:pPr marL="0" indent="0">
              <a:buNone/>
            </a:pPr>
            <a:endParaRPr lang="en-US" dirty="0" smtClean="0"/>
          </a:p>
          <a:p>
            <a:endParaRPr lang="en-US" dirty="0"/>
          </a:p>
        </p:txBody>
      </p:sp>
      <p:sp>
        <p:nvSpPr>
          <p:cNvPr id="2" name="Title 1"/>
          <p:cNvSpPr>
            <a:spLocks noGrp="1"/>
          </p:cNvSpPr>
          <p:nvPr>
            <p:ph type="title"/>
          </p:nvPr>
        </p:nvSpPr>
        <p:spPr/>
        <p:txBody>
          <a:bodyPr>
            <a:normAutofit fontScale="90000"/>
          </a:bodyPr>
          <a:lstStyle/>
          <a:p>
            <a:r>
              <a:rPr lang="en-US" dirty="0"/>
              <a:t>Fourth Year Mathematics </a:t>
            </a:r>
            <a:r>
              <a:rPr lang="en-US" dirty="0" smtClean="0"/>
              <a:t>Course Rationale</a:t>
            </a:r>
            <a:endParaRPr lang="en-US" dirty="0"/>
          </a:p>
        </p:txBody>
      </p:sp>
    </p:spTree>
    <p:extLst>
      <p:ext uri="{BB962C8B-B14F-4D97-AF65-F5344CB8AC3E}">
        <p14:creationId xmlns:p14="http://schemas.microsoft.com/office/powerpoint/2010/main" val="2368725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Restructured </a:t>
            </a:r>
            <a:r>
              <a:rPr lang="en-US" sz="3200" dirty="0" smtClean="0"/>
              <a:t>Fourth Year Courses</a:t>
            </a:r>
            <a:endParaRPr lang="en-US" sz="3200" dirty="0"/>
          </a:p>
        </p:txBody>
      </p:sp>
      <p:sp>
        <p:nvSpPr>
          <p:cNvPr id="3" name="Content Placeholder 2"/>
          <p:cNvSpPr>
            <a:spLocks noGrp="1"/>
          </p:cNvSpPr>
          <p:nvPr>
            <p:ph idx="1"/>
          </p:nvPr>
        </p:nvSpPr>
        <p:spPr>
          <a:xfrm>
            <a:off x="228600" y="1193804"/>
            <a:ext cx="5486400" cy="4958462"/>
          </a:xfrm>
        </p:spPr>
        <p:txBody>
          <a:bodyPr>
            <a:normAutofit/>
          </a:bodyPr>
          <a:lstStyle/>
          <a:p>
            <a:pPr marL="0" indent="0">
              <a:buNone/>
            </a:pPr>
            <a:r>
              <a:rPr lang="en-US" sz="2400" b="1" dirty="0" smtClean="0"/>
              <a:t>Current:</a:t>
            </a:r>
          </a:p>
          <a:p>
            <a:pPr>
              <a:buFont typeface="Wingdings" panose="05000000000000000000" pitchFamily="2" charset="2"/>
              <a:buChar char="§"/>
            </a:pPr>
            <a:r>
              <a:rPr lang="en-US" sz="2400" b="1" dirty="0" smtClean="0">
                <a:solidFill>
                  <a:schemeClr val="bg2"/>
                </a:solidFill>
              </a:rPr>
              <a:t>Advanced Algebra and Trigonometry</a:t>
            </a:r>
          </a:p>
          <a:p>
            <a:pPr>
              <a:buFont typeface="Wingdings" panose="05000000000000000000" pitchFamily="2" charset="2"/>
              <a:buChar char="§"/>
            </a:pPr>
            <a:r>
              <a:rPr lang="en-US" sz="2400" b="1" dirty="0">
                <a:solidFill>
                  <a:schemeClr val="bg2"/>
                </a:solidFill>
              </a:rPr>
              <a:t>Discrete </a:t>
            </a:r>
            <a:r>
              <a:rPr lang="en-US" sz="2400" b="1" dirty="0" smtClean="0">
                <a:solidFill>
                  <a:schemeClr val="bg2"/>
                </a:solidFill>
              </a:rPr>
              <a:t>Math</a:t>
            </a:r>
          </a:p>
          <a:p>
            <a:pPr>
              <a:buFont typeface="Wingdings" panose="05000000000000000000" pitchFamily="2" charset="2"/>
              <a:buChar char="§"/>
            </a:pPr>
            <a:r>
              <a:rPr lang="en-US" sz="2400" b="1" dirty="0" smtClean="0">
                <a:solidFill>
                  <a:schemeClr val="bg2"/>
                </a:solidFill>
              </a:rPr>
              <a:t>Finite Math</a:t>
            </a:r>
          </a:p>
          <a:p>
            <a:pPr>
              <a:buFont typeface="Wingdings" panose="05000000000000000000" pitchFamily="2" charset="2"/>
              <a:buChar char="§"/>
            </a:pPr>
            <a:r>
              <a:rPr lang="en-US" sz="2400" dirty="0" smtClean="0"/>
              <a:t>Bridge Math</a:t>
            </a:r>
            <a:r>
              <a:rPr lang="en-US" sz="2400" b="1" dirty="0" smtClean="0"/>
              <a:t> </a:t>
            </a:r>
          </a:p>
          <a:p>
            <a:pPr>
              <a:buFont typeface="Wingdings" panose="05000000000000000000" pitchFamily="2" charset="2"/>
              <a:buChar char="§"/>
            </a:pPr>
            <a:r>
              <a:rPr lang="en-US" sz="2400" dirty="0" smtClean="0"/>
              <a:t>Pre-Calculus</a:t>
            </a:r>
          </a:p>
          <a:p>
            <a:pPr>
              <a:buFont typeface="Wingdings" panose="05000000000000000000" pitchFamily="2" charset="2"/>
              <a:buChar char="§"/>
            </a:pPr>
            <a:r>
              <a:rPr lang="en-US" sz="2400" dirty="0" smtClean="0"/>
              <a:t>Statistics</a:t>
            </a:r>
          </a:p>
          <a:p>
            <a:pPr>
              <a:buFont typeface="Wingdings" panose="05000000000000000000" pitchFamily="2" charset="2"/>
              <a:buChar char="§"/>
            </a:pPr>
            <a:r>
              <a:rPr lang="en-US" sz="2400" dirty="0" smtClean="0"/>
              <a:t>Calculus</a:t>
            </a:r>
          </a:p>
          <a:p>
            <a:pPr marL="0" indent="0">
              <a:buNone/>
            </a:pPr>
            <a:endParaRPr lang="en-US" sz="2400" dirty="0" smtClean="0"/>
          </a:p>
          <a:p>
            <a:pPr marL="0" indent="0">
              <a:buNone/>
            </a:pPr>
            <a:endParaRPr lang="en-US" sz="2400" b="1" dirty="0"/>
          </a:p>
          <a:p>
            <a:pPr marL="0" indent="0">
              <a:buNone/>
            </a:pPr>
            <a:endParaRPr lang="en-US" sz="2400" dirty="0" smtClean="0"/>
          </a:p>
          <a:p>
            <a:endParaRPr lang="en-US" sz="2400" dirty="0"/>
          </a:p>
        </p:txBody>
      </p:sp>
    </p:spTree>
    <p:extLst>
      <p:ext uri="{BB962C8B-B14F-4D97-AF65-F5344CB8AC3E}">
        <p14:creationId xmlns:p14="http://schemas.microsoft.com/office/powerpoint/2010/main" val="4225061184"/>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Restructured </a:t>
            </a:r>
            <a:r>
              <a:rPr lang="en-US" sz="3200" dirty="0" smtClean="0"/>
              <a:t>Fourth Year Courses</a:t>
            </a:r>
            <a:endParaRPr lang="en-US" sz="3200" dirty="0"/>
          </a:p>
        </p:txBody>
      </p:sp>
      <p:sp>
        <p:nvSpPr>
          <p:cNvPr id="3" name="Content Placeholder 2"/>
          <p:cNvSpPr>
            <a:spLocks noGrp="1"/>
          </p:cNvSpPr>
          <p:nvPr>
            <p:ph idx="1"/>
          </p:nvPr>
        </p:nvSpPr>
        <p:spPr/>
        <p:txBody>
          <a:bodyPr>
            <a:normAutofit/>
          </a:bodyPr>
          <a:lstStyle/>
          <a:p>
            <a:pPr marL="0" indent="0">
              <a:buNone/>
            </a:pPr>
            <a:r>
              <a:rPr lang="en-US" sz="2400" b="1" dirty="0" smtClean="0"/>
              <a:t>Current:</a:t>
            </a:r>
          </a:p>
          <a:p>
            <a:pPr>
              <a:buFont typeface="Wingdings" panose="05000000000000000000" pitchFamily="2" charset="2"/>
              <a:buChar char="§"/>
            </a:pPr>
            <a:r>
              <a:rPr lang="en-US" sz="2400" dirty="0" smtClean="0"/>
              <a:t>Advanced Algebra and Trigonometry</a:t>
            </a:r>
          </a:p>
          <a:p>
            <a:pPr>
              <a:buFont typeface="Wingdings" panose="05000000000000000000" pitchFamily="2" charset="2"/>
              <a:buChar char="§"/>
            </a:pPr>
            <a:r>
              <a:rPr lang="en-US" sz="2400" dirty="0"/>
              <a:t>Discrete </a:t>
            </a:r>
            <a:r>
              <a:rPr lang="en-US" sz="2400" dirty="0" smtClean="0"/>
              <a:t>Math</a:t>
            </a:r>
          </a:p>
          <a:p>
            <a:pPr>
              <a:buFont typeface="Wingdings" panose="05000000000000000000" pitchFamily="2" charset="2"/>
              <a:buChar char="§"/>
            </a:pPr>
            <a:r>
              <a:rPr lang="en-US" sz="2400" dirty="0" smtClean="0"/>
              <a:t>Finite Math</a:t>
            </a:r>
          </a:p>
          <a:p>
            <a:pPr>
              <a:buFont typeface="Wingdings" panose="05000000000000000000" pitchFamily="2" charset="2"/>
              <a:buChar char="§"/>
            </a:pPr>
            <a:r>
              <a:rPr lang="en-US" sz="2400" dirty="0" smtClean="0"/>
              <a:t>Bridge Math </a:t>
            </a:r>
          </a:p>
          <a:p>
            <a:pPr>
              <a:buFont typeface="Wingdings" panose="05000000000000000000" pitchFamily="2" charset="2"/>
              <a:buChar char="§"/>
            </a:pPr>
            <a:r>
              <a:rPr lang="en-US" sz="2400" dirty="0" smtClean="0"/>
              <a:t>Pre-Calculus</a:t>
            </a:r>
          </a:p>
          <a:p>
            <a:pPr>
              <a:buFont typeface="Wingdings" panose="05000000000000000000" pitchFamily="2" charset="2"/>
              <a:buChar char="§"/>
            </a:pPr>
            <a:r>
              <a:rPr lang="en-US" sz="2400" dirty="0" smtClean="0"/>
              <a:t>Statistics</a:t>
            </a:r>
          </a:p>
          <a:p>
            <a:pPr>
              <a:buFont typeface="Wingdings" panose="05000000000000000000" pitchFamily="2" charset="2"/>
              <a:buChar char="§"/>
            </a:pPr>
            <a:r>
              <a:rPr lang="en-US" sz="2400" dirty="0" smtClean="0"/>
              <a:t>Calculus</a:t>
            </a:r>
          </a:p>
          <a:p>
            <a:pPr marL="0" indent="0">
              <a:buNone/>
            </a:pPr>
            <a:endParaRPr lang="en-US" sz="2400" dirty="0" smtClean="0">
              <a:solidFill>
                <a:schemeClr val="bg1">
                  <a:lumMod val="65000"/>
                </a:schemeClr>
              </a:solidFill>
            </a:endParaRPr>
          </a:p>
          <a:p>
            <a:pPr marL="0" indent="0">
              <a:buNone/>
            </a:pPr>
            <a:endParaRPr lang="en-US" sz="2400" b="1" dirty="0"/>
          </a:p>
          <a:p>
            <a:pPr marL="0" indent="0">
              <a:buNone/>
            </a:pPr>
            <a:endParaRPr lang="en-US" sz="2400" dirty="0" smtClean="0"/>
          </a:p>
          <a:p>
            <a:endParaRPr lang="en-US" sz="2400" dirty="0"/>
          </a:p>
        </p:txBody>
      </p:sp>
      <p:sp>
        <p:nvSpPr>
          <p:cNvPr id="4" name="Content Placeholder 3"/>
          <p:cNvSpPr>
            <a:spLocks noGrp="1"/>
          </p:cNvSpPr>
          <p:nvPr>
            <p:ph idx="13"/>
          </p:nvPr>
        </p:nvSpPr>
        <p:spPr/>
        <p:txBody>
          <a:bodyPr>
            <a:normAutofit/>
          </a:bodyPr>
          <a:lstStyle/>
          <a:p>
            <a:pPr marL="0" indent="0">
              <a:buNone/>
            </a:pPr>
            <a:r>
              <a:rPr lang="en-US" sz="2400" b="1" dirty="0" smtClean="0"/>
              <a:t>New:</a:t>
            </a:r>
            <a:endParaRPr lang="en-US" sz="2400" b="1" dirty="0"/>
          </a:p>
          <a:p>
            <a:pPr>
              <a:buFont typeface="Wingdings" panose="05000000000000000000" pitchFamily="2" charset="2"/>
              <a:buChar char="§"/>
            </a:pPr>
            <a:r>
              <a:rPr lang="en-US" sz="2400" b="1" dirty="0">
                <a:solidFill>
                  <a:schemeClr val="bg2"/>
                </a:solidFill>
              </a:rPr>
              <a:t>Applied Mathematical Concepts ( New Course )</a:t>
            </a:r>
          </a:p>
          <a:p>
            <a:pPr>
              <a:buFont typeface="Wingdings" panose="05000000000000000000" pitchFamily="2" charset="2"/>
              <a:buChar char="§"/>
            </a:pPr>
            <a:r>
              <a:rPr lang="en-US" sz="2400" dirty="0"/>
              <a:t>Bridge Math</a:t>
            </a:r>
          </a:p>
          <a:p>
            <a:pPr>
              <a:buFont typeface="Wingdings" panose="05000000000000000000" pitchFamily="2" charset="2"/>
              <a:buChar char="§"/>
            </a:pPr>
            <a:r>
              <a:rPr lang="en-US" sz="2400" dirty="0"/>
              <a:t>Pre-Calculus</a:t>
            </a:r>
          </a:p>
          <a:p>
            <a:pPr>
              <a:buFont typeface="Wingdings" panose="05000000000000000000" pitchFamily="2" charset="2"/>
              <a:buChar char="§"/>
            </a:pPr>
            <a:r>
              <a:rPr lang="en-US" sz="2400" dirty="0"/>
              <a:t>Statistics</a:t>
            </a:r>
          </a:p>
          <a:p>
            <a:pPr>
              <a:buFont typeface="Wingdings" panose="05000000000000000000" pitchFamily="2" charset="2"/>
              <a:buChar char="§"/>
            </a:pPr>
            <a:r>
              <a:rPr lang="en-US" sz="2400" dirty="0"/>
              <a:t>Calculus</a:t>
            </a:r>
          </a:p>
          <a:p>
            <a:pPr marL="0" indent="0">
              <a:buNone/>
            </a:pPr>
            <a:endParaRPr lang="en-US" sz="2400" b="1" dirty="0"/>
          </a:p>
          <a:p>
            <a:endParaRPr lang="en-US" sz="2400" dirty="0"/>
          </a:p>
        </p:txBody>
      </p:sp>
    </p:spTree>
    <p:extLst>
      <p:ext uri="{BB962C8B-B14F-4D97-AF65-F5344CB8AC3E}">
        <p14:creationId xmlns:p14="http://schemas.microsoft.com/office/powerpoint/2010/main" val="2649673727"/>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dirty="0" smtClean="0"/>
              <a:t>How can you enable your instructional leaders to better describe and explain </a:t>
            </a:r>
            <a:r>
              <a:rPr lang="en-US" dirty="0"/>
              <a:t>the </a:t>
            </a:r>
            <a:r>
              <a:rPr lang="en-US" b="1" dirty="0"/>
              <a:t>overarching changes </a:t>
            </a:r>
            <a:r>
              <a:rPr lang="en-US" dirty="0"/>
              <a:t>of the revised </a:t>
            </a:r>
            <a:r>
              <a:rPr lang="en-US" dirty="0" smtClean="0"/>
              <a:t>Tennessee </a:t>
            </a:r>
            <a:r>
              <a:rPr lang="en-US" dirty="0"/>
              <a:t>Math Academic </a:t>
            </a:r>
            <a:r>
              <a:rPr lang="en-US" dirty="0" smtClean="0"/>
              <a:t>Standards?</a:t>
            </a:r>
          </a:p>
          <a:p>
            <a:pPr marL="0" indent="0">
              <a:buNone/>
            </a:pPr>
            <a:endParaRPr lang="en-US" dirty="0" smtClean="0"/>
          </a:p>
          <a:p>
            <a:pPr marL="0" indent="0">
              <a:buNone/>
            </a:pPr>
            <a:r>
              <a:rPr lang="en-US" dirty="0" smtClean="0"/>
              <a:t>How do </a:t>
            </a:r>
            <a:r>
              <a:rPr lang="en-US" dirty="0"/>
              <a:t>your district’s </a:t>
            </a:r>
            <a:r>
              <a:rPr lang="en-US" dirty="0" smtClean="0"/>
              <a:t>math curriculum </a:t>
            </a:r>
            <a:r>
              <a:rPr lang="en-US" dirty="0"/>
              <a:t>and instructional practices allow for:</a:t>
            </a:r>
          </a:p>
          <a:p>
            <a:pPr>
              <a:buFont typeface="Wingdings" panose="05000000000000000000" pitchFamily="2" charset="2"/>
              <a:buChar char="§"/>
            </a:pPr>
            <a:r>
              <a:rPr lang="en-US" dirty="0" smtClean="0"/>
              <a:t>Alignment to the major work of the grade?</a:t>
            </a:r>
          </a:p>
          <a:p>
            <a:pPr>
              <a:buFont typeface="Wingdings" panose="05000000000000000000" pitchFamily="2" charset="2"/>
              <a:buChar char="§"/>
            </a:pPr>
            <a:r>
              <a:rPr lang="en-US" dirty="0" smtClean="0"/>
              <a:t>Inclusion of the supporting work of the grade?</a:t>
            </a:r>
          </a:p>
          <a:p>
            <a:pPr>
              <a:buFont typeface="Wingdings" panose="05000000000000000000" pitchFamily="2" charset="2"/>
              <a:buChar char="§"/>
            </a:pPr>
            <a:r>
              <a:rPr lang="en-US" dirty="0" smtClean="0"/>
              <a:t>Development of the four literacy skills for mathematical proficiency?</a:t>
            </a:r>
          </a:p>
        </p:txBody>
      </p:sp>
      <p:sp>
        <p:nvSpPr>
          <p:cNvPr id="2" name="Title 1"/>
          <p:cNvSpPr>
            <a:spLocks noGrp="1"/>
          </p:cNvSpPr>
          <p:nvPr>
            <p:ph type="title"/>
          </p:nvPr>
        </p:nvSpPr>
        <p:spPr/>
        <p:txBody>
          <a:bodyPr/>
          <a:lstStyle/>
          <a:p>
            <a:r>
              <a:rPr lang="en-US" dirty="0"/>
              <a:t>Reflection</a:t>
            </a:r>
          </a:p>
        </p:txBody>
      </p:sp>
    </p:spTree>
    <p:extLst>
      <p:ext uri="{BB962C8B-B14F-4D97-AF65-F5344CB8AC3E}">
        <p14:creationId xmlns:p14="http://schemas.microsoft.com/office/powerpoint/2010/main" val="4143895545"/>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Connecting Standards and </a:t>
            </a:r>
            <a:r>
              <a:rPr lang="en-US" sz="4000" dirty="0"/>
              <a:t>Assessment</a:t>
            </a:r>
          </a:p>
        </p:txBody>
      </p:sp>
    </p:spTree>
    <p:extLst>
      <p:ext uri="{BB962C8B-B14F-4D97-AF65-F5344CB8AC3E}">
        <p14:creationId xmlns:p14="http://schemas.microsoft.com/office/powerpoint/2010/main" val="4290884224"/>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2400" y="228600"/>
            <a:ext cx="8305800" cy="914400"/>
          </a:xfrm>
        </p:spPr>
        <p:txBody>
          <a:bodyPr/>
          <a:lstStyle/>
          <a:p>
            <a:r>
              <a:rPr lang="en-US" dirty="0" smtClean="0"/>
              <a:t>Connecting Standards and Assessment</a:t>
            </a:r>
            <a:endParaRPr lang="en-US" dirty="0"/>
          </a:p>
        </p:txBody>
      </p:sp>
      <p:sp>
        <p:nvSpPr>
          <p:cNvPr id="5" name="Content Placeholder 1"/>
          <p:cNvSpPr>
            <a:spLocks noGrp="1"/>
          </p:cNvSpPr>
          <p:nvPr>
            <p:ph idx="1"/>
          </p:nvPr>
        </p:nvSpPr>
        <p:spPr/>
        <p:txBody>
          <a:bodyPr>
            <a:normAutofit/>
          </a:bodyPr>
          <a:lstStyle/>
          <a:p>
            <a:pPr marL="0" indent="0" fontAlgn="base">
              <a:buNone/>
            </a:pPr>
            <a:r>
              <a:rPr lang="en-US" b="1" dirty="0"/>
              <a:t>Teachers and students deserve high-quality assessments</a:t>
            </a:r>
            <a:r>
              <a:rPr lang="en-US" b="1" dirty="0" smtClean="0"/>
              <a:t>​ at </a:t>
            </a:r>
            <a:r>
              <a:rPr lang="en-US" b="1" u="sng" dirty="0" smtClean="0"/>
              <a:t>all levels</a:t>
            </a:r>
          </a:p>
          <a:p>
            <a:pPr marL="0" indent="0" fontAlgn="base">
              <a:buNone/>
            </a:pPr>
            <a:endParaRPr lang="en-US" b="1" dirty="0"/>
          </a:p>
          <a:p>
            <a:pPr lvl="1" fontAlgn="base">
              <a:buFont typeface="Wingdings" panose="05000000000000000000" pitchFamily="2" charset="2"/>
              <a:buChar char="§"/>
            </a:pPr>
            <a:r>
              <a:rPr lang="en-US" sz="2400" dirty="0"/>
              <a:t>Aligned with college- and career-ready standards​</a:t>
            </a:r>
            <a:r>
              <a:rPr lang="en-US" sz="2400" dirty="0" smtClean="0"/>
              <a:t> specific to Tennessee</a:t>
            </a:r>
          </a:p>
          <a:p>
            <a:pPr lvl="1" fontAlgn="base">
              <a:buFont typeface="Wingdings" panose="05000000000000000000" pitchFamily="2" charset="2"/>
              <a:buChar char="§"/>
            </a:pPr>
            <a:endParaRPr lang="en-US" sz="2400" dirty="0"/>
          </a:p>
          <a:p>
            <a:pPr lvl="1" fontAlgn="base">
              <a:buFont typeface="Wingdings" panose="05000000000000000000" pitchFamily="2" charset="2"/>
              <a:buChar char="§"/>
            </a:pPr>
            <a:r>
              <a:rPr lang="en-US" sz="2400" dirty="0"/>
              <a:t>Measure students’ abilities to think critically, synthesize material from multiple sources, analyze problems, and explain and justify responses</a:t>
            </a:r>
            <a:r>
              <a:rPr lang="en-US" sz="2400" dirty="0" smtClean="0"/>
              <a:t>​</a:t>
            </a:r>
          </a:p>
          <a:p>
            <a:pPr lvl="1" fontAlgn="base">
              <a:buFont typeface="Wingdings" panose="05000000000000000000" pitchFamily="2" charset="2"/>
              <a:buChar char="§"/>
            </a:pPr>
            <a:endParaRPr lang="en-US" dirty="0"/>
          </a:p>
          <a:p>
            <a:pPr marL="0" indent="0" fontAlgn="base">
              <a:buNone/>
            </a:pPr>
            <a:endParaRPr lang="en-US" dirty="0"/>
          </a:p>
          <a:p>
            <a:endParaRPr lang="en-US" dirty="0"/>
          </a:p>
        </p:txBody>
      </p:sp>
    </p:spTree>
    <p:extLst>
      <p:ext uri="{BB962C8B-B14F-4D97-AF65-F5344CB8AC3E}">
        <p14:creationId xmlns:p14="http://schemas.microsoft.com/office/powerpoint/2010/main" val="2405076917"/>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fontAlgn="base">
              <a:buNone/>
            </a:pPr>
            <a:r>
              <a:rPr lang="en-US" b="1" dirty="0"/>
              <a:t>Assessments should be </a:t>
            </a:r>
            <a:r>
              <a:rPr lang="en-US" b="1" u="sng" dirty="0"/>
              <a:t>meaningful</a:t>
            </a:r>
            <a:r>
              <a:rPr lang="en-US" b="1" dirty="0" smtClean="0"/>
              <a:t>​</a:t>
            </a:r>
          </a:p>
          <a:p>
            <a:pPr marL="0" indent="0" fontAlgn="base">
              <a:buNone/>
            </a:pPr>
            <a:endParaRPr lang="en-US" b="1" dirty="0"/>
          </a:p>
          <a:p>
            <a:pPr lvl="1" fontAlgn="base">
              <a:buFont typeface="Wingdings" panose="05000000000000000000" pitchFamily="2" charset="2"/>
              <a:buChar char="§"/>
            </a:pPr>
            <a:r>
              <a:rPr lang="en-US" sz="2400" dirty="0" smtClean="0"/>
              <a:t>Assessments should be critical to improving instructional practice in the classrooms</a:t>
            </a:r>
          </a:p>
          <a:p>
            <a:pPr lvl="1" fontAlgn="base">
              <a:buFont typeface="Wingdings" panose="05000000000000000000" pitchFamily="2" charset="2"/>
              <a:buChar char="§"/>
            </a:pPr>
            <a:endParaRPr lang="en-US" sz="2400" dirty="0"/>
          </a:p>
          <a:p>
            <a:pPr lvl="1" fontAlgn="base">
              <a:buFont typeface="Wingdings" panose="05000000000000000000" pitchFamily="2" charset="2"/>
              <a:buChar char="§"/>
            </a:pPr>
            <a:r>
              <a:rPr lang="en-US" sz="2400" dirty="0" smtClean="0"/>
              <a:t>Assessments must show </a:t>
            </a:r>
            <a:r>
              <a:rPr lang="en-US" sz="2400" dirty="0"/>
              <a:t>true evidence of student performance</a:t>
            </a:r>
            <a:r>
              <a:rPr lang="en-US" sz="2400" dirty="0" smtClean="0"/>
              <a:t>​</a:t>
            </a:r>
          </a:p>
          <a:p>
            <a:pPr lvl="1" fontAlgn="base">
              <a:buFont typeface="Wingdings" panose="05000000000000000000" pitchFamily="2" charset="2"/>
              <a:buChar char="§"/>
            </a:pPr>
            <a:endParaRPr lang="en-US" sz="2400" dirty="0" smtClean="0"/>
          </a:p>
          <a:p>
            <a:pPr lvl="1">
              <a:buFont typeface="Wingdings" panose="05000000000000000000" pitchFamily="2" charset="2"/>
              <a:buChar char="§"/>
            </a:pPr>
            <a:r>
              <a:rPr lang="en-US" sz="2400" dirty="0" smtClean="0"/>
              <a:t>Teachers, schools, and districts must use data from assessments</a:t>
            </a:r>
            <a:endParaRPr lang="en-US" sz="2400" dirty="0"/>
          </a:p>
        </p:txBody>
      </p:sp>
      <p:sp>
        <p:nvSpPr>
          <p:cNvPr id="3" name="Title 2"/>
          <p:cNvSpPr>
            <a:spLocks noGrp="1"/>
          </p:cNvSpPr>
          <p:nvPr>
            <p:ph type="title"/>
          </p:nvPr>
        </p:nvSpPr>
        <p:spPr>
          <a:xfrm>
            <a:off x="8021" y="228600"/>
            <a:ext cx="8305800" cy="914400"/>
          </a:xfrm>
        </p:spPr>
        <p:txBody>
          <a:bodyPr/>
          <a:lstStyle/>
          <a:p>
            <a:r>
              <a:rPr lang="en-US" dirty="0"/>
              <a:t>Connecting Standards and Assessment</a:t>
            </a:r>
          </a:p>
        </p:txBody>
      </p:sp>
    </p:spTree>
    <p:extLst>
      <p:ext uri="{BB962C8B-B14F-4D97-AF65-F5344CB8AC3E}">
        <p14:creationId xmlns:p14="http://schemas.microsoft.com/office/powerpoint/2010/main" val="1401477497"/>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2400" y="228600"/>
            <a:ext cx="8305800" cy="914400"/>
          </a:xfrm>
        </p:spPr>
        <p:txBody>
          <a:bodyPr/>
          <a:lstStyle/>
          <a:p>
            <a:r>
              <a:rPr lang="en-US" dirty="0"/>
              <a:t>Connecting Standards and Assessment</a:t>
            </a:r>
          </a:p>
        </p:txBody>
      </p:sp>
      <p:grpSp>
        <p:nvGrpSpPr>
          <p:cNvPr id="4" name="Group 3"/>
          <p:cNvGrpSpPr/>
          <p:nvPr/>
        </p:nvGrpSpPr>
        <p:grpSpPr>
          <a:xfrm>
            <a:off x="-76200" y="1349375"/>
            <a:ext cx="9061537" cy="5203825"/>
            <a:chOff x="228600" y="1349375"/>
            <a:chExt cx="8756737" cy="4800600"/>
          </a:xfrm>
        </p:grpSpPr>
        <p:graphicFrame>
          <p:nvGraphicFramePr>
            <p:cNvPr id="5" name="Diagram 4"/>
            <p:cNvGraphicFramePr/>
            <p:nvPr>
              <p:extLst>
                <p:ext uri="{D42A27DB-BD31-4B8C-83A1-F6EECF244321}">
                  <p14:modId xmlns:p14="http://schemas.microsoft.com/office/powerpoint/2010/main" val="1188316762"/>
                </p:ext>
              </p:extLst>
            </p:nvPr>
          </p:nvGraphicFramePr>
          <p:xfrm>
            <a:off x="228600" y="1349375"/>
            <a:ext cx="8756737" cy="48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p:cNvSpPr txBox="1"/>
            <p:nvPr/>
          </p:nvSpPr>
          <p:spPr>
            <a:xfrm>
              <a:off x="3692568" y="3478744"/>
              <a:ext cx="1828800" cy="830997"/>
            </a:xfrm>
            <a:prstGeom prst="rect">
              <a:avLst/>
            </a:prstGeom>
            <a:noFill/>
          </p:spPr>
          <p:txBody>
            <a:bodyPr wrap="square" rtlCol="0">
              <a:spAutoFit/>
            </a:bodyPr>
            <a:lstStyle/>
            <a:p>
              <a:pPr algn="ctr"/>
              <a:r>
                <a:rPr lang="en-US" sz="2400" b="1" dirty="0" smtClean="0"/>
                <a:t>Integrated</a:t>
              </a:r>
            </a:p>
            <a:p>
              <a:pPr algn="ctr"/>
              <a:r>
                <a:rPr lang="en-US" sz="2400" b="1" dirty="0" smtClean="0"/>
                <a:t>System</a:t>
              </a:r>
              <a:endParaRPr lang="en-US" sz="2400" b="1" dirty="0"/>
            </a:p>
          </p:txBody>
        </p:sp>
      </p:grpSp>
    </p:spTree>
    <p:extLst>
      <p:ext uri="{BB962C8B-B14F-4D97-AF65-F5344CB8AC3E}">
        <p14:creationId xmlns:p14="http://schemas.microsoft.com/office/powerpoint/2010/main" val="3695392223"/>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In general, on the 2</a:t>
            </a:r>
            <a:r>
              <a:rPr lang="en-US" baseline="30000" dirty="0" smtClean="0"/>
              <a:t>nd</a:t>
            </a:r>
            <a:r>
              <a:rPr lang="en-US" dirty="0" smtClean="0"/>
              <a:t> grade stand-alone field test, students performed better on writing to </a:t>
            </a:r>
            <a:r>
              <a:rPr lang="en-US" dirty="0" smtClean="0">
                <a:solidFill>
                  <a:srgbClr val="FF0000"/>
                </a:solidFill>
              </a:rPr>
              <a:t>literary text </a:t>
            </a:r>
            <a:r>
              <a:rPr lang="en-US" dirty="0" smtClean="0"/>
              <a:t>as opposed to </a:t>
            </a:r>
            <a:r>
              <a:rPr lang="en-US" dirty="0" smtClean="0">
                <a:solidFill>
                  <a:srgbClr val="FF0000"/>
                </a:solidFill>
              </a:rPr>
              <a:t>informational text</a:t>
            </a:r>
            <a:r>
              <a:rPr lang="en-US" dirty="0" smtClean="0"/>
              <a:t>.  Why?</a:t>
            </a:r>
          </a:p>
          <a:p>
            <a:endParaRPr lang="en-US" dirty="0" smtClean="0"/>
          </a:p>
          <a:p>
            <a:r>
              <a:rPr lang="en-US" dirty="0" smtClean="0"/>
              <a:t>In general, students struggled answering assessment items around </a:t>
            </a:r>
            <a:r>
              <a:rPr lang="en-US" dirty="0" smtClean="0">
                <a:solidFill>
                  <a:srgbClr val="FF0000"/>
                </a:solidFill>
              </a:rPr>
              <a:t>quadratics</a:t>
            </a:r>
            <a:r>
              <a:rPr lang="en-US" dirty="0" smtClean="0"/>
              <a:t> in Algebra I.  Why?</a:t>
            </a:r>
          </a:p>
          <a:p>
            <a:endParaRPr lang="en-US" dirty="0" smtClean="0"/>
          </a:p>
          <a:p>
            <a:r>
              <a:rPr lang="en-US" dirty="0" smtClean="0"/>
              <a:t>Students </a:t>
            </a:r>
            <a:r>
              <a:rPr lang="en-US" dirty="0"/>
              <a:t>demonstrated better understanding in </a:t>
            </a:r>
            <a:r>
              <a:rPr lang="en-US" dirty="0">
                <a:solidFill>
                  <a:srgbClr val="FF0000"/>
                </a:solidFill>
              </a:rPr>
              <a:t>Reading: Informational Text </a:t>
            </a:r>
            <a:r>
              <a:rPr lang="en-US" dirty="0"/>
              <a:t>than </a:t>
            </a:r>
            <a:r>
              <a:rPr lang="en-US" dirty="0">
                <a:solidFill>
                  <a:srgbClr val="FF0000"/>
                </a:solidFill>
              </a:rPr>
              <a:t>Reading: Literature </a:t>
            </a:r>
            <a:r>
              <a:rPr lang="en-US" dirty="0"/>
              <a:t>in English I</a:t>
            </a:r>
            <a:r>
              <a:rPr lang="en-US" dirty="0" smtClean="0"/>
              <a:t>.  Why?</a:t>
            </a:r>
            <a:endParaRPr lang="en-US" dirty="0"/>
          </a:p>
        </p:txBody>
      </p:sp>
      <p:sp>
        <p:nvSpPr>
          <p:cNvPr id="3" name="Title 2"/>
          <p:cNvSpPr>
            <a:spLocks noGrp="1"/>
          </p:cNvSpPr>
          <p:nvPr>
            <p:ph type="title"/>
          </p:nvPr>
        </p:nvSpPr>
        <p:spPr/>
        <p:txBody>
          <a:bodyPr/>
          <a:lstStyle/>
          <a:p>
            <a:r>
              <a:rPr lang="en-US" dirty="0" smtClean="0"/>
              <a:t>Did you Know…</a:t>
            </a:r>
            <a:endParaRPr lang="en-US" dirty="0"/>
          </a:p>
        </p:txBody>
      </p:sp>
    </p:spTree>
    <p:extLst>
      <p:ext uri="{BB962C8B-B14F-4D97-AF65-F5344CB8AC3E}">
        <p14:creationId xmlns:p14="http://schemas.microsoft.com/office/powerpoint/2010/main" val="38586328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Tennessee </a:t>
            </a:r>
            <a:r>
              <a:rPr lang="en-US" sz="4000" dirty="0"/>
              <a:t>Academic Standards 2016-17</a:t>
            </a:r>
          </a:p>
        </p:txBody>
      </p:sp>
    </p:spTree>
    <p:extLst>
      <p:ext uri="{BB962C8B-B14F-4D97-AF65-F5344CB8AC3E}">
        <p14:creationId xmlns:p14="http://schemas.microsoft.com/office/powerpoint/2010/main" val="3276083592"/>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smtClean="0"/>
              <a:t>4</a:t>
            </a:r>
            <a:r>
              <a:rPr lang="en-US" baseline="30000" dirty="0" smtClean="0"/>
              <a:t>th</a:t>
            </a:r>
            <a:r>
              <a:rPr lang="en-US" dirty="0" smtClean="0"/>
              <a:t> Grade Math:</a:t>
            </a:r>
          </a:p>
          <a:p>
            <a:pPr marL="0" indent="0">
              <a:buNone/>
            </a:pPr>
            <a:r>
              <a:rPr lang="en-US" dirty="0" smtClean="0"/>
              <a:t>  </a:t>
            </a:r>
          </a:p>
          <a:p>
            <a:pPr marL="0" indent="0">
              <a:buNone/>
            </a:pPr>
            <a:r>
              <a:rPr lang="en-US" u="sng" dirty="0" smtClean="0"/>
              <a:t>Standard:</a:t>
            </a:r>
          </a:p>
          <a:p>
            <a:pPr marL="0" indent="0">
              <a:buNone/>
            </a:pPr>
            <a:r>
              <a:rPr lang="en-US" dirty="0" smtClean="0"/>
              <a:t>4.OA.A.3</a:t>
            </a:r>
            <a:r>
              <a:rPr lang="en-US" dirty="0"/>
              <a:t>:  Solve multi-step contextual problems posed with whole numbers and having whole-number answers using the four operations, including problems in which remainders must be interpreted. Represent these problems using equations with a letter standing for the unknown quantity. Assess the reasonableness of answers using mental computation and estimation strategies including rounding.</a:t>
            </a:r>
          </a:p>
          <a:p>
            <a:endParaRPr lang="en-US" dirty="0"/>
          </a:p>
        </p:txBody>
      </p:sp>
      <p:sp>
        <p:nvSpPr>
          <p:cNvPr id="3" name="Title 2"/>
          <p:cNvSpPr>
            <a:spLocks noGrp="1"/>
          </p:cNvSpPr>
          <p:nvPr>
            <p:ph type="title"/>
          </p:nvPr>
        </p:nvSpPr>
        <p:spPr/>
        <p:txBody>
          <a:bodyPr/>
          <a:lstStyle/>
          <a:p>
            <a:r>
              <a:rPr lang="en-US" dirty="0" smtClean="0"/>
              <a:t>Item Review Activity-Math</a:t>
            </a:r>
            <a:endParaRPr lang="en-US" dirty="0"/>
          </a:p>
        </p:txBody>
      </p:sp>
    </p:spTree>
    <p:extLst>
      <p:ext uri="{BB962C8B-B14F-4D97-AF65-F5344CB8AC3E}">
        <p14:creationId xmlns:p14="http://schemas.microsoft.com/office/powerpoint/2010/main" val="2236512892"/>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Which Item is Better?</a:t>
            </a:r>
            <a:endParaRPr lang="en-US" dirty="0"/>
          </a:p>
        </p:txBody>
      </p:sp>
      <p:sp>
        <p:nvSpPr>
          <p:cNvPr id="6" name="TextBox 5"/>
          <p:cNvSpPr txBox="1"/>
          <p:nvPr/>
        </p:nvSpPr>
        <p:spPr>
          <a:xfrm>
            <a:off x="4457700" y="1447800"/>
            <a:ext cx="4419600" cy="3970318"/>
          </a:xfrm>
          <a:prstGeom prst="rect">
            <a:avLst/>
          </a:prstGeom>
          <a:noFill/>
          <a:ln>
            <a:solidFill>
              <a:schemeClr val="accent1"/>
            </a:solidFill>
          </a:ln>
        </p:spPr>
        <p:txBody>
          <a:bodyPr wrap="square" rtlCol="0">
            <a:spAutoFit/>
          </a:bodyPr>
          <a:lstStyle/>
          <a:p>
            <a:r>
              <a:rPr lang="en-US" b="1" u="sng" dirty="0" smtClean="0">
                <a:solidFill>
                  <a:schemeClr val="accent1"/>
                </a:solidFill>
              </a:rPr>
              <a:t>Item 2</a:t>
            </a:r>
            <a:r>
              <a:rPr lang="en-US" dirty="0" smtClean="0">
                <a:solidFill>
                  <a:schemeClr val="accent1"/>
                </a:solidFill>
              </a:rPr>
              <a:t>:  Samantha </a:t>
            </a:r>
            <a:r>
              <a:rPr lang="en-US" dirty="0">
                <a:solidFill>
                  <a:schemeClr val="accent1"/>
                </a:solidFill>
              </a:rPr>
              <a:t>bought stickers</a:t>
            </a:r>
            <a:r>
              <a:rPr lang="en-US" dirty="0" smtClean="0">
                <a:solidFill>
                  <a:schemeClr val="accent1"/>
                </a:solidFill>
              </a:rPr>
              <a:t>.</a:t>
            </a:r>
          </a:p>
          <a:p>
            <a:endParaRPr lang="en-US" dirty="0">
              <a:solidFill>
                <a:schemeClr val="accent1"/>
              </a:solidFill>
            </a:endParaRPr>
          </a:p>
          <a:p>
            <a:pPr marL="285750" lvl="0" indent="-285750">
              <a:buFont typeface="Arial" panose="020B0604020202020204" pitchFamily="34" charset="0"/>
              <a:buChar char="•"/>
            </a:pPr>
            <a:r>
              <a:rPr lang="en-US" dirty="0">
                <a:solidFill>
                  <a:schemeClr val="accent1"/>
                </a:solidFill>
              </a:rPr>
              <a:t>She bought 6 packs of stickers.</a:t>
            </a:r>
          </a:p>
          <a:p>
            <a:pPr marL="285750" lvl="0" indent="-285750">
              <a:buFont typeface="Arial" panose="020B0604020202020204" pitchFamily="34" charset="0"/>
              <a:buChar char="•"/>
            </a:pPr>
            <a:r>
              <a:rPr lang="en-US" dirty="0">
                <a:solidFill>
                  <a:schemeClr val="accent1"/>
                </a:solidFill>
              </a:rPr>
              <a:t>Each pack has 12 stickers.</a:t>
            </a:r>
          </a:p>
          <a:p>
            <a:pPr marL="285750" lvl="0" indent="-285750">
              <a:buFont typeface="Arial" panose="020B0604020202020204" pitchFamily="34" charset="0"/>
              <a:buChar char="•"/>
            </a:pPr>
            <a:r>
              <a:rPr lang="en-US" dirty="0">
                <a:solidFill>
                  <a:schemeClr val="accent1"/>
                </a:solidFill>
              </a:rPr>
              <a:t>She got 8 more stickers from a friend</a:t>
            </a:r>
            <a:r>
              <a:rPr lang="en-US" dirty="0" smtClean="0">
                <a:solidFill>
                  <a:schemeClr val="accent1"/>
                </a:solidFill>
              </a:rPr>
              <a:t>.</a:t>
            </a:r>
          </a:p>
          <a:p>
            <a:pPr lvl="0"/>
            <a:endParaRPr lang="en-US" dirty="0">
              <a:solidFill>
                <a:schemeClr val="accent1"/>
              </a:solidFill>
            </a:endParaRPr>
          </a:p>
          <a:p>
            <a:r>
              <a:rPr lang="en-US" dirty="0">
                <a:solidFill>
                  <a:schemeClr val="accent1"/>
                </a:solidFill>
              </a:rPr>
              <a:t>How many stickers does Samantha have in all?</a:t>
            </a:r>
          </a:p>
          <a:p>
            <a:pPr lvl="0"/>
            <a:r>
              <a:rPr lang="en-US" dirty="0" smtClean="0">
                <a:solidFill>
                  <a:schemeClr val="accent1"/>
                </a:solidFill>
              </a:rPr>
              <a:t>A.  26</a:t>
            </a:r>
            <a:endParaRPr lang="en-US" dirty="0">
              <a:solidFill>
                <a:schemeClr val="accent1"/>
              </a:solidFill>
            </a:endParaRPr>
          </a:p>
          <a:p>
            <a:pPr lvl="0"/>
            <a:r>
              <a:rPr lang="en-US" dirty="0" smtClean="0">
                <a:solidFill>
                  <a:schemeClr val="accent1"/>
                </a:solidFill>
              </a:rPr>
              <a:t>B.  64</a:t>
            </a:r>
            <a:endParaRPr lang="en-US" dirty="0">
              <a:solidFill>
                <a:schemeClr val="accent1"/>
              </a:solidFill>
            </a:endParaRPr>
          </a:p>
          <a:p>
            <a:pPr lvl="0"/>
            <a:r>
              <a:rPr lang="en-US" dirty="0" smtClean="0">
                <a:solidFill>
                  <a:schemeClr val="accent1"/>
                </a:solidFill>
              </a:rPr>
              <a:t>C.  72</a:t>
            </a:r>
            <a:endParaRPr lang="en-US" dirty="0">
              <a:solidFill>
                <a:schemeClr val="accent1"/>
              </a:solidFill>
            </a:endParaRPr>
          </a:p>
          <a:p>
            <a:pPr lvl="0"/>
            <a:r>
              <a:rPr lang="en-US" dirty="0" smtClean="0">
                <a:solidFill>
                  <a:schemeClr val="accent1"/>
                </a:solidFill>
              </a:rPr>
              <a:t>D.  80</a:t>
            </a:r>
            <a:endParaRPr lang="en-US" dirty="0">
              <a:solidFill>
                <a:schemeClr val="accent1"/>
              </a:solidFill>
            </a:endParaRPr>
          </a:p>
          <a:p>
            <a:endParaRPr lang="en-US" dirty="0">
              <a:solidFill>
                <a:schemeClr val="accent1"/>
              </a:solidFill>
            </a:endParaRPr>
          </a:p>
        </p:txBody>
      </p:sp>
      <p:sp>
        <p:nvSpPr>
          <p:cNvPr id="7" name="TextBox 6"/>
          <p:cNvSpPr txBox="1"/>
          <p:nvPr/>
        </p:nvSpPr>
        <p:spPr>
          <a:xfrm>
            <a:off x="228600" y="1447800"/>
            <a:ext cx="4038600" cy="3970318"/>
          </a:xfrm>
          <a:prstGeom prst="rect">
            <a:avLst/>
          </a:prstGeom>
          <a:noFill/>
          <a:ln>
            <a:solidFill>
              <a:schemeClr val="accent1"/>
            </a:solidFill>
          </a:ln>
        </p:spPr>
        <p:txBody>
          <a:bodyPr wrap="square" rtlCol="0">
            <a:spAutoFit/>
          </a:bodyPr>
          <a:lstStyle/>
          <a:p>
            <a:r>
              <a:rPr lang="en-US" b="1" u="sng" dirty="0" smtClean="0">
                <a:solidFill>
                  <a:schemeClr val="accent1"/>
                </a:solidFill>
              </a:rPr>
              <a:t>Item 1</a:t>
            </a:r>
            <a:r>
              <a:rPr lang="en-US" dirty="0" smtClean="0">
                <a:solidFill>
                  <a:schemeClr val="accent1"/>
                </a:solidFill>
              </a:rPr>
              <a:t>:  Samantha </a:t>
            </a:r>
            <a:r>
              <a:rPr lang="en-US" dirty="0">
                <a:solidFill>
                  <a:schemeClr val="accent1"/>
                </a:solidFill>
              </a:rPr>
              <a:t>bought stickers</a:t>
            </a:r>
            <a:r>
              <a:rPr lang="en-US" dirty="0" smtClean="0">
                <a:solidFill>
                  <a:schemeClr val="accent1"/>
                </a:solidFill>
              </a:rPr>
              <a:t>.</a:t>
            </a:r>
          </a:p>
          <a:p>
            <a:endParaRPr lang="en-US" dirty="0">
              <a:solidFill>
                <a:schemeClr val="accent1"/>
              </a:solidFill>
            </a:endParaRPr>
          </a:p>
          <a:p>
            <a:pPr marL="285750" lvl="0" indent="-285750">
              <a:buFont typeface="Arial" panose="020B0604020202020204" pitchFamily="34" charset="0"/>
              <a:buChar char="•"/>
            </a:pPr>
            <a:r>
              <a:rPr lang="en-US" dirty="0">
                <a:solidFill>
                  <a:schemeClr val="accent1"/>
                </a:solidFill>
              </a:rPr>
              <a:t>She bought 6 packs of stickers.</a:t>
            </a:r>
          </a:p>
          <a:p>
            <a:pPr marL="285750" lvl="0" indent="-285750">
              <a:buFont typeface="Arial" panose="020B0604020202020204" pitchFamily="34" charset="0"/>
              <a:buChar char="•"/>
            </a:pPr>
            <a:r>
              <a:rPr lang="en-US" dirty="0">
                <a:solidFill>
                  <a:schemeClr val="accent1"/>
                </a:solidFill>
              </a:rPr>
              <a:t>Each pack has 12 stickers.</a:t>
            </a:r>
          </a:p>
          <a:p>
            <a:pPr marL="285750" lvl="0" indent="-285750">
              <a:buFont typeface="Arial" panose="020B0604020202020204" pitchFamily="34" charset="0"/>
              <a:buChar char="•"/>
            </a:pPr>
            <a:r>
              <a:rPr lang="en-US" dirty="0">
                <a:solidFill>
                  <a:schemeClr val="accent1"/>
                </a:solidFill>
              </a:rPr>
              <a:t>She got 8 more stickers from a friend</a:t>
            </a:r>
            <a:r>
              <a:rPr lang="en-US" dirty="0" smtClean="0">
                <a:solidFill>
                  <a:schemeClr val="accent1"/>
                </a:solidFill>
              </a:rPr>
              <a:t>.</a:t>
            </a:r>
          </a:p>
          <a:p>
            <a:pPr lvl="0"/>
            <a:endParaRPr lang="en-US" dirty="0">
              <a:solidFill>
                <a:schemeClr val="accent1"/>
              </a:solidFill>
            </a:endParaRPr>
          </a:p>
          <a:p>
            <a:r>
              <a:rPr lang="en-US" dirty="0">
                <a:solidFill>
                  <a:schemeClr val="accent1"/>
                </a:solidFill>
              </a:rPr>
              <a:t>How many stickers does Samantha have in all?</a:t>
            </a:r>
          </a:p>
          <a:p>
            <a:pPr lvl="0"/>
            <a:r>
              <a:rPr lang="en-US" dirty="0" smtClean="0">
                <a:solidFill>
                  <a:schemeClr val="accent1"/>
                </a:solidFill>
              </a:rPr>
              <a:t>A.  76</a:t>
            </a:r>
            <a:endParaRPr lang="en-US" dirty="0">
              <a:solidFill>
                <a:schemeClr val="accent1"/>
              </a:solidFill>
            </a:endParaRPr>
          </a:p>
          <a:p>
            <a:pPr lvl="0"/>
            <a:r>
              <a:rPr lang="en-US" dirty="0" smtClean="0">
                <a:solidFill>
                  <a:schemeClr val="accent1"/>
                </a:solidFill>
              </a:rPr>
              <a:t>B.  78</a:t>
            </a:r>
            <a:endParaRPr lang="en-US" dirty="0">
              <a:solidFill>
                <a:schemeClr val="accent1"/>
              </a:solidFill>
            </a:endParaRPr>
          </a:p>
          <a:p>
            <a:pPr lvl="0"/>
            <a:r>
              <a:rPr lang="en-US" dirty="0" smtClean="0">
                <a:solidFill>
                  <a:schemeClr val="accent1"/>
                </a:solidFill>
              </a:rPr>
              <a:t>C.  80</a:t>
            </a:r>
            <a:endParaRPr lang="en-US" dirty="0">
              <a:solidFill>
                <a:schemeClr val="accent1"/>
              </a:solidFill>
            </a:endParaRPr>
          </a:p>
          <a:p>
            <a:pPr lvl="0"/>
            <a:r>
              <a:rPr lang="en-US" dirty="0" smtClean="0">
                <a:solidFill>
                  <a:schemeClr val="accent1"/>
                </a:solidFill>
              </a:rPr>
              <a:t>D.  82</a:t>
            </a:r>
            <a:endParaRPr lang="en-US" dirty="0">
              <a:solidFill>
                <a:schemeClr val="accent1"/>
              </a:solidFill>
            </a:endParaRPr>
          </a:p>
          <a:p>
            <a:endParaRPr lang="en-US" dirty="0">
              <a:solidFill>
                <a:schemeClr val="accent1"/>
              </a:solidFill>
            </a:endParaRPr>
          </a:p>
        </p:txBody>
      </p:sp>
    </p:spTree>
    <p:extLst>
      <p:ext uri="{BB962C8B-B14F-4D97-AF65-F5344CB8AC3E}">
        <p14:creationId xmlns:p14="http://schemas.microsoft.com/office/powerpoint/2010/main" val="3069101649"/>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smtClean="0"/>
              <a:t>6</a:t>
            </a:r>
            <a:r>
              <a:rPr lang="en-US" baseline="30000" dirty="0" smtClean="0"/>
              <a:t>th</a:t>
            </a:r>
            <a:r>
              <a:rPr lang="en-US" dirty="0" smtClean="0"/>
              <a:t> Grade ELA:</a:t>
            </a:r>
          </a:p>
          <a:p>
            <a:pPr marL="0" indent="0">
              <a:buNone/>
            </a:pPr>
            <a:endParaRPr lang="en-US" dirty="0"/>
          </a:p>
          <a:p>
            <a:pPr marL="0" indent="0">
              <a:buNone/>
            </a:pPr>
            <a:r>
              <a:rPr lang="en-US" u="sng" dirty="0" smtClean="0"/>
              <a:t>Standard:</a:t>
            </a:r>
          </a:p>
          <a:p>
            <a:pPr marL="0" indent="0">
              <a:buNone/>
            </a:pPr>
            <a:r>
              <a:rPr lang="en-US" dirty="0"/>
              <a:t>6.RI.KID.2 Determine a central idea of a text and how it is conveyed through particular details; provide an objective summary.</a:t>
            </a:r>
          </a:p>
          <a:p>
            <a:pPr marL="0" indent="0">
              <a:buNone/>
            </a:pPr>
            <a:endParaRPr lang="en-US" dirty="0"/>
          </a:p>
        </p:txBody>
      </p:sp>
      <p:sp>
        <p:nvSpPr>
          <p:cNvPr id="3" name="Title 2"/>
          <p:cNvSpPr>
            <a:spLocks noGrp="1"/>
          </p:cNvSpPr>
          <p:nvPr>
            <p:ph type="title"/>
          </p:nvPr>
        </p:nvSpPr>
        <p:spPr/>
        <p:txBody>
          <a:bodyPr/>
          <a:lstStyle/>
          <a:p>
            <a:r>
              <a:rPr lang="en-US" dirty="0" smtClean="0"/>
              <a:t>Item Review Activity-ELA</a:t>
            </a:r>
            <a:endParaRPr lang="en-US" dirty="0"/>
          </a:p>
        </p:txBody>
      </p:sp>
    </p:spTree>
    <p:extLst>
      <p:ext uri="{BB962C8B-B14F-4D97-AF65-F5344CB8AC3E}">
        <p14:creationId xmlns:p14="http://schemas.microsoft.com/office/powerpoint/2010/main" val="3607439680"/>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Which Item is Better?</a:t>
            </a:r>
            <a:endParaRPr lang="en-US" dirty="0"/>
          </a:p>
        </p:txBody>
      </p:sp>
      <p:sp>
        <p:nvSpPr>
          <p:cNvPr id="6" name="TextBox 5"/>
          <p:cNvSpPr txBox="1"/>
          <p:nvPr/>
        </p:nvSpPr>
        <p:spPr>
          <a:xfrm>
            <a:off x="4823564" y="1143000"/>
            <a:ext cx="4343400" cy="5632311"/>
          </a:xfrm>
          <a:prstGeom prst="rect">
            <a:avLst/>
          </a:prstGeom>
          <a:noFill/>
          <a:ln>
            <a:solidFill>
              <a:schemeClr val="accent1"/>
            </a:solidFill>
          </a:ln>
        </p:spPr>
        <p:txBody>
          <a:bodyPr wrap="square" rtlCol="0">
            <a:spAutoFit/>
          </a:bodyPr>
          <a:lstStyle/>
          <a:p>
            <a:r>
              <a:rPr lang="en-US" b="1" u="sng"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Item 2</a:t>
            </a:r>
            <a:r>
              <a:rPr lang="en-US"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  What </a:t>
            </a:r>
            <a:r>
              <a:rPr lang="en-US" dirty="0">
                <a:solidFill>
                  <a:schemeClr val="accent1"/>
                </a:solidFill>
                <a:latin typeface="Open Sans" panose="020B0606030504020204" pitchFamily="34" charset="0"/>
                <a:ea typeface="Open Sans" panose="020B0606030504020204" pitchFamily="34" charset="0"/>
                <a:cs typeface="Open Sans" panose="020B0606030504020204" pitchFamily="34" charset="0"/>
              </a:rPr>
              <a:t>is a central idea of the passage?</a:t>
            </a:r>
          </a:p>
          <a:p>
            <a:r>
              <a:rPr lang="en-US" dirty="0">
                <a:solidFill>
                  <a:schemeClr val="accent1"/>
                </a:solidFill>
                <a:latin typeface="Open Sans" panose="020B0606030504020204" pitchFamily="34" charset="0"/>
                <a:ea typeface="Open Sans" panose="020B0606030504020204" pitchFamily="34" charset="0"/>
                <a:cs typeface="Open Sans" panose="020B0606030504020204" pitchFamily="34" charset="0"/>
              </a:rPr>
              <a:t> </a:t>
            </a:r>
            <a:endParaRPr lang="en-US"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endParaRPr>
          </a:p>
          <a:p>
            <a:endParaRPr lang="en-US" dirty="0">
              <a:solidFill>
                <a:schemeClr val="accent1"/>
              </a:solidFill>
              <a:latin typeface="Open Sans" panose="020B0606030504020204" pitchFamily="34" charset="0"/>
              <a:ea typeface="Open Sans" panose="020B0606030504020204" pitchFamily="34" charset="0"/>
              <a:cs typeface="Open Sans" panose="020B0606030504020204" pitchFamily="34" charset="0"/>
            </a:endParaRPr>
          </a:p>
          <a:p>
            <a:pPr marL="342900" lvl="0" indent="-342900">
              <a:buFont typeface="+mj-lt"/>
              <a:buAutoNum type="alphaUcPeriod"/>
            </a:pPr>
            <a:r>
              <a:rPr lang="en-US"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School </a:t>
            </a:r>
            <a:r>
              <a:rPr lang="en-US" dirty="0">
                <a:solidFill>
                  <a:schemeClr val="accent1"/>
                </a:solidFill>
                <a:latin typeface="Open Sans" panose="020B0606030504020204" pitchFamily="34" charset="0"/>
                <a:ea typeface="Open Sans" panose="020B0606030504020204" pitchFamily="34" charset="0"/>
                <a:cs typeface="Open Sans" panose="020B0606030504020204" pitchFamily="34" charset="0"/>
              </a:rPr>
              <a:t>should start later in the day to give teenagers more time to </a:t>
            </a:r>
            <a:r>
              <a:rPr lang="en-US"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sleep.</a:t>
            </a:r>
          </a:p>
          <a:p>
            <a:pPr marL="342900" lvl="0" indent="-342900">
              <a:buFont typeface="+mj-lt"/>
              <a:buAutoNum type="alphaUcPeriod"/>
            </a:pPr>
            <a:r>
              <a:rPr lang="en-US"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Teenagers </a:t>
            </a:r>
            <a:r>
              <a:rPr lang="en-US" dirty="0">
                <a:solidFill>
                  <a:schemeClr val="accent1"/>
                </a:solidFill>
                <a:latin typeface="Open Sans" panose="020B0606030504020204" pitchFamily="34" charset="0"/>
                <a:ea typeface="Open Sans" panose="020B0606030504020204" pitchFamily="34" charset="0"/>
                <a:cs typeface="Open Sans" panose="020B0606030504020204" pitchFamily="34" charset="0"/>
              </a:rPr>
              <a:t>get two hours less than the recommended 9 hours of </a:t>
            </a:r>
            <a:r>
              <a:rPr lang="en-US"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sleep.</a:t>
            </a:r>
          </a:p>
          <a:p>
            <a:pPr marL="342900" lvl="0" indent="-342900">
              <a:buFont typeface="+mj-lt"/>
              <a:buAutoNum type="alphaUcPeriod"/>
            </a:pPr>
            <a:r>
              <a:rPr lang="en-US"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Sleep </a:t>
            </a:r>
            <a:r>
              <a:rPr lang="en-US" dirty="0">
                <a:solidFill>
                  <a:schemeClr val="accent1"/>
                </a:solidFill>
                <a:latin typeface="Open Sans" panose="020B0606030504020204" pitchFamily="34" charset="0"/>
                <a:ea typeface="Open Sans" panose="020B0606030504020204" pitchFamily="34" charset="0"/>
                <a:cs typeface="Open Sans" panose="020B0606030504020204" pitchFamily="34" charset="0"/>
              </a:rPr>
              <a:t>deprivation can cause behavior problems at home and school</a:t>
            </a:r>
            <a:r>
              <a:rPr lang="en-US"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a:t>
            </a:r>
          </a:p>
          <a:p>
            <a:pPr marL="342900" lvl="0" indent="-342900">
              <a:buFont typeface="+mj-lt"/>
              <a:buAutoNum type="alphaUcPeriod"/>
            </a:pPr>
            <a:r>
              <a:rPr lang="en-US"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Increasing </a:t>
            </a:r>
            <a:r>
              <a:rPr lang="en-US" dirty="0">
                <a:solidFill>
                  <a:schemeClr val="accent1"/>
                </a:solidFill>
                <a:latin typeface="Open Sans" panose="020B0606030504020204" pitchFamily="34" charset="0"/>
                <a:ea typeface="Open Sans" panose="020B0606030504020204" pitchFamily="34" charset="0"/>
                <a:cs typeface="Open Sans" panose="020B0606030504020204" pitchFamily="34" charset="0"/>
              </a:rPr>
              <a:t>amounts of homework keep teenagers up late at night</a:t>
            </a:r>
            <a:r>
              <a:rPr lang="en-US"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rPr>
              <a:t>.</a:t>
            </a:r>
          </a:p>
          <a:p>
            <a:pPr marL="342900" lvl="0" indent="-342900">
              <a:buAutoNum type="alphaUcPeriod"/>
            </a:pPr>
            <a:endParaRPr lang="en-US" dirty="0">
              <a:solidFill>
                <a:schemeClr val="accent1"/>
              </a:solidFill>
            </a:endParaRPr>
          </a:p>
          <a:p>
            <a:pPr marL="342900" lvl="0" indent="-342900">
              <a:buAutoNum type="alphaUcPeriod"/>
            </a:pPr>
            <a:endParaRPr lang="en-US" dirty="0" smtClean="0">
              <a:solidFill>
                <a:schemeClr val="accent1"/>
              </a:solidFill>
            </a:endParaRPr>
          </a:p>
          <a:p>
            <a:pPr marL="342900" lvl="0" indent="-342900">
              <a:buAutoNum type="alphaUcPeriod"/>
            </a:pPr>
            <a:endParaRPr lang="en-US" dirty="0">
              <a:solidFill>
                <a:schemeClr val="accent1"/>
              </a:solidFill>
            </a:endParaRPr>
          </a:p>
          <a:p>
            <a:pPr marL="342900" lvl="0" indent="-342900">
              <a:buAutoNum type="alphaUcPeriod"/>
            </a:pPr>
            <a:endParaRPr lang="en-US" dirty="0">
              <a:solidFill>
                <a:schemeClr val="accent1"/>
              </a:solidFill>
            </a:endParaRPr>
          </a:p>
          <a:p>
            <a:pPr lvl="0"/>
            <a:endParaRPr lang="en-US" dirty="0" smtClean="0">
              <a:solidFill>
                <a:schemeClr val="accent1"/>
              </a:solidFill>
            </a:endParaRPr>
          </a:p>
          <a:p>
            <a:pPr marL="342900" lvl="0" indent="-342900">
              <a:buAutoNum type="alphaUcPeriod"/>
            </a:pPr>
            <a:endParaRPr lang="en-US" dirty="0">
              <a:solidFill>
                <a:schemeClr val="accent1"/>
              </a:solidFill>
            </a:endParaRPr>
          </a:p>
        </p:txBody>
      </p:sp>
      <p:sp>
        <p:nvSpPr>
          <p:cNvPr id="7" name="TextBox 6"/>
          <p:cNvSpPr txBox="1"/>
          <p:nvPr/>
        </p:nvSpPr>
        <p:spPr>
          <a:xfrm>
            <a:off x="0" y="1143000"/>
            <a:ext cx="4823564" cy="5632311"/>
          </a:xfrm>
          <a:prstGeom prst="rect">
            <a:avLst/>
          </a:prstGeom>
          <a:noFill/>
          <a:ln>
            <a:solidFill>
              <a:schemeClr val="accent1"/>
            </a:solidFill>
          </a:ln>
        </p:spPr>
        <p:txBody>
          <a:bodyPr wrap="square" rtlCol="0">
            <a:spAutoFit/>
          </a:bodyPr>
          <a:lstStyle/>
          <a:p>
            <a:r>
              <a:rPr lang="en-US" b="1" u="sng" dirty="0">
                <a:solidFill>
                  <a:schemeClr val="accent1"/>
                </a:solidFill>
              </a:rPr>
              <a:t>Item 1</a:t>
            </a:r>
            <a:r>
              <a:rPr lang="en-US" dirty="0">
                <a:solidFill>
                  <a:schemeClr val="accent1"/>
                </a:solidFill>
              </a:rPr>
              <a:t>:  Which sentence best supports the central idea that teenagers could be more successful in school if they got more sleep?</a:t>
            </a:r>
            <a:br>
              <a:rPr lang="en-US" dirty="0">
                <a:solidFill>
                  <a:schemeClr val="accent1"/>
                </a:solidFill>
              </a:rPr>
            </a:br>
            <a:endParaRPr lang="en-US" dirty="0">
              <a:solidFill>
                <a:schemeClr val="accent1"/>
              </a:solidFill>
            </a:endParaRPr>
          </a:p>
          <a:p>
            <a:pPr marL="457200" indent="-457200">
              <a:buFont typeface="+mj-lt"/>
              <a:buAutoNum type="alphaUcPeriod"/>
            </a:pPr>
            <a:r>
              <a:rPr lang="en-US" dirty="0">
                <a:solidFill>
                  <a:schemeClr val="accent1"/>
                </a:solidFill>
              </a:rPr>
              <a:t>“‘Almost all teenagers, as they approach puberty, become walking zombies because they are getting far too little sleep,’ Maas says</a:t>
            </a:r>
            <a:r>
              <a:rPr lang="en-US" dirty="0" smtClean="0">
                <a:solidFill>
                  <a:schemeClr val="accent1"/>
                </a:solidFill>
              </a:rPr>
              <a:t>.”</a:t>
            </a:r>
            <a:endParaRPr lang="en-US" dirty="0">
              <a:solidFill>
                <a:schemeClr val="accent1"/>
              </a:solidFill>
            </a:endParaRPr>
          </a:p>
          <a:p>
            <a:pPr marL="457200" indent="-457200">
              <a:buFont typeface="+mj-lt"/>
              <a:buAutoNum type="alphaUcPeriod"/>
            </a:pPr>
            <a:r>
              <a:rPr lang="en-US" dirty="0">
                <a:solidFill>
                  <a:schemeClr val="accent1"/>
                </a:solidFill>
              </a:rPr>
              <a:t>“The research revealed that kids who received C, D, and F grades in school usually slept 25 minutes less and went to bed 40 minutes later than kids who received A’s and B’s</a:t>
            </a:r>
            <a:r>
              <a:rPr lang="en-US" dirty="0" smtClean="0">
                <a:solidFill>
                  <a:schemeClr val="accent1"/>
                </a:solidFill>
              </a:rPr>
              <a:t>.</a:t>
            </a:r>
            <a:endParaRPr lang="en-US" dirty="0">
              <a:solidFill>
                <a:schemeClr val="accent1"/>
              </a:solidFill>
            </a:endParaRPr>
          </a:p>
          <a:p>
            <a:pPr marL="457200" indent="-457200">
              <a:buFont typeface="+mj-lt"/>
              <a:buAutoNum type="alphaUcPeriod"/>
            </a:pPr>
            <a:r>
              <a:rPr lang="en-US" dirty="0">
                <a:solidFill>
                  <a:schemeClr val="accent1"/>
                </a:solidFill>
              </a:rPr>
              <a:t>“When you go to bed late and wake up early, there just isn’t enough time for sleep</a:t>
            </a:r>
            <a:r>
              <a:rPr lang="en-US" dirty="0" smtClean="0">
                <a:solidFill>
                  <a:schemeClr val="accent1"/>
                </a:solidFill>
              </a:rPr>
              <a:t>.”</a:t>
            </a:r>
            <a:endParaRPr lang="en-US" dirty="0">
              <a:solidFill>
                <a:schemeClr val="accent1"/>
              </a:solidFill>
            </a:endParaRPr>
          </a:p>
          <a:p>
            <a:pPr marL="457200" indent="-457200">
              <a:buFont typeface="+mj-lt"/>
              <a:buAutoNum type="alphaUcPeriod"/>
            </a:pPr>
            <a:r>
              <a:rPr lang="en-US" dirty="0">
                <a:solidFill>
                  <a:schemeClr val="accent1"/>
                </a:solidFill>
              </a:rPr>
              <a:t>“Those extra two hours of sleep on Saturday and Sunday mornings can really help.”</a:t>
            </a:r>
          </a:p>
          <a:p>
            <a:endParaRPr lang="en-US" dirty="0">
              <a:solidFill>
                <a:schemeClr val="accent1"/>
              </a:solidFill>
            </a:endParaRPr>
          </a:p>
        </p:txBody>
      </p:sp>
    </p:spTree>
    <p:extLst>
      <p:ext uri="{BB962C8B-B14F-4D97-AF65-F5344CB8AC3E}">
        <p14:creationId xmlns:p14="http://schemas.microsoft.com/office/powerpoint/2010/main" val="4184742653"/>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smtClean="0"/>
              <a:t>Thinking about assessments in your district:</a:t>
            </a:r>
            <a:endParaRPr lang="en-US" dirty="0"/>
          </a:p>
          <a:p>
            <a:r>
              <a:rPr lang="en-US" dirty="0" smtClean="0"/>
              <a:t>Do classroom teachers need additional guidance in how to evaluate assessment items?</a:t>
            </a:r>
          </a:p>
          <a:p>
            <a:r>
              <a:rPr lang="en-US" dirty="0" smtClean="0"/>
              <a:t>Do classroom teachers need additional guidance on best practices for creating assessment items aligned to the revises standards?</a:t>
            </a:r>
          </a:p>
          <a:p>
            <a:r>
              <a:rPr lang="en-US" dirty="0" smtClean="0"/>
              <a:t>Are teachers analyzing data from all assessments and using it to drive instruction?</a:t>
            </a:r>
            <a:endParaRPr lang="en-US" dirty="0"/>
          </a:p>
          <a:p>
            <a:r>
              <a:rPr lang="en-US" dirty="0" smtClean="0"/>
              <a:t>What additional training is needed within the district around assessments?</a:t>
            </a:r>
            <a:endParaRPr lang="en-US" dirty="0"/>
          </a:p>
        </p:txBody>
      </p:sp>
      <p:sp>
        <p:nvSpPr>
          <p:cNvPr id="3" name="Title 2"/>
          <p:cNvSpPr>
            <a:spLocks noGrp="1"/>
          </p:cNvSpPr>
          <p:nvPr>
            <p:ph type="title"/>
          </p:nvPr>
        </p:nvSpPr>
        <p:spPr/>
        <p:txBody>
          <a:bodyPr/>
          <a:lstStyle/>
          <a:p>
            <a:r>
              <a:rPr lang="en-US" dirty="0" smtClean="0"/>
              <a:t>Reflection</a:t>
            </a:r>
            <a:endParaRPr lang="en-US" dirty="0"/>
          </a:p>
        </p:txBody>
      </p:sp>
    </p:spTree>
    <p:extLst>
      <p:ext uri="{BB962C8B-B14F-4D97-AF65-F5344CB8AC3E}">
        <p14:creationId xmlns:p14="http://schemas.microsoft.com/office/powerpoint/2010/main" val="711886363"/>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Break</a:t>
            </a:r>
            <a:endParaRPr lang="en-US" dirty="0"/>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800562" y="1856794"/>
            <a:ext cx="3390476" cy="3403174"/>
          </a:xfrm>
          <a:prstGeom prst="rect">
            <a:avLst/>
          </a:prstGeom>
        </p:spPr>
      </p:pic>
    </p:spTree>
    <p:extLst>
      <p:ext uri="{BB962C8B-B14F-4D97-AF65-F5344CB8AC3E}">
        <p14:creationId xmlns:p14="http://schemas.microsoft.com/office/powerpoint/2010/main" val="727695577"/>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Instructional Materials</a:t>
            </a:r>
            <a:endParaRPr lang="en-US" sz="4000" dirty="0"/>
          </a:p>
        </p:txBody>
      </p:sp>
    </p:spTree>
    <p:extLst>
      <p:ext uri="{BB962C8B-B14F-4D97-AF65-F5344CB8AC3E}">
        <p14:creationId xmlns:p14="http://schemas.microsoft.com/office/powerpoint/2010/main" val="382678584"/>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Focus of the Work</a:t>
            </a:r>
            <a:endParaRPr lang="en-US" dirty="0"/>
          </a:p>
        </p:txBody>
      </p:sp>
      <p:graphicFrame>
        <p:nvGraphicFramePr>
          <p:cNvPr id="7" name="Diagram 6"/>
          <p:cNvGraphicFramePr/>
          <p:nvPr>
            <p:extLst>
              <p:ext uri="{D42A27DB-BD31-4B8C-83A1-F6EECF244321}">
                <p14:modId xmlns:p14="http://schemas.microsoft.com/office/powerpoint/2010/main" val="63520347"/>
              </p:ext>
            </p:extLst>
          </p:nvPr>
        </p:nvGraphicFramePr>
        <p:xfrm>
          <a:off x="152400" y="1295401"/>
          <a:ext cx="8534400" cy="45259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84305017"/>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smtClean="0"/>
              <a:t>Thinking about the instructional </a:t>
            </a:r>
            <a:r>
              <a:rPr lang="en-US" dirty="0"/>
              <a:t>m</a:t>
            </a:r>
            <a:r>
              <a:rPr lang="en-US" dirty="0" smtClean="0"/>
              <a:t>aterials used within your district: </a:t>
            </a:r>
          </a:p>
          <a:p>
            <a:pPr marL="0" indent="0">
              <a:buNone/>
            </a:pPr>
            <a:endParaRPr lang="en-US" dirty="0"/>
          </a:p>
          <a:p>
            <a:r>
              <a:rPr lang="en-US" dirty="0"/>
              <a:t>I</a:t>
            </a:r>
            <a:r>
              <a:rPr lang="en-US" dirty="0" smtClean="0"/>
              <a:t>dentify 3-5 criteria that should be present in instructional materials in order for teachers to be prepared to provide quality standards-based instruction.</a:t>
            </a:r>
            <a:endParaRPr lang="en-US" dirty="0"/>
          </a:p>
        </p:txBody>
      </p:sp>
      <p:sp>
        <p:nvSpPr>
          <p:cNvPr id="3" name="Title 2"/>
          <p:cNvSpPr>
            <a:spLocks noGrp="1"/>
          </p:cNvSpPr>
          <p:nvPr>
            <p:ph type="title"/>
          </p:nvPr>
        </p:nvSpPr>
        <p:spPr/>
        <p:txBody>
          <a:bodyPr/>
          <a:lstStyle/>
          <a:p>
            <a:r>
              <a:rPr lang="en-US" dirty="0" smtClean="0"/>
              <a:t>Materials Alignment Activity</a:t>
            </a:r>
            <a:endParaRPr lang="en-US" dirty="0"/>
          </a:p>
        </p:txBody>
      </p:sp>
    </p:spTree>
    <p:extLst>
      <p:ext uri="{BB962C8B-B14F-4D97-AF65-F5344CB8AC3E}">
        <p14:creationId xmlns:p14="http://schemas.microsoft.com/office/powerpoint/2010/main" val="3342370535"/>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smtClean="0"/>
              <a:t>Thinking about the instructional materials in your district:</a:t>
            </a:r>
          </a:p>
          <a:p>
            <a:r>
              <a:rPr lang="en-US" dirty="0" smtClean="0"/>
              <a:t>Identify the instructional materials already in place in your district for ELA and mathematics.</a:t>
            </a:r>
          </a:p>
          <a:p>
            <a:r>
              <a:rPr lang="en-US" dirty="0" smtClean="0"/>
              <a:t>How do you plan to evaluate existing instructional materials?</a:t>
            </a:r>
          </a:p>
          <a:p>
            <a:r>
              <a:rPr lang="en-US" dirty="0"/>
              <a:t>Are additional resources needed to help your district evaluate the existing materials? </a:t>
            </a:r>
            <a:endParaRPr lang="en-US" dirty="0" smtClean="0"/>
          </a:p>
          <a:p>
            <a:r>
              <a:rPr lang="en-US" dirty="0" smtClean="0"/>
              <a:t>Are other instructional materials needed?</a:t>
            </a:r>
          </a:p>
          <a:p>
            <a:r>
              <a:rPr lang="en-US" dirty="0" smtClean="0"/>
              <a:t>Are teachers using available instructional materials with fidelity?</a:t>
            </a:r>
          </a:p>
        </p:txBody>
      </p:sp>
      <p:sp>
        <p:nvSpPr>
          <p:cNvPr id="3" name="Title 2"/>
          <p:cNvSpPr>
            <a:spLocks noGrp="1"/>
          </p:cNvSpPr>
          <p:nvPr>
            <p:ph type="title"/>
          </p:nvPr>
        </p:nvSpPr>
        <p:spPr/>
        <p:txBody>
          <a:bodyPr/>
          <a:lstStyle/>
          <a:p>
            <a:r>
              <a:rPr lang="en-US" dirty="0" smtClean="0"/>
              <a:t>Reflection</a:t>
            </a:r>
            <a:endParaRPr lang="en-US" dirty="0"/>
          </a:p>
        </p:txBody>
      </p:sp>
    </p:spTree>
    <p:extLst>
      <p:ext uri="{BB962C8B-B14F-4D97-AF65-F5344CB8AC3E}">
        <p14:creationId xmlns:p14="http://schemas.microsoft.com/office/powerpoint/2010/main" val="412999377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Focus of the Work</a:t>
            </a:r>
            <a:endParaRPr lang="en-US" dirty="0"/>
          </a:p>
        </p:txBody>
      </p:sp>
      <p:graphicFrame>
        <p:nvGraphicFramePr>
          <p:cNvPr id="10" name="Diagram 9"/>
          <p:cNvGraphicFramePr/>
          <p:nvPr>
            <p:extLst>
              <p:ext uri="{D42A27DB-BD31-4B8C-83A1-F6EECF244321}">
                <p14:modId xmlns:p14="http://schemas.microsoft.com/office/powerpoint/2010/main" val="2589470829"/>
              </p:ext>
            </p:extLst>
          </p:nvPr>
        </p:nvGraphicFramePr>
        <p:xfrm>
          <a:off x="152400" y="1295401"/>
          <a:ext cx="8534400" cy="45259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53431628"/>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District Support for Training on the Revised Standards</a:t>
            </a:r>
            <a:endParaRPr lang="en-US" dirty="0"/>
          </a:p>
        </p:txBody>
      </p:sp>
    </p:spTree>
    <p:extLst>
      <p:ext uri="{BB962C8B-B14F-4D97-AF65-F5344CB8AC3E}">
        <p14:creationId xmlns:p14="http://schemas.microsoft.com/office/powerpoint/2010/main" val="587691156"/>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Theory of Action:  Pillars of Success</a:t>
            </a:r>
            <a:endParaRPr lang="en-US" dirty="0"/>
          </a:p>
        </p:txBody>
      </p:sp>
      <p:pic>
        <p:nvPicPr>
          <p:cNvPr id="4" name="Content Placeholder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1644939"/>
            <a:ext cx="6232268" cy="4744347"/>
          </a:xfrm>
          <a:prstGeom prst="rect">
            <a:avLst/>
          </a:prstGeom>
        </p:spPr>
      </p:pic>
      <p:sp>
        <p:nvSpPr>
          <p:cNvPr id="5" name="TextBox 4"/>
          <p:cNvSpPr txBox="1"/>
          <p:nvPr/>
        </p:nvSpPr>
        <p:spPr>
          <a:xfrm>
            <a:off x="1676400" y="6263094"/>
            <a:ext cx="5867400" cy="584775"/>
          </a:xfrm>
          <a:prstGeom prst="rect">
            <a:avLst/>
          </a:prstGeom>
          <a:noFill/>
          <a:ln>
            <a:solidFill>
              <a:schemeClr val="tx1"/>
            </a:solidFill>
          </a:ln>
        </p:spPr>
        <p:txBody>
          <a:bodyPr wrap="square" rtlCol="0">
            <a:spAutoFit/>
          </a:bodyPr>
          <a:lstStyle/>
          <a:p>
            <a:pPr algn="ctr"/>
            <a:r>
              <a:rPr lang="en-US" sz="3200" b="1" dirty="0" smtClean="0">
                <a:solidFill>
                  <a:srgbClr val="FF0000"/>
                </a:solidFill>
              </a:rPr>
              <a:t>TN Academic Standards</a:t>
            </a:r>
          </a:p>
        </p:txBody>
      </p:sp>
      <p:sp>
        <p:nvSpPr>
          <p:cNvPr id="6" name="TextBox 5"/>
          <p:cNvSpPr txBox="1"/>
          <p:nvPr/>
        </p:nvSpPr>
        <p:spPr>
          <a:xfrm>
            <a:off x="1287334" y="1195169"/>
            <a:ext cx="6705600" cy="461665"/>
          </a:xfrm>
          <a:prstGeom prst="rect">
            <a:avLst/>
          </a:prstGeom>
          <a:noFill/>
          <a:ln>
            <a:solidFill>
              <a:schemeClr val="tx1"/>
            </a:solidFill>
          </a:ln>
        </p:spPr>
        <p:txBody>
          <a:bodyPr wrap="square" rtlCol="0">
            <a:spAutoFit/>
          </a:bodyPr>
          <a:lstStyle/>
          <a:p>
            <a:pPr algn="ctr"/>
            <a:r>
              <a:rPr lang="en-US" sz="2400" b="1" dirty="0" smtClean="0">
                <a:solidFill>
                  <a:srgbClr val="FF0000"/>
                </a:solidFill>
              </a:rPr>
              <a:t>College- and Career-Ready Student</a:t>
            </a:r>
            <a:endParaRPr lang="en-US" sz="2400" b="1" dirty="0">
              <a:solidFill>
                <a:srgbClr val="FF0000"/>
              </a:solidFill>
            </a:endParaRPr>
          </a:p>
        </p:txBody>
      </p:sp>
      <p:sp>
        <p:nvSpPr>
          <p:cNvPr id="7" name="TextBox 6"/>
          <p:cNvSpPr txBox="1"/>
          <p:nvPr/>
        </p:nvSpPr>
        <p:spPr>
          <a:xfrm rot="16200000">
            <a:off x="2857499" y="3676551"/>
            <a:ext cx="3505202" cy="769441"/>
          </a:xfrm>
          <a:prstGeom prst="rect">
            <a:avLst/>
          </a:prstGeom>
          <a:noFill/>
        </p:spPr>
        <p:txBody>
          <a:bodyPr wrap="square" rtlCol="0">
            <a:spAutoFit/>
          </a:bodyPr>
          <a:lstStyle/>
          <a:p>
            <a:pPr algn="ctr"/>
            <a:r>
              <a:rPr lang="en-US" sz="2200" b="1" dirty="0" smtClean="0">
                <a:solidFill>
                  <a:srgbClr val="000000"/>
                </a:solidFill>
              </a:rPr>
              <a:t>Aligned Materials for  Strong Tier I Instruction</a:t>
            </a:r>
            <a:endParaRPr lang="en-US" sz="2200" b="1" dirty="0">
              <a:solidFill>
                <a:srgbClr val="000000"/>
              </a:solidFill>
            </a:endParaRPr>
          </a:p>
        </p:txBody>
      </p:sp>
      <p:sp>
        <p:nvSpPr>
          <p:cNvPr id="8" name="TextBox 7"/>
          <p:cNvSpPr txBox="1"/>
          <p:nvPr/>
        </p:nvSpPr>
        <p:spPr>
          <a:xfrm rot="16200000">
            <a:off x="4966909" y="3845827"/>
            <a:ext cx="3581400" cy="430887"/>
          </a:xfrm>
          <a:prstGeom prst="rect">
            <a:avLst/>
          </a:prstGeom>
          <a:noFill/>
        </p:spPr>
        <p:txBody>
          <a:bodyPr wrap="square" rtlCol="0">
            <a:spAutoFit/>
          </a:bodyPr>
          <a:lstStyle/>
          <a:p>
            <a:pPr algn="ctr"/>
            <a:r>
              <a:rPr lang="en-US" sz="2200" b="1" dirty="0" smtClean="0">
                <a:solidFill>
                  <a:srgbClr val="000000"/>
                </a:solidFill>
              </a:rPr>
              <a:t>Aligned Assessments</a:t>
            </a:r>
            <a:endParaRPr lang="en-US" sz="2200" b="1" dirty="0">
              <a:solidFill>
                <a:srgbClr val="000000"/>
              </a:solidFill>
            </a:endParaRPr>
          </a:p>
        </p:txBody>
      </p:sp>
      <p:sp>
        <p:nvSpPr>
          <p:cNvPr id="9" name="TextBox 8"/>
          <p:cNvSpPr txBox="1"/>
          <p:nvPr/>
        </p:nvSpPr>
        <p:spPr>
          <a:xfrm rot="16200000">
            <a:off x="1011254" y="3891642"/>
            <a:ext cx="2911028" cy="430887"/>
          </a:xfrm>
          <a:prstGeom prst="rect">
            <a:avLst/>
          </a:prstGeom>
          <a:noFill/>
        </p:spPr>
        <p:txBody>
          <a:bodyPr wrap="square" rtlCol="0">
            <a:spAutoFit/>
          </a:bodyPr>
          <a:lstStyle/>
          <a:p>
            <a:pPr algn="ctr"/>
            <a:r>
              <a:rPr lang="en-US" sz="2200" b="1" dirty="0" smtClean="0">
                <a:solidFill>
                  <a:srgbClr val="000000"/>
                </a:solidFill>
              </a:rPr>
              <a:t>Effective Personnel</a:t>
            </a:r>
            <a:endParaRPr lang="en-US" sz="2200" b="1" dirty="0">
              <a:solidFill>
                <a:srgbClr val="000000"/>
              </a:solidFill>
            </a:endParaRPr>
          </a:p>
        </p:txBody>
      </p:sp>
    </p:spTree>
    <p:extLst>
      <p:ext uri="{BB962C8B-B14F-4D97-AF65-F5344CB8AC3E}">
        <p14:creationId xmlns:p14="http://schemas.microsoft.com/office/powerpoint/2010/main" val="442330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p:bldP spid="9"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Within Each District …</a:t>
            </a:r>
            <a:endParaRPr lang="en-US" dirty="0"/>
          </a:p>
        </p:txBody>
      </p:sp>
      <p:grpSp>
        <p:nvGrpSpPr>
          <p:cNvPr id="24" name="Group 23"/>
          <p:cNvGrpSpPr/>
          <p:nvPr/>
        </p:nvGrpSpPr>
        <p:grpSpPr>
          <a:xfrm rot="20733844">
            <a:off x="371925" y="1397965"/>
            <a:ext cx="2667000" cy="2171698"/>
            <a:chOff x="304801" y="1295400"/>
            <a:chExt cx="2667000" cy="2171698"/>
          </a:xfrm>
          <a:solidFill>
            <a:schemeClr val="tx1"/>
          </a:solidFill>
        </p:grpSpPr>
        <p:grpSp>
          <p:nvGrpSpPr>
            <p:cNvPr id="21" name="Group 20"/>
            <p:cNvGrpSpPr/>
            <p:nvPr/>
          </p:nvGrpSpPr>
          <p:grpSpPr>
            <a:xfrm>
              <a:off x="304801" y="1295400"/>
              <a:ext cx="2667000" cy="2171698"/>
              <a:chOff x="693903" y="1295400"/>
              <a:chExt cx="3238646" cy="2665268"/>
            </a:xfrm>
            <a:grpFill/>
          </p:grpSpPr>
          <p:sp>
            <p:nvSpPr>
              <p:cNvPr id="6" name="Rectangle 5"/>
              <p:cNvSpPr/>
              <p:nvPr/>
            </p:nvSpPr>
            <p:spPr>
              <a:xfrm>
                <a:off x="693903" y="1295400"/>
                <a:ext cx="2638898" cy="21717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2733050" y="1887681"/>
                <a:ext cx="1199499" cy="9871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1413603" y="2973532"/>
                <a:ext cx="1199499" cy="9871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3" name="TextBox 22"/>
            <p:cNvSpPr txBox="1"/>
            <p:nvPr/>
          </p:nvSpPr>
          <p:spPr>
            <a:xfrm>
              <a:off x="530338" y="1879675"/>
              <a:ext cx="1580446" cy="707886"/>
            </a:xfrm>
            <a:prstGeom prst="rect">
              <a:avLst/>
            </a:prstGeom>
            <a:grpFill/>
          </p:spPr>
          <p:txBody>
            <a:bodyPr wrap="square" rtlCol="0">
              <a:spAutoFit/>
            </a:bodyPr>
            <a:lstStyle/>
            <a:p>
              <a:r>
                <a:rPr lang="en-US" sz="2000" dirty="0" smtClean="0">
                  <a:solidFill>
                    <a:schemeClr val="bg1"/>
                  </a:solidFill>
                </a:rPr>
                <a:t>Effective</a:t>
              </a:r>
            </a:p>
            <a:p>
              <a:r>
                <a:rPr lang="en-US" sz="2000" dirty="0" smtClean="0">
                  <a:solidFill>
                    <a:schemeClr val="bg1"/>
                  </a:solidFill>
                </a:rPr>
                <a:t>Personnel</a:t>
              </a:r>
              <a:endParaRPr lang="en-US" sz="2000" dirty="0">
                <a:solidFill>
                  <a:schemeClr val="bg1"/>
                </a:solidFill>
              </a:endParaRPr>
            </a:p>
          </p:txBody>
        </p:sp>
      </p:grpSp>
      <p:grpSp>
        <p:nvGrpSpPr>
          <p:cNvPr id="26" name="Group 25"/>
          <p:cNvGrpSpPr/>
          <p:nvPr/>
        </p:nvGrpSpPr>
        <p:grpSpPr>
          <a:xfrm rot="831802">
            <a:off x="3028341" y="1200086"/>
            <a:ext cx="2743200" cy="2263703"/>
            <a:chOff x="5867400" y="2994097"/>
            <a:chExt cx="2743200" cy="2263703"/>
          </a:xfrm>
          <a:solidFill>
            <a:srgbClr val="C00000"/>
          </a:solidFill>
        </p:grpSpPr>
        <p:grpSp>
          <p:nvGrpSpPr>
            <p:cNvPr id="22" name="Group 21"/>
            <p:cNvGrpSpPr/>
            <p:nvPr/>
          </p:nvGrpSpPr>
          <p:grpSpPr>
            <a:xfrm>
              <a:off x="5867400" y="2994097"/>
              <a:ext cx="2743200" cy="2263703"/>
              <a:chOff x="5410234" y="2994097"/>
              <a:chExt cx="3200366" cy="2644701"/>
            </a:xfrm>
            <a:grpFill/>
          </p:grpSpPr>
          <p:sp>
            <p:nvSpPr>
              <p:cNvPr id="14" name="Oval 13"/>
              <p:cNvSpPr/>
              <p:nvPr/>
            </p:nvSpPr>
            <p:spPr>
              <a:xfrm>
                <a:off x="6691400" y="2994097"/>
                <a:ext cx="1199499" cy="9871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5971702" y="3467098"/>
                <a:ext cx="2638898" cy="21717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5410234" y="4158092"/>
                <a:ext cx="1199499" cy="9871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TextBox 24"/>
            <p:cNvSpPr txBox="1"/>
            <p:nvPr/>
          </p:nvSpPr>
          <p:spPr>
            <a:xfrm>
              <a:off x="6520433" y="3875484"/>
              <a:ext cx="1962095" cy="707886"/>
            </a:xfrm>
            <a:prstGeom prst="rect">
              <a:avLst/>
            </a:prstGeom>
            <a:grpFill/>
          </p:spPr>
          <p:txBody>
            <a:bodyPr wrap="square" rtlCol="0">
              <a:spAutoFit/>
            </a:bodyPr>
            <a:lstStyle/>
            <a:p>
              <a:r>
                <a:rPr lang="en-US" sz="2000" dirty="0" smtClean="0">
                  <a:solidFill>
                    <a:schemeClr val="bg1"/>
                  </a:solidFill>
                </a:rPr>
                <a:t>Instructional Materials</a:t>
              </a:r>
              <a:endParaRPr lang="en-US" sz="2000" dirty="0">
                <a:solidFill>
                  <a:schemeClr val="bg1"/>
                </a:solidFill>
              </a:endParaRPr>
            </a:p>
          </p:txBody>
        </p:sp>
      </p:grpSp>
      <p:grpSp>
        <p:nvGrpSpPr>
          <p:cNvPr id="27" name="Group 26"/>
          <p:cNvGrpSpPr/>
          <p:nvPr/>
        </p:nvGrpSpPr>
        <p:grpSpPr>
          <a:xfrm rot="2373896">
            <a:off x="3382354" y="4137691"/>
            <a:ext cx="2667000" cy="2171698"/>
            <a:chOff x="304801" y="1295400"/>
            <a:chExt cx="2667000" cy="2171698"/>
          </a:xfrm>
          <a:solidFill>
            <a:schemeClr val="tx1"/>
          </a:solidFill>
        </p:grpSpPr>
        <p:grpSp>
          <p:nvGrpSpPr>
            <p:cNvPr id="28" name="Group 27"/>
            <p:cNvGrpSpPr/>
            <p:nvPr/>
          </p:nvGrpSpPr>
          <p:grpSpPr>
            <a:xfrm>
              <a:off x="304801" y="1295400"/>
              <a:ext cx="2667000" cy="2171698"/>
              <a:chOff x="693903" y="1295400"/>
              <a:chExt cx="3238646" cy="2665268"/>
            </a:xfrm>
            <a:grpFill/>
          </p:grpSpPr>
          <p:sp>
            <p:nvSpPr>
              <p:cNvPr id="30" name="Rectangle 29"/>
              <p:cNvSpPr/>
              <p:nvPr/>
            </p:nvSpPr>
            <p:spPr>
              <a:xfrm>
                <a:off x="693903" y="1295400"/>
                <a:ext cx="2638898" cy="21717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2733050" y="1887681"/>
                <a:ext cx="1199499" cy="9871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1413603" y="2973532"/>
                <a:ext cx="1199499" cy="9871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9" name="TextBox 28"/>
            <p:cNvSpPr txBox="1"/>
            <p:nvPr/>
          </p:nvSpPr>
          <p:spPr>
            <a:xfrm>
              <a:off x="547967" y="1879676"/>
              <a:ext cx="1715366" cy="707886"/>
            </a:xfrm>
            <a:prstGeom prst="rect">
              <a:avLst/>
            </a:prstGeom>
            <a:grpFill/>
          </p:spPr>
          <p:txBody>
            <a:bodyPr wrap="square" rtlCol="0">
              <a:spAutoFit/>
            </a:bodyPr>
            <a:lstStyle/>
            <a:p>
              <a:r>
                <a:rPr lang="en-US" sz="2000" dirty="0" smtClean="0">
                  <a:solidFill>
                    <a:schemeClr val="bg1"/>
                  </a:solidFill>
                </a:rPr>
                <a:t>Instructional Practices</a:t>
              </a:r>
              <a:endParaRPr lang="en-US" sz="2000" dirty="0">
                <a:solidFill>
                  <a:schemeClr val="bg1"/>
                </a:solidFill>
              </a:endParaRPr>
            </a:p>
          </p:txBody>
        </p:sp>
      </p:grpSp>
      <p:grpSp>
        <p:nvGrpSpPr>
          <p:cNvPr id="33" name="Group 32"/>
          <p:cNvGrpSpPr/>
          <p:nvPr/>
        </p:nvGrpSpPr>
        <p:grpSpPr>
          <a:xfrm rot="833364">
            <a:off x="148706" y="3635158"/>
            <a:ext cx="2743200" cy="2263703"/>
            <a:chOff x="5867400" y="2994097"/>
            <a:chExt cx="2743200" cy="2263703"/>
          </a:xfrm>
          <a:solidFill>
            <a:srgbClr val="C00000"/>
          </a:solidFill>
        </p:grpSpPr>
        <p:grpSp>
          <p:nvGrpSpPr>
            <p:cNvPr id="34" name="Group 33"/>
            <p:cNvGrpSpPr/>
            <p:nvPr/>
          </p:nvGrpSpPr>
          <p:grpSpPr>
            <a:xfrm>
              <a:off x="5867400" y="2994097"/>
              <a:ext cx="2743200" cy="2263703"/>
              <a:chOff x="5410234" y="2994097"/>
              <a:chExt cx="3200366" cy="2644701"/>
            </a:xfrm>
            <a:grpFill/>
          </p:grpSpPr>
          <p:sp>
            <p:nvSpPr>
              <p:cNvPr id="36" name="Oval 35"/>
              <p:cNvSpPr/>
              <p:nvPr/>
            </p:nvSpPr>
            <p:spPr>
              <a:xfrm>
                <a:off x="6691400" y="2994097"/>
                <a:ext cx="1199499" cy="9871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5971702" y="3467098"/>
                <a:ext cx="2638898" cy="21717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5410234" y="4158092"/>
                <a:ext cx="1199499" cy="9871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TextBox 34"/>
            <p:cNvSpPr txBox="1"/>
            <p:nvPr/>
          </p:nvSpPr>
          <p:spPr>
            <a:xfrm>
              <a:off x="6560611" y="3949116"/>
              <a:ext cx="1509378" cy="707886"/>
            </a:xfrm>
            <a:prstGeom prst="rect">
              <a:avLst/>
            </a:prstGeom>
            <a:grpFill/>
          </p:spPr>
          <p:txBody>
            <a:bodyPr wrap="square" rtlCol="0">
              <a:spAutoFit/>
            </a:bodyPr>
            <a:lstStyle/>
            <a:p>
              <a:r>
                <a:rPr lang="en-US" sz="2000" dirty="0" smtClean="0">
                  <a:solidFill>
                    <a:schemeClr val="bg1"/>
                  </a:solidFill>
                </a:rPr>
                <a:t>District Planning</a:t>
              </a:r>
              <a:endParaRPr lang="en-US" sz="2000" dirty="0">
                <a:solidFill>
                  <a:schemeClr val="bg1"/>
                </a:solidFill>
              </a:endParaRPr>
            </a:p>
          </p:txBody>
        </p:sp>
      </p:grpSp>
      <p:grpSp>
        <p:nvGrpSpPr>
          <p:cNvPr id="39" name="Group 38"/>
          <p:cNvGrpSpPr/>
          <p:nvPr/>
        </p:nvGrpSpPr>
        <p:grpSpPr>
          <a:xfrm rot="20679864">
            <a:off x="6615874" y="1609030"/>
            <a:ext cx="2667000" cy="2171698"/>
            <a:chOff x="304801" y="1295400"/>
            <a:chExt cx="2667000" cy="2171698"/>
          </a:xfrm>
          <a:solidFill>
            <a:schemeClr val="tx1"/>
          </a:solidFill>
        </p:grpSpPr>
        <p:grpSp>
          <p:nvGrpSpPr>
            <p:cNvPr id="40" name="Group 39"/>
            <p:cNvGrpSpPr/>
            <p:nvPr/>
          </p:nvGrpSpPr>
          <p:grpSpPr>
            <a:xfrm>
              <a:off x="304801" y="1295400"/>
              <a:ext cx="2667000" cy="2171698"/>
              <a:chOff x="693903" y="1295400"/>
              <a:chExt cx="3238646" cy="2665268"/>
            </a:xfrm>
            <a:grpFill/>
          </p:grpSpPr>
          <p:sp>
            <p:nvSpPr>
              <p:cNvPr id="42" name="Rectangle 41"/>
              <p:cNvSpPr/>
              <p:nvPr/>
            </p:nvSpPr>
            <p:spPr>
              <a:xfrm>
                <a:off x="693903" y="1295400"/>
                <a:ext cx="2638898" cy="21717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2733050" y="1887681"/>
                <a:ext cx="1199499" cy="9871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a:off x="1413603" y="2973532"/>
                <a:ext cx="1199499" cy="9871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1" name="TextBox 40"/>
            <p:cNvSpPr txBox="1"/>
            <p:nvPr/>
          </p:nvSpPr>
          <p:spPr>
            <a:xfrm>
              <a:off x="337739" y="2033562"/>
              <a:ext cx="1773045" cy="400110"/>
            </a:xfrm>
            <a:prstGeom prst="rect">
              <a:avLst/>
            </a:prstGeom>
            <a:grpFill/>
          </p:spPr>
          <p:txBody>
            <a:bodyPr wrap="square" rtlCol="0">
              <a:spAutoFit/>
            </a:bodyPr>
            <a:lstStyle/>
            <a:p>
              <a:r>
                <a:rPr lang="en-US" sz="2000" dirty="0" smtClean="0">
                  <a:solidFill>
                    <a:schemeClr val="bg1"/>
                  </a:solidFill>
                </a:rPr>
                <a:t>Assessments</a:t>
              </a:r>
              <a:endParaRPr lang="en-US" sz="2000" dirty="0">
                <a:solidFill>
                  <a:schemeClr val="bg1"/>
                </a:solidFill>
              </a:endParaRPr>
            </a:p>
          </p:txBody>
        </p:sp>
      </p:grpSp>
      <p:grpSp>
        <p:nvGrpSpPr>
          <p:cNvPr id="45" name="Group 44"/>
          <p:cNvGrpSpPr/>
          <p:nvPr/>
        </p:nvGrpSpPr>
        <p:grpSpPr>
          <a:xfrm rot="9400770">
            <a:off x="6563078" y="4143783"/>
            <a:ext cx="2743200" cy="2263703"/>
            <a:chOff x="5867400" y="2994097"/>
            <a:chExt cx="2743200" cy="2263703"/>
          </a:xfrm>
          <a:solidFill>
            <a:srgbClr val="C00000"/>
          </a:solidFill>
        </p:grpSpPr>
        <p:grpSp>
          <p:nvGrpSpPr>
            <p:cNvPr id="46" name="Group 45"/>
            <p:cNvGrpSpPr/>
            <p:nvPr/>
          </p:nvGrpSpPr>
          <p:grpSpPr>
            <a:xfrm>
              <a:off x="5867400" y="2994097"/>
              <a:ext cx="2743200" cy="2263703"/>
              <a:chOff x="5410234" y="2994097"/>
              <a:chExt cx="3200366" cy="2644701"/>
            </a:xfrm>
            <a:grpFill/>
          </p:grpSpPr>
          <p:sp>
            <p:nvSpPr>
              <p:cNvPr id="48" name="Oval 47"/>
              <p:cNvSpPr/>
              <p:nvPr/>
            </p:nvSpPr>
            <p:spPr>
              <a:xfrm>
                <a:off x="6691400" y="2994097"/>
                <a:ext cx="1199499" cy="9871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p:cNvSpPr/>
              <p:nvPr/>
            </p:nvSpPr>
            <p:spPr>
              <a:xfrm>
                <a:off x="5971702" y="3467098"/>
                <a:ext cx="2638898" cy="21717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p:cNvSpPr/>
              <p:nvPr/>
            </p:nvSpPr>
            <p:spPr>
              <a:xfrm>
                <a:off x="5410234" y="4158092"/>
                <a:ext cx="1199499" cy="9871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TextBox 46"/>
            <p:cNvSpPr txBox="1"/>
            <p:nvPr/>
          </p:nvSpPr>
          <p:spPr>
            <a:xfrm rot="10760987">
              <a:off x="7027093" y="4130568"/>
              <a:ext cx="1509378" cy="400110"/>
            </a:xfrm>
            <a:prstGeom prst="rect">
              <a:avLst/>
            </a:prstGeom>
            <a:grpFill/>
          </p:spPr>
          <p:txBody>
            <a:bodyPr wrap="square" rtlCol="0">
              <a:spAutoFit/>
            </a:bodyPr>
            <a:lstStyle/>
            <a:p>
              <a:pPr algn="ctr"/>
              <a:r>
                <a:rPr lang="en-US" sz="2000" dirty="0" smtClean="0">
                  <a:solidFill>
                    <a:schemeClr val="bg1"/>
                  </a:solidFill>
                </a:rPr>
                <a:t>Et cetera</a:t>
              </a:r>
              <a:endParaRPr lang="en-US" sz="2000" dirty="0">
                <a:solidFill>
                  <a:schemeClr val="bg1"/>
                </a:solidFill>
              </a:endParaRPr>
            </a:p>
          </p:txBody>
        </p:sp>
      </p:grpSp>
    </p:spTree>
    <p:extLst>
      <p:ext uri="{BB962C8B-B14F-4D97-AF65-F5344CB8AC3E}">
        <p14:creationId xmlns:p14="http://schemas.microsoft.com/office/powerpoint/2010/main" val="3561064173"/>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Connected and Aligned to TN Academic Standards</a:t>
            </a:r>
            <a:endParaRPr lang="en-US" dirty="0"/>
          </a:p>
        </p:txBody>
      </p:sp>
      <p:grpSp>
        <p:nvGrpSpPr>
          <p:cNvPr id="18" name="Group 17"/>
          <p:cNvGrpSpPr/>
          <p:nvPr/>
        </p:nvGrpSpPr>
        <p:grpSpPr>
          <a:xfrm>
            <a:off x="671208" y="1447800"/>
            <a:ext cx="7916694" cy="4343400"/>
            <a:chOff x="990600" y="1676400"/>
            <a:chExt cx="5029200" cy="3352800"/>
          </a:xfrm>
        </p:grpSpPr>
        <p:sp>
          <p:nvSpPr>
            <p:cNvPr id="5" name="Rectangle 4"/>
            <p:cNvSpPr/>
            <p:nvPr/>
          </p:nvSpPr>
          <p:spPr>
            <a:xfrm>
              <a:off x="990600" y="1676400"/>
              <a:ext cx="1676400" cy="1676400"/>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2286000" y="2133600"/>
              <a:ext cx="762000" cy="762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667000" y="1676400"/>
              <a:ext cx="1676400" cy="167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3124200" y="2987675"/>
              <a:ext cx="762000" cy="76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4343400" y="1676400"/>
              <a:ext cx="1676400" cy="16764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990600" y="3352800"/>
              <a:ext cx="1676400" cy="167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3962400" y="2133600"/>
              <a:ext cx="762000" cy="76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447800" y="2971800"/>
              <a:ext cx="762000" cy="76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4800600" y="2987675"/>
              <a:ext cx="762000" cy="762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2667000" y="3352800"/>
              <a:ext cx="1676400" cy="16764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2209800" y="3886200"/>
              <a:ext cx="762000" cy="762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4343400" y="3352800"/>
              <a:ext cx="1676400" cy="167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3986719" y="3886200"/>
              <a:ext cx="762000" cy="76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 name="TextBox 19"/>
          <p:cNvSpPr txBox="1"/>
          <p:nvPr/>
        </p:nvSpPr>
        <p:spPr>
          <a:xfrm>
            <a:off x="760217" y="2334721"/>
            <a:ext cx="1919199" cy="830997"/>
          </a:xfrm>
          <a:prstGeom prst="rect">
            <a:avLst/>
          </a:prstGeom>
          <a:noFill/>
        </p:spPr>
        <p:txBody>
          <a:bodyPr wrap="square" rtlCol="0">
            <a:spAutoFit/>
          </a:bodyPr>
          <a:lstStyle/>
          <a:p>
            <a:pPr algn="ctr"/>
            <a:r>
              <a:rPr lang="en-US" sz="2400" dirty="0" smtClean="0">
                <a:solidFill>
                  <a:schemeClr val="bg1"/>
                </a:solidFill>
              </a:rPr>
              <a:t>District Planning</a:t>
            </a:r>
            <a:endParaRPr lang="en-US" sz="2400" dirty="0">
              <a:solidFill>
                <a:schemeClr val="bg1"/>
              </a:solidFill>
            </a:endParaRPr>
          </a:p>
        </p:txBody>
      </p:sp>
      <p:sp>
        <p:nvSpPr>
          <p:cNvPr id="21" name="TextBox 20"/>
          <p:cNvSpPr txBox="1"/>
          <p:nvPr/>
        </p:nvSpPr>
        <p:spPr>
          <a:xfrm>
            <a:off x="3341046" y="2161009"/>
            <a:ext cx="2008208" cy="830997"/>
          </a:xfrm>
          <a:prstGeom prst="rect">
            <a:avLst/>
          </a:prstGeom>
          <a:noFill/>
        </p:spPr>
        <p:txBody>
          <a:bodyPr wrap="square" rtlCol="0">
            <a:spAutoFit/>
          </a:bodyPr>
          <a:lstStyle/>
          <a:p>
            <a:pPr algn="ctr"/>
            <a:r>
              <a:rPr lang="en-US" sz="2400" dirty="0" smtClean="0">
                <a:solidFill>
                  <a:schemeClr val="bg1"/>
                </a:solidFill>
              </a:rPr>
              <a:t>Instructional Materials</a:t>
            </a:r>
            <a:endParaRPr lang="en-US" sz="2400" dirty="0">
              <a:solidFill>
                <a:schemeClr val="bg1"/>
              </a:solidFill>
            </a:endParaRPr>
          </a:p>
        </p:txBody>
      </p:sp>
      <p:sp>
        <p:nvSpPr>
          <p:cNvPr id="22" name="TextBox 21"/>
          <p:cNvSpPr txBox="1"/>
          <p:nvPr/>
        </p:nvSpPr>
        <p:spPr>
          <a:xfrm>
            <a:off x="6068953" y="2301600"/>
            <a:ext cx="1919199" cy="830997"/>
          </a:xfrm>
          <a:prstGeom prst="rect">
            <a:avLst/>
          </a:prstGeom>
          <a:noFill/>
        </p:spPr>
        <p:txBody>
          <a:bodyPr wrap="square" rtlCol="0">
            <a:spAutoFit/>
          </a:bodyPr>
          <a:lstStyle/>
          <a:p>
            <a:pPr algn="ctr"/>
            <a:r>
              <a:rPr lang="en-US" sz="2400" dirty="0" smtClean="0">
                <a:solidFill>
                  <a:schemeClr val="bg1"/>
                </a:solidFill>
              </a:rPr>
              <a:t>Effective Personnel</a:t>
            </a:r>
            <a:endParaRPr lang="en-US" sz="2400" dirty="0">
              <a:solidFill>
                <a:schemeClr val="bg1"/>
              </a:solidFill>
            </a:endParaRPr>
          </a:p>
        </p:txBody>
      </p:sp>
      <p:sp>
        <p:nvSpPr>
          <p:cNvPr id="23" name="TextBox 22"/>
          <p:cNvSpPr txBox="1"/>
          <p:nvPr/>
        </p:nvSpPr>
        <p:spPr>
          <a:xfrm>
            <a:off x="992777" y="4474517"/>
            <a:ext cx="2125289" cy="461665"/>
          </a:xfrm>
          <a:prstGeom prst="rect">
            <a:avLst/>
          </a:prstGeom>
          <a:noFill/>
        </p:spPr>
        <p:txBody>
          <a:bodyPr wrap="square" rtlCol="0">
            <a:spAutoFit/>
          </a:bodyPr>
          <a:lstStyle/>
          <a:p>
            <a:pPr algn="ctr"/>
            <a:r>
              <a:rPr lang="en-US" sz="2400" dirty="0" smtClean="0">
                <a:solidFill>
                  <a:schemeClr val="bg1"/>
                </a:solidFill>
              </a:rPr>
              <a:t>Assessments</a:t>
            </a:r>
            <a:endParaRPr lang="en-US" sz="2400" dirty="0">
              <a:solidFill>
                <a:schemeClr val="bg1"/>
              </a:solidFill>
            </a:endParaRPr>
          </a:p>
        </p:txBody>
      </p:sp>
      <p:sp>
        <p:nvSpPr>
          <p:cNvPr id="24" name="TextBox 23"/>
          <p:cNvSpPr txBox="1"/>
          <p:nvPr/>
        </p:nvSpPr>
        <p:spPr>
          <a:xfrm>
            <a:off x="3837765" y="4442615"/>
            <a:ext cx="2092819" cy="830997"/>
          </a:xfrm>
          <a:prstGeom prst="rect">
            <a:avLst/>
          </a:prstGeom>
          <a:noFill/>
        </p:spPr>
        <p:txBody>
          <a:bodyPr wrap="square" rtlCol="0">
            <a:spAutoFit/>
          </a:bodyPr>
          <a:lstStyle/>
          <a:p>
            <a:pPr algn="ctr"/>
            <a:r>
              <a:rPr lang="en-US" sz="2400" dirty="0" smtClean="0">
                <a:solidFill>
                  <a:schemeClr val="bg1"/>
                </a:solidFill>
              </a:rPr>
              <a:t>Instructional Practices</a:t>
            </a:r>
            <a:endParaRPr lang="en-US" sz="2400" dirty="0">
              <a:solidFill>
                <a:schemeClr val="bg1"/>
              </a:solidFill>
            </a:endParaRPr>
          </a:p>
        </p:txBody>
      </p:sp>
      <p:sp>
        <p:nvSpPr>
          <p:cNvPr id="25" name="TextBox 24"/>
          <p:cNvSpPr txBox="1"/>
          <p:nvPr/>
        </p:nvSpPr>
        <p:spPr>
          <a:xfrm>
            <a:off x="6605455" y="4442615"/>
            <a:ext cx="1919199" cy="461665"/>
          </a:xfrm>
          <a:prstGeom prst="rect">
            <a:avLst/>
          </a:prstGeom>
          <a:noFill/>
        </p:spPr>
        <p:txBody>
          <a:bodyPr wrap="square" rtlCol="0">
            <a:spAutoFit/>
          </a:bodyPr>
          <a:lstStyle/>
          <a:p>
            <a:pPr algn="ctr"/>
            <a:r>
              <a:rPr lang="en-US" sz="2400" dirty="0" smtClean="0">
                <a:solidFill>
                  <a:schemeClr val="bg1"/>
                </a:solidFill>
              </a:rPr>
              <a:t>Et cetera</a:t>
            </a:r>
            <a:endParaRPr lang="en-US" sz="2400" dirty="0">
              <a:solidFill>
                <a:schemeClr val="bg1"/>
              </a:solidFill>
            </a:endParaRPr>
          </a:p>
        </p:txBody>
      </p:sp>
    </p:spTree>
    <p:extLst>
      <p:ext uri="{BB962C8B-B14F-4D97-AF65-F5344CB8AC3E}">
        <p14:creationId xmlns:p14="http://schemas.microsoft.com/office/powerpoint/2010/main" val="2581281337"/>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Putting Together the Puzzle</a:t>
            </a:r>
            <a:endParaRPr lang="en-US" dirty="0"/>
          </a:p>
        </p:txBody>
      </p:sp>
      <p:grpSp>
        <p:nvGrpSpPr>
          <p:cNvPr id="2" name="Group 1"/>
          <p:cNvGrpSpPr/>
          <p:nvPr/>
        </p:nvGrpSpPr>
        <p:grpSpPr>
          <a:xfrm>
            <a:off x="304800" y="1981200"/>
            <a:ext cx="3878356" cy="2692396"/>
            <a:chOff x="304800" y="1981200"/>
            <a:chExt cx="3878356" cy="2692396"/>
          </a:xfrm>
          <a:solidFill>
            <a:schemeClr val="tx1"/>
          </a:solidFill>
        </p:grpSpPr>
        <p:sp>
          <p:nvSpPr>
            <p:cNvPr id="5" name="Rounded Rectangle 4"/>
            <p:cNvSpPr/>
            <p:nvPr/>
          </p:nvSpPr>
          <p:spPr>
            <a:xfrm>
              <a:off x="304800" y="1981200"/>
              <a:ext cx="3878356" cy="2692396"/>
            </a:xfrm>
            <a:prstGeom prst="roundRect">
              <a:avLst/>
            </a:prstGeom>
            <a:grp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TextBox 7"/>
            <p:cNvSpPr txBox="1"/>
            <p:nvPr/>
          </p:nvSpPr>
          <p:spPr>
            <a:xfrm>
              <a:off x="626533" y="2140565"/>
              <a:ext cx="3200400" cy="2431435"/>
            </a:xfrm>
            <a:prstGeom prst="rect">
              <a:avLst/>
            </a:prstGeom>
            <a:grpFill/>
          </p:spPr>
          <p:txBody>
            <a:bodyPr wrap="square" rtlCol="0">
              <a:spAutoFit/>
            </a:bodyPr>
            <a:lstStyle/>
            <a:p>
              <a:pPr algn="ctr"/>
              <a:r>
                <a:rPr lang="en-US" sz="3200" b="1"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DIAGNOSING</a:t>
              </a:r>
            </a:p>
            <a:p>
              <a:endPar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Identifying evidence of district practices that make up your current system and structures.</a:t>
              </a:r>
            </a:p>
            <a:p>
              <a:pPr algn="ctr"/>
              <a:endParaRPr lang="en-US" sz="2000" dirty="0">
                <a:solidFill>
                  <a:prstClr val="black"/>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7" name="Group 6"/>
          <p:cNvGrpSpPr/>
          <p:nvPr/>
        </p:nvGrpSpPr>
        <p:grpSpPr>
          <a:xfrm>
            <a:off x="4960844" y="1981201"/>
            <a:ext cx="3878356" cy="3154977"/>
            <a:chOff x="4960844" y="1981201"/>
            <a:chExt cx="3878356" cy="3154977"/>
          </a:xfrm>
        </p:grpSpPr>
        <p:sp>
          <p:nvSpPr>
            <p:cNvPr id="6" name="Rounded Rectangle 5"/>
            <p:cNvSpPr/>
            <p:nvPr/>
          </p:nvSpPr>
          <p:spPr>
            <a:xfrm>
              <a:off x="4960844" y="1981201"/>
              <a:ext cx="3878356" cy="2692395"/>
            </a:xfrm>
            <a:prstGeom prst="roundRect">
              <a:avLst/>
            </a:prstGeom>
            <a:solidFill>
              <a:srgbClr val="C00000"/>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 name="Rectangle 8"/>
            <p:cNvSpPr/>
            <p:nvPr/>
          </p:nvSpPr>
          <p:spPr>
            <a:xfrm>
              <a:off x="5257800" y="2089190"/>
              <a:ext cx="3505200" cy="3046988"/>
            </a:xfrm>
            <a:prstGeom prst="rect">
              <a:avLst/>
            </a:prstGeom>
          </p:spPr>
          <p:txBody>
            <a:bodyPr wrap="square">
              <a:spAutoFit/>
            </a:bodyPr>
            <a:lstStyle/>
            <a:p>
              <a:pPr algn="ctr"/>
              <a:r>
                <a:rPr lang="en-US" sz="3200" b="1"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DESIGNING</a:t>
              </a:r>
            </a:p>
            <a:p>
              <a:pPr algn="ctr"/>
              <a:endParaRPr lang="en-US" sz="2000" dirty="0" smtClean="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Developing actions to target specific district practices within your current system and structures that are in need of refinement. </a:t>
              </a:r>
            </a:p>
            <a:p>
              <a:pPr algn="ctr"/>
              <a:endParaRPr lang="en-US" sz="2000" dirty="0" smtClean="0">
                <a:solidFill>
                  <a:prstClr val="black"/>
                </a:solidFill>
                <a:latin typeface="Open Sans" panose="020B0606030504020204" pitchFamily="34" charset="0"/>
                <a:ea typeface="Open Sans" panose="020B0606030504020204" pitchFamily="34" charset="0"/>
                <a:cs typeface="Open Sans" panose="020B0606030504020204" pitchFamily="34" charset="0"/>
              </a:endParaRPr>
            </a:p>
            <a:p>
              <a:pPr algn="ctr"/>
              <a:endPar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4" name="Right Arrow 3"/>
          <p:cNvSpPr/>
          <p:nvPr/>
        </p:nvSpPr>
        <p:spPr>
          <a:xfrm>
            <a:off x="3683000" y="2965155"/>
            <a:ext cx="1574800" cy="692445"/>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9621115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dirty="0" smtClean="0"/>
              <a:t>Reflect on the strengths and opportunities for refinement of your current systems and structures in the following areas:</a:t>
            </a:r>
          </a:p>
          <a:p>
            <a:pPr lvl="1">
              <a:buFont typeface="Wingdings" panose="05000000000000000000" pitchFamily="2" charset="2"/>
              <a:buChar char="§"/>
            </a:pPr>
            <a:r>
              <a:rPr lang="en-US" dirty="0" smtClean="0"/>
              <a:t>Knowledge of Standards</a:t>
            </a:r>
          </a:p>
          <a:p>
            <a:pPr lvl="1">
              <a:buFont typeface="Wingdings" panose="05000000000000000000" pitchFamily="2" charset="2"/>
              <a:buChar char="§"/>
            </a:pPr>
            <a:r>
              <a:rPr lang="en-US" dirty="0" smtClean="0"/>
              <a:t>Assessment</a:t>
            </a:r>
            <a:endParaRPr lang="en-US" dirty="0"/>
          </a:p>
          <a:p>
            <a:pPr lvl="1">
              <a:buFont typeface="Wingdings" panose="05000000000000000000" pitchFamily="2" charset="2"/>
              <a:buChar char="§"/>
            </a:pPr>
            <a:r>
              <a:rPr lang="en-US" dirty="0"/>
              <a:t>Instructional Materials</a:t>
            </a:r>
          </a:p>
          <a:p>
            <a:pPr lvl="1">
              <a:buFont typeface="Wingdings" panose="05000000000000000000" pitchFamily="2" charset="2"/>
              <a:buChar char="§"/>
            </a:pPr>
            <a:r>
              <a:rPr lang="en-US" dirty="0"/>
              <a:t>Instructional Practice</a:t>
            </a:r>
          </a:p>
          <a:p>
            <a:pPr lvl="1">
              <a:buFont typeface="Wingdings" panose="05000000000000000000" pitchFamily="2" charset="2"/>
              <a:buChar char="§"/>
            </a:pPr>
            <a:r>
              <a:rPr lang="en-US" dirty="0" smtClean="0"/>
              <a:t>Effective Personnel/Professional Development</a:t>
            </a:r>
            <a:endParaRPr lang="en-US" dirty="0"/>
          </a:p>
        </p:txBody>
      </p:sp>
      <p:sp>
        <p:nvSpPr>
          <p:cNvPr id="5" name="Title 4"/>
          <p:cNvSpPr>
            <a:spLocks noGrp="1"/>
          </p:cNvSpPr>
          <p:nvPr>
            <p:ph type="title"/>
          </p:nvPr>
        </p:nvSpPr>
        <p:spPr/>
        <p:txBody>
          <a:bodyPr/>
          <a:lstStyle/>
          <a:p>
            <a:r>
              <a:rPr lang="en-US" dirty="0" smtClean="0"/>
              <a:t>Diagnosing &amp; Designing Your System</a:t>
            </a:r>
            <a:endParaRPr lang="en-US" dirty="0"/>
          </a:p>
        </p:txBody>
      </p:sp>
    </p:spTree>
    <p:extLst>
      <p:ext uri="{BB962C8B-B14F-4D97-AF65-F5344CB8AC3E}">
        <p14:creationId xmlns:p14="http://schemas.microsoft.com/office/powerpoint/2010/main" val="2739998030"/>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Autofit/>
          </a:bodyPr>
          <a:lstStyle/>
          <a:p>
            <a:r>
              <a:rPr lang="en-US" sz="4000" dirty="0" smtClean="0"/>
              <a:t>Delivery Framework for Professional Learning</a:t>
            </a:r>
            <a:endParaRPr lang="en-US" sz="4000" dirty="0"/>
          </a:p>
        </p:txBody>
      </p:sp>
    </p:spTree>
    <p:extLst>
      <p:ext uri="{BB962C8B-B14F-4D97-AF65-F5344CB8AC3E}">
        <p14:creationId xmlns:p14="http://schemas.microsoft.com/office/powerpoint/2010/main" val="514340313"/>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Focus of the Work</a:t>
            </a:r>
            <a:endParaRPr lang="en-US" dirty="0"/>
          </a:p>
        </p:txBody>
      </p:sp>
      <p:graphicFrame>
        <p:nvGraphicFramePr>
          <p:cNvPr id="6" name="Diagram 5"/>
          <p:cNvGraphicFramePr/>
          <p:nvPr>
            <p:extLst>
              <p:ext uri="{D42A27DB-BD31-4B8C-83A1-F6EECF244321}">
                <p14:modId xmlns:p14="http://schemas.microsoft.com/office/powerpoint/2010/main" val="1152585314"/>
              </p:ext>
            </p:extLst>
          </p:nvPr>
        </p:nvGraphicFramePr>
        <p:xfrm>
          <a:off x="152400" y="1295401"/>
          <a:ext cx="8534400" cy="45259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7673226"/>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pPr marL="457200" indent="-457200">
              <a:buFont typeface="+mj-lt"/>
              <a:buAutoNum type="arabicPeriod"/>
            </a:pPr>
            <a:r>
              <a:rPr lang="en-US" dirty="0" smtClean="0"/>
              <a:t>Success of the revised academic standards is contingent upon </a:t>
            </a:r>
            <a:r>
              <a:rPr lang="en-US" b="1" dirty="0" smtClean="0"/>
              <a:t>effective implementation</a:t>
            </a:r>
            <a:r>
              <a:rPr lang="en-US" dirty="0" smtClean="0"/>
              <a:t>, which requires </a:t>
            </a:r>
            <a:r>
              <a:rPr lang="en-US" b="1" dirty="0" smtClean="0"/>
              <a:t>aligned professional learning</a:t>
            </a:r>
            <a:r>
              <a:rPr lang="en-US" dirty="0" smtClean="0"/>
              <a:t>.</a:t>
            </a:r>
          </a:p>
          <a:p>
            <a:pPr marL="457200" indent="-457200">
              <a:buFont typeface="+mj-lt"/>
              <a:buAutoNum type="arabicPeriod"/>
            </a:pPr>
            <a:endParaRPr lang="en-US" dirty="0" smtClean="0"/>
          </a:p>
          <a:p>
            <a:pPr marL="457200" indent="-457200">
              <a:buFont typeface="+mj-lt"/>
              <a:buAutoNum type="arabicPeriod"/>
            </a:pPr>
            <a:r>
              <a:rPr lang="en-US" dirty="0" smtClean="0"/>
              <a:t>Districts know best how to integrate educator training focused on the revised standards within their </a:t>
            </a:r>
            <a:r>
              <a:rPr lang="en-US" b="1" dirty="0" smtClean="0"/>
              <a:t>existing professional learning systems</a:t>
            </a:r>
            <a:r>
              <a:rPr lang="en-US" dirty="0" smtClean="0"/>
              <a:t>.</a:t>
            </a:r>
          </a:p>
          <a:p>
            <a:pPr marL="457200" indent="-457200">
              <a:buFont typeface="+mj-lt"/>
              <a:buAutoNum type="arabicPeriod"/>
            </a:pPr>
            <a:endParaRPr lang="en-US" dirty="0" smtClean="0"/>
          </a:p>
          <a:p>
            <a:pPr marL="457200" indent="-457200">
              <a:buFont typeface="+mj-lt"/>
              <a:buAutoNum type="arabicPeriod"/>
            </a:pPr>
            <a:r>
              <a:rPr lang="en-US" dirty="0" smtClean="0"/>
              <a:t>The department should create </a:t>
            </a:r>
            <a:r>
              <a:rPr lang="en-US" b="1" dirty="0" smtClean="0"/>
              <a:t>accessible materials</a:t>
            </a:r>
            <a:r>
              <a:rPr lang="en-US" dirty="0" smtClean="0"/>
              <a:t> for districts to use in </a:t>
            </a:r>
            <a:r>
              <a:rPr lang="en-US" b="1" dirty="0" smtClean="0"/>
              <a:t>flexible formats</a:t>
            </a:r>
            <a:r>
              <a:rPr lang="en-US" dirty="0" smtClean="0"/>
              <a:t> that best fit their needs and contexts.</a:t>
            </a:r>
            <a:endParaRPr lang="en-US" dirty="0"/>
          </a:p>
        </p:txBody>
      </p:sp>
      <p:sp>
        <p:nvSpPr>
          <p:cNvPr id="3" name="Title 2"/>
          <p:cNvSpPr>
            <a:spLocks noGrp="1"/>
          </p:cNvSpPr>
          <p:nvPr>
            <p:ph type="title"/>
          </p:nvPr>
        </p:nvSpPr>
        <p:spPr/>
        <p:txBody>
          <a:bodyPr>
            <a:noAutofit/>
          </a:bodyPr>
          <a:lstStyle/>
          <a:p>
            <a:r>
              <a:rPr lang="en-US" dirty="0" smtClean="0">
                <a:effectLst>
                  <a:outerShdw blurRad="38100" dist="38100" dir="2700000" algn="tl">
                    <a:srgbClr val="000000">
                      <a:alpha val="43137"/>
                    </a:srgbClr>
                  </a:outerShdw>
                </a:effectLst>
              </a:rPr>
              <a:t>Delivery Framework for Professional Learning</a:t>
            </a:r>
            <a:endParaRPr 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167785801"/>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effectLst>
                  <a:outerShdw blurRad="38100" dist="38100" dir="2700000" algn="tl">
                    <a:srgbClr val="000000">
                      <a:alpha val="43137"/>
                    </a:srgbClr>
                  </a:outerShdw>
                </a:effectLst>
              </a:rPr>
              <a:t>Timeline for Professional Learning</a:t>
            </a:r>
            <a:endParaRPr lang="en-US" dirty="0">
              <a:effectLst>
                <a:outerShdw blurRad="38100" dist="38100" dir="2700000" algn="tl">
                  <a:srgbClr val="000000">
                    <a:alpha val="43137"/>
                  </a:srgbClr>
                </a:outerShdw>
              </a:effectLst>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636384804"/>
              </p:ext>
            </p:extLst>
          </p:nvPr>
        </p:nvGraphicFramePr>
        <p:xfrm>
          <a:off x="304800" y="1295400"/>
          <a:ext cx="8382000" cy="4648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5088057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endParaRPr lang="en-US"/>
          </a:p>
        </p:txBody>
      </p:sp>
      <p:sp>
        <p:nvSpPr>
          <p:cNvPr id="2" name="Title 1"/>
          <p:cNvSpPr>
            <a:spLocks noGrp="1"/>
          </p:cNvSpPr>
          <p:nvPr>
            <p:ph type="title"/>
          </p:nvPr>
        </p:nvSpPr>
        <p:spPr/>
        <p:txBody>
          <a:bodyPr/>
          <a:lstStyle/>
          <a:p>
            <a:r>
              <a:rPr lang="en-US" dirty="0"/>
              <a:t>Standards Review Process </a:t>
            </a: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03303"/>
            <a:ext cx="9144000" cy="580043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3824399499"/>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effectLst>
                  <a:outerShdw blurRad="38100" dist="38100" dir="2700000" algn="tl">
                    <a:srgbClr val="000000">
                      <a:alpha val="43137"/>
                    </a:srgbClr>
                  </a:outerShdw>
                </a:effectLst>
              </a:rPr>
              <a:t>Timeline for Professional Learning</a:t>
            </a:r>
            <a:endParaRPr lang="en-US" dirty="0">
              <a:effectLst>
                <a:outerShdw blurRad="38100" dist="38100" dir="2700000" algn="tl">
                  <a:srgbClr val="000000">
                    <a:alpha val="43137"/>
                  </a:srgbClr>
                </a:outerShdw>
              </a:effectLst>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537939696"/>
              </p:ext>
            </p:extLst>
          </p:nvPr>
        </p:nvGraphicFramePr>
        <p:xfrm>
          <a:off x="304800" y="1295400"/>
          <a:ext cx="8382000" cy="4648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28901955"/>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buNone/>
            </a:pPr>
            <a:r>
              <a:rPr lang="en-US" dirty="0"/>
              <a:t>The state is developing </a:t>
            </a:r>
            <a:r>
              <a:rPr lang="en-US" b="1" dirty="0" smtClean="0"/>
              <a:t>professional learning content </a:t>
            </a:r>
            <a:r>
              <a:rPr lang="en-US" dirty="0" smtClean="0"/>
              <a:t>on the revised standards that will be </a:t>
            </a:r>
            <a:r>
              <a:rPr lang="en-US" dirty="0"/>
              <a:t>accessible online for all educators to </a:t>
            </a:r>
            <a:r>
              <a:rPr lang="en-US" dirty="0" smtClean="0"/>
              <a:t>use, </a:t>
            </a:r>
            <a:r>
              <a:rPr lang="en-US" dirty="0"/>
              <a:t>with supporting resources such </a:t>
            </a:r>
            <a:r>
              <a:rPr lang="en-US" dirty="0" smtClean="0"/>
              <a:t>as:</a:t>
            </a:r>
          </a:p>
          <a:p>
            <a:pPr lvl="1"/>
            <a:r>
              <a:rPr lang="en-US" dirty="0" smtClean="0"/>
              <a:t>Power point presentations</a:t>
            </a:r>
          </a:p>
          <a:p>
            <a:pPr lvl="1"/>
            <a:r>
              <a:rPr lang="en-US" dirty="0" smtClean="0"/>
              <a:t>Facilitator </a:t>
            </a:r>
            <a:r>
              <a:rPr lang="en-US" dirty="0"/>
              <a:t>guides </a:t>
            </a:r>
            <a:endParaRPr lang="en-US" dirty="0" smtClean="0"/>
          </a:p>
          <a:p>
            <a:pPr lvl="1"/>
            <a:r>
              <a:rPr lang="en-US" dirty="0"/>
              <a:t>P</a:t>
            </a:r>
            <a:r>
              <a:rPr lang="en-US" dirty="0" smtClean="0"/>
              <a:t>articipant manuals</a:t>
            </a:r>
            <a:endParaRPr lang="en-US" dirty="0"/>
          </a:p>
          <a:p>
            <a:pPr lvl="1"/>
            <a:r>
              <a:rPr lang="en-US" dirty="0" smtClean="0"/>
              <a:t>Videos of exemplary instruction</a:t>
            </a:r>
          </a:p>
          <a:p>
            <a:pPr lvl="1"/>
            <a:r>
              <a:rPr lang="en-US" dirty="0" smtClean="0"/>
              <a:t>Example lessons or tasks</a:t>
            </a:r>
          </a:p>
          <a:p>
            <a:pPr lvl="1"/>
            <a:endParaRPr lang="en-US" dirty="0"/>
          </a:p>
          <a:p>
            <a:endParaRPr lang="en-US" dirty="0" smtClean="0"/>
          </a:p>
        </p:txBody>
      </p:sp>
      <p:sp>
        <p:nvSpPr>
          <p:cNvPr id="3" name="Title 2"/>
          <p:cNvSpPr>
            <a:spLocks noGrp="1"/>
          </p:cNvSpPr>
          <p:nvPr>
            <p:ph type="title"/>
          </p:nvPr>
        </p:nvSpPr>
        <p:spPr/>
        <p:txBody>
          <a:bodyPr/>
          <a:lstStyle/>
          <a:p>
            <a:r>
              <a:rPr lang="en-US" dirty="0" smtClean="0">
                <a:effectLst>
                  <a:outerShdw blurRad="38100" dist="38100" dir="2700000" algn="tl">
                    <a:srgbClr val="000000">
                      <a:alpha val="43137"/>
                    </a:srgbClr>
                  </a:outerShdw>
                </a:effectLst>
              </a:rPr>
              <a:t>Accessible Materials in Flexible Formats</a:t>
            </a:r>
            <a:endParaRPr lang="en-US" dirty="0">
              <a:effectLst>
                <a:outerShdw blurRad="38100" dist="38100" dir="2700000" algn="tl">
                  <a:srgbClr val="000000">
                    <a:alpha val="43137"/>
                  </a:srgbClr>
                </a:outerShdw>
              </a:effectLst>
            </a:endParaRPr>
          </a:p>
        </p:txBody>
      </p:sp>
      <p:sp>
        <p:nvSpPr>
          <p:cNvPr id="4" name="Rectangle 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068792036"/>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228600" y="1295400"/>
            <a:ext cx="8382000" cy="4525963"/>
          </a:xfrm>
        </p:spPr>
        <p:txBody>
          <a:bodyPr>
            <a:normAutofit/>
          </a:bodyPr>
          <a:lstStyle/>
          <a:p>
            <a:pPr marL="0" indent="0">
              <a:buNone/>
            </a:pPr>
            <a:r>
              <a:rPr lang="en-US" dirty="0"/>
              <a:t>Districts may use these resources</a:t>
            </a:r>
            <a:r>
              <a:rPr lang="en-US" dirty="0" smtClean="0"/>
              <a:t>:</a:t>
            </a:r>
            <a:endParaRPr lang="en-US" dirty="0"/>
          </a:p>
          <a:p>
            <a:pPr lvl="1"/>
            <a:r>
              <a:rPr lang="en-US" dirty="0"/>
              <a:t>During </a:t>
            </a:r>
            <a:r>
              <a:rPr lang="en-US" dirty="0" smtClean="0"/>
              <a:t>scheduled in-service </a:t>
            </a:r>
            <a:r>
              <a:rPr lang="en-US" dirty="0"/>
              <a:t>days</a:t>
            </a:r>
          </a:p>
          <a:p>
            <a:pPr lvl="1"/>
            <a:r>
              <a:rPr lang="en-US" dirty="0"/>
              <a:t>As part of </a:t>
            </a:r>
            <a:r>
              <a:rPr lang="en-US" dirty="0" smtClean="0"/>
              <a:t>ongoing school-based </a:t>
            </a:r>
            <a:r>
              <a:rPr lang="en-US" dirty="0"/>
              <a:t>professional learning </a:t>
            </a:r>
            <a:r>
              <a:rPr lang="en-US" dirty="0" smtClean="0"/>
              <a:t>experiences such as faculty meetings or PLCs</a:t>
            </a:r>
            <a:endParaRPr lang="en-US" dirty="0"/>
          </a:p>
          <a:p>
            <a:pPr lvl="1"/>
            <a:r>
              <a:rPr lang="en-US" dirty="0"/>
              <a:t>As </a:t>
            </a:r>
            <a:r>
              <a:rPr lang="en-US" dirty="0" smtClean="0"/>
              <a:t>support resources for use by instructional </a:t>
            </a:r>
            <a:r>
              <a:rPr lang="en-US" dirty="0"/>
              <a:t>coaches</a:t>
            </a:r>
          </a:p>
          <a:p>
            <a:pPr lvl="1"/>
            <a:r>
              <a:rPr lang="en-US" dirty="0" smtClean="0"/>
              <a:t>In other methods you have found effective with your school administrators and teachers </a:t>
            </a:r>
            <a:endParaRPr lang="en-US" dirty="0"/>
          </a:p>
        </p:txBody>
      </p:sp>
      <p:sp>
        <p:nvSpPr>
          <p:cNvPr id="3" name="Title 2"/>
          <p:cNvSpPr>
            <a:spLocks noGrp="1"/>
          </p:cNvSpPr>
          <p:nvPr>
            <p:ph type="title"/>
          </p:nvPr>
        </p:nvSpPr>
        <p:spPr>
          <a:xfrm>
            <a:off x="38100" y="228600"/>
            <a:ext cx="8305800" cy="914400"/>
          </a:xfrm>
        </p:spPr>
        <p:txBody>
          <a:bodyPr/>
          <a:lstStyle/>
          <a:p>
            <a:r>
              <a:rPr lang="en-US" dirty="0" smtClean="0">
                <a:effectLst>
                  <a:outerShdw blurRad="38100" dist="38100" dir="2700000" algn="tl">
                    <a:srgbClr val="000000">
                      <a:alpha val="43137"/>
                    </a:srgbClr>
                  </a:outerShdw>
                </a:effectLst>
              </a:rPr>
              <a:t>Accessible Materials in Flexible Formats</a:t>
            </a:r>
            <a:endParaRPr 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347768788"/>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sz="half" idx="1"/>
            <p:extLst>
              <p:ext uri="{D42A27DB-BD31-4B8C-83A1-F6EECF244321}">
                <p14:modId xmlns:p14="http://schemas.microsoft.com/office/powerpoint/2010/main" val="2920075851"/>
              </p:ext>
            </p:extLst>
          </p:nvPr>
        </p:nvGraphicFramePr>
        <p:xfrm>
          <a:off x="381000" y="2833915"/>
          <a:ext cx="8382000" cy="27733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p:cNvSpPr>
            <a:spLocks noGrp="1"/>
          </p:cNvSpPr>
          <p:nvPr>
            <p:ph type="title"/>
          </p:nvPr>
        </p:nvSpPr>
        <p:spPr/>
        <p:txBody>
          <a:bodyPr>
            <a:noAutofit/>
          </a:bodyPr>
          <a:lstStyle/>
          <a:p>
            <a:r>
              <a:rPr lang="en-US" dirty="0" smtClean="0">
                <a:effectLst>
                  <a:outerShdw blurRad="38100" dist="38100" dir="2700000" algn="tl">
                    <a:srgbClr val="000000">
                      <a:alpha val="43137"/>
                    </a:srgbClr>
                  </a:outerShdw>
                </a:effectLst>
              </a:rPr>
              <a:t>Delivery Models for Professional Learning </a:t>
            </a:r>
            <a:endParaRPr lang="en-US" dirty="0">
              <a:effectLst>
                <a:outerShdw blurRad="38100" dist="38100" dir="2700000" algn="tl">
                  <a:srgbClr val="000000">
                    <a:alpha val="43137"/>
                  </a:srgbClr>
                </a:outerShdw>
              </a:effectLst>
            </a:endParaRPr>
          </a:p>
        </p:txBody>
      </p:sp>
      <p:sp>
        <p:nvSpPr>
          <p:cNvPr id="2" name="Content Placeholder 1"/>
          <p:cNvSpPr>
            <a:spLocks noGrp="1"/>
          </p:cNvSpPr>
          <p:nvPr>
            <p:ph sz="half" idx="13"/>
          </p:nvPr>
        </p:nvSpPr>
        <p:spPr>
          <a:xfrm>
            <a:off x="381000" y="1295401"/>
            <a:ext cx="8305800" cy="1524000"/>
          </a:xfrm>
        </p:spPr>
        <p:txBody>
          <a:bodyPr>
            <a:normAutofit/>
          </a:bodyPr>
          <a:lstStyle/>
          <a:p>
            <a:pPr marL="0" indent="0">
              <a:buNone/>
            </a:pPr>
            <a:r>
              <a:rPr lang="en-US" b="1" dirty="0" smtClean="0"/>
              <a:t>District-led:</a:t>
            </a:r>
          </a:p>
          <a:p>
            <a:r>
              <a:rPr lang="en-US" sz="2000" dirty="0" smtClean="0"/>
              <a:t>District teams attend state trainings.  </a:t>
            </a:r>
          </a:p>
          <a:p>
            <a:r>
              <a:rPr lang="en-US" sz="2000" dirty="0" smtClean="0"/>
              <a:t>Districts use state-created content to train school leaders.</a:t>
            </a:r>
          </a:p>
          <a:p>
            <a:r>
              <a:rPr lang="en-US" sz="2000" dirty="0" smtClean="0"/>
              <a:t>School leaders use state-created content to train teachers.</a:t>
            </a:r>
            <a:endParaRPr lang="en-US" sz="2000" dirty="0"/>
          </a:p>
        </p:txBody>
      </p:sp>
    </p:spTree>
    <p:extLst>
      <p:ext uri="{BB962C8B-B14F-4D97-AF65-F5344CB8AC3E}">
        <p14:creationId xmlns:p14="http://schemas.microsoft.com/office/powerpoint/2010/main" val="566816721"/>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dirty="0" smtClean="0">
                <a:effectLst>
                  <a:outerShdw blurRad="38100" dist="38100" dir="2700000" algn="tl">
                    <a:srgbClr val="000000">
                      <a:alpha val="43137"/>
                    </a:srgbClr>
                  </a:outerShdw>
                </a:effectLst>
              </a:rPr>
              <a:t>Delivery Models for Professional Learning</a:t>
            </a:r>
            <a:endParaRPr lang="en-US" dirty="0">
              <a:effectLst>
                <a:outerShdw blurRad="38100" dist="38100" dir="2700000" algn="tl">
                  <a:srgbClr val="000000">
                    <a:alpha val="43137"/>
                  </a:srgbClr>
                </a:outerShdw>
              </a:effectLst>
            </a:endParaRPr>
          </a:p>
        </p:txBody>
      </p:sp>
      <p:sp>
        <p:nvSpPr>
          <p:cNvPr id="2" name="Content Placeholder 1"/>
          <p:cNvSpPr>
            <a:spLocks noGrp="1"/>
          </p:cNvSpPr>
          <p:nvPr>
            <p:ph sz="half" idx="13"/>
          </p:nvPr>
        </p:nvSpPr>
        <p:spPr>
          <a:xfrm>
            <a:off x="381000" y="1295401"/>
            <a:ext cx="8305800" cy="1524000"/>
          </a:xfrm>
        </p:spPr>
        <p:txBody>
          <a:bodyPr>
            <a:normAutofit/>
          </a:bodyPr>
          <a:lstStyle/>
          <a:p>
            <a:pPr marL="0" indent="0">
              <a:buNone/>
            </a:pPr>
            <a:r>
              <a:rPr lang="en-US" b="1" dirty="0" smtClean="0"/>
              <a:t>District-led:</a:t>
            </a:r>
          </a:p>
          <a:p>
            <a:r>
              <a:rPr lang="en-US" sz="2000" dirty="0" smtClean="0"/>
              <a:t>District </a:t>
            </a:r>
            <a:r>
              <a:rPr lang="en-US" sz="2000" dirty="0"/>
              <a:t>teams attend state trainings.  </a:t>
            </a:r>
          </a:p>
          <a:p>
            <a:r>
              <a:rPr lang="en-US" sz="2000" dirty="0"/>
              <a:t>Districts use state-created content to train school </a:t>
            </a:r>
            <a:r>
              <a:rPr lang="en-US" sz="2000" dirty="0" smtClean="0"/>
              <a:t>leaders and teachers.</a:t>
            </a:r>
            <a:endParaRPr lang="en-US" sz="2000" dirty="0"/>
          </a:p>
        </p:txBody>
      </p:sp>
      <p:graphicFrame>
        <p:nvGraphicFramePr>
          <p:cNvPr id="7" name="Content Placeholder 6"/>
          <p:cNvGraphicFramePr>
            <a:graphicFrameLocks noGrp="1"/>
          </p:cNvGraphicFramePr>
          <p:nvPr>
            <p:ph sz="half" idx="1"/>
            <p:extLst>
              <p:ext uri="{D42A27DB-BD31-4B8C-83A1-F6EECF244321}">
                <p14:modId xmlns:p14="http://schemas.microsoft.com/office/powerpoint/2010/main" val="3166662715"/>
              </p:ext>
            </p:extLst>
          </p:nvPr>
        </p:nvGraphicFramePr>
        <p:xfrm>
          <a:off x="381000" y="2514600"/>
          <a:ext cx="8305800" cy="33067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03015618"/>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dirty="0" smtClean="0">
                <a:effectLst>
                  <a:outerShdw blurRad="38100" dist="38100" dir="2700000" algn="tl">
                    <a:srgbClr val="000000">
                      <a:alpha val="43137"/>
                    </a:srgbClr>
                  </a:outerShdw>
                </a:effectLst>
              </a:rPr>
              <a:t>Delivery Models for Professional Learning</a:t>
            </a:r>
            <a:endParaRPr lang="en-US" dirty="0">
              <a:effectLst>
                <a:outerShdw blurRad="38100" dist="38100" dir="2700000" algn="tl">
                  <a:srgbClr val="000000">
                    <a:alpha val="43137"/>
                  </a:srgbClr>
                </a:outerShdw>
              </a:effectLst>
            </a:endParaRPr>
          </a:p>
        </p:txBody>
      </p:sp>
      <p:sp>
        <p:nvSpPr>
          <p:cNvPr id="2" name="Content Placeholder 1"/>
          <p:cNvSpPr>
            <a:spLocks noGrp="1"/>
          </p:cNvSpPr>
          <p:nvPr>
            <p:ph sz="half" idx="13"/>
          </p:nvPr>
        </p:nvSpPr>
        <p:spPr>
          <a:xfrm>
            <a:off x="381000" y="1295400"/>
            <a:ext cx="8305800" cy="1676401"/>
          </a:xfrm>
        </p:spPr>
        <p:txBody>
          <a:bodyPr>
            <a:normAutofit fontScale="85000" lnSpcReduction="20000"/>
          </a:bodyPr>
          <a:lstStyle/>
          <a:p>
            <a:pPr marL="0" indent="0">
              <a:buNone/>
            </a:pPr>
            <a:r>
              <a:rPr lang="en-US" b="1" dirty="0" smtClean="0"/>
              <a:t>Hybrid Model:</a:t>
            </a:r>
          </a:p>
          <a:p>
            <a:r>
              <a:rPr lang="en-US" dirty="0" smtClean="0"/>
              <a:t>District </a:t>
            </a:r>
            <a:r>
              <a:rPr lang="en-US" dirty="0"/>
              <a:t>teams attend state </a:t>
            </a:r>
            <a:r>
              <a:rPr lang="en-US" dirty="0" smtClean="0"/>
              <a:t>trainings</a:t>
            </a:r>
            <a:r>
              <a:rPr lang="en-US" dirty="0"/>
              <a:t> </a:t>
            </a:r>
            <a:r>
              <a:rPr lang="en-US" dirty="0" smtClean="0"/>
              <a:t>and send all school leaders and some teachers to state trainings.</a:t>
            </a:r>
          </a:p>
          <a:p>
            <a:r>
              <a:rPr lang="en-US" dirty="0"/>
              <a:t>S</a:t>
            </a:r>
            <a:r>
              <a:rPr lang="en-US" dirty="0" smtClean="0"/>
              <a:t>chool leaders use state-created content to train some teachers, and teachers that attend state training use state-created content to train others.</a:t>
            </a:r>
            <a:endParaRPr lang="en-US" dirty="0"/>
          </a:p>
        </p:txBody>
      </p:sp>
      <p:graphicFrame>
        <p:nvGraphicFramePr>
          <p:cNvPr id="6" name="Content Placeholder 5"/>
          <p:cNvGraphicFramePr>
            <a:graphicFrameLocks noGrp="1"/>
          </p:cNvGraphicFramePr>
          <p:nvPr>
            <p:ph sz="half" idx="1"/>
            <p:extLst>
              <p:ext uri="{D42A27DB-BD31-4B8C-83A1-F6EECF244321}">
                <p14:modId xmlns:p14="http://schemas.microsoft.com/office/powerpoint/2010/main" val="2272639325"/>
              </p:ext>
            </p:extLst>
          </p:nvPr>
        </p:nvGraphicFramePr>
        <p:xfrm>
          <a:off x="381000" y="2971802"/>
          <a:ext cx="8305800" cy="28495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02134289"/>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dirty="0" smtClean="0">
                <a:effectLst>
                  <a:outerShdw blurRad="38100" dist="38100" dir="2700000" algn="tl">
                    <a:srgbClr val="000000">
                      <a:alpha val="43137"/>
                    </a:srgbClr>
                  </a:outerShdw>
                </a:effectLst>
              </a:rPr>
              <a:t>Delivery Models for Professional Learning</a:t>
            </a:r>
            <a:endParaRPr lang="en-US" dirty="0">
              <a:effectLst>
                <a:outerShdw blurRad="38100" dist="38100" dir="2700000" algn="tl">
                  <a:srgbClr val="000000">
                    <a:alpha val="43137"/>
                  </a:srgbClr>
                </a:outerShdw>
              </a:effectLst>
            </a:endParaRPr>
          </a:p>
        </p:txBody>
      </p:sp>
      <p:sp>
        <p:nvSpPr>
          <p:cNvPr id="2" name="Content Placeholder 1"/>
          <p:cNvSpPr>
            <a:spLocks noGrp="1"/>
          </p:cNvSpPr>
          <p:nvPr>
            <p:ph sz="half" idx="13"/>
          </p:nvPr>
        </p:nvSpPr>
        <p:spPr>
          <a:xfrm>
            <a:off x="381000" y="1295401"/>
            <a:ext cx="8305800" cy="1524000"/>
          </a:xfrm>
        </p:spPr>
        <p:txBody>
          <a:bodyPr>
            <a:normAutofit fontScale="92500" lnSpcReduction="20000"/>
          </a:bodyPr>
          <a:lstStyle/>
          <a:p>
            <a:pPr marL="0" indent="0">
              <a:buNone/>
            </a:pPr>
            <a:r>
              <a:rPr lang="en-US" b="1" dirty="0" smtClean="0"/>
              <a:t>Hybrid Model:</a:t>
            </a:r>
          </a:p>
          <a:p>
            <a:r>
              <a:rPr lang="en-US" dirty="0" smtClean="0"/>
              <a:t>District </a:t>
            </a:r>
            <a:r>
              <a:rPr lang="en-US" dirty="0"/>
              <a:t>teams attend state </a:t>
            </a:r>
            <a:r>
              <a:rPr lang="en-US" dirty="0" smtClean="0"/>
              <a:t>trainings, and send some teachers to state trainings.</a:t>
            </a:r>
          </a:p>
          <a:p>
            <a:r>
              <a:rPr lang="en-US" dirty="0" smtClean="0"/>
              <a:t>District teams also use state content to train school leaders who redeliver to teachers.</a:t>
            </a:r>
          </a:p>
          <a:p>
            <a:pPr marL="0" indent="0">
              <a:buNone/>
            </a:pPr>
            <a:endParaRPr lang="en-US" dirty="0"/>
          </a:p>
        </p:txBody>
      </p:sp>
      <p:graphicFrame>
        <p:nvGraphicFramePr>
          <p:cNvPr id="8" name="Content Placeholder 7"/>
          <p:cNvGraphicFramePr>
            <a:graphicFrameLocks noGrp="1"/>
          </p:cNvGraphicFramePr>
          <p:nvPr>
            <p:ph sz="half" idx="1"/>
            <p:extLst/>
          </p:nvPr>
        </p:nvGraphicFramePr>
        <p:xfrm>
          <a:off x="381000" y="2667000"/>
          <a:ext cx="8382000" cy="31543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74039198"/>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dirty="0" smtClean="0">
                <a:effectLst>
                  <a:outerShdw blurRad="38100" dist="38100" dir="2700000" algn="tl">
                    <a:srgbClr val="000000">
                      <a:alpha val="43137"/>
                    </a:srgbClr>
                  </a:outerShdw>
                </a:effectLst>
              </a:rPr>
              <a:t>Delivery Models for Professional Learning</a:t>
            </a:r>
            <a:endParaRPr lang="en-US" dirty="0">
              <a:effectLst>
                <a:outerShdw blurRad="38100" dist="38100" dir="2700000" algn="tl">
                  <a:srgbClr val="000000">
                    <a:alpha val="43137"/>
                  </a:srgbClr>
                </a:outerShdw>
              </a:effectLst>
            </a:endParaRPr>
          </a:p>
        </p:txBody>
      </p:sp>
      <p:sp>
        <p:nvSpPr>
          <p:cNvPr id="2" name="Content Placeholder 1"/>
          <p:cNvSpPr>
            <a:spLocks noGrp="1"/>
          </p:cNvSpPr>
          <p:nvPr>
            <p:ph sz="half" idx="13"/>
          </p:nvPr>
        </p:nvSpPr>
        <p:spPr>
          <a:xfrm>
            <a:off x="381000" y="1295401"/>
            <a:ext cx="8305800" cy="1524000"/>
          </a:xfrm>
        </p:spPr>
        <p:txBody>
          <a:bodyPr/>
          <a:lstStyle/>
          <a:p>
            <a:pPr marL="0" indent="0">
              <a:buNone/>
            </a:pPr>
            <a:r>
              <a:rPr lang="en-US" b="1" dirty="0" smtClean="0"/>
              <a:t>State-led:</a:t>
            </a:r>
          </a:p>
          <a:p>
            <a:r>
              <a:rPr lang="en-US" sz="2000" dirty="0" smtClean="0"/>
              <a:t>A district team attends state training and sends its school leaders and teachers to state trainings as well.</a:t>
            </a:r>
            <a:endParaRPr lang="en-US" sz="2000" dirty="0"/>
          </a:p>
        </p:txBody>
      </p:sp>
      <p:graphicFrame>
        <p:nvGraphicFramePr>
          <p:cNvPr id="6" name="Content Placeholder 5"/>
          <p:cNvGraphicFramePr>
            <a:graphicFrameLocks noGrp="1"/>
          </p:cNvGraphicFramePr>
          <p:nvPr>
            <p:ph sz="half" idx="1"/>
            <p:extLst>
              <p:ext uri="{D42A27DB-BD31-4B8C-83A1-F6EECF244321}">
                <p14:modId xmlns:p14="http://schemas.microsoft.com/office/powerpoint/2010/main" val="3768577326"/>
              </p:ext>
            </p:extLst>
          </p:nvPr>
        </p:nvGraphicFramePr>
        <p:xfrm>
          <a:off x="381000" y="2819401"/>
          <a:ext cx="8153400" cy="30019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61304600"/>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Next Steps</a:t>
            </a:r>
            <a:endParaRPr lang="en-US" sz="4000" dirty="0"/>
          </a:p>
        </p:txBody>
      </p:sp>
    </p:spTree>
    <p:extLst>
      <p:ext uri="{BB962C8B-B14F-4D97-AF65-F5344CB8AC3E}">
        <p14:creationId xmlns:p14="http://schemas.microsoft.com/office/powerpoint/2010/main" val="1250946828"/>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District </a:t>
            </a:r>
            <a:r>
              <a:rPr lang="en-US" dirty="0"/>
              <a:t>teams will </a:t>
            </a:r>
            <a:r>
              <a:rPr lang="en-US" dirty="0" smtClean="0"/>
              <a:t>dig deeper into assessment and materials aligned to the standards.</a:t>
            </a:r>
          </a:p>
          <a:p>
            <a:endParaRPr lang="en-US" dirty="0"/>
          </a:p>
          <a:p>
            <a:r>
              <a:rPr lang="en-US" dirty="0">
                <a:solidFill>
                  <a:schemeClr val="bg1">
                    <a:lumMod val="65000"/>
                  </a:schemeClr>
                </a:solidFill>
              </a:rPr>
              <a:t>District teams will preview school leader and educator training </a:t>
            </a:r>
            <a:r>
              <a:rPr lang="en-US" dirty="0" smtClean="0">
                <a:solidFill>
                  <a:schemeClr val="bg1">
                    <a:lumMod val="65000"/>
                  </a:schemeClr>
                </a:solidFill>
              </a:rPr>
              <a:t>content </a:t>
            </a:r>
            <a:r>
              <a:rPr lang="en-US" dirty="0">
                <a:solidFill>
                  <a:schemeClr val="bg1">
                    <a:lumMod val="65000"/>
                  </a:schemeClr>
                </a:solidFill>
              </a:rPr>
              <a:t>for spring and summer 2017</a:t>
            </a:r>
            <a:r>
              <a:rPr lang="en-US" dirty="0" smtClean="0">
                <a:solidFill>
                  <a:schemeClr val="bg1">
                    <a:lumMod val="65000"/>
                  </a:schemeClr>
                </a:solidFill>
              </a:rPr>
              <a:t>.</a:t>
            </a:r>
            <a:br>
              <a:rPr lang="en-US" dirty="0" smtClean="0">
                <a:solidFill>
                  <a:schemeClr val="bg1">
                    <a:lumMod val="65000"/>
                  </a:schemeClr>
                </a:solidFill>
              </a:rPr>
            </a:br>
            <a:endParaRPr lang="en-US" dirty="0">
              <a:solidFill>
                <a:schemeClr val="bg1">
                  <a:lumMod val="65000"/>
                </a:schemeClr>
              </a:solidFill>
            </a:endParaRPr>
          </a:p>
          <a:p>
            <a:r>
              <a:rPr lang="en-US" dirty="0">
                <a:solidFill>
                  <a:schemeClr val="bg1">
                    <a:lumMod val="65000"/>
                  </a:schemeClr>
                </a:solidFill>
              </a:rPr>
              <a:t>District teams will </a:t>
            </a:r>
            <a:r>
              <a:rPr lang="en-US" dirty="0" smtClean="0">
                <a:solidFill>
                  <a:schemeClr val="bg1">
                    <a:lumMod val="65000"/>
                  </a:schemeClr>
                </a:solidFill>
              </a:rPr>
              <a:t>continue reflecting on current systems &amp; structures, and create </a:t>
            </a:r>
            <a:r>
              <a:rPr lang="en-US" dirty="0">
                <a:solidFill>
                  <a:schemeClr val="bg1">
                    <a:lumMod val="65000"/>
                  </a:schemeClr>
                </a:solidFill>
              </a:rPr>
              <a:t>a standards implementation action plan.</a:t>
            </a:r>
          </a:p>
        </p:txBody>
      </p:sp>
      <p:sp>
        <p:nvSpPr>
          <p:cNvPr id="2" name="Title 1"/>
          <p:cNvSpPr>
            <a:spLocks noGrp="1"/>
          </p:cNvSpPr>
          <p:nvPr>
            <p:ph type="title"/>
          </p:nvPr>
        </p:nvSpPr>
        <p:spPr/>
        <p:txBody>
          <a:bodyPr/>
          <a:lstStyle/>
          <a:p>
            <a:r>
              <a:rPr lang="en-US" dirty="0" smtClean="0"/>
              <a:t>Objectives for March</a:t>
            </a:r>
            <a:endParaRPr lang="en-US" dirty="0"/>
          </a:p>
        </p:txBody>
      </p:sp>
    </p:spTree>
    <p:extLst>
      <p:ext uri="{BB962C8B-B14F-4D97-AF65-F5344CB8AC3E}">
        <p14:creationId xmlns:p14="http://schemas.microsoft.com/office/powerpoint/2010/main" val="26209709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Educator </a:t>
            </a:r>
            <a:r>
              <a:rPr lang="en-US" dirty="0" smtClean="0"/>
              <a:t>Advisory </a:t>
            </a:r>
            <a:r>
              <a:rPr lang="en-US" dirty="0"/>
              <a:t>T</a:t>
            </a:r>
            <a:r>
              <a:rPr lang="en-US" dirty="0" smtClean="0"/>
              <a:t>eam </a:t>
            </a:r>
            <a:r>
              <a:rPr lang="en-US" dirty="0"/>
              <a:t>M</a:t>
            </a:r>
            <a:r>
              <a:rPr lang="en-US" dirty="0" smtClean="0"/>
              <a:t>embers</a:t>
            </a:r>
            <a:endParaRPr lang="en-US" dirty="0"/>
          </a:p>
        </p:txBody>
      </p:sp>
      <p:pic>
        <p:nvPicPr>
          <p:cNvPr id="4" name="Content Placeholder 3"/>
          <p:cNvPicPr>
            <a:picLocks noChangeAspect="1"/>
          </p:cNvPicPr>
          <p:nvPr/>
        </p:nvPicPr>
        <p:blipFill>
          <a:blip r:embed="rId3"/>
          <a:stretch>
            <a:fillRect/>
          </a:stretch>
        </p:blipFill>
        <p:spPr>
          <a:xfrm>
            <a:off x="1066800" y="2590800"/>
            <a:ext cx="7380287" cy="2174875"/>
          </a:xfrm>
          <a:prstGeom prst="rect">
            <a:avLst/>
          </a:prstGeom>
        </p:spPr>
      </p:pic>
      <p:sp>
        <p:nvSpPr>
          <p:cNvPr id="6" name="TextBox 5"/>
          <p:cNvSpPr txBox="1"/>
          <p:nvPr/>
        </p:nvSpPr>
        <p:spPr>
          <a:xfrm>
            <a:off x="3052598" y="2209800"/>
            <a:ext cx="3038803" cy="2977738"/>
          </a:xfrm>
          <a:prstGeom prst="rect">
            <a:avLst/>
          </a:prstGeom>
          <a:noFill/>
        </p:spPr>
        <p:txBody>
          <a:bodyPr wrap="square" rtlCol="0">
            <a:spAutoFit/>
          </a:bodyPr>
          <a:lstStyle/>
          <a:p>
            <a:pPr algn="ctr"/>
            <a:r>
              <a:rPr lang="en-US" sz="18750" dirty="0">
                <a:latin typeface="PermianSlabSerifTypeface" panose="02000000000000000000" pitchFamily="50" charset="0"/>
              </a:rPr>
              <a:t>47 </a:t>
            </a:r>
          </a:p>
        </p:txBody>
      </p:sp>
    </p:spTree>
    <p:extLst>
      <p:ext uri="{BB962C8B-B14F-4D97-AF65-F5344CB8AC3E}">
        <p14:creationId xmlns:p14="http://schemas.microsoft.com/office/powerpoint/2010/main" val="783224145"/>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a:solidFill>
                  <a:schemeClr val="bg1">
                    <a:lumMod val="65000"/>
                  </a:schemeClr>
                </a:solidFill>
              </a:rPr>
              <a:t>District teams will dig deeper into assessment and materials aligned to the standards.</a:t>
            </a:r>
          </a:p>
          <a:p>
            <a:endParaRPr lang="en-US" dirty="0"/>
          </a:p>
          <a:p>
            <a:r>
              <a:rPr lang="en-US" dirty="0"/>
              <a:t>District teams will preview school leader and educator training </a:t>
            </a:r>
            <a:r>
              <a:rPr lang="en-US" dirty="0" smtClean="0"/>
              <a:t>content </a:t>
            </a:r>
            <a:r>
              <a:rPr lang="en-US" dirty="0"/>
              <a:t>for spring and summer 2017.</a:t>
            </a:r>
            <a:br>
              <a:rPr lang="en-US" dirty="0"/>
            </a:br>
            <a:endParaRPr lang="en-US" dirty="0"/>
          </a:p>
          <a:p>
            <a:r>
              <a:rPr lang="en-US" dirty="0">
                <a:solidFill>
                  <a:schemeClr val="bg1">
                    <a:lumMod val="65000"/>
                  </a:schemeClr>
                </a:solidFill>
              </a:rPr>
              <a:t>District teams will continue reflecting on current systems &amp; structures, and create a standards implementation action plan.</a:t>
            </a:r>
          </a:p>
        </p:txBody>
      </p:sp>
      <p:sp>
        <p:nvSpPr>
          <p:cNvPr id="2" name="Title 1"/>
          <p:cNvSpPr>
            <a:spLocks noGrp="1"/>
          </p:cNvSpPr>
          <p:nvPr>
            <p:ph type="title"/>
          </p:nvPr>
        </p:nvSpPr>
        <p:spPr/>
        <p:txBody>
          <a:bodyPr/>
          <a:lstStyle/>
          <a:p>
            <a:r>
              <a:rPr lang="en-US" dirty="0" smtClean="0"/>
              <a:t>Objectives for March</a:t>
            </a:r>
            <a:endParaRPr lang="en-US" dirty="0"/>
          </a:p>
        </p:txBody>
      </p:sp>
    </p:spTree>
    <p:extLst>
      <p:ext uri="{BB962C8B-B14F-4D97-AF65-F5344CB8AC3E}">
        <p14:creationId xmlns:p14="http://schemas.microsoft.com/office/powerpoint/2010/main" val="14565107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a:solidFill>
                  <a:schemeClr val="bg1">
                    <a:lumMod val="65000"/>
                  </a:schemeClr>
                </a:solidFill>
              </a:rPr>
              <a:t>District teams will dig deeper into assessment and materials aligned to the standards.</a:t>
            </a:r>
          </a:p>
          <a:p>
            <a:endParaRPr lang="en-US" dirty="0"/>
          </a:p>
          <a:p>
            <a:r>
              <a:rPr lang="en-US" dirty="0">
                <a:solidFill>
                  <a:schemeClr val="bg1">
                    <a:lumMod val="65000"/>
                  </a:schemeClr>
                </a:solidFill>
              </a:rPr>
              <a:t>District teams will preview school leader and educator training content for spring and summer 2017.</a:t>
            </a:r>
            <a:r>
              <a:rPr lang="en-US" dirty="0"/>
              <a:t/>
            </a:r>
            <a:br>
              <a:rPr lang="en-US" dirty="0"/>
            </a:br>
            <a:endParaRPr lang="en-US" dirty="0"/>
          </a:p>
          <a:p>
            <a:r>
              <a:rPr lang="en-US" dirty="0"/>
              <a:t>District teams will continue reflecting on current systems &amp; structures, and create a standards implementation action plan.</a:t>
            </a:r>
          </a:p>
        </p:txBody>
      </p:sp>
      <p:sp>
        <p:nvSpPr>
          <p:cNvPr id="2" name="Title 1"/>
          <p:cNvSpPr>
            <a:spLocks noGrp="1"/>
          </p:cNvSpPr>
          <p:nvPr>
            <p:ph type="title"/>
          </p:nvPr>
        </p:nvSpPr>
        <p:spPr/>
        <p:txBody>
          <a:bodyPr/>
          <a:lstStyle/>
          <a:p>
            <a:r>
              <a:rPr lang="en-US" dirty="0" smtClean="0"/>
              <a:t>Objectives for March</a:t>
            </a:r>
            <a:endParaRPr lang="en-US" dirty="0"/>
          </a:p>
        </p:txBody>
      </p:sp>
    </p:spTree>
    <p:extLst>
      <p:ext uri="{BB962C8B-B14F-4D97-AF65-F5344CB8AC3E}">
        <p14:creationId xmlns:p14="http://schemas.microsoft.com/office/powerpoint/2010/main" val="17663960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Your feedback on this training is valuable to inform the March training and educator training</a:t>
            </a:r>
          </a:p>
          <a:p>
            <a:pPr marL="0" indent="0">
              <a:buNone/>
            </a:pPr>
            <a:endParaRPr lang="en-US" dirty="0" smtClean="0"/>
          </a:p>
          <a:p>
            <a:r>
              <a:rPr lang="en-US" dirty="0" smtClean="0"/>
              <a:t>Survey link will be sent to all attendees within one week from today</a:t>
            </a:r>
          </a:p>
          <a:p>
            <a:endParaRPr lang="en-US" dirty="0"/>
          </a:p>
          <a:p>
            <a:r>
              <a:rPr lang="en-US" dirty="0" smtClean="0"/>
              <a:t>Survey must be completed to earn TASL credit</a:t>
            </a:r>
          </a:p>
          <a:p>
            <a:endParaRPr lang="en-US" dirty="0"/>
          </a:p>
          <a:p>
            <a:r>
              <a:rPr lang="en-US" dirty="0" smtClean="0"/>
              <a:t>If you do not receive a survey within one week, contact </a:t>
            </a:r>
            <a:r>
              <a:rPr lang="en-US" u="sng" dirty="0" smtClean="0">
                <a:hlinkClick r:id="rId3"/>
              </a:rPr>
              <a:t>E</a:t>
            </a:r>
            <a:r>
              <a:rPr lang="en-US" u="sng" dirty="0" smtClean="0">
                <a:hlinkClick r:id="rId4"/>
              </a:rPr>
              <a:t>duTraining.Logistics@tn.gov</a:t>
            </a:r>
            <a:endParaRPr lang="en-US" dirty="0"/>
          </a:p>
        </p:txBody>
      </p:sp>
      <p:sp>
        <p:nvSpPr>
          <p:cNvPr id="3" name="Title 2"/>
          <p:cNvSpPr>
            <a:spLocks noGrp="1"/>
          </p:cNvSpPr>
          <p:nvPr>
            <p:ph type="title"/>
          </p:nvPr>
        </p:nvSpPr>
        <p:spPr/>
        <p:txBody>
          <a:bodyPr/>
          <a:lstStyle/>
          <a:p>
            <a:r>
              <a:rPr lang="en-US" dirty="0" smtClean="0"/>
              <a:t>Feedback Survey</a:t>
            </a:r>
            <a:endParaRPr lang="en-US" dirty="0"/>
          </a:p>
        </p:txBody>
      </p:sp>
    </p:spTree>
    <p:extLst>
      <p:ext uri="{BB962C8B-B14F-4D97-AF65-F5344CB8AC3E}">
        <p14:creationId xmlns:p14="http://schemas.microsoft.com/office/powerpoint/2010/main" val="2244050241"/>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[Insert CORE Office Contact]</a:t>
            </a:r>
          </a:p>
          <a:p>
            <a:pPr marL="0" indent="0">
              <a:buNone/>
            </a:pPr>
            <a:endParaRPr lang="en-US" dirty="0"/>
          </a:p>
          <a:p>
            <a:pPr marL="0" indent="0">
              <a:buNone/>
            </a:pPr>
            <a:r>
              <a:rPr lang="en-US" u="sng" dirty="0" smtClean="0"/>
              <a:t>Other Contacts:</a:t>
            </a:r>
          </a:p>
          <a:p>
            <a:r>
              <a:rPr lang="en-US" dirty="0" smtClean="0"/>
              <a:t>For specific questions about the standards and the review process, contact </a:t>
            </a:r>
            <a:r>
              <a:rPr lang="en-US" dirty="0" smtClean="0">
                <a:hlinkClick r:id="rId2"/>
              </a:rPr>
              <a:t>TNStandards.Questions@tn.gov</a:t>
            </a:r>
            <a:endParaRPr lang="en-US" dirty="0" smtClean="0"/>
          </a:p>
          <a:p>
            <a:r>
              <a:rPr lang="en-US" dirty="0" smtClean="0"/>
              <a:t>For questions related to state training and logistics, contact </a:t>
            </a:r>
            <a:r>
              <a:rPr lang="en-US" dirty="0" smtClean="0">
                <a:hlinkClick r:id="rId3"/>
              </a:rPr>
              <a:t>EduTraining.Logistics@tn.gov</a:t>
            </a:r>
            <a:r>
              <a:rPr lang="en-US" dirty="0" smtClean="0"/>
              <a:t> </a:t>
            </a:r>
          </a:p>
          <a:p>
            <a:endParaRPr lang="en-US" dirty="0" smtClean="0"/>
          </a:p>
        </p:txBody>
      </p:sp>
      <p:sp>
        <p:nvSpPr>
          <p:cNvPr id="3" name="Title 2"/>
          <p:cNvSpPr>
            <a:spLocks noGrp="1"/>
          </p:cNvSpPr>
          <p:nvPr>
            <p:ph type="title"/>
          </p:nvPr>
        </p:nvSpPr>
        <p:spPr/>
        <p:txBody>
          <a:bodyPr/>
          <a:lstStyle/>
          <a:p>
            <a:r>
              <a:rPr lang="en-US" dirty="0" smtClean="0"/>
              <a:t>Questions?</a:t>
            </a:r>
            <a:endParaRPr lang="en-US" dirty="0"/>
          </a:p>
        </p:txBody>
      </p:sp>
      <p:sp>
        <p:nvSpPr>
          <p:cNvPr id="4" name="Slide Number Placeholder 3"/>
          <p:cNvSpPr>
            <a:spLocks noGrp="1"/>
          </p:cNvSpPr>
          <p:nvPr>
            <p:ph type="sldNum" sz="quarter" idx="12"/>
          </p:nvPr>
        </p:nvSpPr>
        <p:spPr/>
        <p:txBody>
          <a:bodyPr/>
          <a:lstStyle/>
          <a:p>
            <a:fld id="{86D2451E-3285-438B-B188-C22B2A012BF6}" type="slidenum">
              <a:rPr lang="en-US" smtClean="0"/>
              <a:pPr/>
              <a:t>163</a:t>
            </a:fld>
            <a:endParaRPr lang="en-US" dirty="0"/>
          </a:p>
        </p:txBody>
      </p:sp>
    </p:spTree>
    <p:extLst>
      <p:ext uri="{BB962C8B-B14F-4D97-AF65-F5344CB8AC3E}">
        <p14:creationId xmlns:p14="http://schemas.microsoft.com/office/powerpoint/2010/main" val="3900428156"/>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88185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2579149969"/>
              </p:ext>
            </p:extLst>
          </p:nvPr>
        </p:nvGraphicFramePr>
        <p:xfrm>
          <a:off x="304800" y="1295400"/>
          <a:ext cx="83820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p:cNvSpPr>
            <a:spLocks noGrp="1"/>
          </p:cNvSpPr>
          <p:nvPr>
            <p:ph type="title"/>
          </p:nvPr>
        </p:nvSpPr>
        <p:spPr/>
        <p:txBody>
          <a:bodyPr>
            <a:normAutofit/>
          </a:bodyPr>
          <a:lstStyle/>
          <a:p>
            <a:pPr algn="l"/>
            <a:r>
              <a:rPr lang="en-US" sz="3200" dirty="0">
                <a:solidFill>
                  <a:schemeClr val="bg1"/>
                </a:solidFill>
                <a:latin typeface="PermianSlabSerifTypeface" panose="02000000000000000000" pitchFamily="50" charset="0"/>
              </a:rPr>
              <a:t>Standards and Assessment Timeline </a:t>
            </a:r>
          </a:p>
        </p:txBody>
      </p:sp>
      <p:sp>
        <p:nvSpPr>
          <p:cNvPr id="6" name="Right Arrow 5"/>
          <p:cNvSpPr/>
          <p:nvPr/>
        </p:nvSpPr>
        <p:spPr>
          <a:xfrm>
            <a:off x="2209800" y="3733800"/>
            <a:ext cx="3810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Arrow 6"/>
          <p:cNvSpPr/>
          <p:nvPr/>
        </p:nvSpPr>
        <p:spPr>
          <a:xfrm>
            <a:off x="4267200" y="3733800"/>
            <a:ext cx="3810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a:off x="6477000" y="3733800"/>
            <a:ext cx="3810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0918550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r>
              <a:rPr lang="en-US" sz="2200" dirty="0"/>
              <a:t>The </a:t>
            </a:r>
            <a:r>
              <a:rPr lang="en-US" sz="2200" b="1" dirty="0"/>
              <a:t>current focus of standards remains the same </a:t>
            </a:r>
            <a:r>
              <a:rPr lang="en-US" sz="2200" dirty="0"/>
              <a:t>as the original instructional shifts.</a:t>
            </a:r>
          </a:p>
          <a:p>
            <a:endParaRPr lang="en-US" sz="2200" dirty="0"/>
          </a:p>
          <a:p>
            <a:r>
              <a:rPr lang="en-US" sz="2200" dirty="0"/>
              <a:t>The revised standards represent a </a:t>
            </a:r>
            <a:r>
              <a:rPr lang="en-US" sz="2200" b="1" dirty="0"/>
              <a:t>stronger foundation</a:t>
            </a:r>
            <a:r>
              <a:rPr lang="en-US" sz="2200" dirty="0"/>
              <a:t> that will support the progression of rigorous standards throughout the grade levels. </a:t>
            </a:r>
            <a:endParaRPr lang="en-US" sz="2200" dirty="0" smtClean="0"/>
          </a:p>
          <a:p>
            <a:endParaRPr lang="en-US" sz="2200" dirty="0"/>
          </a:p>
          <a:p>
            <a:r>
              <a:rPr lang="en-US" sz="2200" dirty="0"/>
              <a:t>The revised standards </a:t>
            </a:r>
            <a:r>
              <a:rPr lang="en-US" sz="2200" b="1" dirty="0"/>
              <a:t>improve connections</a:t>
            </a:r>
            <a:r>
              <a:rPr lang="en-US" sz="2200" dirty="0"/>
              <a:t>: </a:t>
            </a:r>
          </a:p>
          <a:p>
            <a:pPr lvl="1">
              <a:buFont typeface="Wingdings" panose="05000000000000000000" pitchFamily="2" charset="2"/>
              <a:buChar char="§"/>
            </a:pPr>
            <a:r>
              <a:rPr lang="en-US" sz="2200" dirty="0"/>
              <a:t>within a single grade level, and</a:t>
            </a:r>
          </a:p>
          <a:p>
            <a:pPr lvl="1">
              <a:buFont typeface="Wingdings" panose="05000000000000000000" pitchFamily="2" charset="2"/>
              <a:buChar char="§"/>
            </a:pPr>
            <a:r>
              <a:rPr lang="en-US" sz="2200" dirty="0"/>
              <a:t>between multiple grade </a:t>
            </a:r>
            <a:r>
              <a:rPr lang="en-US" sz="2200" dirty="0" smtClean="0"/>
              <a:t>levels</a:t>
            </a:r>
            <a:endParaRPr lang="en-US" sz="2200" dirty="0"/>
          </a:p>
          <a:p>
            <a:endParaRPr lang="en-US" sz="2200" dirty="0" smtClean="0"/>
          </a:p>
          <a:p>
            <a:r>
              <a:rPr lang="en-US" sz="2200" dirty="0" smtClean="0"/>
              <a:t>“Revised” vs “Refined”</a:t>
            </a:r>
          </a:p>
          <a:p>
            <a:endParaRPr lang="en-US" sz="2200" dirty="0" smtClean="0"/>
          </a:p>
          <a:p>
            <a:r>
              <a:rPr lang="en-US" sz="2000" dirty="0"/>
              <a:t>Standards Documents: </a:t>
            </a:r>
            <a:r>
              <a:rPr lang="en-US" sz="2000" dirty="0">
                <a:solidFill>
                  <a:srgbClr val="002060"/>
                </a:solidFill>
                <a:hlinkClick r:id="rId3"/>
              </a:rPr>
              <a:t>https://www.tn.gov/sbe/article/math-and-english-language-arts</a:t>
            </a:r>
            <a:endParaRPr lang="en-US" sz="2000" dirty="0">
              <a:solidFill>
                <a:srgbClr val="002060"/>
              </a:solidFill>
            </a:endParaRPr>
          </a:p>
          <a:p>
            <a:endParaRPr lang="en-US" sz="2200" dirty="0" smtClean="0"/>
          </a:p>
          <a:p>
            <a:endParaRPr lang="en-US" sz="2200" dirty="0"/>
          </a:p>
        </p:txBody>
      </p:sp>
      <p:sp>
        <p:nvSpPr>
          <p:cNvPr id="2" name="Title 1"/>
          <p:cNvSpPr>
            <a:spLocks noGrp="1"/>
          </p:cNvSpPr>
          <p:nvPr>
            <p:ph type="title"/>
          </p:nvPr>
        </p:nvSpPr>
        <p:spPr>
          <a:xfrm>
            <a:off x="76200" y="228600"/>
            <a:ext cx="8305800" cy="914400"/>
          </a:xfrm>
        </p:spPr>
        <p:txBody>
          <a:bodyPr/>
          <a:lstStyle/>
          <a:p>
            <a:r>
              <a:rPr lang="en-US" dirty="0" smtClean="0"/>
              <a:t>Standards Revision Key Points</a:t>
            </a:r>
            <a:endParaRPr lang="en-US" dirty="0"/>
          </a:p>
        </p:txBody>
      </p:sp>
    </p:spTree>
    <p:extLst>
      <p:ext uri="{BB962C8B-B14F-4D97-AF65-F5344CB8AC3E}">
        <p14:creationId xmlns:p14="http://schemas.microsoft.com/office/powerpoint/2010/main" val="322878700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76600" y="4038600"/>
            <a:ext cx="5715000" cy="2019300"/>
          </a:xfrm>
        </p:spPr>
        <p:txBody>
          <a:bodyPr>
            <a:normAutofit/>
          </a:bodyPr>
          <a:lstStyle/>
          <a:p>
            <a:r>
              <a:rPr lang="en-US" sz="4000" dirty="0"/>
              <a:t>Tennessee </a:t>
            </a:r>
            <a:r>
              <a:rPr lang="en-US" sz="4000" dirty="0" smtClean="0"/>
              <a:t>2016-17 ELA </a:t>
            </a:r>
            <a:r>
              <a:rPr lang="en-US" sz="4000" dirty="0"/>
              <a:t/>
            </a:r>
            <a:br>
              <a:rPr lang="en-US" sz="4000" dirty="0"/>
            </a:br>
            <a:r>
              <a:rPr lang="en-US" sz="4000" dirty="0"/>
              <a:t>Academic Standards</a:t>
            </a:r>
          </a:p>
        </p:txBody>
      </p:sp>
    </p:spTree>
    <p:extLst>
      <p:ext uri="{BB962C8B-B14F-4D97-AF65-F5344CB8AC3E}">
        <p14:creationId xmlns:p14="http://schemas.microsoft.com/office/powerpoint/2010/main" val="5371053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Welcome &amp; Introductions</a:t>
            </a:r>
            <a:endParaRPr lang="en-US" sz="4000" dirty="0"/>
          </a:p>
        </p:txBody>
      </p:sp>
    </p:spTree>
    <p:extLst>
      <p:ext uri="{BB962C8B-B14F-4D97-AF65-F5344CB8AC3E}">
        <p14:creationId xmlns:p14="http://schemas.microsoft.com/office/powerpoint/2010/main" val="399102653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Reinforce the </a:t>
            </a:r>
            <a:r>
              <a:rPr lang="en-US" b="1" dirty="0"/>
              <a:t>continued expectations </a:t>
            </a:r>
            <a:r>
              <a:rPr lang="en-US" dirty="0"/>
              <a:t>of the Tennessee English Language Arts Academic Standards</a:t>
            </a:r>
          </a:p>
          <a:p>
            <a:endParaRPr lang="en-US" sz="1200" dirty="0"/>
          </a:p>
          <a:p>
            <a:r>
              <a:rPr lang="en-US" dirty="0"/>
              <a:t>Revisit the </a:t>
            </a:r>
            <a:r>
              <a:rPr lang="en-US" b="1" dirty="0"/>
              <a:t>three instructional shifts </a:t>
            </a:r>
            <a:r>
              <a:rPr lang="en-US" dirty="0"/>
              <a:t>and their </a:t>
            </a:r>
            <a:r>
              <a:rPr lang="en-US" b="1" dirty="0"/>
              <a:t>continued </a:t>
            </a:r>
            <a:r>
              <a:rPr lang="en-US" b="1" i="1" dirty="0"/>
              <a:t>and</a:t>
            </a:r>
            <a:r>
              <a:rPr lang="en-US" b="1" dirty="0"/>
              <a:t> connected role </a:t>
            </a:r>
            <a:r>
              <a:rPr lang="en-US" dirty="0"/>
              <a:t>in the revised standards</a:t>
            </a:r>
          </a:p>
          <a:p>
            <a:pPr marL="0" indent="0">
              <a:buNone/>
            </a:pPr>
            <a:endParaRPr lang="en-US" dirty="0"/>
          </a:p>
          <a:p>
            <a:r>
              <a:rPr lang="en-US" dirty="0"/>
              <a:t>Review the </a:t>
            </a:r>
            <a:r>
              <a:rPr lang="en-US" b="1" dirty="0"/>
              <a:t>overarching changes </a:t>
            </a:r>
            <a:r>
              <a:rPr lang="en-US" dirty="0"/>
              <a:t>of the revised Tennessee English Language Arts Academic Standards</a:t>
            </a:r>
          </a:p>
          <a:p>
            <a:endParaRPr lang="en-US" dirty="0"/>
          </a:p>
        </p:txBody>
      </p:sp>
      <p:sp>
        <p:nvSpPr>
          <p:cNvPr id="3" name="Title 2"/>
          <p:cNvSpPr>
            <a:spLocks noGrp="1"/>
          </p:cNvSpPr>
          <p:nvPr>
            <p:ph type="title"/>
          </p:nvPr>
        </p:nvSpPr>
        <p:spPr/>
        <p:txBody>
          <a:bodyPr/>
          <a:lstStyle/>
          <a:p>
            <a:r>
              <a:rPr lang="en-US" dirty="0"/>
              <a:t>Objectives</a:t>
            </a:r>
          </a:p>
        </p:txBody>
      </p:sp>
      <p:sp>
        <p:nvSpPr>
          <p:cNvPr id="4" name="Slide Number Placeholder 3"/>
          <p:cNvSpPr>
            <a:spLocks noGrp="1"/>
          </p:cNvSpPr>
          <p:nvPr>
            <p:ph type="sldNum" sz="quarter" idx="12"/>
          </p:nvPr>
        </p:nvSpPr>
        <p:spPr/>
        <p:txBody>
          <a:bodyPr/>
          <a:lstStyle/>
          <a:p>
            <a:fld id="{86D2451E-3285-438B-B188-C22B2A012BF6}" type="slidenum">
              <a:rPr lang="en-US" smtClean="0"/>
              <a:pPr/>
              <a:t>20</a:t>
            </a:fld>
            <a:endParaRPr lang="en-US" dirty="0"/>
          </a:p>
        </p:txBody>
      </p:sp>
    </p:spTree>
    <p:extLst>
      <p:ext uri="{BB962C8B-B14F-4D97-AF65-F5344CB8AC3E}">
        <p14:creationId xmlns:p14="http://schemas.microsoft.com/office/powerpoint/2010/main" val="169710989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0" y="1295400"/>
            <a:ext cx="4572000" cy="4525963"/>
          </a:xfrm>
        </p:spPr>
        <p:txBody>
          <a:bodyPr>
            <a:normAutofit fontScale="92500" lnSpcReduction="20000"/>
          </a:bodyPr>
          <a:lstStyle/>
          <a:p>
            <a:r>
              <a:rPr lang="en-US" dirty="0"/>
              <a:t>Read and annotate pages 2-3 of the </a:t>
            </a:r>
            <a:r>
              <a:rPr lang="en-US" i="1" dirty="0"/>
              <a:t>General </a:t>
            </a:r>
            <a:r>
              <a:rPr lang="en-US" i="1" dirty="0" smtClean="0"/>
              <a:t>Introduction</a:t>
            </a:r>
            <a:r>
              <a:rPr lang="en-US" dirty="0" smtClean="0"/>
              <a:t>.</a:t>
            </a:r>
          </a:p>
          <a:p>
            <a:pPr marL="0" indent="0">
              <a:buNone/>
            </a:pPr>
            <a:r>
              <a:rPr lang="en-US" dirty="0" smtClean="0"/>
              <a:t> </a:t>
            </a:r>
            <a:endParaRPr lang="en-US" sz="2200" dirty="0" smtClean="0"/>
          </a:p>
          <a:p>
            <a:pPr marL="0" indent="0">
              <a:buNone/>
            </a:pPr>
            <a:r>
              <a:rPr lang="en-US" sz="2200" dirty="0"/>
              <a:t> </a:t>
            </a:r>
            <a:r>
              <a:rPr lang="en-US" sz="2200" dirty="0" smtClean="0"/>
              <a:t>       ❗   New Learning</a:t>
            </a:r>
          </a:p>
          <a:p>
            <a:pPr marL="114300" indent="0">
              <a:buNone/>
            </a:pPr>
            <a:r>
              <a:rPr lang="en-US" sz="2200" dirty="0" smtClean="0"/>
              <a:t>      ✔  Agree/Already Knew</a:t>
            </a:r>
          </a:p>
          <a:p>
            <a:pPr marL="114300" indent="0">
              <a:buNone/>
            </a:pPr>
            <a:r>
              <a:rPr lang="en-US" sz="2200" dirty="0"/>
              <a:t> </a:t>
            </a:r>
            <a:r>
              <a:rPr lang="en-US" sz="2200" dirty="0" smtClean="0"/>
              <a:t>    ❓   Question</a:t>
            </a:r>
          </a:p>
          <a:p>
            <a:pPr marL="114300" indent="0">
              <a:buNone/>
            </a:pPr>
            <a:r>
              <a:rPr lang="en-US" sz="2200" dirty="0"/>
              <a:t> </a:t>
            </a:r>
            <a:r>
              <a:rPr lang="en-US" sz="2200" dirty="0" smtClean="0"/>
              <a:t>    ✱   To consider for planning</a:t>
            </a:r>
          </a:p>
          <a:p>
            <a:pPr marL="114300" indent="0">
              <a:buNone/>
            </a:pPr>
            <a:endParaRPr lang="en-US" sz="2200" dirty="0"/>
          </a:p>
          <a:p>
            <a:pPr marL="457200"/>
            <a:r>
              <a:rPr lang="en-US" dirty="0">
                <a:solidFill>
                  <a:prstClr val="black"/>
                </a:solidFill>
              </a:rPr>
              <a:t>Guiding Question</a:t>
            </a:r>
          </a:p>
          <a:p>
            <a:pPr marL="114300" lvl="0" indent="0">
              <a:buNone/>
            </a:pPr>
            <a:r>
              <a:rPr lang="en-US" sz="2000" dirty="0" smtClean="0">
                <a:solidFill>
                  <a:prstClr val="black"/>
                </a:solidFill>
              </a:rPr>
              <a:t>	</a:t>
            </a:r>
            <a:r>
              <a:rPr lang="en-US" sz="2200" dirty="0" smtClean="0">
                <a:solidFill>
                  <a:prstClr val="black"/>
                </a:solidFill>
              </a:rPr>
              <a:t>How </a:t>
            </a:r>
            <a:r>
              <a:rPr lang="en-US" sz="2200" dirty="0">
                <a:solidFill>
                  <a:prstClr val="black"/>
                </a:solidFill>
              </a:rPr>
              <a:t>do </a:t>
            </a:r>
            <a:r>
              <a:rPr lang="en-US" sz="2200" dirty="0" smtClean="0">
                <a:solidFill>
                  <a:prstClr val="black"/>
                </a:solidFill>
              </a:rPr>
              <a:t>the </a:t>
            </a:r>
            <a:r>
              <a:rPr lang="en-US" sz="2200" dirty="0">
                <a:solidFill>
                  <a:prstClr val="black"/>
                </a:solidFill>
              </a:rPr>
              <a:t>ELA standards 	work </a:t>
            </a:r>
            <a:r>
              <a:rPr lang="en-US" sz="2200" dirty="0" smtClean="0">
                <a:solidFill>
                  <a:prstClr val="black"/>
                </a:solidFill>
              </a:rPr>
              <a:t>together </a:t>
            </a:r>
            <a:r>
              <a:rPr lang="en-US" sz="2200" dirty="0">
                <a:solidFill>
                  <a:prstClr val="black"/>
                </a:solidFill>
              </a:rPr>
              <a:t>to lay a </a:t>
            </a:r>
            <a:r>
              <a:rPr lang="en-US" sz="2200" dirty="0" smtClean="0">
                <a:solidFill>
                  <a:prstClr val="black"/>
                </a:solidFill>
              </a:rPr>
              <a:t>strong 	foundation </a:t>
            </a:r>
            <a:r>
              <a:rPr lang="en-US" sz="2200" dirty="0">
                <a:solidFill>
                  <a:prstClr val="black"/>
                </a:solidFill>
              </a:rPr>
              <a:t>that builds 	toward college and career 	readiness?</a:t>
            </a:r>
          </a:p>
          <a:p>
            <a:pPr marL="457200"/>
            <a:endParaRPr lang="en-US" sz="2200" dirty="0"/>
          </a:p>
        </p:txBody>
      </p:sp>
      <p:sp>
        <p:nvSpPr>
          <p:cNvPr id="2" name="Title 1"/>
          <p:cNvSpPr>
            <a:spLocks noGrp="1"/>
          </p:cNvSpPr>
          <p:nvPr>
            <p:ph type="title"/>
          </p:nvPr>
        </p:nvSpPr>
        <p:spPr/>
        <p:txBody>
          <a:bodyPr/>
          <a:lstStyle/>
          <a:p>
            <a:r>
              <a:rPr lang="en-US" dirty="0" smtClean="0"/>
              <a:t>Setting the Stage</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29200" y="1311965"/>
            <a:ext cx="3766791" cy="4807513"/>
          </a:xfrm>
          <a:prstGeom prst="rect">
            <a:avLst/>
          </a:prstGeom>
          <a:ln>
            <a:solidFill>
              <a:schemeClr val="tx1"/>
            </a:solidFill>
          </a:ln>
          <a:effectLst>
            <a:outerShdw blurRad="50800" dist="76200" dir="2700000" algn="tl" rotWithShape="0">
              <a:prstClr val="black">
                <a:alpha val="40000"/>
              </a:prstClr>
            </a:outerShdw>
          </a:effectLst>
        </p:spPr>
      </p:pic>
    </p:spTree>
    <p:extLst>
      <p:ext uri="{BB962C8B-B14F-4D97-AF65-F5344CB8AC3E}">
        <p14:creationId xmlns:p14="http://schemas.microsoft.com/office/powerpoint/2010/main" val="82888515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90800" y="3962400"/>
            <a:ext cx="6400800" cy="2057400"/>
          </a:xfrm>
        </p:spPr>
        <p:txBody>
          <a:bodyPr>
            <a:normAutofit/>
          </a:bodyPr>
          <a:lstStyle/>
          <a:p>
            <a:r>
              <a:rPr lang="en-US" sz="4000" dirty="0" smtClean="0"/>
              <a:t>What Has </a:t>
            </a:r>
            <a:r>
              <a:rPr lang="en-US" sz="4000" u="sng" dirty="0" smtClean="0"/>
              <a:t>Not</a:t>
            </a:r>
            <a:r>
              <a:rPr lang="en-US" sz="4000" dirty="0" smtClean="0"/>
              <a:t> Changed</a:t>
            </a:r>
            <a:endParaRPr lang="en-US" sz="4000" dirty="0"/>
          </a:p>
        </p:txBody>
      </p:sp>
    </p:spTree>
    <p:extLst>
      <p:ext uri="{BB962C8B-B14F-4D97-AF65-F5344CB8AC3E}">
        <p14:creationId xmlns:p14="http://schemas.microsoft.com/office/powerpoint/2010/main" val="25419666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295400"/>
            <a:ext cx="4724400" cy="4525963"/>
          </a:xfrm>
        </p:spPr>
        <p:txBody>
          <a:bodyPr>
            <a:normAutofit fontScale="85000" lnSpcReduction="20000"/>
          </a:bodyPr>
          <a:lstStyle/>
          <a:p>
            <a:r>
              <a:rPr lang="en-US" dirty="0"/>
              <a:t>The </a:t>
            </a:r>
            <a:r>
              <a:rPr lang="en-US" b="1" dirty="0"/>
              <a:t>keystone</a:t>
            </a:r>
            <a:r>
              <a:rPr lang="en-US" dirty="0"/>
              <a:t> is our ultimate goal—students who are </a:t>
            </a:r>
            <a:r>
              <a:rPr lang="en-US" dirty="0" smtClean="0"/>
              <a:t>college- and career-ready</a:t>
            </a:r>
            <a:r>
              <a:rPr lang="en-US" dirty="0"/>
              <a:t>. </a:t>
            </a:r>
            <a:r>
              <a:rPr lang="en-US" dirty="0" smtClean="0"/>
              <a:t>The keystone </a:t>
            </a:r>
            <a:r>
              <a:rPr lang="en-US" dirty="0"/>
              <a:t>is the central stone </a:t>
            </a:r>
            <a:r>
              <a:rPr lang="en-US" dirty="0" smtClean="0"/>
              <a:t>at </a:t>
            </a:r>
            <a:r>
              <a:rPr lang="en-US" dirty="0"/>
              <a:t>the summit of an arch, which holds the other pieces in place</a:t>
            </a:r>
            <a:r>
              <a:rPr lang="en-US" dirty="0" smtClean="0"/>
              <a:t>.</a:t>
            </a:r>
            <a:endParaRPr lang="en-US" dirty="0"/>
          </a:p>
          <a:p>
            <a:endParaRPr lang="en-US" dirty="0"/>
          </a:p>
          <a:p>
            <a:r>
              <a:rPr lang="en-US" dirty="0"/>
              <a:t>Forming the foundation for </a:t>
            </a:r>
            <a:r>
              <a:rPr lang="en-US" dirty="0" smtClean="0"/>
              <a:t>post-secondary </a:t>
            </a:r>
            <a:r>
              <a:rPr lang="en-US" dirty="0"/>
              <a:t>and workforce readiness are the </a:t>
            </a:r>
            <a:r>
              <a:rPr lang="en-US" b="1" dirty="0"/>
              <a:t>cornerston</a:t>
            </a:r>
            <a:r>
              <a:rPr lang="en-US" b="1" i="1" dirty="0"/>
              <a:t>e</a:t>
            </a:r>
            <a:r>
              <a:rPr lang="en-US" b="1" dirty="0"/>
              <a:t> </a:t>
            </a:r>
            <a:r>
              <a:rPr lang="en-US" b="1" dirty="0" smtClean="0"/>
              <a:t>standards </a:t>
            </a:r>
            <a:r>
              <a:rPr lang="en-US" i="1" dirty="0" smtClean="0"/>
              <a:t>(</a:t>
            </a:r>
            <a:r>
              <a:rPr lang="en-US" dirty="0" smtClean="0"/>
              <a:t>formerly known as anchor standards), </a:t>
            </a:r>
            <a:r>
              <a:rPr lang="en-US" dirty="0"/>
              <a:t>which are foundational to the ELA skills and progression of skills that ensure all students meet post-secondary and workforce expectations. </a:t>
            </a:r>
          </a:p>
          <a:p>
            <a:endParaRPr lang="en-US" dirty="0"/>
          </a:p>
        </p:txBody>
      </p:sp>
      <p:sp>
        <p:nvSpPr>
          <p:cNvPr id="2" name="Title 1"/>
          <p:cNvSpPr>
            <a:spLocks noGrp="1"/>
          </p:cNvSpPr>
          <p:nvPr>
            <p:ph type="title"/>
          </p:nvPr>
        </p:nvSpPr>
        <p:spPr/>
        <p:txBody>
          <a:bodyPr/>
          <a:lstStyle/>
          <a:p>
            <a:r>
              <a:rPr lang="en-US" sz="3000" dirty="0" smtClean="0"/>
              <a:t>The Focus on </a:t>
            </a:r>
            <a:r>
              <a:rPr lang="en-US" sz="3000" dirty="0"/>
              <a:t>the </a:t>
            </a:r>
            <a:r>
              <a:rPr lang="en-US" sz="3000" dirty="0" smtClean="0"/>
              <a:t>Student</a:t>
            </a:r>
            <a:endParaRPr lang="en-US" sz="3000" dirty="0"/>
          </a:p>
        </p:txBody>
      </p:sp>
      <p:pic>
        <p:nvPicPr>
          <p:cNvPr id="5"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09322" y="1524000"/>
            <a:ext cx="3944006" cy="3866265"/>
          </a:xfrm>
          <a:prstGeom prst="rect">
            <a:avLst/>
          </a:prstGeom>
          <a:noFill/>
          <a:ln>
            <a:solidFill>
              <a:schemeClr val="bg1"/>
            </a:solid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3311275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Focus of the Work</a:t>
            </a:r>
            <a:endParaRPr lang="en-US" dirty="0"/>
          </a:p>
        </p:txBody>
      </p:sp>
      <p:graphicFrame>
        <p:nvGraphicFramePr>
          <p:cNvPr id="6" name="Diagram 5"/>
          <p:cNvGraphicFramePr/>
          <p:nvPr>
            <p:extLst>
              <p:ext uri="{D42A27DB-BD31-4B8C-83A1-F6EECF244321}">
                <p14:modId xmlns:p14="http://schemas.microsoft.com/office/powerpoint/2010/main" val="1059780534"/>
              </p:ext>
            </p:extLst>
          </p:nvPr>
        </p:nvGraphicFramePr>
        <p:xfrm>
          <a:off x="152400" y="1295401"/>
          <a:ext cx="8534400" cy="45259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7352698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Knowledge</a:t>
            </a:r>
          </a:p>
          <a:p>
            <a:pPr lvl="1"/>
            <a:r>
              <a:rPr lang="en-US" dirty="0" smtClean="0"/>
              <a:t>Building knowledge through content rich literary and informational text</a:t>
            </a:r>
          </a:p>
          <a:p>
            <a:pPr marL="457200" lvl="1" indent="0">
              <a:buNone/>
            </a:pPr>
            <a:endParaRPr lang="en-US" dirty="0" smtClean="0"/>
          </a:p>
          <a:p>
            <a:r>
              <a:rPr lang="en-US" dirty="0" smtClean="0"/>
              <a:t>Text Complexity</a:t>
            </a:r>
            <a:endParaRPr lang="en-US" dirty="0" smtClean="0"/>
          </a:p>
          <a:p>
            <a:pPr lvl="1"/>
            <a:r>
              <a:rPr lang="en-US" dirty="0" smtClean="0"/>
              <a:t>Regular practice with complex text and its academic vocabulary</a:t>
            </a:r>
          </a:p>
          <a:p>
            <a:pPr marL="457200" lvl="1" indent="0">
              <a:buNone/>
            </a:pPr>
            <a:endParaRPr lang="en-US" dirty="0" smtClean="0"/>
          </a:p>
          <a:p>
            <a:r>
              <a:rPr lang="en-US" dirty="0" smtClean="0"/>
              <a:t>Evidence</a:t>
            </a:r>
          </a:p>
          <a:p>
            <a:pPr lvl="1"/>
            <a:r>
              <a:rPr lang="en-US" dirty="0" smtClean="0"/>
              <a:t>Reading and writing grounded in evidence from both literary and informational text</a:t>
            </a:r>
          </a:p>
          <a:p>
            <a:pPr lvl="1"/>
            <a:endParaRPr lang="en-US" dirty="0" smtClean="0"/>
          </a:p>
        </p:txBody>
      </p:sp>
      <p:sp>
        <p:nvSpPr>
          <p:cNvPr id="2" name="Title 1"/>
          <p:cNvSpPr>
            <a:spLocks noGrp="1"/>
          </p:cNvSpPr>
          <p:nvPr>
            <p:ph type="title"/>
          </p:nvPr>
        </p:nvSpPr>
        <p:spPr/>
        <p:txBody>
          <a:bodyPr/>
          <a:lstStyle/>
          <a:p>
            <a:r>
              <a:rPr lang="en-US" smtClean="0"/>
              <a:t>Focus of the Three Instructional Shifts</a:t>
            </a:r>
            <a:endParaRPr lang="en-US" dirty="0"/>
          </a:p>
        </p:txBody>
      </p:sp>
    </p:spTree>
    <p:extLst>
      <p:ext uri="{BB962C8B-B14F-4D97-AF65-F5344CB8AC3E}">
        <p14:creationId xmlns:p14="http://schemas.microsoft.com/office/powerpoint/2010/main" val="40967728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Focus of Progression of Skill Building</a:t>
            </a:r>
            <a:endParaRPr lang="en-US" dirty="0"/>
          </a:p>
        </p:txBody>
      </p:sp>
      <p:sp>
        <p:nvSpPr>
          <p:cNvPr id="6" name="Rounded Rectangle 5"/>
          <p:cNvSpPr/>
          <p:nvPr/>
        </p:nvSpPr>
        <p:spPr>
          <a:xfrm>
            <a:off x="1600200" y="1371600"/>
            <a:ext cx="7239000" cy="1219200"/>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 name="Oval 4"/>
          <p:cNvSpPr/>
          <p:nvPr/>
        </p:nvSpPr>
        <p:spPr>
          <a:xfrm>
            <a:off x="381000" y="1219200"/>
            <a:ext cx="1524000" cy="1524000"/>
          </a:xfrm>
          <a:prstGeom prst="ellipse">
            <a:avLst/>
          </a:prstGeom>
          <a:solidFill>
            <a:schemeClr val="tx2"/>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ounded Rectangle 7"/>
          <p:cNvSpPr/>
          <p:nvPr/>
        </p:nvSpPr>
        <p:spPr>
          <a:xfrm>
            <a:off x="1600200" y="3009900"/>
            <a:ext cx="7239000" cy="1219200"/>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Oval 8"/>
          <p:cNvSpPr/>
          <p:nvPr/>
        </p:nvSpPr>
        <p:spPr>
          <a:xfrm>
            <a:off x="381000" y="2857500"/>
            <a:ext cx="1524000" cy="1524000"/>
          </a:xfrm>
          <a:prstGeom prst="ellipse">
            <a:avLst/>
          </a:prstGeom>
          <a:solidFill>
            <a:schemeClr val="tx2"/>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Rounded Rectangle 9"/>
          <p:cNvSpPr/>
          <p:nvPr/>
        </p:nvSpPr>
        <p:spPr>
          <a:xfrm>
            <a:off x="1600200" y="4686300"/>
            <a:ext cx="7239000" cy="1219200"/>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381000" y="4533900"/>
            <a:ext cx="1524000" cy="1524000"/>
          </a:xfrm>
          <a:prstGeom prst="ellipse">
            <a:avLst/>
          </a:prstGeom>
          <a:solidFill>
            <a:schemeClr val="tx2"/>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TextBox 11"/>
          <p:cNvSpPr txBox="1"/>
          <p:nvPr/>
        </p:nvSpPr>
        <p:spPr>
          <a:xfrm>
            <a:off x="571500" y="1573709"/>
            <a:ext cx="1143000" cy="769441"/>
          </a:xfrm>
          <a:prstGeom prst="rect">
            <a:avLst/>
          </a:prstGeom>
          <a:noFill/>
        </p:spPr>
        <p:txBody>
          <a:bodyPr wrap="square" rtlCol="0">
            <a:spAutoFit/>
          </a:bodyPr>
          <a:lstStyle/>
          <a:p>
            <a:pPr algn="ctr"/>
            <a:r>
              <a:rPr lang="en-US" sz="4400" dirty="0" smtClean="0">
                <a:solidFill>
                  <a:prstClr val="white"/>
                </a:solidFill>
                <a:latin typeface="Open Sans" panose="020B0606030504020204" pitchFamily="34" charset="0"/>
                <a:ea typeface="Open Sans" panose="020B0606030504020204" pitchFamily="34" charset="0"/>
                <a:cs typeface="Open Sans" panose="020B0606030504020204" pitchFamily="34" charset="0"/>
              </a:rPr>
              <a:t>K-5</a:t>
            </a:r>
            <a:endParaRPr lang="en-US" sz="4400"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3" name="TextBox 12"/>
          <p:cNvSpPr txBox="1"/>
          <p:nvPr/>
        </p:nvSpPr>
        <p:spPr>
          <a:xfrm>
            <a:off x="571500" y="3239495"/>
            <a:ext cx="1143000" cy="769441"/>
          </a:xfrm>
          <a:prstGeom prst="rect">
            <a:avLst/>
          </a:prstGeom>
          <a:noFill/>
        </p:spPr>
        <p:txBody>
          <a:bodyPr wrap="square" rtlCol="0">
            <a:spAutoFit/>
          </a:bodyPr>
          <a:lstStyle/>
          <a:p>
            <a:pPr algn="ctr"/>
            <a:r>
              <a:rPr lang="en-US" sz="4400" dirty="0" smtClean="0">
                <a:solidFill>
                  <a:prstClr val="white"/>
                </a:solidFill>
                <a:latin typeface="Open Sans" panose="020B0606030504020204" pitchFamily="34" charset="0"/>
                <a:ea typeface="Open Sans" panose="020B0606030504020204" pitchFamily="34" charset="0"/>
                <a:cs typeface="Open Sans" panose="020B0606030504020204" pitchFamily="34" charset="0"/>
              </a:rPr>
              <a:t>6-8</a:t>
            </a:r>
            <a:endParaRPr lang="en-US" sz="4400"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4" name="TextBox 13"/>
          <p:cNvSpPr txBox="1"/>
          <p:nvPr/>
        </p:nvSpPr>
        <p:spPr>
          <a:xfrm>
            <a:off x="457200" y="4911179"/>
            <a:ext cx="1333500" cy="769441"/>
          </a:xfrm>
          <a:prstGeom prst="rect">
            <a:avLst/>
          </a:prstGeom>
          <a:noFill/>
        </p:spPr>
        <p:txBody>
          <a:bodyPr wrap="square" rtlCol="0">
            <a:spAutoFit/>
          </a:bodyPr>
          <a:lstStyle/>
          <a:p>
            <a:pPr algn="ctr"/>
            <a:r>
              <a:rPr lang="en-US" sz="4400" dirty="0" smtClean="0">
                <a:solidFill>
                  <a:prstClr val="white"/>
                </a:solidFill>
                <a:latin typeface="Open Sans" panose="020B0606030504020204" pitchFamily="34" charset="0"/>
                <a:ea typeface="Open Sans" panose="020B0606030504020204" pitchFamily="34" charset="0"/>
                <a:cs typeface="Open Sans" panose="020B0606030504020204" pitchFamily="34" charset="0"/>
              </a:rPr>
              <a:t>9-12</a:t>
            </a:r>
            <a:endParaRPr lang="en-US" sz="4400"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TextBox 14"/>
          <p:cNvSpPr txBox="1"/>
          <p:nvPr/>
        </p:nvSpPr>
        <p:spPr>
          <a:xfrm>
            <a:off x="2057400" y="1520023"/>
            <a:ext cx="6248400" cy="830997"/>
          </a:xfrm>
          <a:prstGeom prst="rect">
            <a:avLst/>
          </a:prstGeom>
          <a:noFill/>
        </p:spPr>
        <p:txBody>
          <a:bodyPr wrap="square" rtlCol="0">
            <a:spAutoFit/>
          </a:bodyPr>
          <a:lstStyle/>
          <a:p>
            <a:r>
              <a:rPr lang="en-US" sz="2400" dirty="0" smtClean="0">
                <a:solidFill>
                  <a:prstClr val="black"/>
                </a:solidFill>
                <a:latin typeface="Open Sans" panose="020B0606030504020204" pitchFamily="34" charset="0"/>
                <a:ea typeface="Open Sans" panose="020B0606030504020204" pitchFamily="34" charset="0"/>
                <a:cs typeface="Open Sans" panose="020B0606030504020204" pitchFamily="34" charset="0"/>
              </a:rPr>
              <a:t>The </a:t>
            </a:r>
            <a:r>
              <a:rPr lang="en-US" sz="2400" dirty="0">
                <a:solidFill>
                  <a:prstClr val="black"/>
                </a:solidFill>
                <a:latin typeface="Open Sans" panose="020B0606030504020204" pitchFamily="34" charset="0"/>
                <a:ea typeface="Open Sans" panose="020B0606030504020204" pitchFamily="34" charset="0"/>
                <a:cs typeface="Open Sans" panose="020B0606030504020204" pitchFamily="34" charset="0"/>
              </a:rPr>
              <a:t>standards lay a solid foundation for reading and </a:t>
            </a:r>
            <a:r>
              <a:rPr lang="en-US" sz="2400" dirty="0" smtClean="0">
                <a:solidFill>
                  <a:prstClr val="black"/>
                </a:solidFill>
                <a:latin typeface="Open Sans" panose="020B0606030504020204" pitchFamily="34" charset="0"/>
                <a:ea typeface="Open Sans" panose="020B0606030504020204" pitchFamily="34" charset="0"/>
                <a:cs typeface="Open Sans" panose="020B0606030504020204" pitchFamily="34" charset="0"/>
              </a:rPr>
              <a:t>writing.</a:t>
            </a:r>
            <a:endParaRPr lang="en-US" sz="2400" dirty="0">
              <a:solidFill>
                <a:prstClr val="black"/>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6" name="TextBox 15"/>
          <p:cNvSpPr txBox="1"/>
          <p:nvPr/>
        </p:nvSpPr>
        <p:spPr>
          <a:xfrm>
            <a:off x="2019300" y="3142446"/>
            <a:ext cx="6819900" cy="830997"/>
          </a:xfrm>
          <a:prstGeom prst="rect">
            <a:avLst/>
          </a:prstGeom>
          <a:noFill/>
        </p:spPr>
        <p:txBody>
          <a:bodyPr wrap="square" rtlCol="0">
            <a:spAutoFit/>
          </a:bodyPr>
          <a:lstStyle/>
          <a:p>
            <a:r>
              <a:rPr lang="en-US" sz="2400" dirty="0" smtClean="0">
                <a:solidFill>
                  <a:prstClr val="black"/>
                </a:solidFill>
                <a:latin typeface="Open Sans" panose="020B0606030504020204" pitchFamily="34" charset="0"/>
                <a:ea typeface="Open Sans" panose="020B0606030504020204" pitchFamily="34" charset="0"/>
                <a:cs typeface="Open Sans" panose="020B0606030504020204" pitchFamily="34" charset="0"/>
              </a:rPr>
              <a:t>The </a:t>
            </a:r>
            <a:r>
              <a:rPr lang="en-US" sz="2400" dirty="0">
                <a:solidFill>
                  <a:prstClr val="black"/>
                </a:solidFill>
                <a:latin typeface="Open Sans" panose="020B0606030504020204" pitchFamily="34" charset="0"/>
                <a:ea typeface="Open Sans" panose="020B0606030504020204" pitchFamily="34" charset="0"/>
                <a:cs typeface="Open Sans" panose="020B0606030504020204" pitchFamily="34" charset="0"/>
              </a:rPr>
              <a:t>standards reinforce </a:t>
            </a:r>
            <a:r>
              <a:rPr lang="en-US" sz="2400" dirty="0" smtClean="0">
                <a:solidFill>
                  <a:prstClr val="black"/>
                </a:solidFill>
                <a:latin typeface="Open Sans" panose="020B0606030504020204" pitchFamily="34" charset="0"/>
                <a:ea typeface="Open Sans" panose="020B0606030504020204" pitchFamily="34" charset="0"/>
                <a:cs typeface="Open Sans" panose="020B0606030504020204" pitchFamily="34" charset="0"/>
              </a:rPr>
              <a:t>this </a:t>
            </a:r>
            <a:r>
              <a:rPr lang="en-US" sz="2400" dirty="0">
                <a:solidFill>
                  <a:prstClr val="black"/>
                </a:solidFill>
                <a:latin typeface="Open Sans" panose="020B0606030504020204" pitchFamily="34" charset="0"/>
                <a:ea typeface="Open Sans" panose="020B0606030504020204" pitchFamily="34" charset="0"/>
                <a:cs typeface="Open Sans" panose="020B0606030504020204" pitchFamily="34" charset="0"/>
              </a:rPr>
              <a:t>foundation while increasing the complexity of texts and </a:t>
            </a:r>
            <a:r>
              <a:rPr lang="en-US" sz="2400" dirty="0" smtClean="0">
                <a:solidFill>
                  <a:prstClr val="black"/>
                </a:solidFill>
                <a:latin typeface="Open Sans" panose="020B0606030504020204" pitchFamily="34" charset="0"/>
                <a:ea typeface="Open Sans" panose="020B0606030504020204" pitchFamily="34" charset="0"/>
                <a:cs typeface="Open Sans" panose="020B0606030504020204" pitchFamily="34" charset="0"/>
              </a:rPr>
              <a:t>tasks.</a:t>
            </a:r>
            <a:endParaRPr lang="en-US" sz="2400" dirty="0">
              <a:solidFill>
                <a:prstClr val="black"/>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7" name="TextBox 16"/>
          <p:cNvSpPr txBox="1"/>
          <p:nvPr/>
        </p:nvSpPr>
        <p:spPr>
          <a:xfrm>
            <a:off x="2057400" y="4818845"/>
            <a:ext cx="6248400" cy="830997"/>
          </a:xfrm>
          <a:prstGeom prst="rect">
            <a:avLst/>
          </a:prstGeom>
          <a:noFill/>
        </p:spPr>
        <p:txBody>
          <a:bodyPr wrap="square" rtlCol="0">
            <a:spAutoFit/>
          </a:bodyPr>
          <a:lstStyle/>
          <a:p>
            <a:r>
              <a:rPr lang="en-US" sz="2400" dirty="0" smtClean="0">
                <a:solidFill>
                  <a:prstClr val="black"/>
                </a:solidFill>
                <a:latin typeface="Open Sans" panose="020B0606030504020204" pitchFamily="34" charset="0"/>
                <a:ea typeface="Open Sans" panose="020B0606030504020204" pitchFamily="34" charset="0"/>
                <a:cs typeface="Open Sans" panose="020B0606030504020204" pitchFamily="34" charset="0"/>
              </a:rPr>
              <a:t>The </a:t>
            </a:r>
            <a:r>
              <a:rPr lang="en-US" sz="2400" dirty="0">
                <a:solidFill>
                  <a:prstClr val="black"/>
                </a:solidFill>
                <a:latin typeface="Open Sans" panose="020B0606030504020204" pitchFamily="34" charset="0"/>
                <a:ea typeface="Open Sans" panose="020B0606030504020204" pitchFamily="34" charset="0"/>
                <a:cs typeface="Open Sans" panose="020B0606030504020204" pitchFamily="34" charset="0"/>
              </a:rPr>
              <a:t>standards build on sophistication and </a:t>
            </a:r>
            <a:r>
              <a:rPr lang="en-US" sz="2400" dirty="0" smtClean="0">
                <a:solidFill>
                  <a:prstClr val="black"/>
                </a:solidFill>
                <a:latin typeface="Open Sans" panose="020B0606030504020204" pitchFamily="34" charset="0"/>
                <a:ea typeface="Open Sans" panose="020B0606030504020204" pitchFamily="34" charset="0"/>
                <a:cs typeface="Open Sans" panose="020B0606030504020204" pitchFamily="34" charset="0"/>
              </a:rPr>
              <a:t>style.</a:t>
            </a:r>
            <a:endParaRPr lang="en-US" sz="2400" dirty="0">
              <a:solidFill>
                <a:prstClr val="black"/>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402898871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000" dirty="0" smtClean="0"/>
              <a:t>What </a:t>
            </a:r>
            <a:r>
              <a:rPr lang="en-US" sz="4000" u="sng" dirty="0" smtClean="0"/>
              <a:t>Has</a:t>
            </a:r>
            <a:r>
              <a:rPr lang="en-US" sz="4000" dirty="0" smtClean="0"/>
              <a:t> Changed</a:t>
            </a:r>
            <a:endParaRPr lang="en-US" sz="4000" dirty="0"/>
          </a:p>
        </p:txBody>
      </p:sp>
    </p:spTree>
    <p:extLst>
      <p:ext uri="{BB962C8B-B14F-4D97-AF65-F5344CB8AC3E}">
        <p14:creationId xmlns:p14="http://schemas.microsoft.com/office/powerpoint/2010/main" val="87618883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TN ELA Academic Standards: Five Strands</a:t>
            </a:r>
            <a:endParaRPr lang="en-US" dirty="0"/>
          </a:p>
        </p:txBody>
      </p:sp>
      <p:sp>
        <p:nvSpPr>
          <p:cNvPr id="4" name="Rounded Rectangle 3"/>
          <p:cNvSpPr/>
          <p:nvPr/>
        </p:nvSpPr>
        <p:spPr>
          <a:xfrm>
            <a:off x="838200" y="1289047"/>
            <a:ext cx="7924800" cy="68580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 name="Rounded Rectangle 4"/>
          <p:cNvSpPr/>
          <p:nvPr/>
        </p:nvSpPr>
        <p:spPr>
          <a:xfrm>
            <a:off x="876300" y="2286000"/>
            <a:ext cx="7924800" cy="68580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Rounded Rectangle 5"/>
          <p:cNvSpPr/>
          <p:nvPr/>
        </p:nvSpPr>
        <p:spPr>
          <a:xfrm>
            <a:off x="876300" y="3257540"/>
            <a:ext cx="7924800" cy="68580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Rounded Rectangle 6"/>
          <p:cNvSpPr/>
          <p:nvPr/>
        </p:nvSpPr>
        <p:spPr>
          <a:xfrm>
            <a:off x="876300" y="4267186"/>
            <a:ext cx="7924800" cy="68580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ounded Rectangle 7"/>
          <p:cNvSpPr/>
          <p:nvPr/>
        </p:nvSpPr>
        <p:spPr>
          <a:xfrm>
            <a:off x="876300" y="5216506"/>
            <a:ext cx="7924800" cy="68580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TextBox 8"/>
          <p:cNvSpPr txBox="1"/>
          <p:nvPr/>
        </p:nvSpPr>
        <p:spPr>
          <a:xfrm>
            <a:off x="1143000" y="1330323"/>
            <a:ext cx="7391400" cy="523220"/>
          </a:xfrm>
          <a:prstGeom prst="rect">
            <a:avLst/>
          </a:prstGeom>
          <a:noFill/>
        </p:spPr>
        <p:txBody>
          <a:bodyPr wrap="square" rtlCol="0">
            <a:spAutoFit/>
          </a:bodyPr>
          <a:lstStyle/>
          <a:p>
            <a:pPr algn="ctr"/>
            <a:r>
              <a:rPr lang="en-US" sz="2800" dirty="0" smtClean="0">
                <a:solidFill>
                  <a:prstClr val="white"/>
                </a:solidFill>
                <a:latin typeface="Arial" charset="0"/>
                <a:ea typeface="Arial" charset="0"/>
                <a:cs typeface="Arial" charset="0"/>
              </a:rPr>
              <a:t>K-5 foundational literacy</a:t>
            </a:r>
            <a:endParaRPr lang="en-US" sz="2800" dirty="0">
              <a:solidFill>
                <a:prstClr val="white"/>
              </a:solidFill>
              <a:latin typeface="Arial" charset="0"/>
              <a:ea typeface="Arial" charset="0"/>
              <a:cs typeface="Arial" charset="0"/>
            </a:endParaRPr>
          </a:p>
        </p:txBody>
      </p:sp>
      <p:sp>
        <p:nvSpPr>
          <p:cNvPr id="10" name="TextBox 9"/>
          <p:cNvSpPr txBox="1"/>
          <p:nvPr/>
        </p:nvSpPr>
        <p:spPr>
          <a:xfrm>
            <a:off x="1143000" y="2372380"/>
            <a:ext cx="7391400" cy="523220"/>
          </a:xfrm>
          <a:prstGeom prst="rect">
            <a:avLst/>
          </a:prstGeom>
          <a:noFill/>
        </p:spPr>
        <p:txBody>
          <a:bodyPr wrap="square" rtlCol="0">
            <a:spAutoFit/>
          </a:bodyPr>
          <a:lstStyle/>
          <a:p>
            <a:pPr algn="ctr"/>
            <a:r>
              <a:rPr lang="en-US" sz="2800" dirty="0" smtClean="0">
                <a:solidFill>
                  <a:prstClr val="white"/>
                </a:solidFill>
                <a:latin typeface="Arial" charset="0"/>
                <a:ea typeface="Arial" charset="0"/>
                <a:cs typeface="Arial" charset="0"/>
              </a:rPr>
              <a:t>6-12 language</a:t>
            </a:r>
            <a:endParaRPr lang="en-US" sz="2800" dirty="0">
              <a:solidFill>
                <a:prstClr val="white"/>
              </a:solidFill>
              <a:latin typeface="Arial" charset="0"/>
              <a:ea typeface="Arial" charset="0"/>
              <a:cs typeface="Arial" charset="0"/>
            </a:endParaRPr>
          </a:p>
        </p:txBody>
      </p:sp>
      <p:sp>
        <p:nvSpPr>
          <p:cNvPr id="11" name="TextBox 10"/>
          <p:cNvSpPr txBox="1"/>
          <p:nvPr/>
        </p:nvSpPr>
        <p:spPr>
          <a:xfrm>
            <a:off x="876300" y="3320433"/>
            <a:ext cx="7924800" cy="523220"/>
          </a:xfrm>
          <a:prstGeom prst="rect">
            <a:avLst/>
          </a:prstGeom>
          <a:solidFill>
            <a:schemeClr val="tx1"/>
          </a:solidFill>
        </p:spPr>
        <p:txBody>
          <a:bodyPr wrap="square" rtlCol="0">
            <a:spAutoFit/>
          </a:bodyPr>
          <a:lstStyle/>
          <a:p>
            <a:pPr algn="ctr"/>
            <a:r>
              <a:rPr lang="en-US" sz="2800" dirty="0" smtClean="0">
                <a:solidFill>
                  <a:prstClr val="white"/>
                </a:solidFill>
                <a:latin typeface="Arial" charset="0"/>
                <a:ea typeface="Arial" charset="0"/>
                <a:cs typeface="Arial" charset="0"/>
              </a:rPr>
              <a:t>K-12 reading (literature &amp; informational text)</a:t>
            </a:r>
            <a:endParaRPr lang="en-US" sz="2800" dirty="0">
              <a:solidFill>
                <a:prstClr val="white"/>
              </a:solidFill>
              <a:latin typeface="Arial" charset="0"/>
              <a:ea typeface="Arial" charset="0"/>
              <a:cs typeface="Arial" charset="0"/>
            </a:endParaRPr>
          </a:p>
        </p:txBody>
      </p:sp>
      <p:sp>
        <p:nvSpPr>
          <p:cNvPr id="12" name="TextBox 11"/>
          <p:cNvSpPr txBox="1"/>
          <p:nvPr/>
        </p:nvSpPr>
        <p:spPr>
          <a:xfrm>
            <a:off x="1104900" y="4348476"/>
            <a:ext cx="7391400" cy="523220"/>
          </a:xfrm>
          <a:prstGeom prst="rect">
            <a:avLst/>
          </a:prstGeom>
          <a:noFill/>
        </p:spPr>
        <p:txBody>
          <a:bodyPr wrap="square" rtlCol="0">
            <a:spAutoFit/>
          </a:bodyPr>
          <a:lstStyle/>
          <a:p>
            <a:pPr algn="ctr"/>
            <a:r>
              <a:rPr lang="en-US" sz="2800" dirty="0" smtClean="0">
                <a:solidFill>
                  <a:prstClr val="white"/>
                </a:solidFill>
                <a:latin typeface="Arial" charset="0"/>
                <a:ea typeface="Arial" charset="0"/>
                <a:cs typeface="Arial" charset="0"/>
              </a:rPr>
              <a:t>K-12 speaking and listening</a:t>
            </a:r>
            <a:endParaRPr lang="en-US" sz="2800" dirty="0">
              <a:solidFill>
                <a:prstClr val="white"/>
              </a:solidFill>
              <a:latin typeface="Arial" charset="0"/>
              <a:ea typeface="Arial" charset="0"/>
              <a:cs typeface="Arial" charset="0"/>
            </a:endParaRPr>
          </a:p>
        </p:txBody>
      </p:sp>
      <p:sp>
        <p:nvSpPr>
          <p:cNvPr id="13" name="TextBox 12"/>
          <p:cNvSpPr txBox="1"/>
          <p:nvPr/>
        </p:nvSpPr>
        <p:spPr>
          <a:xfrm>
            <a:off x="1104900" y="5297796"/>
            <a:ext cx="7391400" cy="523220"/>
          </a:xfrm>
          <a:prstGeom prst="rect">
            <a:avLst/>
          </a:prstGeom>
          <a:noFill/>
        </p:spPr>
        <p:txBody>
          <a:bodyPr wrap="square" rtlCol="0">
            <a:spAutoFit/>
          </a:bodyPr>
          <a:lstStyle/>
          <a:p>
            <a:pPr algn="ctr"/>
            <a:r>
              <a:rPr lang="en-US" sz="2800" dirty="0" smtClean="0">
                <a:solidFill>
                  <a:prstClr val="white"/>
                </a:solidFill>
                <a:latin typeface="Arial" charset="0"/>
                <a:ea typeface="Arial" charset="0"/>
                <a:cs typeface="Arial" charset="0"/>
              </a:rPr>
              <a:t>K-12 writing</a:t>
            </a:r>
            <a:endParaRPr lang="en-US" sz="2800" dirty="0">
              <a:solidFill>
                <a:prstClr val="white"/>
              </a:solidFill>
              <a:latin typeface="Arial" charset="0"/>
              <a:ea typeface="Arial" charset="0"/>
              <a:cs typeface="Arial" charset="0"/>
            </a:endParaRPr>
          </a:p>
        </p:txBody>
      </p:sp>
      <p:sp>
        <p:nvSpPr>
          <p:cNvPr id="14" name="TextBox 13"/>
          <p:cNvSpPr txBox="1"/>
          <p:nvPr/>
        </p:nvSpPr>
        <p:spPr>
          <a:xfrm>
            <a:off x="171450" y="1253379"/>
            <a:ext cx="609600" cy="677108"/>
          </a:xfrm>
          <a:prstGeom prst="rect">
            <a:avLst/>
          </a:prstGeom>
          <a:noFill/>
        </p:spPr>
        <p:txBody>
          <a:bodyPr wrap="square" rtlCol="0">
            <a:spAutoFit/>
          </a:bodyPr>
          <a:lstStyle/>
          <a:p>
            <a:pPr algn="ctr"/>
            <a:r>
              <a:rPr lang="en-US" sz="3800" b="1" dirty="0">
                <a:solidFill>
                  <a:srgbClr val="FF0000"/>
                </a:solidFill>
                <a:latin typeface="Arial" charset="0"/>
                <a:ea typeface="Arial" charset="0"/>
                <a:cs typeface="Arial" charset="0"/>
              </a:rPr>
              <a:t>1</a:t>
            </a:r>
          </a:p>
        </p:txBody>
      </p:sp>
      <p:sp>
        <p:nvSpPr>
          <p:cNvPr id="15" name="TextBox 14"/>
          <p:cNvSpPr txBox="1"/>
          <p:nvPr/>
        </p:nvSpPr>
        <p:spPr>
          <a:xfrm>
            <a:off x="171450" y="2223097"/>
            <a:ext cx="609600" cy="677108"/>
          </a:xfrm>
          <a:prstGeom prst="rect">
            <a:avLst/>
          </a:prstGeom>
          <a:noFill/>
        </p:spPr>
        <p:txBody>
          <a:bodyPr wrap="square" rtlCol="0">
            <a:spAutoFit/>
          </a:bodyPr>
          <a:lstStyle/>
          <a:p>
            <a:pPr algn="ctr"/>
            <a:r>
              <a:rPr lang="en-US" sz="3800" b="1" dirty="0" smtClean="0">
                <a:solidFill>
                  <a:srgbClr val="FF0000"/>
                </a:solidFill>
                <a:latin typeface="Arial" charset="0"/>
                <a:ea typeface="Arial" charset="0"/>
                <a:cs typeface="Arial" charset="0"/>
              </a:rPr>
              <a:t>2</a:t>
            </a:r>
            <a:endParaRPr lang="en-US" sz="3800" b="1" dirty="0">
              <a:solidFill>
                <a:srgbClr val="FF0000"/>
              </a:solidFill>
              <a:latin typeface="Arial" charset="0"/>
              <a:ea typeface="Arial" charset="0"/>
              <a:cs typeface="Arial" charset="0"/>
            </a:endParaRPr>
          </a:p>
        </p:txBody>
      </p:sp>
      <p:sp>
        <p:nvSpPr>
          <p:cNvPr id="16" name="TextBox 15"/>
          <p:cNvSpPr txBox="1"/>
          <p:nvPr/>
        </p:nvSpPr>
        <p:spPr>
          <a:xfrm>
            <a:off x="171450" y="3192816"/>
            <a:ext cx="609600" cy="677108"/>
          </a:xfrm>
          <a:prstGeom prst="rect">
            <a:avLst/>
          </a:prstGeom>
          <a:noFill/>
        </p:spPr>
        <p:txBody>
          <a:bodyPr wrap="square" rtlCol="0">
            <a:spAutoFit/>
          </a:bodyPr>
          <a:lstStyle/>
          <a:p>
            <a:pPr algn="ctr"/>
            <a:r>
              <a:rPr lang="en-US" sz="3800" b="1" dirty="0" smtClean="0">
                <a:solidFill>
                  <a:srgbClr val="FF0000"/>
                </a:solidFill>
                <a:latin typeface="Arial" charset="0"/>
                <a:ea typeface="Arial" charset="0"/>
                <a:cs typeface="Arial" charset="0"/>
              </a:rPr>
              <a:t>3</a:t>
            </a:r>
            <a:endParaRPr lang="en-US" sz="3800" b="1" dirty="0">
              <a:solidFill>
                <a:srgbClr val="FF0000"/>
              </a:solidFill>
              <a:latin typeface="Arial" charset="0"/>
              <a:ea typeface="Arial" charset="0"/>
              <a:cs typeface="Arial" charset="0"/>
            </a:endParaRPr>
          </a:p>
        </p:txBody>
      </p:sp>
      <p:sp>
        <p:nvSpPr>
          <p:cNvPr id="17" name="TextBox 16"/>
          <p:cNvSpPr txBox="1"/>
          <p:nvPr/>
        </p:nvSpPr>
        <p:spPr>
          <a:xfrm>
            <a:off x="171450" y="4162535"/>
            <a:ext cx="609600" cy="677108"/>
          </a:xfrm>
          <a:prstGeom prst="rect">
            <a:avLst/>
          </a:prstGeom>
          <a:noFill/>
        </p:spPr>
        <p:txBody>
          <a:bodyPr wrap="square" rtlCol="0">
            <a:spAutoFit/>
          </a:bodyPr>
          <a:lstStyle/>
          <a:p>
            <a:pPr algn="ctr"/>
            <a:r>
              <a:rPr lang="en-US" sz="3800" b="1" dirty="0" smtClean="0">
                <a:solidFill>
                  <a:srgbClr val="FF0000"/>
                </a:solidFill>
                <a:latin typeface="Arial" charset="0"/>
                <a:ea typeface="Arial" charset="0"/>
                <a:cs typeface="Arial" charset="0"/>
              </a:rPr>
              <a:t>4</a:t>
            </a:r>
            <a:endParaRPr lang="en-US" sz="3800" b="1" dirty="0">
              <a:solidFill>
                <a:srgbClr val="FF0000"/>
              </a:solidFill>
              <a:latin typeface="Arial" charset="0"/>
              <a:ea typeface="Arial" charset="0"/>
              <a:cs typeface="Arial" charset="0"/>
            </a:endParaRPr>
          </a:p>
        </p:txBody>
      </p:sp>
      <p:sp>
        <p:nvSpPr>
          <p:cNvPr id="18" name="TextBox 17"/>
          <p:cNvSpPr txBox="1"/>
          <p:nvPr/>
        </p:nvSpPr>
        <p:spPr>
          <a:xfrm>
            <a:off x="171450" y="5132254"/>
            <a:ext cx="609600" cy="677108"/>
          </a:xfrm>
          <a:prstGeom prst="rect">
            <a:avLst/>
          </a:prstGeom>
          <a:noFill/>
        </p:spPr>
        <p:txBody>
          <a:bodyPr wrap="square" rtlCol="0">
            <a:spAutoFit/>
          </a:bodyPr>
          <a:lstStyle/>
          <a:p>
            <a:pPr algn="ctr"/>
            <a:r>
              <a:rPr lang="en-US" sz="3800" b="1" dirty="0" smtClean="0">
                <a:solidFill>
                  <a:srgbClr val="FF0000"/>
                </a:solidFill>
                <a:latin typeface="Arial" charset="0"/>
                <a:ea typeface="Arial" charset="0"/>
                <a:cs typeface="Arial" charset="0"/>
              </a:rPr>
              <a:t>5</a:t>
            </a:r>
            <a:endParaRPr lang="en-US" sz="3800" b="1" dirty="0">
              <a:solidFill>
                <a:srgbClr val="FF0000"/>
              </a:solidFill>
              <a:latin typeface="Arial" charset="0"/>
              <a:ea typeface="Arial" charset="0"/>
              <a:cs typeface="Arial" charset="0"/>
            </a:endParaRPr>
          </a:p>
        </p:txBody>
      </p:sp>
    </p:spTree>
    <p:extLst>
      <p:ext uri="{BB962C8B-B14F-4D97-AF65-F5344CB8AC3E}">
        <p14:creationId xmlns:p14="http://schemas.microsoft.com/office/powerpoint/2010/main" val="162606769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Revisions to ELA Standards</a:t>
            </a:r>
            <a:endParaRPr lang="en-US" dirty="0"/>
          </a:p>
        </p:txBody>
      </p:sp>
      <p:sp>
        <p:nvSpPr>
          <p:cNvPr id="8" name="Rounded Rectangle 7"/>
          <p:cNvSpPr/>
          <p:nvPr/>
        </p:nvSpPr>
        <p:spPr>
          <a:xfrm>
            <a:off x="685800" y="1447800"/>
            <a:ext cx="8153400" cy="419100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9" name="Rounded Rectangle 8"/>
          <p:cNvSpPr/>
          <p:nvPr/>
        </p:nvSpPr>
        <p:spPr>
          <a:xfrm>
            <a:off x="285750" y="1905000"/>
            <a:ext cx="1466850" cy="3124200"/>
          </a:xfrm>
          <a:prstGeom prst="roundRect">
            <a:avLst/>
          </a:prstGeom>
          <a:solidFill>
            <a:srgbClr val="C00000"/>
          </a:solidFill>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0" name="TextBox 9"/>
          <p:cNvSpPr txBox="1"/>
          <p:nvPr/>
        </p:nvSpPr>
        <p:spPr>
          <a:xfrm>
            <a:off x="285750" y="2713047"/>
            <a:ext cx="1447800" cy="1508105"/>
          </a:xfrm>
          <a:prstGeom prst="rect">
            <a:avLst/>
          </a:prstGeom>
          <a:noFill/>
        </p:spPr>
        <p:txBody>
          <a:bodyPr wrap="square" rtlCol="0">
            <a:spAutoFit/>
          </a:bodyPr>
          <a:lstStyle/>
          <a:p>
            <a:pPr algn="ctr"/>
            <a:r>
              <a:rPr lang="en-US" sz="2400" smtClean="0">
                <a:solidFill>
                  <a:srgbClr val="FFFFFF"/>
                </a:solidFill>
                <a:latin typeface="Arial" charset="0"/>
                <a:ea typeface="Arial" charset="0"/>
                <a:cs typeface="Arial" charset="0"/>
              </a:rPr>
              <a:t>Specific to</a:t>
            </a:r>
          </a:p>
          <a:p>
            <a:pPr algn="ctr"/>
            <a:r>
              <a:rPr lang="en-US" sz="4400" dirty="0" smtClean="0">
                <a:solidFill>
                  <a:srgbClr val="FFFFFF"/>
                </a:solidFill>
                <a:latin typeface="Arial" charset="0"/>
                <a:ea typeface="Arial" charset="0"/>
                <a:cs typeface="Arial" charset="0"/>
              </a:rPr>
              <a:t>K-5</a:t>
            </a:r>
            <a:endParaRPr lang="en-US" sz="4400" dirty="0">
              <a:solidFill>
                <a:srgbClr val="FFFFFF"/>
              </a:solidFill>
              <a:latin typeface="Arial" charset="0"/>
              <a:ea typeface="Arial" charset="0"/>
              <a:cs typeface="Arial" charset="0"/>
            </a:endParaRPr>
          </a:p>
        </p:txBody>
      </p:sp>
      <p:sp>
        <p:nvSpPr>
          <p:cNvPr id="12" name="TextBox 11"/>
          <p:cNvSpPr txBox="1"/>
          <p:nvPr/>
        </p:nvSpPr>
        <p:spPr>
          <a:xfrm>
            <a:off x="1943100" y="2019806"/>
            <a:ext cx="6705600" cy="2246769"/>
          </a:xfrm>
          <a:prstGeom prst="rect">
            <a:avLst/>
          </a:prstGeom>
          <a:noFill/>
        </p:spPr>
        <p:txBody>
          <a:bodyPr wrap="square" rtlCol="0">
            <a:spAutoFit/>
          </a:bodyPr>
          <a:lstStyle/>
          <a:p>
            <a:pPr marL="457200" indent="-457200">
              <a:buFont typeface="Arial" charset="0"/>
              <a:buChar char="•"/>
            </a:pPr>
            <a:r>
              <a:rPr lang="en-US" sz="2800" dirty="0" smtClean="0">
                <a:solidFill>
                  <a:srgbClr val="FFFFFF"/>
                </a:solidFill>
                <a:latin typeface="Open Sans" charset="0"/>
                <a:ea typeface="Open Sans" charset="0"/>
                <a:cs typeface="Open Sans" charset="0"/>
              </a:rPr>
              <a:t>New foundational literacy strand in which the foundational standards are embedded </a:t>
            </a:r>
            <a:endParaRPr lang="en-US" sz="2800" dirty="0">
              <a:solidFill>
                <a:srgbClr val="FFFFFF"/>
              </a:solidFill>
              <a:latin typeface="Open Sans" charset="0"/>
              <a:ea typeface="Open Sans" charset="0"/>
              <a:cs typeface="Open Sans" charset="0"/>
            </a:endParaRPr>
          </a:p>
          <a:p>
            <a:pPr marL="457200" indent="-457200">
              <a:buFont typeface="Arial" charset="0"/>
              <a:buChar char="•"/>
            </a:pPr>
            <a:r>
              <a:rPr lang="en-US" sz="2800" dirty="0" smtClean="0">
                <a:solidFill>
                  <a:srgbClr val="FFFFFF"/>
                </a:solidFill>
                <a:latin typeface="Open Sans" charset="0"/>
                <a:ea typeface="Open Sans" charset="0"/>
                <a:cs typeface="Open Sans" charset="0"/>
              </a:rPr>
              <a:t>New heightened </a:t>
            </a:r>
            <a:r>
              <a:rPr lang="en-US" sz="2800" dirty="0">
                <a:solidFill>
                  <a:srgbClr val="FFFFFF"/>
                </a:solidFill>
                <a:latin typeface="Open Sans" charset="0"/>
                <a:ea typeface="Open Sans" charset="0"/>
                <a:cs typeface="Open Sans" charset="0"/>
              </a:rPr>
              <a:t>emphasis on  </a:t>
            </a:r>
            <a:r>
              <a:rPr lang="en-US" sz="2800" dirty="0" smtClean="0">
                <a:solidFill>
                  <a:srgbClr val="FFFFFF"/>
                </a:solidFill>
                <a:latin typeface="Open Sans" charset="0"/>
                <a:ea typeface="Open Sans" charset="0"/>
                <a:cs typeface="Open Sans" charset="0"/>
              </a:rPr>
              <a:t>writing</a:t>
            </a:r>
            <a:endParaRPr lang="en-US" sz="2800" dirty="0">
              <a:solidFill>
                <a:srgbClr val="FFFFFF"/>
              </a:solidFill>
              <a:latin typeface="Open Sans" charset="0"/>
              <a:ea typeface="Open Sans" charset="0"/>
              <a:cs typeface="Open Sans" charset="0"/>
            </a:endParaRPr>
          </a:p>
        </p:txBody>
      </p:sp>
    </p:spTree>
    <p:extLst>
      <p:ext uri="{BB962C8B-B14F-4D97-AF65-F5344CB8AC3E}">
        <p14:creationId xmlns:p14="http://schemas.microsoft.com/office/powerpoint/2010/main" val="18068771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28600"/>
            <a:ext cx="8305800" cy="914400"/>
          </a:xfrm>
        </p:spPr>
        <p:txBody>
          <a:bodyPr/>
          <a:lstStyle/>
          <a:p>
            <a:r>
              <a:rPr lang="en-US" dirty="0" smtClean="0"/>
              <a:t>Agenda</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3944090224"/>
              </p:ext>
            </p:extLst>
          </p:nvPr>
        </p:nvGraphicFramePr>
        <p:xfrm>
          <a:off x="500268" y="1295400"/>
          <a:ext cx="8110331" cy="4046220"/>
        </p:xfrm>
        <a:graphic>
          <a:graphicData uri="http://schemas.openxmlformats.org/drawingml/2006/table">
            <a:tbl>
              <a:tblPr firstRow="1" bandRow="1">
                <a:tableStyleId>{073A0DAA-6AF3-43AB-8588-CEC1D06C72B9}</a:tableStyleId>
              </a:tblPr>
              <a:tblGrid>
                <a:gridCol w="1907914"/>
                <a:gridCol w="6202417"/>
              </a:tblGrid>
              <a:tr h="449580">
                <a:tc>
                  <a:txBody>
                    <a:bodyPr/>
                    <a:lstStyle/>
                    <a:p>
                      <a:r>
                        <a:rPr lang="en-US" dirty="0" smtClean="0"/>
                        <a:t>Time</a:t>
                      </a:r>
                      <a:endParaRPr lang="en-US" dirty="0"/>
                    </a:p>
                  </a:txBody>
                  <a:tcPr/>
                </a:tc>
                <a:tc>
                  <a:txBody>
                    <a:bodyPr/>
                    <a:lstStyle/>
                    <a:p>
                      <a:r>
                        <a:rPr lang="en-US" dirty="0" smtClean="0"/>
                        <a:t>Topic</a:t>
                      </a:r>
                      <a:endParaRPr lang="en-US" dirty="0"/>
                    </a:p>
                  </a:txBody>
                  <a:tcPr/>
                </a:tc>
              </a:tr>
              <a:tr h="449580">
                <a:tc>
                  <a:txBody>
                    <a:bodyPr/>
                    <a:lstStyle/>
                    <a:p>
                      <a:r>
                        <a:rPr lang="en-US" sz="2000" dirty="0" smtClean="0">
                          <a:solidFill>
                            <a:schemeClr val="accent1"/>
                          </a:solidFill>
                        </a:rPr>
                        <a:t>8:00 – 8:30</a:t>
                      </a:r>
                      <a:endParaRPr lang="en-US" sz="2000" dirty="0">
                        <a:solidFill>
                          <a:schemeClr val="accent1"/>
                        </a:solidFill>
                      </a:endParaRPr>
                    </a:p>
                  </a:txBody>
                  <a:tcPr/>
                </a:tc>
                <a:tc>
                  <a:txBody>
                    <a:bodyPr/>
                    <a:lstStyle/>
                    <a:p>
                      <a:r>
                        <a:rPr lang="en-US" sz="2000" dirty="0" smtClean="0">
                          <a:solidFill>
                            <a:schemeClr val="accent1"/>
                          </a:solidFill>
                        </a:rPr>
                        <a:t>Welcome &amp; Overview</a:t>
                      </a:r>
                      <a:endParaRPr lang="en-US" sz="2000" dirty="0">
                        <a:solidFill>
                          <a:schemeClr val="accent1"/>
                        </a:solidFill>
                      </a:endParaRPr>
                    </a:p>
                  </a:txBody>
                  <a:tcPr/>
                </a:tc>
              </a:tr>
              <a:tr h="449580">
                <a:tc>
                  <a:txBody>
                    <a:bodyPr/>
                    <a:lstStyle/>
                    <a:p>
                      <a:r>
                        <a:rPr lang="en-US" sz="2000" dirty="0" smtClean="0">
                          <a:solidFill>
                            <a:schemeClr val="accent1"/>
                          </a:solidFill>
                        </a:rPr>
                        <a:t>8:30</a:t>
                      </a:r>
                      <a:r>
                        <a:rPr lang="en-US" sz="2000" baseline="0" dirty="0" smtClean="0">
                          <a:solidFill>
                            <a:schemeClr val="accent1"/>
                          </a:solidFill>
                        </a:rPr>
                        <a:t> – 10:30</a:t>
                      </a:r>
                      <a:endParaRPr lang="en-US" sz="2000" dirty="0">
                        <a:solidFill>
                          <a:schemeClr val="accent1"/>
                        </a:solidFill>
                      </a:endParaRPr>
                    </a:p>
                  </a:txBody>
                  <a:tcPr/>
                </a:tc>
                <a:tc>
                  <a:txBody>
                    <a:bodyPr/>
                    <a:lstStyle/>
                    <a:p>
                      <a:r>
                        <a:rPr lang="en-US" sz="2000" dirty="0" smtClean="0">
                          <a:solidFill>
                            <a:schemeClr val="accent1"/>
                          </a:solidFill>
                        </a:rPr>
                        <a:t>ELA Standards Revisions</a:t>
                      </a:r>
                      <a:endParaRPr lang="en-US" sz="2000" dirty="0">
                        <a:solidFill>
                          <a:schemeClr val="accent1"/>
                        </a:solidFill>
                      </a:endParaRPr>
                    </a:p>
                  </a:txBody>
                  <a:tcPr/>
                </a:tc>
              </a:tr>
              <a:tr h="449580">
                <a:tc>
                  <a:txBody>
                    <a:bodyPr/>
                    <a:lstStyle/>
                    <a:p>
                      <a:r>
                        <a:rPr lang="en-US" sz="2000" dirty="0" smtClean="0">
                          <a:solidFill>
                            <a:schemeClr val="accent1"/>
                          </a:solidFill>
                        </a:rPr>
                        <a:t>10:30</a:t>
                      </a:r>
                      <a:r>
                        <a:rPr lang="en-US" sz="2000" baseline="0" dirty="0" smtClean="0">
                          <a:solidFill>
                            <a:schemeClr val="accent1"/>
                          </a:solidFill>
                        </a:rPr>
                        <a:t> – 11:30</a:t>
                      </a:r>
                      <a:endParaRPr lang="en-US" sz="2000" dirty="0">
                        <a:solidFill>
                          <a:schemeClr val="accent1"/>
                        </a:solidFill>
                      </a:endParaRPr>
                    </a:p>
                  </a:txBody>
                  <a:tcPr/>
                </a:tc>
                <a:tc>
                  <a:txBody>
                    <a:bodyPr/>
                    <a:lstStyle/>
                    <a:p>
                      <a:r>
                        <a:rPr lang="en-US" sz="2000" dirty="0" smtClean="0">
                          <a:solidFill>
                            <a:schemeClr val="accent1"/>
                          </a:solidFill>
                        </a:rPr>
                        <a:t>Math Standards Revisions, Part I</a:t>
                      </a:r>
                      <a:endParaRPr lang="en-US" sz="2000" dirty="0">
                        <a:solidFill>
                          <a:schemeClr val="accent1"/>
                        </a:solidFill>
                      </a:endParaRPr>
                    </a:p>
                  </a:txBody>
                  <a:tcPr/>
                </a:tc>
              </a:tr>
              <a:tr h="449580">
                <a:tc>
                  <a:txBody>
                    <a:bodyPr/>
                    <a:lstStyle/>
                    <a:p>
                      <a:r>
                        <a:rPr lang="en-US" sz="2000" dirty="0" smtClean="0">
                          <a:solidFill>
                            <a:schemeClr val="accent1"/>
                          </a:solidFill>
                        </a:rPr>
                        <a:t>11:30 – 1:00</a:t>
                      </a:r>
                      <a:endParaRPr lang="en-US" sz="2000" dirty="0">
                        <a:solidFill>
                          <a:schemeClr val="accent1"/>
                        </a:solidFill>
                      </a:endParaRPr>
                    </a:p>
                  </a:txBody>
                  <a:tcPr/>
                </a:tc>
                <a:tc>
                  <a:txBody>
                    <a:bodyPr/>
                    <a:lstStyle/>
                    <a:p>
                      <a:r>
                        <a:rPr lang="en-US" sz="2000" dirty="0" smtClean="0">
                          <a:solidFill>
                            <a:schemeClr val="accent1"/>
                          </a:solidFill>
                        </a:rPr>
                        <a:t>Lunch</a:t>
                      </a:r>
                      <a:endParaRPr lang="en-US" sz="2000" dirty="0">
                        <a:solidFill>
                          <a:schemeClr val="accent1"/>
                        </a:solidFill>
                      </a:endParaRPr>
                    </a:p>
                  </a:txBody>
                  <a:tcPr/>
                </a:tc>
              </a:tr>
              <a:tr h="449580">
                <a:tc>
                  <a:txBody>
                    <a:bodyPr/>
                    <a:lstStyle/>
                    <a:p>
                      <a:r>
                        <a:rPr lang="en-US" sz="2000" dirty="0" smtClean="0">
                          <a:solidFill>
                            <a:schemeClr val="accent1"/>
                          </a:solidFill>
                        </a:rPr>
                        <a:t>1:00 – 2:15</a:t>
                      </a:r>
                      <a:endParaRPr lang="en-US" sz="2000" dirty="0">
                        <a:solidFill>
                          <a:schemeClr val="accent1"/>
                        </a:solidFill>
                      </a:endParaRPr>
                    </a:p>
                  </a:txBody>
                  <a:tcPr/>
                </a:tc>
                <a:tc>
                  <a:txBody>
                    <a:bodyPr/>
                    <a:lstStyle/>
                    <a:p>
                      <a:r>
                        <a:rPr lang="en-US" sz="2000" dirty="0" smtClean="0">
                          <a:solidFill>
                            <a:schemeClr val="accent1"/>
                          </a:solidFill>
                        </a:rPr>
                        <a:t>Math</a:t>
                      </a:r>
                      <a:r>
                        <a:rPr lang="en-US" sz="2000" baseline="0" dirty="0" smtClean="0">
                          <a:solidFill>
                            <a:schemeClr val="accent1"/>
                          </a:solidFill>
                        </a:rPr>
                        <a:t> Standards Revisions, Part II</a:t>
                      </a:r>
                      <a:endParaRPr lang="en-US" sz="2000" dirty="0">
                        <a:solidFill>
                          <a:schemeClr val="accent1"/>
                        </a:solidFill>
                      </a:endParaRPr>
                    </a:p>
                  </a:txBody>
                  <a:tcPr/>
                </a:tc>
              </a:tr>
              <a:tr h="449580">
                <a:tc>
                  <a:txBody>
                    <a:bodyPr/>
                    <a:lstStyle/>
                    <a:p>
                      <a:r>
                        <a:rPr lang="en-US" sz="2000" dirty="0" smtClean="0">
                          <a:solidFill>
                            <a:schemeClr val="accent1"/>
                          </a:solidFill>
                        </a:rPr>
                        <a:t>2:15 – 3:15</a:t>
                      </a:r>
                      <a:endParaRPr lang="en-US" sz="2000" dirty="0">
                        <a:solidFill>
                          <a:schemeClr val="accent1"/>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solidFill>
                            <a:schemeClr val="accent1"/>
                          </a:solidFill>
                        </a:rPr>
                        <a:t>Assessment</a:t>
                      </a:r>
                      <a:r>
                        <a:rPr lang="en-US" sz="2000" baseline="0" dirty="0" smtClean="0">
                          <a:solidFill>
                            <a:schemeClr val="accent1"/>
                          </a:solidFill>
                        </a:rPr>
                        <a:t> &amp; Instructional Materials</a:t>
                      </a:r>
                      <a:endParaRPr lang="en-US" sz="2000" dirty="0" smtClean="0">
                        <a:solidFill>
                          <a:schemeClr val="accent1"/>
                        </a:solidFill>
                      </a:endParaRPr>
                    </a:p>
                  </a:txBody>
                  <a:tcPr/>
                </a:tc>
              </a:tr>
              <a:tr h="449580">
                <a:tc>
                  <a:txBody>
                    <a:bodyPr/>
                    <a:lstStyle/>
                    <a:p>
                      <a:r>
                        <a:rPr lang="en-US" sz="2000" dirty="0" smtClean="0">
                          <a:solidFill>
                            <a:schemeClr val="accent1"/>
                          </a:solidFill>
                        </a:rPr>
                        <a:t>3:15 – 3:45</a:t>
                      </a:r>
                      <a:endParaRPr lang="en-US" sz="2000" dirty="0">
                        <a:solidFill>
                          <a:schemeClr val="accent1"/>
                        </a:solidFill>
                      </a:endParaRPr>
                    </a:p>
                  </a:txBody>
                  <a:tcPr/>
                </a:tc>
                <a:tc>
                  <a:txBody>
                    <a:bodyPr/>
                    <a:lstStyle/>
                    <a:p>
                      <a:r>
                        <a:rPr lang="en-US" sz="2000" dirty="0" smtClean="0">
                          <a:solidFill>
                            <a:schemeClr val="accent1"/>
                          </a:solidFill>
                        </a:rPr>
                        <a:t>Diagnosing &amp; Designing Your System</a:t>
                      </a:r>
                      <a:endParaRPr lang="en-US" sz="2000" dirty="0">
                        <a:solidFill>
                          <a:schemeClr val="accent1"/>
                        </a:solidFill>
                      </a:endParaRPr>
                    </a:p>
                  </a:txBody>
                  <a:tcPr/>
                </a:tc>
              </a:tr>
              <a:tr h="449580">
                <a:tc>
                  <a:txBody>
                    <a:bodyPr/>
                    <a:lstStyle/>
                    <a:p>
                      <a:r>
                        <a:rPr lang="en-US" sz="2000" dirty="0" smtClean="0">
                          <a:solidFill>
                            <a:schemeClr val="accent1"/>
                          </a:solidFill>
                        </a:rPr>
                        <a:t>3:45 – 4:00</a:t>
                      </a:r>
                      <a:endParaRPr lang="en-US" sz="2000" dirty="0">
                        <a:solidFill>
                          <a:schemeClr val="accent1"/>
                        </a:solidFill>
                      </a:endParaRPr>
                    </a:p>
                  </a:txBody>
                  <a:tcPr/>
                </a:tc>
                <a:tc>
                  <a:txBody>
                    <a:bodyPr/>
                    <a:lstStyle/>
                    <a:p>
                      <a:r>
                        <a:rPr lang="en-US" sz="2000" dirty="0" smtClean="0">
                          <a:solidFill>
                            <a:schemeClr val="accent1"/>
                          </a:solidFill>
                        </a:rPr>
                        <a:t>Closing</a:t>
                      </a:r>
                      <a:endParaRPr lang="en-US" sz="2000" dirty="0">
                        <a:solidFill>
                          <a:schemeClr val="accent1"/>
                        </a:solidFill>
                      </a:endParaRPr>
                    </a:p>
                  </a:txBody>
                  <a:tcPr/>
                </a:tc>
              </a:tr>
            </a:tbl>
          </a:graphicData>
        </a:graphic>
      </p:graphicFrame>
    </p:spTree>
    <p:extLst>
      <p:ext uri="{BB962C8B-B14F-4D97-AF65-F5344CB8AC3E}">
        <p14:creationId xmlns:p14="http://schemas.microsoft.com/office/powerpoint/2010/main" val="427973339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765862" y="1219200"/>
            <a:ext cx="3901888" cy="3479797"/>
          </a:xfrm>
          <a:prstGeom prst="roundRect">
            <a:avLst/>
          </a:prstGeom>
          <a:solidFill>
            <a:schemeClr val="tx2">
              <a:lumMod val="40000"/>
              <a:lumOff val="60000"/>
            </a:schemeClr>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 name="Rounded Rectangle 4"/>
          <p:cNvSpPr/>
          <p:nvPr/>
        </p:nvSpPr>
        <p:spPr>
          <a:xfrm>
            <a:off x="392766" y="1193805"/>
            <a:ext cx="3878356" cy="4063996"/>
          </a:xfrm>
          <a:prstGeom prst="roundRect">
            <a:avLst/>
          </a:prstGeom>
          <a:solidFill>
            <a:schemeClr val="tx2">
              <a:lumMod val="20000"/>
              <a:lumOff val="80000"/>
            </a:schemeClr>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28600" y="151807"/>
            <a:ext cx="9448800" cy="961449"/>
          </a:xfrm>
        </p:spPr>
        <p:txBody>
          <a:bodyPr/>
          <a:lstStyle/>
          <a:p>
            <a:r>
              <a:rPr lang="en-US" sz="3200" dirty="0" smtClean="0"/>
              <a:t/>
            </a:r>
            <a:br>
              <a:rPr lang="en-US" sz="3200" dirty="0" smtClean="0"/>
            </a:br>
            <a:r>
              <a:rPr lang="en-US" sz="3200" dirty="0" smtClean="0"/>
              <a:t>Foundational Literacy </a:t>
            </a:r>
            <a:r>
              <a:rPr lang="en-US" sz="3200" dirty="0"/>
              <a:t/>
            </a:r>
            <a:br>
              <a:rPr lang="en-US" sz="3200" dirty="0"/>
            </a:br>
            <a:endParaRPr lang="en-US" sz="3200" dirty="0"/>
          </a:p>
        </p:txBody>
      </p:sp>
      <p:sp>
        <p:nvSpPr>
          <p:cNvPr id="3" name="Content Placeholder 2"/>
          <p:cNvSpPr>
            <a:spLocks noGrp="1"/>
          </p:cNvSpPr>
          <p:nvPr>
            <p:ph idx="1"/>
          </p:nvPr>
        </p:nvSpPr>
        <p:spPr>
          <a:xfrm>
            <a:off x="228600" y="1225181"/>
            <a:ext cx="3962400" cy="4368796"/>
          </a:xfrm>
        </p:spPr>
        <p:txBody>
          <a:bodyPr>
            <a:normAutofit lnSpcReduction="10000"/>
          </a:bodyPr>
          <a:lstStyle/>
          <a:p>
            <a:pPr marL="0" indent="0" algn="ctr">
              <a:buNone/>
            </a:pPr>
            <a:r>
              <a:rPr lang="en-US" b="1" u="sng" dirty="0" smtClean="0"/>
              <a:t>Current K-5 Standards</a:t>
            </a:r>
          </a:p>
          <a:p>
            <a:pPr marL="0" indent="0" algn="ctr">
              <a:buNone/>
            </a:pPr>
            <a:endParaRPr lang="en-US" sz="700" b="1" u="sng" dirty="0" smtClean="0"/>
          </a:p>
          <a:p>
            <a:pPr marL="457200" lvl="1" indent="0">
              <a:buNone/>
            </a:pPr>
            <a:r>
              <a:rPr lang="en-US" sz="1800" b="1" dirty="0" smtClean="0"/>
              <a:t>Foundational Skills Standards</a:t>
            </a:r>
          </a:p>
          <a:p>
            <a:pPr marL="919163" lvl="2" indent="-285750">
              <a:buFont typeface="Wingdings" panose="05000000000000000000" pitchFamily="2" charset="2"/>
              <a:buChar char="§"/>
            </a:pPr>
            <a:r>
              <a:rPr lang="en-US" sz="1800" dirty="0"/>
              <a:t>Print concepts</a:t>
            </a:r>
          </a:p>
          <a:p>
            <a:pPr marL="919163" lvl="2" indent="-285750">
              <a:buFont typeface="Wingdings" panose="05000000000000000000" pitchFamily="2" charset="2"/>
              <a:buChar char="§"/>
            </a:pPr>
            <a:r>
              <a:rPr lang="en-US" sz="1800" dirty="0"/>
              <a:t>Phonological awareness</a:t>
            </a:r>
          </a:p>
          <a:p>
            <a:pPr marL="919163" lvl="2" indent="-285750">
              <a:buFont typeface="Wingdings" panose="05000000000000000000" pitchFamily="2" charset="2"/>
              <a:buChar char="§"/>
            </a:pPr>
            <a:r>
              <a:rPr lang="en-US" sz="1800" dirty="0"/>
              <a:t>Phonics and word recognition</a:t>
            </a:r>
          </a:p>
          <a:p>
            <a:pPr marL="919163" lvl="2" indent="-285750">
              <a:buFont typeface="Wingdings" panose="05000000000000000000" pitchFamily="2" charset="2"/>
              <a:buChar char="§"/>
            </a:pPr>
            <a:r>
              <a:rPr lang="en-US" sz="1800" dirty="0"/>
              <a:t>Fluency</a:t>
            </a:r>
          </a:p>
          <a:p>
            <a:pPr lvl="2"/>
            <a:endParaRPr lang="en-US" sz="700" dirty="0" smtClean="0"/>
          </a:p>
          <a:p>
            <a:pPr marL="457200" lvl="1" indent="0">
              <a:buNone/>
            </a:pPr>
            <a:r>
              <a:rPr lang="en-US" sz="1800" b="1" dirty="0" smtClean="0"/>
              <a:t>Language Standards</a:t>
            </a:r>
          </a:p>
          <a:p>
            <a:pPr marL="919163" lvl="2" indent="-285750">
              <a:buFont typeface="Wingdings" panose="05000000000000000000" pitchFamily="2" charset="2"/>
              <a:buChar char="§"/>
            </a:pPr>
            <a:r>
              <a:rPr lang="en-US" sz="1800" dirty="0" smtClean="0"/>
              <a:t>Conventions of standard English</a:t>
            </a:r>
          </a:p>
          <a:p>
            <a:pPr marL="919163" lvl="2" indent="-285750">
              <a:buFont typeface="Wingdings" panose="05000000000000000000" pitchFamily="2" charset="2"/>
              <a:buChar char="§"/>
            </a:pPr>
            <a:r>
              <a:rPr lang="en-US" sz="1800" dirty="0" smtClean="0"/>
              <a:t>Knowledge of language</a:t>
            </a:r>
          </a:p>
          <a:p>
            <a:pPr marL="919163" lvl="2" indent="-285750">
              <a:buFont typeface="Wingdings" panose="05000000000000000000" pitchFamily="2" charset="2"/>
              <a:buChar char="§"/>
            </a:pPr>
            <a:r>
              <a:rPr lang="en-US" sz="1800" dirty="0" smtClean="0"/>
              <a:t>Vocabulary </a:t>
            </a:r>
          </a:p>
        </p:txBody>
      </p:sp>
      <p:sp>
        <p:nvSpPr>
          <p:cNvPr id="4" name="Content Placeholder 3"/>
          <p:cNvSpPr>
            <a:spLocks noGrp="1"/>
          </p:cNvSpPr>
          <p:nvPr>
            <p:ph idx="13"/>
          </p:nvPr>
        </p:nvSpPr>
        <p:spPr>
          <a:xfrm>
            <a:off x="4648200" y="1295400"/>
            <a:ext cx="3932144" cy="3657600"/>
          </a:xfrm>
        </p:spPr>
        <p:txBody>
          <a:bodyPr>
            <a:normAutofit lnSpcReduction="10000"/>
          </a:bodyPr>
          <a:lstStyle/>
          <a:p>
            <a:pPr marL="0" indent="0" algn="ctr">
              <a:buNone/>
            </a:pPr>
            <a:r>
              <a:rPr lang="en-US" b="1" u="sng" dirty="0" smtClean="0"/>
              <a:t>Revised K-5 Standards</a:t>
            </a:r>
          </a:p>
          <a:p>
            <a:pPr marL="0" indent="0" algn="ctr">
              <a:buNone/>
            </a:pPr>
            <a:endParaRPr lang="en-US" sz="700" b="1" u="sng" dirty="0" smtClean="0"/>
          </a:p>
          <a:p>
            <a:pPr marL="457200" lvl="1" indent="0">
              <a:buNone/>
            </a:pPr>
            <a:r>
              <a:rPr lang="en-US" sz="1800" b="1" dirty="0" smtClean="0"/>
              <a:t>Foundational Literacy Standards</a:t>
            </a:r>
          </a:p>
          <a:p>
            <a:pPr marL="919162" lvl="2" indent="-285750">
              <a:buFont typeface="Wingdings" panose="05000000000000000000" pitchFamily="2" charset="2"/>
              <a:buChar char="§"/>
            </a:pPr>
            <a:r>
              <a:rPr lang="en-US" sz="1800" dirty="0" smtClean="0"/>
              <a:t>Print concepts</a:t>
            </a:r>
          </a:p>
          <a:p>
            <a:pPr marL="919162" lvl="2" indent="-285750">
              <a:buFont typeface="Wingdings" panose="05000000000000000000" pitchFamily="2" charset="2"/>
              <a:buChar char="§"/>
            </a:pPr>
            <a:r>
              <a:rPr lang="en-US" sz="1800" dirty="0" smtClean="0"/>
              <a:t>Phonological awareness</a:t>
            </a:r>
          </a:p>
          <a:p>
            <a:pPr marL="919162" lvl="2" indent="-285750">
              <a:buFont typeface="Wingdings" panose="05000000000000000000" pitchFamily="2" charset="2"/>
              <a:buChar char="§"/>
            </a:pPr>
            <a:r>
              <a:rPr lang="en-US" sz="1800" dirty="0" smtClean="0"/>
              <a:t>Phonics and word recognition</a:t>
            </a:r>
          </a:p>
          <a:p>
            <a:pPr marL="919162" lvl="2" indent="-285750">
              <a:buFont typeface="Wingdings" panose="05000000000000000000" pitchFamily="2" charset="2"/>
              <a:buChar char="§"/>
            </a:pPr>
            <a:r>
              <a:rPr lang="en-US" sz="1800" dirty="0" smtClean="0"/>
              <a:t>Word composition</a:t>
            </a:r>
          </a:p>
          <a:p>
            <a:pPr marL="919162" lvl="2" indent="-285750">
              <a:buFont typeface="Wingdings" panose="05000000000000000000" pitchFamily="2" charset="2"/>
              <a:buChar char="§"/>
            </a:pPr>
            <a:r>
              <a:rPr lang="en-US" sz="1800" dirty="0" smtClean="0"/>
              <a:t>Fluency</a:t>
            </a:r>
          </a:p>
          <a:p>
            <a:pPr marL="919162" lvl="2" indent="-285750">
              <a:buFont typeface="Wingdings" panose="05000000000000000000" pitchFamily="2" charset="2"/>
              <a:buChar char="§"/>
            </a:pPr>
            <a:r>
              <a:rPr lang="en-US" sz="1800" dirty="0" smtClean="0"/>
              <a:t>Sentence composition</a:t>
            </a:r>
          </a:p>
          <a:p>
            <a:pPr marL="919162" lvl="2" indent="-285750">
              <a:buFont typeface="Wingdings" panose="05000000000000000000" pitchFamily="2" charset="2"/>
              <a:buChar char="§"/>
            </a:pPr>
            <a:r>
              <a:rPr lang="en-US" sz="1800" dirty="0" smtClean="0"/>
              <a:t>Vocabulary acquisition</a:t>
            </a:r>
          </a:p>
          <a:p>
            <a:pPr lvl="2"/>
            <a:endParaRPr lang="en-US" dirty="0"/>
          </a:p>
        </p:txBody>
      </p:sp>
      <p:sp>
        <p:nvSpPr>
          <p:cNvPr id="6" name="TextBox 5"/>
          <p:cNvSpPr txBox="1"/>
          <p:nvPr/>
        </p:nvSpPr>
        <p:spPr>
          <a:xfrm>
            <a:off x="228600" y="5492182"/>
            <a:ext cx="8763000" cy="430887"/>
          </a:xfrm>
          <a:prstGeom prst="rect">
            <a:avLst/>
          </a:prstGeom>
          <a:noFill/>
        </p:spPr>
        <p:txBody>
          <a:bodyPr wrap="square" rtlCol="0">
            <a:spAutoFit/>
          </a:bodyPr>
          <a:lstStyle/>
          <a:p>
            <a:pPr algn="ctr"/>
            <a:r>
              <a:rPr lang="en-US" sz="2200" b="1" dirty="0" smtClean="0">
                <a:solidFill>
                  <a:prstClr val="black"/>
                </a:solidFill>
                <a:latin typeface="Open Sans" panose="020B0606030504020204" pitchFamily="34" charset="0"/>
                <a:ea typeface="Open Sans" panose="020B0606030504020204" pitchFamily="34" charset="0"/>
                <a:cs typeface="Open Sans" panose="020B0606030504020204" pitchFamily="34" charset="0"/>
              </a:rPr>
              <a:t>The standards should be taught in </a:t>
            </a:r>
            <a:r>
              <a:rPr lang="en-US" sz="2200" b="1" u="sng" dirty="0" smtClean="0">
                <a:solidFill>
                  <a:srgbClr val="FF0000"/>
                </a:solidFill>
                <a:latin typeface="Open Sans" panose="020B0606030504020204" pitchFamily="34" charset="0"/>
                <a:ea typeface="Open Sans" panose="020B0606030504020204" pitchFamily="34" charset="0"/>
                <a:cs typeface="Open Sans" panose="020B0606030504020204" pitchFamily="34" charset="0"/>
              </a:rPr>
              <a:t>integration</a:t>
            </a:r>
            <a:r>
              <a:rPr lang="en-US" sz="2200" b="1" i="1" dirty="0" smtClean="0">
                <a:solidFill>
                  <a:prstClr val="black"/>
                </a:solidFill>
                <a:latin typeface="Open Sans" panose="020B0606030504020204" pitchFamily="34" charset="0"/>
                <a:ea typeface="Open Sans" panose="020B0606030504020204" pitchFamily="34" charset="0"/>
                <a:cs typeface="Open Sans" panose="020B0606030504020204" pitchFamily="34" charset="0"/>
              </a:rPr>
              <a:t>,</a:t>
            </a:r>
            <a:r>
              <a:rPr lang="en-US" sz="2200" b="1" dirty="0" smtClean="0">
                <a:solidFill>
                  <a:prstClr val="black"/>
                </a:solidFill>
                <a:latin typeface="Open Sans" panose="020B0606030504020204" pitchFamily="34" charset="0"/>
                <a:ea typeface="Open Sans" panose="020B0606030504020204" pitchFamily="34" charset="0"/>
                <a:cs typeface="Open Sans" panose="020B0606030504020204" pitchFamily="34" charset="0"/>
              </a:rPr>
              <a:t> not isolation.</a:t>
            </a:r>
            <a:endParaRPr lang="en-US" sz="2200" b="1" dirty="0">
              <a:solidFill>
                <a:prstClr val="black"/>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Right Arrow 10"/>
          <p:cNvSpPr/>
          <p:nvPr/>
        </p:nvSpPr>
        <p:spPr>
          <a:xfrm>
            <a:off x="3813684" y="2690665"/>
            <a:ext cx="1344147" cy="507998"/>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283531906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Revisions to ELA Standards</a:t>
            </a:r>
            <a:endParaRPr lang="en-US" dirty="0"/>
          </a:p>
        </p:txBody>
      </p:sp>
      <p:sp>
        <p:nvSpPr>
          <p:cNvPr id="8" name="Rounded Rectangle 7"/>
          <p:cNvSpPr/>
          <p:nvPr/>
        </p:nvSpPr>
        <p:spPr>
          <a:xfrm>
            <a:off x="685800" y="1447800"/>
            <a:ext cx="8153400" cy="419100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9" name="Rounded Rectangle 8"/>
          <p:cNvSpPr/>
          <p:nvPr/>
        </p:nvSpPr>
        <p:spPr>
          <a:xfrm>
            <a:off x="285750" y="1905000"/>
            <a:ext cx="1466850" cy="3124200"/>
          </a:xfrm>
          <a:prstGeom prst="roundRect">
            <a:avLst/>
          </a:prstGeom>
          <a:solidFill>
            <a:srgbClr val="C00000"/>
          </a:solidFill>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0" name="TextBox 9"/>
          <p:cNvSpPr txBox="1"/>
          <p:nvPr/>
        </p:nvSpPr>
        <p:spPr>
          <a:xfrm>
            <a:off x="304800" y="2964359"/>
            <a:ext cx="1447800" cy="769441"/>
          </a:xfrm>
          <a:prstGeom prst="rect">
            <a:avLst/>
          </a:prstGeom>
          <a:noFill/>
        </p:spPr>
        <p:txBody>
          <a:bodyPr wrap="square" rtlCol="0">
            <a:spAutoFit/>
          </a:bodyPr>
          <a:lstStyle/>
          <a:p>
            <a:pPr algn="ctr"/>
            <a:r>
              <a:rPr lang="en-US" sz="4400" smtClean="0">
                <a:solidFill>
                  <a:srgbClr val="FFFFFF"/>
                </a:solidFill>
                <a:latin typeface="Arial" charset="0"/>
                <a:ea typeface="Arial" charset="0"/>
                <a:cs typeface="Arial" charset="0"/>
              </a:rPr>
              <a:t>K-12</a:t>
            </a:r>
            <a:endParaRPr lang="en-US" sz="4400">
              <a:solidFill>
                <a:srgbClr val="FFFFFF"/>
              </a:solidFill>
              <a:latin typeface="Arial" charset="0"/>
              <a:ea typeface="Arial" charset="0"/>
              <a:cs typeface="Arial" charset="0"/>
            </a:endParaRPr>
          </a:p>
        </p:txBody>
      </p:sp>
      <p:sp>
        <p:nvSpPr>
          <p:cNvPr id="12" name="TextBox 11"/>
          <p:cNvSpPr txBox="1"/>
          <p:nvPr/>
        </p:nvSpPr>
        <p:spPr>
          <a:xfrm>
            <a:off x="1951960" y="2343715"/>
            <a:ext cx="6705600" cy="2246769"/>
          </a:xfrm>
          <a:prstGeom prst="rect">
            <a:avLst/>
          </a:prstGeom>
          <a:noFill/>
        </p:spPr>
        <p:txBody>
          <a:bodyPr wrap="square" rtlCol="0">
            <a:spAutoFit/>
          </a:bodyPr>
          <a:lstStyle/>
          <a:p>
            <a:pPr marL="457200" indent="-457200">
              <a:buFont typeface="Arial" charset="0"/>
              <a:buChar char="•"/>
            </a:pPr>
            <a:r>
              <a:rPr lang="en-US" sz="2800" dirty="0" smtClean="0">
                <a:solidFill>
                  <a:srgbClr val="FFFFFF"/>
                </a:solidFill>
                <a:latin typeface="Open Sans" charset="0"/>
                <a:ea typeface="Open Sans" charset="0"/>
                <a:cs typeface="Open Sans" charset="0"/>
              </a:rPr>
              <a:t>Revised for clarity and continuity</a:t>
            </a:r>
            <a:endParaRPr lang="en-US" sz="2800" dirty="0">
              <a:solidFill>
                <a:srgbClr val="FFFFFF"/>
              </a:solidFill>
              <a:latin typeface="Open Sans" charset="0"/>
              <a:ea typeface="Open Sans" charset="0"/>
              <a:cs typeface="Open Sans" charset="0"/>
            </a:endParaRPr>
          </a:p>
          <a:p>
            <a:pPr marL="457200" indent="-457200">
              <a:buFont typeface="Arial" charset="0"/>
              <a:buChar char="•"/>
            </a:pPr>
            <a:r>
              <a:rPr lang="en-US" sz="2800" dirty="0" smtClean="0">
                <a:solidFill>
                  <a:srgbClr val="FFFFFF"/>
                </a:solidFill>
                <a:latin typeface="Open Sans" charset="0"/>
                <a:ea typeface="Open Sans" charset="0"/>
                <a:cs typeface="Open Sans" charset="0"/>
              </a:rPr>
              <a:t>Designed to more clearly articulate a vertical progression of skills</a:t>
            </a:r>
            <a:endParaRPr lang="en-US" sz="2800" dirty="0">
              <a:solidFill>
                <a:srgbClr val="FFFFFF"/>
              </a:solidFill>
              <a:latin typeface="Open Sans" charset="0"/>
              <a:ea typeface="Open Sans" charset="0"/>
              <a:cs typeface="Open Sans" charset="0"/>
            </a:endParaRPr>
          </a:p>
          <a:p>
            <a:pPr marL="457200" indent="-457200">
              <a:buFont typeface="Arial" charset="0"/>
              <a:buChar char="•"/>
            </a:pPr>
            <a:r>
              <a:rPr lang="en-US" sz="2800" dirty="0" smtClean="0">
                <a:solidFill>
                  <a:srgbClr val="FFFFFF"/>
                </a:solidFill>
                <a:latin typeface="Open Sans" charset="0"/>
                <a:ea typeface="Open Sans" charset="0"/>
                <a:cs typeface="Open Sans" charset="0"/>
              </a:rPr>
              <a:t>Connected and grouped to emphasize integration </a:t>
            </a:r>
            <a:endParaRPr lang="en-US" sz="2800" dirty="0">
              <a:solidFill>
                <a:srgbClr val="FFFFFF"/>
              </a:solidFill>
              <a:latin typeface="Open Sans" charset="0"/>
              <a:ea typeface="Open Sans" charset="0"/>
              <a:cs typeface="Open Sans" charset="0"/>
            </a:endParaRPr>
          </a:p>
        </p:txBody>
      </p:sp>
    </p:spTree>
    <p:extLst>
      <p:ext uri="{BB962C8B-B14F-4D97-AF65-F5344CB8AC3E}">
        <p14:creationId xmlns:p14="http://schemas.microsoft.com/office/powerpoint/2010/main" val="115183061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indent="0">
              <a:buNone/>
            </a:pPr>
            <a:r>
              <a:rPr lang="en-US" b="1" dirty="0" smtClean="0"/>
              <a:t>Current Standard</a:t>
            </a:r>
          </a:p>
          <a:p>
            <a:pPr marL="0" indent="0">
              <a:buNone/>
            </a:pPr>
            <a:r>
              <a:rPr lang="en-US" u="sng" dirty="0" smtClean="0"/>
              <a:t>RI.5.3 </a:t>
            </a:r>
            <a:r>
              <a:rPr lang="en-US" dirty="0" smtClean="0"/>
              <a:t>Explain the relationships or interactions between two or more individuals, events, ideas, or concepts in a historical, scientific, or technical text based on specific information in the text.</a:t>
            </a:r>
          </a:p>
          <a:p>
            <a:pPr marL="0" indent="0">
              <a:buNone/>
            </a:pPr>
            <a:endParaRPr lang="en-US" b="1" dirty="0"/>
          </a:p>
          <a:p>
            <a:pPr marL="0" indent="0">
              <a:buNone/>
            </a:pPr>
            <a:r>
              <a:rPr lang="en-US" b="1" dirty="0" smtClean="0"/>
              <a:t>Revised Standard</a:t>
            </a:r>
          </a:p>
          <a:p>
            <a:pPr marL="0" indent="0">
              <a:buNone/>
            </a:pPr>
            <a:r>
              <a:rPr lang="en-US" u="sng" dirty="0" smtClean="0"/>
              <a:t>5.RI.KID.3</a:t>
            </a:r>
            <a:r>
              <a:rPr lang="en-US" dirty="0" smtClean="0"/>
              <a:t> Explain </a:t>
            </a:r>
            <a:r>
              <a:rPr lang="en-US" dirty="0"/>
              <a:t>the relationships and interactions among two or more individuals, events, and/or ideas in </a:t>
            </a:r>
            <a:r>
              <a:rPr lang="en-US" dirty="0" smtClean="0"/>
              <a:t>a text.</a:t>
            </a:r>
          </a:p>
        </p:txBody>
      </p:sp>
      <p:sp>
        <p:nvSpPr>
          <p:cNvPr id="2" name="Title 1"/>
          <p:cNvSpPr>
            <a:spLocks noGrp="1"/>
          </p:cNvSpPr>
          <p:nvPr>
            <p:ph type="title"/>
          </p:nvPr>
        </p:nvSpPr>
        <p:spPr/>
        <p:txBody>
          <a:bodyPr/>
          <a:lstStyle/>
          <a:p>
            <a:r>
              <a:rPr lang="en-US" dirty="0" smtClean="0"/>
              <a:t>Clarity</a:t>
            </a:r>
            <a:endParaRPr lang="en-US" dirty="0"/>
          </a:p>
        </p:txBody>
      </p:sp>
      <p:sp>
        <p:nvSpPr>
          <p:cNvPr id="6" name="Content Placeholder 2"/>
          <p:cNvSpPr txBox="1">
            <a:spLocks/>
          </p:cNvSpPr>
          <p:nvPr/>
        </p:nvSpPr>
        <p:spPr>
          <a:xfrm>
            <a:off x="228600" y="3733806"/>
            <a:ext cx="8763000" cy="245744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Clr>
                <a:srgbClr val="FF0F00"/>
              </a:buClr>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742950" indent="-285750" algn="l" defTabSz="914400" rtl="0" eaLnBrk="1" latinLnBrk="0" hangingPunct="1">
              <a:spcBef>
                <a:spcPct val="20000"/>
              </a:spcBef>
              <a:buClr>
                <a:srgbClr val="FF0F00"/>
              </a:buClr>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spcBef>
                <a:spcPct val="20000"/>
              </a:spcBef>
              <a:buClr>
                <a:srgbClr val="FF0F00"/>
              </a:buClr>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spcBef>
                <a:spcPct val="20000"/>
              </a:spcBef>
              <a:buClr>
                <a:srgbClr val="FF0F00"/>
              </a:buClr>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spcBef>
                <a:spcPct val="20000"/>
              </a:spcBef>
              <a:buClr>
                <a:srgbClr val="FF0F00"/>
              </a:buClr>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en-US" dirty="0">
              <a:solidFill>
                <a:prstClr val="black"/>
              </a:solidFill>
            </a:endParaRPr>
          </a:p>
        </p:txBody>
      </p:sp>
    </p:spTree>
    <p:extLst>
      <p:ext uri="{BB962C8B-B14F-4D97-AF65-F5344CB8AC3E}">
        <p14:creationId xmlns:p14="http://schemas.microsoft.com/office/powerpoint/2010/main" val="278110936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Continuity</a:t>
            </a:r>
            <a:endParaRPr lang="en-US" dirty="0"/>
          </a:p>
        </p:txBody>
      </p:sp>
      <p:sp>
        <p:nvSpPr>
          <p:cNvPr id="9" name="Rectangle 8"/>
          <p:cNvSpPr/>
          <p:nvPr/>
        </p:nvSpPr>
        <p:spPr>
          <a:xfrm>
            <a:off x="4552949" y="1398936"/>
            <a:ext cx="4343400" cy="4800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TextBox 7"/>
          <p:cNvSpPr txBox="1"/>
          <p:nvPr/>
        </p:nvSpPr>
        <p:spPr>
          <a:xfrm>
            <a:off x="4495799" y="1306884"/>
            <a:ext cx="4457701" cy="5093702"/>
          </a:xfrm>
          <a:prstGeom prst="rect">
            <a:avLst/>
          </a:prstGeom>
          <a:noFill/>
          <a:ln>
            <a:solidFill>
              <a:schemeClr val="tx1"/>
            </a:solidFill>
          </a:ln>
        </p:spPr>
        <p:txBody>
          <a:bodyPr wrap="square" rtlCol="0">
            <a:spAutoFit/>
          </a:bodyPr>
          <a:lstStyle/>
          <a:p>
            <a:r>
              <a:rPr lang="en-US" sz="1700" b="1" dirty="0">
                <a:solidFill>
                  <a:prstClr val="black"/>
                </a:solidFill>
                <a:latin typeface="Open Sans" panose="020B0606030504020204" pitchFamily="34" charset="0"/>
                <a:ea typeface="Open Sans" panose="020B0606030504020204" pitchFamily="34" charset="0"/>
                <a:cs typeface="Open Sans" panose="020B0606030504020204" pitchFamily="34" charset="0"/>
              </a:rPr>
              <a:t>Revised Standard – Grade 4</a:t>
            </a:r>
          </a:p>
          <a:p>
            <a:r>
              <a:rPr lang="en-US" sz="1700" b="1" kern="1100" dirty="0" smtClean="0">
                <a:solidFill>
                  <a:prstClr val="black"/>
                </a:solidFill>
                <a:latin typeface="Open Sans" panose="020B0606030504020204" pitchFamily="34" charset="0"/>
                <a:ea typeface="Open Sans" panose="020B0606030504020204" pitchFamily="34" charset="0"/>
                <a:cs typeface="Open Sans" panose="020B0606030504020204" pitchFamily="34" charset="0"/>
              </a:rPr>
              <a:t>4.W.TTP.1</a:t>
            </a:r>
            <a:r>
              <a:rPr lang="en-US" sz="1700" kern="1100" dirty="0" smtClean="0">
                <a:solidFill>
                  <a:prstClr val="black"/>
                </a:solidFill>
                <a:latin typeface="Open Sans" panose="020B0606030504020204" pitchFamily="34" charset="0"/>
                <a:ea typeface="Open Sans" panose="020B0606030504020204" pitchFamily="34" charset="0"/>
                <a:cs typeface="Open Sans" panose="020B0606030504020204" pitchFamily="34" charset="0"/>
              </a:rPr>
              <a:t> </a:t>
            </a:r>
            <a:r>
              <a:rPr lang="en-US" sz="1700" kern="1100" dirty="0">
                <a:solidFill>
                  <a:prstClr val="black"/>
                </a:solidFill>
                <a:latin typeface="Open Sans" panose="020B0606030504020204" pitchFamily="34" charset="0"/>
                <a:ea typeface="Open Sans" panose="020B0606030504020204" pitchFamily="34" charset="0"/>
                <a:cs typeface="Open Sans" panose="020B0606030504020204" pitchFamily="34" charset="0"/>
              </a:rPr>
              <a:t>Write opinion pieces on topics or texts, supporting a point of view with reasons and information</a:t>
            </a:r>
            <a:r>
              <a:rPr lang="en-US" sz="1700" kern="1100" dirty="0" smtClean="0">
                <a:solidFill>
                  <a:prstClr val="black"/>
                </a:solidFill>
                <a:latin typeface="Open Sans" panose="020B0606030504020204" pitchFamily="34" charset="0"/>
                <a:ea typeface="Open Sans" panose="020B0606030504020204" pitchFamily="34" charset="0"/>
                <a:cs typeface="Open Sans" panose="020B0606030504020204" pitchFamily="34" charset="0"/>
              </a:rPr>
              <a:t>.</a:t>
            </a:r>
          </a:p>
          <a:p>
            <a:endParaRPr lang="en-US" sz="200" kern="1100" dirty="0">
              <a:solidFill>
                <a:prstClr val="black"/>
              </a:solidFill>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mj-lt"/>
              <a:buAutoNum type="alphaLcPeriod"/>
            </a:pPr>
            <a:r>
              <a:rPr lang="en-US" sz="1700" kern="1100" dirty="0">
                <a:solidFill>
                  <a:prstClr val="black"/>
                </a:solidFill>
                <a:latin typeface="Open Sans" panose="020B0606030504020204" pitchFamily="34" charset="0"/>
                <a:ea typeface="Open Sans" panose="020B0606030504020204" pitchFamily="34" charset="0"/>
                <a:cs typeface="Open Sans" panose="020B0606030504020204" pitchFamily="34" charset="0"/>
              </a:rPr>
              <a:t>Introduce a topic or text.</a:t>
            </a:r>
          </a:p>
          <a:p>
            <a:pPr marL="342900" indent="-342900">
              <a:buFont typeface="+mj-lt"/>
              <a:buAutoNum type="alphaLcPeriod"/>
            </a:pPr>
            <a:r>
              <a:rPr lang="en-US" sz="1700" kern="1100" dirty="0">
                <a:solidFill>
                  <a:prstClr val="black"/>
                </a:solidFill>
                <a:latin typeface="Open Sans" panose="020B0606030504020204" pitchFamily="34" charset="0"/>
                <a:ea typeface="Open Sans" panose="020B0606030504020204" pitchFamily="34" charset="0"/>
                <a:cs typeface="Open Sans" panose="020B0606030504020204" pitchFamily="34" charset="0"/>
              </a:rPr>
              <a:t>Develop an opinion through logically-ordered reasons that are supported by facts and details.</a:t>
            </a:r>
          </a:p>
          <a:p>
            <a:pPr marL="342900" indent="-342900">
              <a:buFont typeface="+mj-lt"/>
              <a:buAutoNum type="alphaLcPeriod"/>
            </a:pPr>
            <a:r>
              <a:rPr lang="en-US" sz="1700" kern="1100" dirty="0">
                <a:solidFill>
                  <a:prstClr val="black"/>
                </a:solidFill>
                <a:latin typeface="Open Sans" panose="020B0606030504020204" pitchFamily="34" charset="0"/>
                <a:ea typeface="Open Sans" panose="020B0606030504020204" pitchFamily="34" charset="0"/>
                <a:cs typeface="Open Sans" panose="020B0606030504020204" pitchFamily="34" charset="0"/>
              </a:rPr>
              <a:t>Create an organizational structure in which ideas are logically grouped to support the writer’s purpose.</a:t>
            </a:r>
          </a:p>
          <a:p>
            <a:pPr marL="342900" indent="-342900">
              <a:buFont typeface="+mj-lt"/>
              <a:buAutoNum type="alphaLcPeriod"/>
            </a:pPr>
            <a:r>
              <a:rPr lang="en-US" sz="1700" kern="1100" dirty="0">
                <a:solidFill>
                  <a:prstClr val="black"/>
                </a:solidFill>
                <a:latin typeface="Open Sans" panose="020B0606030504020204" pitchFamily="34" charset="0"/>
                <a:ea typeface="Open Sans" panose="020B0606030504020204" pitchFamily="34" charset="0"/>
                <a:cs typeface="Open Sans" panose="020B0606030504020204" pitchFamily="34" charset="0"/>
              </a:rPr>
              <a:t>Provide a concluding statement or section related to the opinion presented. </a:t>
            </a:r>
          </a:p>
          <a:p>
            <a:pPr marL="342900" indent="-342900">
              <a:buFont typeface="+mj-lt"/>
              <a:buAutoNum type="alphaLcPeriod"/>
            </a:pPr>
            <a:r>
              <a:rPr lang="en-US" sz="1700" kern="1100" dirty="0">
                <a:solidFill>
                  <a:prstClr val="black"/>
                </a:solidFill>
                <a:latin typeface="Open Sans" panose="020B0606030504020204" pitchFamily="34" charset="0"/>
                <a:ea typeface="Open Sans" panose="020B0606030504020204" pitchFamily="34" charset="0"/>
                <a:cs typeface="Open Sans" panose="020B0606030504020204" pitchFamily="34" charset="0"/>
              </a:rPr>
              <a:t>Link opinion and reasons using words, phrases, and clauses.</a:t>
            </a:r>
          </a:p>
          <a:p>
            <a:pPr marL="342900" indent="-342900">
              <a:buFont typeface="+mj-lt"/>
              <a:buAutoNum type="alphaLcPeriod"/>
            </a:pPr>
            <a:r>
              <a:rPr lang="en-US" sz="1700" b="1" kern="1100" dirty="0">
                <a:solidFill>
                  <a:prstClr val="black"/>
                </a:solidFill>
                <a:latin typeface="Open Sans" panose="020B0606030504020204" pitchFamily="34" charset="0"/>
                <a:ea typeface="Open Sans" panose="020B0606030504020204" pitchFamily="34" charset="0"/>
                <a:cs typeface="Open Sans" panose="020B0606030504020204" pitchFamily="34" charset="0"/>
              </a:rPr>
              <a:t>Apply language standards addressed in the Foundational Literacy standards.</a:t>
            </a:r>
          </a:p>
        </p:txBody>
      </p:sp>
      <p:sp>
        <p:nvSpPr>
          <p:cNvPr id="12" name="TextBox 11"/>
          <p:cNvSpPr txBox="1"/>
          <p:nvPr/>
        </p:nvSpPr>
        <p:spPr>
          <a:xfrm>
            <a:off x="228600" y="1306884"/>
            <a:ext cx="3962402" cy="4801314"/>
          </a:xfrm>
          <a:prstGeom prst="rect">
            <a:avLst/>
          </a:prstGeom>
          <a:solidFill>
            <a:schemeClr val="bg1">
              <a:lumMod val="85000"/>
            </a:schemeClr>
          </a:solidFill>
          <a:ln>
            <a:solidFill>
              <a:schemeClr val="tx1"/>
            </a:solidFill>
          </a:ln>
        </p:spPr>
        <p:txBody>
          <a:bodyPr wrap="square" rtlCol="0">
            <a:spAutoFit/>
          </a:bodyPr>
          <a:lstStyle/>
          <a:p>
            <a:r>
              <a:rPr lang="en-US" sz="1700" b="1" dirty="0" smtClean="0">
                <a:solidFill>
                  <a:prstClr val="black"/>
                </a:solidFill>
                <a:latin typeface="Open Sans" panose="020B0606030504020204" pitchFamily="34" charset="0"/>
                <a:ea typeface="Open Sans" panose="020B0606030504020204" pitchFamily="34" charset="0"/>
                <a:cs typeface="Open Sans" panose="020B0606030504020204" pitchFamily="34" charset="0"/>
              </a:rPr>
              <a:t>Current Standard </a:t>
            </a:r>
            <a:r>
              <a:rPr lang="en-US" sz="1700" b="1" dirty="0">
                <a:solidFill>
                  <a:prstClr val="black"/>
                </a:solidFill>
                <a:latin typeface="Open Sans" panose="020B0606030504020204" pitchFamily="34" charset="0"/>
                <a:ea typeface="Open Sans" panose="020B0606030504020204" pitchFamily="34" charset="0"/>
                <a:cs typeface="Open Sans" panose="020B0606030504020204" pitchFamily="34" charset="0"/>
              </a:rPr>
              <a:t>– Grade 4</a:t>
            </a:r>
          </a:p>
          <a:p>
            <a:pPr>
              <a:spcBef>
                <a:spcPct val="20000"/>
              </a:spcBef>
              <a:buClr>
                <a:srgbClr val="FF0F00"/>
              </a:buClr>
            </a:pPr>
            <a:r>
              <a:rPr lang="en-US" sz="1700" b="1" kern="1100" dirty="0">
                <a:solidFill>
                  <a:prstClr val="black"/>
                </a:solidFill>
                <a:latin typeface="Open Sans" panose="020B0606030504020204" pitchFamily="34" charset="0"/>
                <a:ea typeface="Open Sans" panose="020B0606030504020204" pitchFamily="34" charset="0"/>
                <a:cs typeface="Open Sans" panose="020B0606030504020204" pitchFamily="34" charset="0"/>
              </a:rPr>
              <a:t>W.4.1</a:t>
            </a:r>
            <a:r>
              <a:rPr lang="en-US" sz="1700" kern="1100" dirty="0">
                <a:solidFill>
                  <a:prstClr val="black"/>
                </a:solidFill>
                <a:latin typeface="Open Sans" panose="020B0606030504020204" pitchFamily="34" charset="0"/>
                <a:ea typeface="Open Sans" panose="020B0606030504020204" pitchFamily="34" charset="0"/>
                <a:cs typeface="Open Sans" panose="020B0606030504020204" pitchFamily="34" charset="0"/>
              </a:rPr>
              <a:t> Write opinion pieces on topics or texts, supporting a point of view with reasons and information. </a:t>
            </a:r>
          </a:p>
          <a:p>
            <a:pPr marL="457200" indent="-457200">
              <a:spcBef>
                <a:spcPct val="20000"/>
              </a:spcBef>
              <a:buClr>
                <a:prstClr val="black"/>
              </a:buClr>
              <a:buFont typeface="+mj-lt"/>
              <a:buAutoNum type="alphaLcPeriod"/>
            </a:pPr>
            <a:r>
              <a:rPr lang="en-US" sz="1700" kern="1100" dirty="0">
                <a:solidFill>
                  <a:prstClr val="black"/>
                </a:solidFill>
                <a:latin typeface="Open Sans" panose="020B0606030504020204" pitchFamily="34" charset="0"/>
                <a:ea typeface="Open Sans" panose="020B0606030504020204" pitchFamily="34" charset="0"/>
                <a:cs typeface="Open Sans" panose="020B0606030504020204" pitchFamily="34" charset="0"/>
              </a:rPr>
              <a:t>Introduce a topic or text clearly, state an opinion, and create an organizational structure in which ideas are logically grouped to support the writer’s purposes.</a:t>
            </a:r>
          </a:p>
          <a:p>
            <a:pPr marL="457200" indent="-457200">
              <a:spcBef>
                <a:spcPct val="20000"/>
              </a:spcBef>
              <a:buClr>
                <a:prstClr val="black"/>
              </a:buClr>
              <a:buFont typeface="+mj-lt"/>
              <a:buAutoNum type="alphaLcPeriod"/>
            </a:pPr>
            <a:r>
              <a:rPr lang="en-US" sz="1700" kern="1100" dirty="0">
                <a:solidFill>
                  <a:prstClr val="black"/>
                </a:solidFill>
                <a:latin typeface="Open Sans" panose="020B0606030504020204" pitchFamily="34" charset="0"/>
                <a:ea typeface="Open Sans" panose="020B0606030504020204" pitchFamily="34" charset="0"/>
                <a:cs typeface="Open Sans" panose="020B0606030504020204" pitchFamily="34" charset="0"/>
              </a:rPr>
              <a:t>Provide logically ordered reasons that are supported by facts and details.</a:t>
            </a:r>
          </a:p>
          <a:p>
            <a:pPr marL="457200" indent="-457200">
              <a:spcBef>
                <a:spcPct val="20000"/>
              </a:spcBef>
              <a:buClr>
                <a:prstClr val="black"/>
              </a:buClr>
              <a:buFont typeface="+mj-lt"/>
              <a:buAutoNum type="alphaLcPeriod"/>
            </a:pPr>
            <a:r>
              <a:rPr lang="en-US" sz="1700" kern="1100" dirty="0">
                <a:solidFill>
                  <a:prstClr val="black"/>
                </a:solidFill>
                <a:latin typeface="Open Sans" panose="020B0606030504020204" pitchFamily="34" charset="0"/>
                <a:ea typeface="Open Sans" panose="020B0606030504020204" pitchFamily="34" charset="0"/>
                <a:cs typeface="Open Sans" panose="020B0606030504020204" pitchFamily="34" charset="0"/>
              </a:rPr>
              <a:t>Link opinion and reasons using words, phrases, and clauses.</a:t>
            </a:r>
          </a:p>
          <a:p>
            <a:pPr marL="457200" indent="-457200">
              <a:spcBef>
                <a:spcPct val="20000"/>
              </a:spcBef>
              <a:buClr>
                <a:prstClr val="black"/>
              </a:buClr>
              <a:buFont typeface="+mj-lt"/>
              <a:buAutoNum type="alphaLcPeriod"/>
            </a:pPr>
            <a:r>
              <a:rPr lang="en-US" sz="1700" kern="1100" dirty="0">
                <a:solidFill>
                  <a:prstClr val="black"/>
                </a:solidFill>
                <a:latin typeface="Open Sans" panose="020B0606030504020204" pitchFamily="34" charset="0"/>
                <a:ea typeface="Open Sans" panose="020B0606030504020204" pitchFamily="34" charset="0"/>
                <a:cs typeface="Open Sans" panose="020B0606030504020204" pitchFamily="34" charset="0"/>
              </a:rPr>
              <a:t>Provide a concluding statement or section related to the opinion presented</a:t>
            </a:r>
            <a:r>
              <a:rPr lang="en-US" sz="1700" kern="1100" dirty="0" smtClean="0">
                <a:solidFill>
                  <a:prstClr val="black"/>
                </a:solidFill>
                <a:latin typeface="Open Sans" panose="020B0606030504020204" pitchFamily="34" charset="0"/>
                <a:ea typeface="Open Sans" panose="020B0606030504020204" pitchFamily="34" charset="0"/>
                <a:cs typeface="Open Sans" panose="020B0606030504020204" pitchFamily="34" charset="0"/>
              </a:rPr>
              <a:t>.</a:t>
            </a:r>
          </a:p>
        </p:txBody>
      </p:sp>
    </p:spTree>
    <p:extLst>
      <p:ext uri="{BB962C8B-B14F-4D97-AF65-F5344CB8AC3E}">
        <p14:creationId xmlns:p14="http://schemas.microsoft.com/office/powerpoint/2010/main" val="120580516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3" cstate="print">
            <a:extLst>
              <a:ext uri="{28A0092B-C50C-407E-A947-70E740481C1C}">
                <a14:useLocalDpi xmlns:a14="http://schemas.microsoft.com/office/drawing/2010/main" val="0"/>
              </a:ext>
            </a:extLst>
          </a:blip>
          <a:srcRect b="5772"/>
          <a:stretch/>
        </p:blipFill>
        <p:spPr>
          <a:xfrm>
            <a:off x="518200" y="1295400"/>
            <a:ext cx="3772431" cy="4631830"/>
          </a:xfrm>
          <a:prstGeom prst="rect">
            <a:avLst/>
          </a:prstGeom>
          <a:ln>
            <a:solidFill>
              <a:schemeClr val="tx1"/>
            </a:solidFill>
          </a:ln>
          <a:effectLst>
            <a:outerShdw blurRad="50800" dist="76200" dir="2700000" algn="tl" rotWithShape="0">
              <a:prstClr val="black">
                <a:alpha val="40000"/>
              </a:prstClr>
            </a:outerShdw>
          </a:effectLst>
        </p:spPr>
      </p:pic>
      <p:sp>
        <p:nvSpPr>
          <p:cNvPr id="3" name="Title 2"/>
          <p:cNvSpPr>
            <a:spLocks noGrp="1"/>
          </p:cNvSpPr>
          <p:nvPr>
            <p:ph type="title"/>
          </p:nvPr>
        </p:nvSpPr>
        <p:spPr/>
        <p:txBody>
          <a:bodyPr>
            <a:normAutofit fontScale="90000"/>
          </a:bodyPr>
          <a:lstStyle/>
          <a:p>
            <a:r>
              <a:rPr lang="en-US" dirty="0" smtClean="0"/>
              <a:t/>
            </a:r>
            <a:br>
              <a:rPr lang="en-US" dirty="0" smtClean="0"/>
            </a:br>
            <a:r>
              <a:rPr lang="en-US" dirty="0" smtClean="0"/>
              <a:t>Vertical Progression </a:t>
            </a:r>
            <a:r>
              <a:rPr lang="en-US" dirty="0"/>
              <a:t>of </a:t>
            </a:r>
            <a:r>
              <a:rPr lang="en-US" dirty="0" smtClean="0"/>
              <a:t>Skills</a:t>
            </a:r>
            <a:r>
              <a:rPr lang="en-US" sz="5400" dirty="0"/>
              <a:t/>
            </a:r>
            <a:br>
              <a:rPr lang="en-US" sz="5400" dirty="0"/>
            </a:br>
            <a:endParaRPr lang="en-US" dirty="0"/>
          </a:p>
        </p:txBody>
      </p:sp>
      <p:sp>
        <p:nvSpPr>
          <p:cNvPr id="2" name="Left Arrow 1"/>
          <p:cNvSpPr/>
          <p:nvPr/>
        </p:nvSpPr>
        <p:spPr>
          <a:xfrm>
            <a:off x="4419600" y="1652046"/>
            <a:ext cx="860502" cy="364583"/>
          </a:xfrm>
          <a:prstGeom prst="leftArrow">
            <a:avLst>
              <a:gd name="adj1" fmla="val 57395"/>
              <a:gd name="adj2"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 name="TextBox 3"/>
          <p:cNvSpPr txBox="1"/>
          <p:nvPr/>
        </p:nvSpPr>
        <p:spPr>
          <a:xfrm>
            <a:off x="4572000" y="2020640"/>
            <a:ext cx="4419600" cy="3693319"/>
          </a:xfrm>
          <a:prstGeom prst="rect">
            <a:avLst/>
          </a:prstGeom>
          <a:noFill/>
        </p:spPr>
        <p:txBody>
          <a:bodyPr wrap="square" rtlCol="0">
            <a:spAutoFit/>
          </a:bodyPr>
          <a:lstStyle/>
          <a:p>
            <a:pPr marL="342900" indent="-342900">
              <a:buClr>
                <a:srgbClr val="FF0F00"/>
              </a:buClr>
              <a:buFont typeface="Arial" panose="020B0604020202020204" pitchFamily="34" charset="0"/>
              <a:buChar char="•"/>
            </a:pPr>
            <a:r>
              <a:rPr lang="en-US" dirty="0">
                <a:solidFill>
                  <a:srgbClr val="000000"/>
                </a:solidFill>
                <a:ea typeface="Arial" charset="0"/>
                <a:cs typeface="Arial" charset="0"/>
              </a:rPr>
              <a:t>Organized with the </a:t>
            </a:r>
            <a:r>
              <a:rPr lang="en-US" b="1" dirty="0">
                <a:solidFill>
                  <a:srgbClr val="FF0F00"/>
                </a:solidFill>
                <a:ea typeface="Arial" charset="0"/>
                <a:cs typeface="Arial" charset="0"/>
              </a:rPr>
              <a:t>Cornerstone Standard </a:t>
            </a:r>
            <a:r>
              <a:rPr lang="en-US" dirty="0">
                <a:solidFill>
                  <a:srgbClr val="000000"/>
                </a:solidFill>
                <a:ea typeface="Arial" charset="0"/>
                <a:cs typeface="Arial" charset="0"/>
              </a:rPr>
              <a:t>at the top then progresses down the page through each grade level</a:t>
            </a:r>
          </a:p>
          <a:p>
            <a:pPr marL="342900" indent="-342900">
              <a:buClr>
                <a:srgbClr val="FF0F00"/>
              </a:buClr>
              <a:buFont typeface="Arial" panose="020B0604020202020204" pitchFamily="34" charset="0"/>
              <a:buChar char="•"/>
            </a:pPr>
            <a:endParaRPr lang="en-US" dirty="0">
              <a:solidFill>
                <a:srgbClr val="000000"/>
              </a:solidFill>
              <a:ea typeface="Arial" charset="0"/>
              <a:cs typeface="Arial" charset="0"/>
            </a:endParaRPr>
          </a:p>
          <a:p>
            <a:pPr marL="342900" indent="-342900">
              <a:buFont typeface="Arial" panose="020B0604020202020204" pitchFamily="34" charset="0"/>
              <a:buChar char="•"/>
            </a:pPr>
            <a:r>
              <a:rPr lang="en-US" dirty="0">
                <a:solidFill>
                  <a:srgbClr val="000000"/>
                </a:solidFill>
                <a:ea typeface="Arial" charset="0"/>
                <a:cs typeface="Arial" charset="0"/>
              </a:rPr>
              <a:t>Makes it easy to see </a:t>
            </a:r>
            <a:r>
              <a:rPr lang="en-US" dirty="0">
                <a:solidFill>
                  <a:srgbClr val="000000"/>
                </a:solidFill>
              </a:rPr>
              <a:t>how each standard </a:t>
            </a:r>
            <a:r>
              <a:rPr lang="en-US" b="1" dirty="0">
                <a:solidFill>
                  <a:srgbClr val="FF0000"/>
                </a:solidFill>
              </a:rPr>
              <a:t>builds</a:t>
            </a:r>
            <a:r>
              <a:rPr lang="en-US" dirty="0">
                <a:solidFill>
                  <a:srgbClr val="000000"/>
                </a:solidFill>
              </a:rPr>
              <a:t> throughout the grade levels</a:t>
            </a:r>
          </a:p>
          <a:p>
            <a:pPr marL="342900" indent="-342900">
              <a:buClr>
                <a:srgbClr val="FF0F00"/>
              </a:buClr>
              <a:buFont typeface="Arial" panose="020B0604020202020204" pitchFamily="34" charset="0"/>
              <a:buChar char="•"/>
            </a:pPr>
            <a:endParaRPr lang="en-US" dirty="0">
              <a:solidFill>
                <a:srgbClr val="000000"/>
              </a:solidFill>
              <a:ea typeface="Arial" charset="0"/>
              <a:cs typeface="Arial" charset="0"/>
            </a:endParaRPr>
          </a:p>
          <a:p>
            <a:pPr marL="342900" indent="-342900">
              <a:buClr>
                <a:srgbClr val="FF0F00"/>
              </a:buClr>
              <a:buFont typeface="Arial" panose="020B0604020202020204" pitchFamily="34" charset="0"/>
              <a:buChar char="•"/>
            </a:pPr>
            <a:r>
              <a:rPr lang="en-US" dirty="0">
                <a:solidFill>
                  <a:srgbClr val="000000"/>
                </a:solidFill>
                <a:ea typeface="Arial" charset="0"/>
                <a:cs typeface="Arial" charset="0"/>
              </a:rPr>
              <a:t>Uses consistent </a:t>
            </a:r>
            <a:r>
              <a:rPr lang="en-US" b="1" dirty="0">
                <a:solidFill>
                  <a:srgbClr val="FF0000"/>
                </a:solidFill>
                <a:ea typeface="Arial" charset="0"/>
                <a:cs typeface="Arial" charset="0"/>
              </a:rPr>
              <a:t>language and terminology </a:t>
            </a:r>
            <a:r>
              <a:rPr lang="en-US" dirty="0">
                <a:solidFill>
                  <a:srgbClr val="000000"/>
                </a:solidFill>
                <a:ea typeface="Arial" charset="0"/>
                <a:cs typeface="Arial" charset="0"/>
              </a:rPr>
              <a:t>throughout grade levels</a:t>
            </a:r>
          </a:p>
          <a:p>
            <a:endParaRPr lang="en-US" dirty="0"/>
          </a:p>
        </p:txBody>
      </p:sp>
    </p:spTree>
    <p:extLst>
      <p:ext uri="{BB962C8B-B14F-4D97-AF65-F5344CB8AC3E}">
        <p14:creationId xmlns:p14="http://schemas.microsoft.com/office/powerpoint/2010/main" val="2729128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3" cstate="print">
            <a:extLst>
              <a:ext uri="{28A0092B-C50C-407E-A947-70E740481C1C}">
                <a14:useLocalDpi xmlns:a14="http://schemas.microsoft.com/office/drawing/2010/main" val="0"/>
              </a:ext>
            </a:extLst>
          </a:blip>
          <a:srcRect b="5772"/>
          <a:stretch/>
        </p:blipFill>
        <p:spPr>
          <a:xfrm>
            <a:off x="304800" y="1178900"/>
            <a:ext cx="3772431" cy="4631830"/>
          </a:xfrm>
          <a:prstGeom prst="rect">
            <a:avLst/>
          </a:prstGeom>
          <a:ln>
            <a:solidFill>
              <a:schemeClr val="tx1"/>
            </a:solidFill>
          </a:ln>
          <a:effectLst>
            <a:outerShdw blurRad="50800" dist="76200" dir="2700000" algn="tl" rotWithShape="0">
              <a:prstClr val="black">
                <a:alpha val="40000"/>
              </a:prstClr>
            </a:outerShdw>
          </a:effectLst>
        </p:spPr>
      </p:pic>
      <p:sp>
        <p:nvSpPr>
          <p:cNvPr id="16" name="Content Placeholder 15"/>
          <p:cNvSpPr>
            <a:spLocks noGrp="1"/>
          </p:cNvSpPr>
          <p:nvPr>
            <p:ph idx="1"/>
          </p:nvPr>
        </p:nvSpPr>
        <p:spPr>
          <a:xfrm>
            <a:off x="4457700" y="1295400"/>
            <a:ext cx="4229100" cy="4525963"/>
          </a:xfrm>
        </p:spPr>
        <p:txBody>
          <a:bodyPr>
            <a:normAutofit fontScale="92500" lnSpcReduction="10000"/>
          </a:bodyPr>
          <a:lstStyle/>
          <a:p>
            <a:pPr>
              <a:buClr>
                <a:srgbClr val="FF0F00"/>
              </a:buClr>
              <a:buFont typeface="Arial" panose="020B0604020202020204" pitchFamily="34" charset="0"/>
              <a:buChar char="•"/>
            </a:pPr>
            <a:r>
              <a:rPr lang="en-US" dirty="0">
                <a:ea typeface="Arial" charset="0"/>
                <a:cs typeface="Arial" charset="0"/>
              </a:rPr>
              <a:t>Organized with the </a:t>
            </a:r>
            <a:r>
              <a:rPr lang="en-US" b="1" dirty="0">
                <a:ea typeface="Arial" charset="0"/>
                <a:cs typeface="Arial" charset="0"/>
              </a:rPr>
              <a:t>Cornerstone Standard </a:t>
            </a:r>
            <a:r>
              <a:rPr lang="en-US" dirty="0">
                <a:ea typeface="Arial" charset="0"/>
                <a:cs typeface="Arial" charset="0"/>
              </a:rPr>
              <a:t>at the top then progresses down the page through each grade level</a:t>
            </a:r>
          </a:p>
          <a:p>
            <a:pPr>
              <a:buClr>
                <a:srgbClr val="FF0F00"/>
              </a:buClr>
              <a:buFont typeface="Arial" panose="020B0604020202020204" pitchFamily="34" charset="0"/>
              <a:buChar char="•"/>
            </a:pPr>
            <a:endParaRPr lang="en-US" dirty="0">
              <a:ea typeface="Arial" charset="0"/>
              <a:cs typeface="Arial" charset="0"/>
            </a:endParaRPr>
          </a:p>
          <a:p>
            <a:pPr>
              <a:buFont typeface="Arial" panose="020B0604020202020204" pitchFamily="34" charset="0"/>
              <a:buChar char="•"/>
            </a:pPr>
            <a:r>
              <a:rPr lang="en-US" dirty="0">
                <a:ea typeface="Arial" charset="0"/>
                <a:cs typeface="Arial" charset="0"/>
              </a:rPr>
              <a:t>Makes it easy to see </a:t>
            </a:r>
            <a:r>
              <a:rPr lang="en-US" dirty="0"/>
              <a:t>how each standard </a:t>
            </a:r>
            <a:r>
              <a:rPr lang="en-US" b="1" dirty="0"/>
              <a:t>builds</a:t>
            </a:r>
            <a:r>
              <a:rPr lang="en-US" dirty="0"/>
              <a:t> throughout the grade levels</a:t>
            </a:r>
          </a:p>
          <a:p>
            <a:pPr>
              <a:buClr>
                <a:srgbClr val="FF0F00"/>
              </a:buClr>
              <a:buFont typeface="Arial" panose="020B0604020202020204" pitchFamily="34" charset="0"/>
              <a:buChar char="•"/>
            </a:pPr>
            <a:endParaRPr lang="en-US" dirty="0">
              <a:ea typeface="Arial" charset="0"/>
              <a:cs typeface="Arial" charset="0"/>
            </a:endParaRPr>
          </a:p>
          <a:p>
            <a:pPr>
              <a:buClr>
                <a:srgbClr val="FF0F00"/>
              </a:buClr>
              <a:buFont typeface="Arial" panose="020B0604020202020204" pitchFamily="34" charset="0"/>
              <a:buChar char="•"/>
            </a:pPr>
            <a:r>
              <a:rPr lang="en-US" dirty="0">
                <a:ea typeface="Arial" charset="0"/>
                <a:cs typeface="Arial" charset="0"/>
              </a:rPr>
              <a:t>Uses consistent </a:t>
            </a:r>
            <a:r>
              <a:rPr lang="en-US" b="1" dirty="0">
                <a:ea typeface="Arial" charset="0"/>
                <a:cs typeface="Arial" charset="0"/>
              </a:rPr>
              <a:t>language and terminology </a:t>
            </a:r>
            <a:r>
              <a:rPr lang="en-US" dirty="0">
                <a:ea typeface="Arial" charset="0"/>
                <a:cs typeface="Arial" charset="0"/>
              </a:rPr>
              <a:t>throughout grade levels</a:t>
            </a:r>
          </a:p>
          <a:p>
            <a:endParaRPr lang="en-US" dirty="0"/>
          </a:p>
        </p:txBody>
      </p:sp>
      <p:sp>
        <p:nvSpPr>
          <p:cNvPr id="3" name="Title 2"/>
          <p:cNvSpPr>
            <a:spLocks noGrp="1"/>
          </p:cNvSpPr>
          <p:nvPr>
            <p:ph type="title"/>
          </p:nvPr>
        </p:nvSpPr>
        <p:spPr/>
        <p:txBody>
          <a:bodyPr>
            <a:noAutofit/>
          </a:bodyPr>
          <a:lstStyle/>
          <a:p>
            <a:r>
              <a:rPr lang="en-US" dirty="0" smtClean="0"/>
              <a:t/>
            </a:r>
            <a:br>
              <a:rPr lang="en-US" dirty="0" smtClean="0"/>
            </a:br>
            <a:r>
              <a:rPr lang="en-US" dirty="0" smtClean="0"/>
              <a:t>Vertical Progression of Skills</a:t>
            </a:r>
            <a:br>
              <a:rPr lang="en-US" dirty="0" smtClean="0"/>
            </a:br>
            <a:endParaRPr lang="en-US" dirty="0"/>
          </a:p>
        </p:txBody>
      </p:sp>
      <p:sp>
        <p:nvSpPr>
          <p:cNvPr id="2" name="Left Arrow 1"/>
          <p:cNvSpPr/>
          <p:nvPr/>
        </p:nvSpPr>
        <p:spPr>
          <a:xfrm>
            <a:off x="3992844" y="2847878"/>
            <a:ext cx="860502" cy="364583"/>
          </a:xfrm>
          <a:prstGeom prst="leftArrow">
            <a:avLst>
              <a:gd name="adj1" fmla="val 57395"/>
              <a:gd name="adj2"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891096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dirty="0" smtClean="0"/>
              <a:t/>
            </a:r>
            <a:br>
              <a:rPr lang="en-US" dirty="0" smtClean="0"/>
            </a:br>
            <a:r>
              <a:rPr lang="en-US" dirty="0" smtClean="0"/>
              <a:t>Vertical Progression of Skills</a:t>
            </a:r>
            <a:br>
              <a:rPr lang="en-US" dirty="0" smtClean="0"/>
            </a:br>
            <a:endParaRPr lang="en-US" dirty="0"/>
          </a:p>
        </p:txBody>
      </p:sp>
      <p:pic>
        <p:nvPicPr>
          <p:cNvPr id="6" name="Picture 5"/>
          <p:cNvPicPr>
            <a:picLocks noChangeAspect="1"/>
          </p:cNvPicPr>
          <p:nvPr/>
        </p:nvPicPr>
        <p:blipFill>
          <a:blip r:embed="rId3" cstate="print">
            <a:alphaModFix amt="85000"/>
            <a:extLst>
              <a:ext uri="{28A0092B-C50C-407E-A947-70E740481C1C}">
                <a14:useLocalDpi xmlns:a14="http://schemas.microsoft.com/office/drawing/2010/main" val="0"/>
              </a:ext>
            </a:extLst>
          </a:blip>
          <a:stretch>
            <a:fillRect/>
          </a:stretch>
        </p:blipFill>
        <p:spPr>
          <a:xfrm>
            <a:off x="322521" y="1143000"/>
            <a:ext cx="3858827" cy="4594904"/>
          </a:xfrm>
          <a:prstGeom prst="rect">
            <a:avLst/>
          </a:prstGeom>
          <a:ln>
            <a:solidFill>
              <a:srgbClr val="48705D">
                <a:alpha val="62000"/>
              </a:srgbClr>
            </a:solidFill>
          </a:ln>
          <a:effectLst>
            <a:outerShdw blurRad="50800" dist="76200" dir="2700000" algn="tl" rotWithShape="0">
              <a:prstClr val="black">
                <a:alpha val="40000"/>
              </a:prstClr>
            </a:outerShdw>
          </a:effectLst>
        </p:spPr>
      </p:pic>
      <p:sp>
        <p:nvSpPr>
          <p:cNvPr id="5" name="Rectangle 4"/>
          <p:cNvSpPr/>
          <p:nvPr/>
        </p:nvSpPr>
        <p:spPr>
          <a:xfrm>
            <a:off x="914400" y="2057400"/>
            <a:ext cx="8039984" cy="3124200"/>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2212" t="9311" r="2212" b="10380"/>
          <a:stretch/>
        </p:blipFill>
        <p:spPr>
          <a:xfrm>
            <a:off x="1104900" y="2266638"/>
            <a:ext cx="7658984" cy="2743200"/>
          </a:xfrm>
          <a:prstGeom prst="rect">
            <a:avLst/>
          </a:prstGeom>
          <a:effectLst>
            <a:outerShdw blurRad="50800" dist="76200" dir="2700000" algn="tl" rotWithShape="0">
              <a:prstClr val="black">
                <a:alpha val="60000"/>
              </a:prstClr>
            </a:outerShdw>
          </a:effectLst>
        </p:spPr>
      </p:pic>
      <p:sp>
        <p:nvSpPr>
          <p:cNvPr id="7" name="Up Arrow 6"/>
          <p:cNvSpPr/>
          <p:nvPr/>
        </p:nvSpPr>
        <p:spPr>
          <a:xfrm>
            <a:off x="914400" y="2606675"/>
            <a:ext cx="685800" cy="1981200"/>
          </a:xfrm>
          <a:prstGeom prst="upArrow">
            <a:avLst/>
          </a:prstGeom>
          <a:solidFill>
            <a:srgbClr val="FF0000"/>
          </a:solidFill>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210486733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295400"/>
            <a:ext cx="4648200" cy="4525963"/>
          </a:xfrm>
        </p:spPr>
        <p:txBody>
          <a:bodyPr/>
          <a:lstStyle/>
          <a:p>
            <a:pPr>
              <a:buFont typeface="Wingdings" charset="2"/>
              <a:buChar char="§"/>
            </a:pPr>
            <a:r>
              <a:rPr lang="en-US" dirty="0" smtClean="0">
                <a:ea typeface="Arial" charset="0"/>
                <a:cs typeface="Arial" charset="0"/>
              </a:rPr>
              <a:t>The </a:t>
            </a:r>
            <a:r>
              <a:rPr lang="en-US" b="1" dirty="0" smtClean="0">
                <a:ea typeface="Arial" charset="0"/>
                <a:cs typeface="Arial" charset="0"/>
              </a:rPr>
              <a:t>Reading Standards </a:t>
            </a:r>
            <a:r>
              <a:rPr lang="en-US" dirty="0" smtClean="0">
                <a:ea typeface="Arial" charset="0"/>
                <a:cs typeface="Arial" charset="0"/>
              </a:rPr>
              <a:t>for both Literature and Informational Text are now organized to appear </a:t>
            </a:r>
            <a:r>
              <a:rPr lang="en-US" b="1" dirty="0" smtClean="0">
                <a:ea typeface="Arial" charset="0"/>
                <a:cs typeface="Arial" charset="0"/>
              </a:rPr>
              <a:t>side-by-side</a:t>
            </a:r>
            <a:r>
              <a:rPr lang="en-US" dirty="0" smtClean="0">
                <a:ea typeface="Arial" charset="0"/>
                <a:cs typeface="Arial" charset="0"/>
              </a:rPr>
              <a:t>. </a:t>
            </a:r>
            <a:endParaRPr lang="en-US" dirty="0" smtClean="0"/>
          </a:p>
          <a:p>
            <a:pPr>
              <a:buFont typeface="Wingdings" charset="2"/>
              <a:buChar char="§"/>
            </a:pPr>
            <a:r>
              <a:rPr lang="en-US" dirty="0" smtClean="0"/>
              <a:t>Educators can </a:t>
            </a:r>
            <a:r>
              <a:rPr lang="en-US" b="1" dirty="0" smtClean="0"/>
              <a:t>make connections</a:t>
            </a:r>
            <a:r>
              <a:rPr lang="en-US" dirty="0" smtClean="0"/>
              <a:t> when selecting literary and informational text for instruction. </a:t>
            </a:r>
          </a:p>
          <a:p>
            <a:endParaRPr lang="en-US" dirty="0"/>
          </a:p>
        </p:txBody>
      </p:sp>
      <p:sp>
        <p:nvSpPr>
          <p:cNvPr id="3" name="Title 2"/>
          <p:cNvSpPr>
            <a:spLocks noGrp="1"/>
          </p:cNvSpPr>
          <p:nvPr>
            <p:ph type="title"/>
          </p:nvPr>
        </p:nvSpPr>
        <p:spPr/>
        <p:txBody>
          <a:bodyPr/>
          <a:lstStyle/>
          <a:p>
            <a:r>
              <a:rPr lang="en-US" smtClean="0"/>
              <a:t>Connected and Grouped</a:t>
            </a:r>
            <a:endParaRPr lang="en-US"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81600" y="1299337"/>
            <a:ext cx="3623907" cy="4592364"/>
          </a:xfrm>
          <a:prstGeom prst="rect">
            <a:avLst/>
          </a:prstGeom>
          <a:ln>
            <a:solidFill>
              <a:schemeClr val="tx1"/>
            </a:solidFill>
          </a:ln>
          <a:effectLst>
            <a:outerShdw blurRad="50800" dist="76200" dir="2700000" algn="tl" rotWithShape="0">
              <a:prstClr val="black">
                <a:alpha val="40000"/>
              </a:prstClr>
            </a:outerShdw>
          </a:effectLst>
        </p:spPr>
      </p:pic>
      <p:sp>
        <p:nvSpPr>
          <p:cNvPr id="4" name="Left-Right Arrow 3"/>
          <p:cNvSpPr/>
          <p:nvPr/>
        </p:nvSpPr>
        <p:spPr>
          <a:xfrm>
            <a:off x="6977224" y="1981200"/>
            <a:ext cx="550247" cy="152400"/>
          </a:xfrm>
          <a:prstGeom prst="lef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25409771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295400"/>
            <a:ext cx="4724400" cy="4525963"/>
          </a:xfrm>
        </p:spPr>
        <p:txBody>
          <a:bodyPr/>
          <a:lstStyle/>
          <a:p>
            <a:r>
              <a:rPr lang="en-US" dirty="0" smtClean="0"/>
              <a:t>The </a:t>
            </a:r>
            <a:r>
              <a:rPr lang="en-US" b="1" dirty="0" smtClean="0"/>
              <a:t>Speaking and Listening Standards </a:t>
            </a:r>
            <a:r>
              <a:rPr lang="en-US" dirty="0" smtClean="0"/>
              <a:t>emphasize integration and include a separate column linking standards from the four other strands for planning purposes.</a:t>
            </a:r>
            <a:endParaRPr lang="en-US" dirty="0"/>
          </a:p>
        </p:txBody>
      </p:sp>
      <p:sp>
        <p:nvSpPr>
          <p:cNvPr id="3" name="Title 2"/>
          <p:cNvSpPr>
            <a:spLocks noGrp="1"/>
          </p:cNvSpPr>
          <p:nvPr>
            <p:ph type="title"/>
          </p:nvPr>
        </p:nvSpPr>
        <p:spPr/>
        <p:txBody>
          <a:bodyPr/>
          <a:lstStyle/>
          <a:p>
            <a:r>
              <a:rPr lang="en-US" smtClean="0"/>
              <a:t>Connected and Grouped</a:t>
            </a:r>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00" y="1219200"/>
            <a:ext cx="3508787" cy="4660108"/>
          </a:xfrm>
          <a:prstGeom prst="rect">
            <a:avLst/>
          </a:prstGeom>
          <a:ln>
            <a:solidFill>
              <a:schemeClr val="tx1"/>
            </a:solidFill>
          </a:ln>
          <a:effectLst>
            <a:outerShdw blurRad="50800" dist="76200" dir="2700000" algn="tl" rotWithShape="0">
              <a:prstClr val="black">
                <a:alpha val="40000"/>
              </a:prstClr>
            </a:outerShdw>
          </a:effectLst>
        </p:spPr>
      </p:pic>
      <p:sp>
        <p:nvSpPr>
          <p:cNvPr id="6" name="Right Arrow 5"/>
          <p:cNvSpPr/>
          <p:nvPr/>
        </p:nvSpPr>
        <p:spPr>
          <a:xfrm>
            <a:off x="6250193" y="3208725"/>
            <a:ext cx="1676400" cy="762000"/>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00000"/>
              </a:solidFill>
            </a:endParaRPr>
          </a:p>
        </p:txBody>
      </p:sp>
    </p:spTree>
    <p:extLst>
      <p:ext uri="{BB962C8B-B14F-4D97-AF65-F5344CB8AC3E}">
        <p14:creationId xmlns:p14="http://schemas.microsoft.com/office/powerpoint/2010/main" val="58367498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Coding</a:t>
            </a: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738" y="1143001"/>
            <a:ext cx="9015351" cy="3610220"/>
          </a:xfrm>
          <a:prstGeom prst="rect">
            <a:avLst/>
          </a:prstGeom>
          <a:effectLst>
            <a:softEdge rad="0"/>
          </a:effectLst>
        </p:spPr>
      </p:pic>
      <p:sp>
        <p:nvSpPr>
          <p:cNvPr id="7" name="Rounded Rectangle 6"/>
          <p:cNvSpPr/>
          <p:nvPr/>
        </p:nvSpPr>
        <p:spPr>
          <a:xfrm>
            <a:off x="1888433" y="3018203"/>
            <a:ext cx="5715000" cy="1359069"/>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8" name="TextBox 7"/>
          <p:cNvSpPr txBox="1"/>
          <p:nvPr/>
        </p:nvSpPr>
        <p:spPr>
          <a:xfrm>
            <a:off x="1895059" y="3183378"/>
            <a:ext cx="5715000" cy="1015663"/>
          </a:xfrm>
          <a:prstGeom prst="rect">
            <a:avLst/>
          </a:prstGeom>
          <a:noFill/>
        </p:spPr>
        <p:txBody>
          <a:bodyPr wrap="square" rtlCol="0">
            <a:spAutoFit/>
          </a:bodyPr>
          <a:lstStyle/>
          <a:p>
            <a:pPr algn="ctr"/>
            <a:r>
              <a:rPr lang="en-US" sz="6000" dirty="0" smtClean="0">
                <a:solidFill>
                  <a:schemeClr val="bg1"/>
                </a:solidFill>
                <a:ea typeface="Arial" charset="0"/>
                <a:cs typeface="Arial" charset="0"/>
              </a:rPr>
              <a:t>5.FL.WC.4</a:t>
            </a:r>
            <a:endParaRPr lang="en-US" sz="6000" dirty="0">
              <a:solidFill>
                <a:schemeClr val="bg1"/>
              </a:solidFill>
              <a:ea typeface="Arial" charset="0"/>
              <a:cs typeface="Arial" charset="0"/>
            </a:endParaRPr>
          </a:p>
        </p:txBody>
      </p:sp>
      <p:sp>
        <p:nvSpPr>
          <p:cNvPr id="9" name="Left Arrow 8"/>
          <p:cNvSpPr/>
          <p:nvPr/>
        </p:nvSpPr>
        <p:spPr>
          <a:xfrm rot="10800000">
            <a:off x="1278833" y="1444053"/>
            <a:ext cx="1219200" cy="424366"/>
          </a:xfrm>
          <a:prstGeom prst="leftArrow">
            <a:avLst>
              <a:gd name="adj1" fmla="val 57395"/>
              <a:gd name="adj2"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nvGrpSpPr>
          <p:cNvPr id="6" name="Group 5"/>
          <p:cNvGrpSpPr/>
          <p:nvPr/>
        </p:nvGrpSpPr>
        <p:grpSpPr>
          <a:xfrm>
            <a:off x="631133" y="4753221"/>
            <a:ext cx="8229600" cy="943929"/>
            <a:chOff x="631133" y="4753221"/>
            <a:chExt cx="8229600" cy="943929"/>
          </a:xfrm>
          <a:solidFill>
            <a:schemeClr val="tx1"/>
          </a:solidFill>
        </p:grpSpPr>
        <p:sp>
          <p:nvSpPr>
            <p:cNvPr id="10" name="Rounded Rectangle 9"/>
            <p:cNvSpPr/>
            <p:nvPr/>
          </p:nvSpPr>
          <p:spPr>
            <a:xfrm>
              <a:off x="631133" y="4753221"/>
              <a:ext cx="8229600" cy="943929"/>
            </a:xfrm>
            <a:prstGeom prst="round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5" name="TextBox 4"/>
            <p:cNvSpPr txBox="1"/>
            <p:nvPr/>
          </p:nvSpPr>
          <p:spPr>
            <a:xfrm>
              <a:off x="707333" y="5025130"/>
              <a:ext cx="8077200" cy="400110"/>
            </a:xfrm>
            <a:prstGeom prst="rect">
              <a:avLst/>
            </a:prstGeom>
            <a:grpFill/>
          </p:spPr>
          <p:txBody>
            <a:bodyPr wrap="square" rtlCol="0">
              <a:spAutoFit/>
            </a:bodyPr>
            <a:lstStyle/>
            <a:p>
              <a:r>
                <a:rPr lang="en-US" sz="2000" b="1" dirty="0" smtClean="0">
                  <a:solidFill>
                    <a:schemeClr val="bg1"/>
                  </a:solidFill>
                </a:rPr>
                <a:t>Grade 5. Foundational Literacy. Word Composition. Standard 4</a:t>
              </a:r>
              <a:endParaRPr lang="en-US" sz="2000" b="1" dirty="0">
                <a:solidFill>
                  <a:schemeClr val="bg1"/>
                </a:solidFill>
              </a:endParaRPr>
            </a:p>
          </p:txBody>
        </p:sp>
      </p:grpSp>
    </p:spTree>
    <p:extLst>
      <p:ext uri="{BB962C8B-B14F-4D97-AF65-F5344CB8AC3E}">
        <p14:creationId xmlns:p14="http://schemas.microsoft.com/office/powerpoint/2010/main" val="1514551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latin typeface="Open Sans" charset="0"/>
                <a:ea typeface="Open Sans" charset="0"/>
                <a:cs typeface="Open Sans" charset="0"/>
              </a:rPr>
              <a:t>Maintain focus on student outcomes</a:t>
            </a:r>
          </a:p>
          <a:p>
            <a:endParaRPr lang="en-US" dirty="0">
              <a:latin typeface="Open Sans" charset="0"/>
              <a:ea typeface="Open Sans" charset="0"/>
              <a:cs typeface="Open Sans" charset="0"/>
            </a:endParaRPr>
          </a:p>
          <a:p>
            <a:r>
              <a:rPr lang="en-US" dirty="0">
                <a:latin typeface="Open Sans" charset="0"/>
                <a:ea typeface="Open Sans" charset="0"/>
                <a:cs typeface="Open Sans" charset="0"/>
              </a:rPr>
              <a:t>Be present and </a:t>
            </a:r>
            <a:r>
              <a:rPr lang="en-US" dirty="0" smtClean="0">
                <a:latin typeface="Open Sans" charset="0"/>
                <a:ea typeface="Open Sans" charset="0"/>
                <a:cs typeface="Open Sans" charset="0"/>
              </a:rPr>
              <a:t>engaged</a:t>
            </a:r>
          </a:p>
          <a:p>
            <a:endParaRPr lang="en-US" dirty="0">
              <a:latin typeface="Open Sans" charset="0"/>
              <a:ea typeface="Open Sans" charset="0"/>
              <a:cs typeface="Open Sans" charset="0"/>
            </a:endParaRPr>
          </a:p>
          <a:p>
            <a:r>
              <a:rPr lang="en-US" dirty="0" smtClean="0">
                <a:latin typeface="Open Sans" charset="0"/>
                <a:ea typeface="Open Sans" charset="0"/>
                <a:cs typeface="Open Sans" charset="0"/>
              </a:rPr>
              <a:t>Be respectful with your use of technology</a:t>
            </a:r>
          </a:p>
          <a:p>
            <a:endParaRPr lang="en-US" dirty="0">
              <a:latin typeface="Open Sans" charset="0"/>
              <a:ea typeface="Open Sans" charset="0"/>
              <a:cs typeface="Open Sans" charset="0"/>
            </a:endParaRPr>
          </a:p>
          <a:p>
            <a:r>
              <a:rPr lang="en-US" dirty="0" smtClean="0">
                <a:latin typeface="Open Sans" charset="0"/>
                <a:ea typeface="Open Sans" charset="0"/>
                <a:cs typeface="Open Sans" charset="0"/>
              </a:rPr>
              <a:t>Be reflective and solutions oriented </a:t>
            </a:r>
          </a:p>
          <a:p>
            <a:endParaRPr lang="en-US" dirty="0">
              <a:latin typeface="Open Sans" charset="0"/>
              <a:ea typeface="Open Sans" charset="0"/>
              <a:cs typeface="Open Sans" charset="0"/>
            </a:endParaRPr>
          </a:p>
          <a:p>
            <a:r>
              <a:rPr lang="en-US" dirty="0" smtClean="0">
                <a:latin typeface="Open Sans" charset="0"/>
                <a:ea typeface="Open Sans" charset="0"/>
                <a:cs typeface="Open Sans" charset="0"/>
              </a:rPr>
              <a:t>Be mindful of the time and respectful of transitions</a:t>
            </a:r>
            <a:endParaRPr lang="en-US" dirty="0">
              <a:latin typeface="Open Sans" charset="0"/>
              <a:ea typeface="Open Sans" charset="0"/>
              <a:cs typeface="Open Sans" charset="0"/>
            </a:endParaRPr>
          </a:p>
        </p:txBody>
      </p:sp>
      <p:sp>
        <p:nvSpPr>
          <p:cNvPr id="17" name="Title 16"/>
          <p:cNvSpPr>
            <a:spLocks noGrp="1"/>
          </p:cNvSpPr>
          <p:nvPr>
            <p:ph type="title"/>
          </p:nvPr>
        </p:nvSpPr>
        <p:spPr>
          <a:xfrm>
            <a:off x="0" y="228600"/>
            <a:ext cx="8305800" cy="914400"/>
          </a:xfrm>
        </p:spPr>
        <p:txBody>
          <a:bodyPr>
            <a:normAutofit/>
          </a:bodyPr>
          <a:lstStyle/>
          <a:p>
            <a:pPr algn="l"/>
            <a:r>
              <a:rPr lang="en-US" b="1" dirty="0" smtClean="0">
                <a:solidFill>
                  <a:schemeClr val="bg1"/>
                </a:solidFill>
                <a:ea typeface="Open Sans" panose="020B0606030504020204" pitchFamily="34" charset="0"/>
                <a:cs typeface="Open Sans" panose="020B0606030504020204" pitchFamily="34" charset="0"/>
              </a:rPr>
              <a:t>Meeting Norms</a:t>
            </a:r>
            <a:endParaRPr lang="en-US" b="1" dirty="0">
              <a:solidFill>
                <a:schemeClr val="bg1"/>
              </a:solidFill>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646896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Supporting Documents</a:t>
            </a:r>
            <a:endParaRPr lang="en-US" sz="3200" dirty="0"/>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0874" y="1273311"/>
            <a:ext cx="4026659" cy="2569392"/>
          </a:xfrm>
          <a:prstGeom prst="rect">
            <a:avLst/>
          </a:prstGeom>
          <a:ln>
            <a:solidFill>
              <a:schemeClr val="tx1"/>
            </a:solidFill>
          </a:ln>
          <a:effectLst>
            <a:outerShdw blurRad="50800" dist="76200" dir="2700000" algn="tl" rotWithShape="0">
              <a:prstClr val="black">
                <a:alpha val="40000"/>
              </a:prstClr>
            </a:outerShdw>
          </a:effectLst>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24401" y="1143001"/>
            <a:ext cx="3987220" cy="4876800"/>
          </a:xfrm>
          <a:prstGeom prst="rect">
            <a:avLst/>
          </a:prstGeom>
          <a:ln>
            <a:solidFill>
              <a:schemeClr val="tx1"/>
            </a:solidFill>
          </a:ln>
          <a:effectLst>
            <a:outerShdw blurRad="50800" dist="76200" dir="2700000" algn="tl" rotWithShape="0">
              <a:prstClr val="black">
                <a:alpha val="40000"/>
              </a:prstClr>
            </a:outerShdw>
          </a:effectLst>
        </p:spPr>
      </p:pic>
      <p:pic>
        <p:nvPicPr>
          <p:cNvPr id="7" name="Picture 6"/>
          <p:cNvPicPr>
            <a:picLocks noChangeAspect="1"/>
          </p:cNvPicPr>
          <p:nvPr/>
        </p:nvPicPr>
        <p:blipFill rotWithShape="1">
          <a:blip r:embed="rId5" cstate="print">
            <a:extLst>
              <a:ext uri="{28A0092B-C50C-407E-A947-70E740481C1C}">
                <a14:useLocalDpi xmlns:a14="http://schemas.microsoft.com/office/drawing/2010/main" val="0"/>
              </a:ext>
            </a:extLst>
          </a:blip>
          <a:srcRect l="1555" t="1544" r="1400" b="5792"/>
          <a:stretch/>
        </p:blipFill>
        <p:spPr>
          <a:xfrm>
            <a:off x="278704" y="4114800"/>
            <a:ext cx="4191000" cy="1611923"/>
          </a:xfrm>
          <a:prstGeom prst="rect">
            <a:avLst/>
          </a:prstGeom>
          <a:ln>
            <a:solidFill>
              <a:schemeClr val="tx1"/>
            </a:solidFill>
          </a:ln>
          <a:effectLst>
            <a:outerShdw blurRad="50800" dist="76200" dir="2700000" algn="tl" rotWithShape="0">
              <a:prstClr val="black">
                <a:alpha val="40000"/>
              </a:prstClr>
            </a:outerShdw>
          </a:effectLst>
        </p:spPr>
      </p:pic>
    </p:spTree>
    <p:extLst>
      <p:ext uri="{BB962C8B-B14F-4D97-AF65-F5344CB8AC3E}">
        <p14:creationId xmlns:p14="http://schemas.microsoft.com/office/powerpoint/2010/main" val="394337908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Getting to Know Your TN ELA Academic Standards</a:t>
            </a:r>
            <a:endParaRPr lang="en-US" dirty="0"/>
          </a:p>
        </p:txBody>
      </p:sp>
    </p:spTree>
    <p:extLst>
      <p:ext uri="{BB962C8B-B14F-4D97-AF65-F5344CB8AC3E}">
        <p14:creationId xmlns:p14="http://schemas.microsoft.com/office/powerpoint/2010/main" val="141966545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TN ELA Academic Standards: Five Strands</a:t>
            </a:r>
            <a:endParaRPr lang="en-US" dirty="0"/>
          </a:p>
        </p:txBody>
      </p:sp>
      <p:sp>
        <p:nvSpPr>
          <p:cNvPr id="4" name="Rounded Rectangle 3"/>
          <p:cNvSpPr/>
          <p:nvPr/>
        </p:nvSpPr>
        <p:spPr>
          <a:xfrm>
            <a:off x="838200" y="1289047"/>
            <a:ext cx="7924800" cy="68580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 name="Rounded Rectangle 4"/>
          <p:cNvSpPr/>
          <p:nvPr/>
        </p:nvSpPr>
        <p:spPr>
          <a:xfrm>
            <a:off x="876300" y="2286000"/>
            <a:ext cx="7924800" cy="68580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Rounded Rectangle 5"/>
          <p:cNvSpPr/>
          <p:nvPr/>
        </p:nvSpPr>
        <p:spPr>
          <a:xfrm>
            <a:off x="876300" y="3257540"/>
            <a:ext cx="7924800" cy="68580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Rounded Rectangle 6"/>
          <p:cNvSpPr/>
          <p:nvPr/>
        </p:nvSpPr>
        <p:spPr>
          <a:xfrm>
            <a:off x="876300" y="4267186"/>
            <a:ext cx="7924800" cy="68580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ounded Rectangle 7"/>
          <p:cNvSpPr/>
          <p:nvPr/>
        </p:nvSpPr>
        <p:spPr>
          <a:xfrm>
            <a:off x="876300" y="5216506"/>
            <a:ext cx="7924800" cy="68580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TextBox 8"/>
          <p:cNvSpPr txBox="1"/>
          <p:nvPr/>
        </p:nvSpPr>
        <p:spPr>
          <a:xfrm>
            <a:off x="1143000" y="1330323"/>
            <a:ext cx="7391400" cy="523220"/>
          </a:xfrm>
          <a:prstGeom prst="rect">
            <a:avLst/>
          </a:prstGeom>
          <a:noFill/>
        </p:spPr>
        <p:txBody>
          <a:bodyPr wrap="square" rtlCol="0">
            <a:spAutoFit/>
          </a:bodyPr>
          <a:lstStyle/>
          <a:p>
            <a:pPr algn="ctr"/>
            <a:r>
              <a:rPr lang="en-US" sz="2800" dirty="0" smtClean="0">
                <a:solidFill>
                  <a:prstClr val="white"/>
                </a:solidFill>
                <a:latin typeface="Arial" charset="0"/>
                <a:ea typeface="Arial" charset="0"/>
                <a:cs typeface="Arial" charset="0"/>
              </a:rPr>
              <a:t>K-5 foundational literacy</a:t>
            </a:r>
            <a:endParaRPr lang="en-US" sz="2800" dirty="0">
              <a:solidFill>
                <a:prstClr val="white"/>
              </a:solidFill>
              <a:latin typeface="Arial" charset="0"/>
              <a:ea typeface="Arial" charset="0"/>
              <a:cs typeface="Arial" charset="0"/>
            </a:endParaRPr>
          </a:p>
        </p:txBody>
      </p:sp>
      <p:sp>
        <p:nvSpPr>
          <p:cNvPr id="10" name="TextBox 9"/>
          <p:cNvSpPr txBox="1"/>
          <p:nvPr/>
        </p:nvSpPr>
        <p:spPr>
          <a:xfrm>
            <a:off x="1143000" y="2372380"/>
            <a:ext cx="7391400" cy="523220"/>
          </a:xfrm>
          <a:prstGeom prst="rect">
            <a:avLst/>
          </a:prstGeom>
          <a:noFill/>
        </p:spPr>
        <p:txBody>
          <a:bodyPr wrap="square" rtlCol="0">
            <a:spAutoFit/>
          </a:bodyPr>
          <a:lstStyle/>
          <a:p>
            <a:pPr algn="ctr"/>
            <a:r>
              <a:rPr lang="en-US" sz="2800" dirty="0" smtClean="0">
                <a:solidFill>
                  <a:prstClr val="white"/>
                </a:solidFill>
                <a:latin typeface="Arial" charset="0"/>
                <a:ea typeface="Arial" charset="0"/>
                <a:cs typeface="Arial" charset="0"/>
              </a:rPr>
              <a:t>6-12 language</a:t>
            </a:r>
            <a:endParaRPr lang="en-US" sz="2800" dirty="0">
              <a:solidFill>
                <a:prstClr val="white"/>
              </a:solidFill>
              <a:latin typeface="Arial" charset="0"/>
              <a:ea typeface="Arial" charset="0"/>
              <a:cs typeface="Arial" charset="0"/>
            </a:endParaRPr>
          </a:p>
        </p:txBody>
      </p:sp>
      <p:sp>
        <p:nvSpPr>
          <p:cNvPr id="11" name="TextBox 10"/>
          <p:cNvSpPr txBox="1"/>
          <p:nvPr/>
        </p:nvSpPr>
        <p:spPr>
          <a:xfrm>
            <a:off x="876300" y="3320433"/>
            <a:ext cx="7924800" cy="523220"/>
          </a:xfrm>
          <a:prstGeom prst="rect">
            <a:avLst/>
          </a:prstGeom>
          <a:solidFill>
            <a:schemeClr val="tx1"/>
          </a:solidFill>
        </p:spPr>
        <p:txBody>
          <a:bodyPr wrap="square" rtlCol="0">
            <a:spAutoFit/>
          </a:bodyPr>
          <a:lstStyle/>
          <a:p>
            <a:pPr algn="ctr"/>
            <a:r>
              <a:rPr lang="en-US" sz="2800" dirty="0" smtClean="0">
                <a:solidFill>
                  <a:prstClr val="white"/>
                </a:solidFill>
                <a:latin typeface="Arial" charset="0"/>
                <a:ea typeface="Arial" charset="0"/>
                <a:cs typeface="Arial" charset="0"/>
              </a:rPr>
              <a:t>K-12 reading (literature &amp; informational text)</a:t>
            </a:r>
            <a:endParaRPr lang="en-US" sz="2800" dirty="0">
              <a:solidFill>
                <a:prstClr val="white"/>
              </a:solidFill>
              <a:latin typeface="Arial" charset="0"/>
              <a:ea typeface="Arial" charset="0"/>
              <a:cs typeface="Arial" charset="0"/>
            </a:endParaRPr>
          </a:p>
        </p:txBody>
      </p:sp>
      <p:sp>
        <p:nvSpPr>
          <p:cNvPr id="12" name="TextBox 11"/>
          <p:cNvSpPr txBox="1"/>
          <p:nvPr/>
        </p:nvSpPr>
        <p:spPr>
          <a:xfrm>
            <a:off x="1104900" y="4348476"/>
            <a:ext cx="7391400" cy="523220"/>
          </a:xfrm>
          <a:prstGeom prst="rect">
            <a:avLst/>
          </a:prstGeom>
          <a:noFill/>
        </p:spPr>
        <p:txBody>
          <a:bodyPr wrap="square" rtlCol="0">
            <a:spAutoFit/>
          </a:bodyPr>
          <a:lstStyle/>
          <a:p>
            <a:pPr algn="ctr"/>
            <a:r>
              <a:rPr lang="en-US" sz="2800" dirty="0" smtClean="0">
                <a:solidFill>
                  <a:prstClr val="white"/>
                </a:solidFill>
                <a:latin typeface="Arial" charset="0"/>
                <a:ea typeface="Arial" charset="0"/>
                <a:cs typeface="Arial" charset="0"/>
              </a:rPr>
              <a:t>K-12 speaking and listening</a:t>
            </a:r>
            <a:endParaRPr lang="en-US" sz="2800" dirty="0">
              <a:solidFill>
                <a:prstClr val="white"/>
              </a:solidFill>
              <a:latin typeface="Arial" charset="0"/>
              <a:ea typeface="Arial" charset="0"/>
              <a:cs typeface="Arial" charset="0"/>
            </a:endParaRPr>
          </a:p>
        </p:txBody>
      </p:sp>
      <p:sp>
        <p:nvSpPr>
          <p:cNvPr id="13" name="TextBox 12"/>
          <p:cNvSpPr txBox="1"/>
          <p:nvPr/>
        </p:nvSpPr>
        <p:spPr>
          <a:xfrm>
            <a:off x="1104900" y="5297796"/>
            <a:ext cx="7391400" cy="523220"/>
          </a:xfrm>
          <a:prstGeom prst="rect">
            <a:avLst/>
          </a:prstGeom>
          <a:noFill/>
        </p:spPr>
        <p:txBody>
          <a:bodyPr wrap="square" rtlCol="0">
            <a:spAutoFit/>
          </a:bodyPr>
          <a:lstStyle/>
          <a:p>
            <a:pPr algn="ctr"/>
            <a:r>
              <a:rPr lang="en-US" sz="2800" dirty="0" smtClean="0">
                <a:solidFill>
                  <a:prstClr val="white"/>
                </a:solidFill>
                <a:latin typeface="Arial" charset="0"/>
                <a:ea typeface="Arial" charset="0"/>
                <a:cs typeface="Arial" charset="0"/>
              </a:rPr>
              <a:t>K-12 writing</a:t>
            </a:r>
            <a:endParaRPr lang="en-US" sz="2800" dirty="0">
              <a:solidFill>
                <a:prstClr val="white"/>
              </a:solidFill>
              <a:latin typeface="Arial" charset="0"/>
              <a:ea typeface="Arial" charset="0"/>
              <a:cs typeface="Arial" charset="0"/>
            </a:endParaRPr>
          </a:p>
        </p:txBody>
      </p:sp>
      <p:sp>
        <p:nvSpPr>
          <p:cNvPr id="14" name="TextBox 13"/>
          <p:cNvSpPr txBox="1"/>
          <p:nvPr/>
        </p:nvSpPr>
        <p:spPr>
          <a:xfrm>
            <a:off x="171450" y="1253379"/>
            <a:ext cx="609600" cy="677108"/>
          </a:xfrm>
          <a:prstGeom prst="rect">
            <a:avLst/>
          </a:prstGeom>
          <a:noFill/>
        </p:spPr>
        <p:txBody>
          <a:bodyPr wrap="square" rtlCol="0">
            <a:spAutoFit/>
          </a:bodyPr>
          <a:lstStyle/>
          <a:p>
            <a:pPr algn="ctr"/>
            <a:r>
              <a:rPr lang="en-US" sz="3800" b="1" dirty="0">
                <a:solidFill>
                  <a:srgbClr val="FF0000"/>
                </a:solidFill>
                <a:latin typeface="Arial" charset="0"/>
                <a:ea typeface="Arial" charset="0"/>
                <a:cs typeface="Arial" charset="0"/>
              </a:rPr>
              <a:t>1</a:t>
            </a:r>
          </a:p>
        </p:txBody>
      </p:sp>
      <p:sp>
        <p:nvSpPr>
          <p:cNvPr id="15" name="TextBox 14"/>
          <p:cNvSpPr txBox="1"/>
          <p:nvPr/>
        </p:nvSpPr>
        <p:spPr>
          <a:xfrm>
            <a:off x="171450" y="2223097"/>
            <a:ext cx="609600" cy="677108"/>
          </a:xfrm>
          <a:prstGeom prst="rect">
            <a:avLst/>
          </a:prstGeom>
          <a:noFill/>
        </p:spPr>
        <p:txBody>
          <a:bodyPr wrap="square" rtlCol="0">
            <a:spAutoFit/>
          </a:bodyPr>
          <a:lstStyle/>
          <a:p>
            <a:pPr algn="ctr"/>
            <a:r>
              <a:rPr lang="en-US" sz="3800" b="1" dirty="0" smtClean="0">
                <a:solidFill>
                  <a:srgbClr val="FF0000"/>
                </a:solidFill>
                <a:latin typeface="Arial" charset="0"/>
                <a:ea typeface="Arial" charset="0"/>
                <a:cs typeface="Arial" charset="0"/>
              </a:rPr>
              <a:t>2</a:t>
            </a:r>
            <a:endParaRPr lang="en-US" sz="3800" b="1" dirty="0">
              <a:solidFill>
                <a:srgbClr val="FF0000"/>
              </a:solidFill>
              <a:latin typeface="Arial" charset="0"/>
              <a:ea typeface="Arial" charset="0"/>
              <a:cs typeface="Arial" charset="0"/>
            </a:endParaRPr>
          </a:p>
        </p:txBody>
      </p:sp>
      <p:sp>
        <p:nvSpPr>
          <p:cNvPr id="16" name="TextBox 15"/>
          <p:cNvSpPr txBox="1"/>
          <p:nvPr/>
        </p:nvSpPr>
        <p:spPr>
          <a:xfrm>
            <a:off x="171450" y="3192816"/>
            <a:ext cx="609600" cy="677108"/>
          </a:xfrm>
          <a:prstGeom prst="rect">
            <a:avLst/>
          </a:prstGeom>
          <a:noFill/>
        </p:spPr>
        <p:txBody>
          <a:bodyPr wrap="square" rtlCol="0">
            <a:spAutoFit/>
          </a:bodyPr>
          <a:lstStyle/>
          <a:p>
            <a:pPr algn="ctr"/>
            <a:r>
              <a:rPr lang="en-US" sz="3800" b="1" dirty="0" smtClean="0">
                <a:solidFill>
                  <a:srgbClr val="FF0000"/>
                </a:solidFill>
                <a:latin typeface="Arial" charset="0"/>
                <a:ea typeface="Arial" charset="0"/>
                <a:cs typeface="Arial" charset="0"/>
              </a:rPr>
              <a:t>3</a:t>
            </a:r>
            <a:endParaRPr lang="en-US" sz="3800" b="1" dirty="0">
              <a:solidFill>
                <a:srgbClr val="FF0000"/>
              </a:solidFill>
              <a:latin typeface="Arial" charset="0"/>
              <a:ea typeface="Arial" charset="0"/>
              <a:cs typeface="Arial" charset="0"/>
            </a:endParaRPr>
          </a:p>
        </p:txBody>
      </p:sp>
      <p:sp>
        <p:nvSpPr>
          <p:cNvPr id="17" name="TextBox 16"/>
          <p:cNvSpPr txBox="1"/>
          <p:nvPr/>
        </p:nvSpPr>
        <p:spPr>
          <a:xfrm>
            <a:off x="171450" y="4162535"/>
            <a:ext cx="609600" cy="677108"/>
          </a:xfrm>
          <a:prstGeom prst="rect">
            <a:avLst/>
          </a:prstGeom>
          <a:noFill/>
        </p:spPr>
        <p:txBody>
          <a:bodyPr wrap="square" rtlCol="0">
            <a:spAutoFit/>
          </a:bodyPr>
          <a:lstStyle/>
          <a:p>
            <a:pPr algn="ctr"/>
            <a:r>
              <a:rPr lang="en-US" sz="3800" b="1" dirty="0" smtClean="0">
                <a:solidFill>
                  <a:srgbClr val="FF0000"/>
                </a:solidFill>
                <a:latin typeface="Arial" charset="0"/>
                <a:ea typeface="Arial" charset="0"/>
                <a:cs typeface="Arial" charset="0"/>
              </a:rPr>
              <a:t>4</a:t>
            </a:r>
            <a:endParaRPr lang="en-US" sz="3800" b="1" dirty="0">
              <a:solidFill>
                <a:srgbClr val="FF0000"/>
              </a:solidFill>
              <a:latin typeface="Arial" charset="0"/>
              <a:ea typeface="Arial" charset="0"/>
              <a:cs typeface="Arial" charset="0"/>
            </a:endParaRPr>
          </a:p>
        </p:txBody>
      </p:sp>
      <p:sp>
        <p:nvSpPr>
          <p:cNvPr id="18" name="TextBox 17"/>
          <p:cNvSpPr txBox="1"/>
          <p:nvPr/>
        </p:nvSpPr>
        <p:spPr>
          <a:xfrm>
            <a:off x="171450" y="5132254"/>
            <a:ext cx="609600" cy="677108"/>
          </a:xfrm>
          <a:prstGeom prst="rect">
            <a:avLst/>
          </a:prstGeom>
          <a:noFill/>
        </p:spPr>
        <p:txBody>
          <a:bodyPr wrap="square" rtlCol="0">
            <a:spAutoFit/>
          </a:bodyPr>
          <a:lstStyle/>
          <a:p>
            <a:pPr algn="ctr"/>
            <a:r>
              <a:rPr lang="en-US" sz="3800" b="1" dirty="0" smtClean="0">
                <a:solidFill>
                  <a:srgbClr val="FF0000"/>
                </a:solidFill>
                <a:latin typeface="Arial" charset="0"/>
                <a:ea typeface="Arial" charset="0"/>
                <a:cs typeface="Arial" charset="0"/>
              </a:rPr>
              <a:t>5</a:t>
            </a:r>
            <a:endParaRPr lang="en-US" sz="3800" b="1" dirty="0">
              <a:solidFill>
                <a:srgbClr val="FF0000"/>
              </a:solidFill>
              <a:latin typeface="Arial" charset="0"/>
              <a:ea typeface="Arial" charset="0"/>
              <a:cs typeface="Arial" charset="0"/>
            </a:endParaRPr>
          </a:p>
        </p:txBody>
      </p:sp>
    </p:spTree>
    <p:extLst>
      <p:ext uri="{BB962C8B-B14F-4D97-AF65-F5344CB8AC3E}">
        <p14:creationId xmlns:p14="http://schemas.microsoft.com/office/powerpoint/2010/main" val="52943045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67000" y="3962400"/>
            <a:ext cx="6324600" cy="1524000"/>
          </a:xfrm>
        </p:spPr>
        <p:txBody>
          <a:bodyPr>
            <a:normAutofit fontScale="90000"/>
          </a:bodyPr>
          <a:lstStyle/>
          <a:p>
            <a:r>
              <a:rPr lang="en-US" dirty="0" smtClean="0"/>
              <a:t/>
            </a:r>
            <a:br>
              <a:rPr lang="en-US" dirty="0" smtClean="0"/>
            </a:br>
            <a:r>
              <a:rPr lang="en-US" dirty="0" smtClean="0"/>
              <a:t>Foundational Literacy K-5 and Language K-12</a:t>
            </a:r>
            <a:endParaRPr lang="en-US" dirty="0"/>
          </a:p>
        </p:txBody>
      </p:sp>
    </p:spTree>
    <p:extLst>
      <p:ext uri="{BB962C8B-B14F-4D97-AF65-F5344CB8AC3E}">
        <p14:creationId xmlns:p14="http://schemas.microsoft.com/office/powerpoint/2010/main" val="349041048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295400"/>
            <a:ext cx="4495800" cy="4525963"/>
          </a:xfrm>
        </p:spPr>
        <p:txBody>
          <a:bodyPr/>
          <a:lstStyle/>
          <a:p>
            <a:pPr marL="0" indent="0">
              <a:spcBef>
                <a:spcPts val="600"/>
              </a:spcBef>
              <a:spcAft>
                <a:spcPts val="600"/>
              </a:spcAft>
              <a:buFont typeface="Arial" panose="020B0604020202020204" pitchFamily="34" charset="0"/>
              <a:buNone/>
            </a:pPr>
            <a:r>
              <a:rPr lang="en-US" b="1" dirty="0">
                <a:solidFill>
                  <a:prstClr val="black"/>
                </a:solidFill>
              </a:rPr>
              <a:t>Guiding Questions: </a:t>
            </a:r>
          </a:p>
          <a:p>
            <a:r>
              <a:rPr lang="en-US" dirty="0">
                <a:solidFill>
                  <a:prstClr val="black"/>
                </a:solidFill>
              </a:rPr>
              <a:t>Why is it important for both the Foundational Literacy Standards and Language Standards to be taught in an integrated manner? </a:t>
            </a:r>
          </a:p>
          <a:p>
            <a:r>
              <a:rPr lang="en-US" dirty="0">
                <a:solidFill>
                  <a:prstClr val="black"/>
                </a:solidFill>
              </a:rPr>
              <a:t>How does the integration of standards strengthen students’ continuing literacy development? </a:t>
            </a:r>
          </a:p>
          <a:p>
            <a:endParaRPr lang="en-US" dirty="0"/>
          </a:p>
        </p:txBody>
      </p:sp>
      <p:sp>
        <p:nvSpPr>
          <p:cNvPr id="2" name="Title 1"/>
          <p:cNvSpPr>
            <a:spLocks noGrp="1"/>
          </p:cNvSpPr>
          <p:nvPr>
            <p:ph type="title"/>
          </p:nvPr>
        </p:nvSpPr>
        <p:spPr/>
        <p:txBody>
          <a:bodyPr/>
          <a:lstStyle/>
          <a:p>
            <a:r>
              <a:rPr lang="en-US" dirty="0"/>
              <a:t>Foundational </a:t>
            </a:r>
            <a:r>
              <a:rPr lang="en-US" dirty="0" smtClean="0"/>
              <a:t>Literacy and Language</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10300" y="1351815"/>
            <a:ext cx="2590800" cy="3415389"/>
          </a:xfrm>
          <a:prstGeom prst="rect">
            <a:avLst/>
          </a:prstGeom>
          <a:ln>
            <a:solidFill>
              <a:schemeClr val="tx1"/>
            </a:solidFill>
          </a:ln>
          <a:effectLst>
            <a:outerShdw blurRad="50800" dist="76200" dir="2700000" algn="tl" rotWithShape="0">
              <a:prstClr val="black">
                <a:alpha val="40000"/>
              </a:prstClr>
            </a:outerShdw>
          </a:effectLst>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42974" y="2542193"/>
            <a:ext cx="2590800" cy="3438408"/>
          </a:xfrm>
          <a:prstGeom prst="rect">
            <a:avLst/>
          </a:prstGeom>
          <a:ln>
            <a:solidFill>
              <a:schemeClr val="tx1"/>
            </a:solidFill>
          </a:ln>
          <a:effectLst>
            <a:outerShdw blurRad="50800" dist="76200" dir="2700000" algn="tl" rotWithShape="0">
              <a:prstClr val="black">
                <a:alpha val="40000"/>
              </a:prstClr>
            </a:outerShdw>
          </a:effectLst>
        </p:spPr>
      </p:pic>
    </p:spTree>
    <p:extLst>
      <p:ext uri="{BB962C8B-B14F-4D97-AF65-F5344CB8AC3E}">
        <p14:creationId xmlns:p14="http://schemas.microsoft.com/office/powerpoint/2010/main" val="177266230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Our current standards list the </a:t>
            </a:r>
            <a:r>
              <a:rPr lang="en-US" b="1" dirty="0" smtClean="0"/>
              <a:t>foundational skills </a:t>
            </a:r>
            <a:r>
              <a:rPr lang="en-US" dirty="0" smtClean="0"/>
              <a:t>and </a:t>
            </a:r>
            <a:r>
              <a:rPr lang="en-US" b="1" dirty="0" smtClean="0"/>
              <a:t>language</a:t>
            </a:r>
            <a:r>
              <a:rPr lang="en-US" dirty="0" smtClean="0"/>
              <a:t> separate and apart from each other. This leads to instructional practices that isolate</a:t>
            </a:r>
            <a:r>
              <a:rPr lang="en-US" b="1" dirty="0" smtClean="0"/>
              <a:t> </a:t>
            </a:r>
            <a:r>
              <a:rPr lang="en-US" dirty="0" smtClean="0"/>
              <a:t>these skills instead of </a:t>
            </a:r>
            <a:r>
              <a:rPr lang="en-US" b="1" dirty="0" smtClean="0"/>
              <a:t>integrating</a:t>
            </a:r>
            <a:r>
              <a:rPr lang="en-US" dirty="0" smtClean="0"/>
              <a:t> them.</a:t>
            </a:r>
          </a:p>
          <a:p>
            <a:endParaRPr lang="en-US" dirty="0"/>
          </a:p>
          <a:p>
            <a:r>
              <a:rPr lang="en-US" dirty="0"/>
              <a:t>The most noticeable revision in the revised standards occurs with the</a:t>
            </a:r>
            <a:r>
              <a:rPr lang="en-US" b="1" dirty="0"/>
              <a:t> compilation </a:t>
            </a:r>
            <a:r>
              <a:rPr lang="en-US" dirty="0"/>
              <a:t>of </a:t>
            </a:r>
            <a:r>
              <a:rPr lang="en-US" dirty="0" smtClean="0"/>
              <a:t>foundational skills and language into the </a:t>
            </a:r>
            <a:r>
              <a:rPr lang="en-US" b="1" dirty="0"/>
              <a:t>Foundational Literacy Standards</a:t>
            </a:r>
            <a:r>
              <a:rPr lang="en-US" dirty="0" smtClean="0"/>
              <a:t>.</a:t>
            </a:r>
          </a:p>
          <a:p>
            <a:endParaRPr lang="en-US" dirty="0" smtClean="0"/>
          </a:p>
        </p:txBody>
      </p:sp>
      <p:sp>
        <p:nvSpPr>
          <p:cNvPr id="4" name="Title 3"/>
          <p:cNvSpPr>
            <a:spLocks noGrp="1"/>
          </p:cNvSpPr>
          <p:nvPr>
            <p:ph type="title"/>
          </p:nvPr>
        </p:nvSpPr>
        <p:spPr/>
        <p:txBody>
          <a:bodyPr>
            <a:normAutofit/>
          </a:bodyPr>
          <a:lstStyle/>
          <a:p>
            <a:r>
              <a:rPr lang="en-US" sz="3000" dirty="0" smtClean="0"/>
              <a:t>Key Takeaways</a:t>
            </a:r>
            <a:endParaRPr lang="en-US" sz="3000" dirty="0"/>
          </a:p>
        </p:txBody>
      </p:sp>
    </p:spTree>
    <p:extLst>
      <p:ext uri="{BB962C8B-B14F-4D97-AF65-F5344CB8AC3E}">
        <p14:creationId xmlns:p14="http://schemas.microsoft.com/office/powerpoint/2010/main" val="414392124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en-US" dirty="0" smtClean="0"/>
              <a:t>The revised Language 6-12 standards </a:t>
            </a:r>
            <a:r>
              <a:rPr lang="en-US" b="1" dirty="0"/>
              <a:t>b</a:t>
            </a:r>
            <a:r>
              <a:rPr lang="en-US" b="1" dirty="0" smtClean="0"/>
              <a:t>uild directly on the foundational literacy </a:t>
            </a:r>
            <a:r>
              <a:rPr lang="en-US" dirty="0" smtClean="0"/>
              <a:t>standards while </a:t>
            </a:r>
            <a:r>
              <a:rPr lang="en-US" b="1" dirty="0" smtClean="0"/>
              <a:t>expanding</a:t>
            </a:r>
            <a:r>
              <a:rPr lang="en-US" dirty="0" smtClean="0"/>
              <a:t> on vocabulary, syntax, conventions, and command of the English language.</a:t>
            </a:r>
          </a:p>
          <a:p>
            <a:endParaRPr lang="en-US" dirty="0"/>
          </a:p>
          <a:p>
            <a:r>
              <a:rPr lang="en-US" dirty="0" smtClean="0"/>
              <a:t>In the middle grades, the standards </a:t>
            </a:r>
            <a:r>
              <a:rPr lang="en-US" b="1" dirty="0" smtClean="0"/>
              <a:t>solidify the foundation </a:t>
            </a:r>
            <a:r>
              <a:rPr lang="en-US" dirty="0" smtClean="0"/>
              <a:t>and give students the space to think flexibly about communication.</a:t>
            </a:r>
          </a:p>
          <a:p>
            <a:endParaRPr lang="en-US" dirty="0" smtClean="0"/>
          </a:p>
          <a:p>
            <a:r>
              <a:rPr lang="en-US" dirty="0" smtClean="0"/>
              <a:t>In high school, students focus on </a:t>
            </a:r>
            <a:r>
              <a:rPr lang="en-US" b="1" dirty="0" smtClean="0"/>
              <a:t>understanding the nuances</a:t>
            </a:r>
            <a:r>
              <a:rPr lang="en-US" dirty="0" smtClean="0"/>
              <a:t> of language while building sophistication and style needed for post-secondary readiness.</a:t>
            </a:r>
            <a:endParaRPr lang="en-US" dirty="0"/>
          </a:p>
          <a:p>
            <a:pPr marL="0" indent="0">
              <a:buNone/>
            </a:pPr>
            <a:endParaRPr lang="en-US" sz="1725" dirty="0"/>
          </a:p>
          <a:p>
            <a:pPr marL="0" indent="0">
              <a:buNone/>
            </a:pPr>
            <a:endParaRPr lang="en-US" sz="1725" dirty="0"/>
          </a:p>
        </p:txBody>
      </p:sp>
      <p:sp>
        <p:nvSpPr>
          <p:cNvPr id="4" name="Title 3"/>
          <p:cNvSpPr txBox="1">
            <a:spLocks/>
          </p:cNvSpPr>
          <p:nvPr/>
        </p:nvSpPr>
        <p:spPr>
          <a:xfrm>
            <a:off x="331304" y="228600"/>
            <a:ext cx="8839200" cy="82550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1" kern="1200">
                <a:solidFill>
                  <a:schemeClr val="bg1"/>
                </a:solidFill>
                <a:effectLst>
                  <a:outerShdw blurRad="38100" dist="38100" dir="2700000" algn="tl">
                    <a:srgbClr val="000000">
                      <a:alpha val="43137"/>
                    </a:srgbClr>
                  </a:outerShdw>
                </a:effectLst>
                <a:latin typeface="PermianSlabSerifTypeface" pitchFamily="50" charset="0"/>
                <a:ea typeface="+mj-ea"/>
                <a:cs typeface="+mj-cs"/>
              </a:defRPr>
            </a:lvl1pPr>
          </a:lstStyle>
          <a:p>
            <a:r>
              <a:rPr lang="en-US" sz="3000" dirty="0" smtClean="0"/>
              <a:t>Key Takeaways</a:t>
            </a:r>
            <a:endParaRPr lang="en-US" sz="3000" dirty="0"/>
          </a:p>
        </p:txBody>
      </p:sp>
    </p:spTree>
    <p:extLst>
      <p:ext uri="{BB962C8B-B14F-4D97-AF65-F5344CB8AC3E}">
        <p14:creationId xmlns:p14="http://schemas.microsoft.com/office/powerpoint/2010/main" val="46137160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Break</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70200" y="1727200"/>
            <a:ext cx="3390900" cy="3403600"/>
          </a:xfrm>
          <a:prstGeom prst="rect">
            <a:avLst/>
          </a:prstGeom>
        </p:spPr>
      </p:pic>
    </p:spTree>
    <p:extLst>
      <p:ext uri="{BB962C8B-B14F-4D97-AF65-F5344CB8AC3E}">
        <p14:creationId xmlns:p14="http://schemas.microsoft.com/office/powerpoint/2010/main" val="40560642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000" dirty="0" smtClean="0"/>
              <a:t>Reading K-12</a:t>
            </a:r>
            <a:endParaRPr lang="en-US" sz="4000" dirty="0"/>
          </a:p>
        </p:txBody>
      </p:sp>
    </p:spTree>
    <p:extLst>
      <p:ext uri="{BB962C8B-B14F-4D97-AF65-F5344CB8AC3E}">
        <p14:creationId xmlns:p14="http://schemas.microsoft.com/office/powerpoint/2010/main" val="349004913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Reading</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57800" y="1193800"/>
            <a:ext cx="3580731" cy="4749800"/>
          </a:xfrm>
          <a:prstGeom prst="rect">
            <a:avLst/>
          </a:prstGeom>
          <a:ln>
            <a:solidFill>
              <a:schemeClr val="tx1"/>
            </a:solidFill>
          </a:ln>
          <a:effectLst>
            <a:outerShdw blurRad="50800" dist="76200" dir="2700000" algn="tl" rotWithShape="0">
              <a:prstClr val="black">
                <a:alpha val="40000"/>
              </a:prstClr>
            </a:outerShdw>
          </a:effectLst>
        </p:spPr>
      </p:pic>
      <p:sp>
        <p:nvSpPr>
          <p:cNvPr id="5" name="Content Placeholder 2"/>
          <p:cNvSpPr txBox="1">
            <a:spLocks/>
          </p:cNvSpPr>
          <p:nvPr/>
        </p:nvSpPr>
        <p:spPr>
          <a:xfrm>
            <a:off x="152400" y="1351815"/>
            <a:ext cx="4876800" cy="459269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rgbClr val="FF0F00"/>
              </a:buClr>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742950" indent="-285750" algn="l" defTabSz="914400" rtl="0" eaLnBrk="1" latinLnBrk="0" hangingPunct="1">
              <a:spcBef>
                <a:spcPct val="20000"/>
              </a:spcBef>
              <a:buClr>
                <a:srgbClr val="FF0F00"/>
              </a:buClr>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spcBef>
                <a:spcPct val="20000"/>
              </a:spcBef>
              <a:buClr>
                <a:srgbClr val="FF0F00"/>
              </a:buClr>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spcBef>
                <a:spcPct val="20000"/>
              </a:spcBef>
              <a:buClr>
                <a:srgbClr val="FF0F00"/>
              </a:buClr>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spcBef>
                <a:spcPct val="20000"/>
              </a:spcBef>
              <a:buClr>
                <a:srgbClr val="FF0F00"/>
              </a:buClr>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600"/>
              </a:spcBef>
              <a:spcAft>
                <a:spcPts val="600"/>
              </a:spcAft>
              <a:buFont typeface="Arial" panose="020B0604020202020204" pitchFamily="34" charset="0"/>
              <a:buNone/>
            </a:pPr>
            <a:r>
              <a:rPr lang="en-US" b="1" dirty="0" smtClean="0">
                <a:solidFill>
                  <a:prstClr val="black"/>
                </a:solidFill>
              </a:rPr>
              <a:t>Guiding Questions: </a:t>
            </a:r>
          </a:p>
          <a:p>
            <a:r>
              <a:rPr lang="en-US" dirty="0" smtClean="0">
                <a:solidFill>
                  <a:prstClr val="black"/>
                </a:solidFill>
              </a:rPr>
              <a:t>How do reading expectations progress through the grade bands?</a:t>
            </a:r>
          </a:p>
          <a:p>
            <a:endParaRPr lang="en-US" dirty="0">
              <a:solidFill>
                <a:prstClr val="black"/>
              </a:solidFill>
            </a:endParaRPr>
          </a:p>
          <a:p>
            <a:r>
              <a:rPr lang="en-US" dirty="0" smtClean="0">
                <a:solidFill>
                  <a:prstClr val="black"/>
                </a:solidFill>
              </a:rPr>
              <a:t>In what ways can instruction </a:t>
            </a:r>
            <a:r>
              <a:rPr lang="en-US" dirty="0">
                <a:solidFill>
                  <a:prstClr val="black"/>
                </a:solidFill>
              </a:rPr>
              <a:t>be designed to provide </a:t>
            </a:r>
            <a:r>
              <a:rPr lang="en-US" dirty="0" smtClean="0">
                <a:solidFill>
                  <a:prstClr val="black"/>
                </a:solidFill>
              </a:rPr>
              <a:t>students </a:t>
            </a:r>
            <a:r>
              <a:rPr lang="en-US" dirty="0">
                <a:solidFill>
                  <a:prstClr val="black"/>
                </a:solidFill>
              </a:rPr>
              <a:t>experience </a:t>
            </a:r>
            <a:r>
              <a:rPr lang="en-US" dirty="0" smtClean="0">
                <a:solidFill>
                  <a:prstClr val="black"/>
                </a:solidFill>
              </a:rPr>
              <a:t>with a </a:t>
            </a:r>
            <a:r>
              <a:rPr lang="en-US" dirty="0">
                <a:solidFill>
                  <a:prstClr val="black"/>
                </a:solidFill>
              </a:rPr>
              <a:t>wide range </a:t>
            </a:r>
            <a:r>
              <a:rPr lang="en-US" dirty="0" smtClean="0">
                <a:solidFill>
                  <a:prstClr val="black"/>
                </a:solidFill>
              </a:rPr>
              <a:t>in </a:t>
            </a:r>
            <a:r>
              <a:rPr lang="en-US" dirty="0">
                <a:solidFill>
                  <a:prstClr val="black"/>
                </a:solidFill>
              </a:rPr>
              <a:t>text variety, complexity, and </a:t>
            </a:r>
            <a:r>
              <a:rPr lang="en-US" dirty="0" smtClean="0">
                <a:solidFill>
                  <a:prstClr val="black"/>
                </a:solidFill>
              </a:rPr>
              <a:t>length?</a:t>
            </a:r>
            <a:endParaRPr lang="en-US" dirty="0">
              <a:solidFill>
                <a:prstClr val="black"/>
              </a:solidFill>
            </a:endParaRPr>
          </a:p>
          <a:p>
            <a:endParaRPr lang="en-US" dirty="0" smtClean="0">
              <a:solidFill>
                <a:prstClr val="black"/>
              </a:solidFill>
            </a:endParaRPr>
          </a:p>
          <a:p>
            <a:endParaRPr lang="en-US" dirty="0">
              <a:solidFill>
                <a:prstClr val="black"/>
              </a:solidFill>
            </a:endParaRPr>
          </a:p>
        </p:txBody>
      </p:sp>
    </p:spTree>
    <p:extLst>
      <p:ext uri="{BB962C8B-B14F-4D97-AF65-F5344CB8AC3E}">
        <p14:creationId xmlns:p14="http://schemas.microsoft.com/office/powerpoint/2010/main" val="20271744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lvl="0" indent="0">
              <a:buNone/>
            </a:pPr>
            <a:r>
              <a:rPr lang="en-US" sz="2800" dirty="0" smtClean="0">
                <a:solidFill>
                  <a:srgbClr val="FF0000"/>
                </a:solidFill>
              </a:rPr>
              <a:t>1. </a:t>
            </a:r>
            <a:r>
              <a:rPr lang="en-US" sz="2800" dirty="0" smtClean="0"/>
              <a:t>District </a:t>
            </a:r>
            <a:r>
              <a:rPr lang="en-US" sz="2800" dirty="0"/>
              <a:t>teams will have a clear, high-level understanding of the revised Tennessee Academic Standards for </a:t>
            </a:r>
            <a:r>
              <a:rPr lang="en-US" sz="2800" dirty="0" smtClean="0"/>
              <a:t>English language </a:t>
            </a:r>
            <a:r>
              <a:rPr lang="en-US" sz="2800" dirty="0"/>
              <a:t>a</a:t>
            </a:r>
            <a:r>
              <a:rPr lang="en-US" sz="2800" dirty="0" smtClean="0"/>
              <a:t>rts </a:t>
            </a:r>
            <a:r>
              <a:rPr lang="en-US" sz="2800" dirty="0"/>
              <a:t>and math, </a:t>
            </a:r>
            <a:r>
              <a:rPr lang="en-US" sz="2800" dirty="0" smtClean="0"/>
              <a:t>including</a:t>
            </a:r>
            <a:r>
              <a:rPr lang="en-US" sz="2800" dirty="0"/>
              <a:t>:</a:t>
            </a:r>
            <a:endParaRPr lang="en-US" sz="2800" dirty="0" smtClean="0"/>
          </a:p>
          <a:p>
            <a:pPr marL="0" lvl="0" indent="0">
              <a:buNone/>
            </a:pPr>
            <a:endParaRPr lang="en-US" sz="2800" dirty="0"/>
          </a:p>
          <a:p>
            <a:pPr lvl="1"/>
            <a:r>
              <a:rPr lang="en-US" sz="2600" dirty="0"/>
              <a:t>Structure </a:t>
            </a:r>
            <a:endParaRPr lang="en-US" sz="2600" dirty="0" smtClean="0"/>
          </a:p>
          <a:p>
            <a:pPr lvl="1"/>
            <a:r>
              <a:rPr lang="en-US" sz="2600" dirty="0" smtClean="0"/>
              <a:t>Similarities</a:t>
            </a:r>
          </a:p>
          <a:p>
            <a:pPr lvl="1"/>
            <a:r>
              <a:rPr lang="en-US" sz="2600" dirty="0" smtClean="0"/>
              <a:t>Revisions </a:t>
            </a:r>
            <a:r>
              <a:rPr lang="en-US" sz="2600" dirty="0"/>
              <a:t>and R</a:t>
            </a:r>
            <a:r>
              <a:rPr lang="en-US" sz="2600" dirty="0" smtClean="0"/>
              <a:t>efinements</a:t>
            </a:r>
            <a:endParaRPr lang="en-US" sz="2600" dirty="0"/>
          </a:p>
          <a:p>
            <a:pPr marL="0" indent="0">
              <a:buNone/>
            </a:pPr>
            <a:endParaRPr lang="en-US" dirty="0" smtClean="0"/>
          </a:p>
        </p:txBody>
      </p:sp>
      <p:sp>
        <p:nvSpPr>
          <p:cNvPr id="2" name="Title 1"/>
          <p:cNvSpPr>
            <a:spLocks noGrp="1"/>
          </p:cNvSpPr>
          <p:nvPr>
            <p:ph type="title"/>
          </p:nvPr>
        </p:nvSpPr>
        <p:spPr/>
        <p:txBody>
          <a:bodyPr/>
          <a:lstStyle/>
          <a:p>
            <a:r>
              <a:rPr lang="en-US" dirty="0" smtClean="0"/>
              <a:t>Today’s Objectives </a:t>
            </a:r>
            <a:endParaRPr lang="en-US" sz="2800" dirty="0"/>
          </a:p>
        </p:txBody>
      </p:sp>
    </p:spTree>
    <p:extLst>
      <p:ext uri="{BB962C8B-B14F-4D97-AF65-F5344CB8AC3E}">
        <p14:creationId xmlns:p14="http://schemas.microsoft.com/office/powerpoint/2010/main" val="244483335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In the </a:t>
            </a:r>
            <a:r>
              <a:rPr lang="en-US" b="1" dirty="0" smtClean="0"/>
              <a:t>elementary</a:t>
            </a:r>
            <a:r>
              <a:rPr lang="en-US" dirty="0" smtClean="0"/>
              <a:t> grades, </a:t>
            </a:r>
            <a:r>
              <a:rPr lang="en-US" b="1" dirty="0" smtClean="0"/>
              <a:t>reading</a:t>
            </a:r>
            <a:r>
              <a:rPr lang="en-US" dirty="0" smtClean="0"/>
              <a:t> is embedded in the </a:t>
            </a:r>
            <a:r>
              <a:rPr lang="en-US" b="1" dirty="0" smtClean="0"/>
              <a:t>foundational skills</a:t>
            </a:r>
            <a:r>
              <a:rPr lang="en-US" dirty="0" smtClean="0"/>
              <a:t>.</a:t>
            </a:r>
            <a:endParaRPr lang="en-US" b="1" dirty="0" smtClean="0"/>
          </a:p>
          <a:p>
            <a:endParaRPr lang="en-US" dirty="0" smtClean="0"/>
          </a:p>
          <a:p>
            <a:r>
              <a:rPr lang="en-US" dirty="0" smtClean="0"/>
              <a:t>In the </a:t>
            </a:r>
            <a:r>
              <a:rPr lang="en-US" b="1" dirty="0" smtClean="0"/>
              <a:t>middle </a:t>
            </a:r>
            <a:r>
              <a:rPr lang="en-US" dirty="0" smtClean="0"/>
              <a:t>grades,</a:t>
            </a:r>
            <a:r>
              <a:rPr lang="en-US" b="1" dirty="0" smtClean="0"/>
              <a:t> </a:t>
            </a:r>
            <a:r>
              <a:rPr lang="en-US" dirty="0" smtClean="0"/>
              <a:t>the focus is on solidifying the reading foundation while </a:t>
            </a:r>
            <a:r>
              <a:rPr lang="en-US" b="1" dirty="0" smtClean="0"/>
              <a:t>building stamina </a:t>
            </a:r>
            <a:r>
              <a:rPr lang="en-US" dirty="0" smtClean="0"/>
              <a:t>with increasingly </a:t>
            </a:r>
            <a:r>
              <a:rPr lang="en-US" b="1" dirty="0" smtClean="0"/>
              <a:t>complex text</a:t>
            </a:r>
            <a:r>
              <a:rPr lang="en-US" dirty="0" smtClean="0"/>
              <a:t>.</a:t>
            </a:r>
            <a:endParaRPr lang="en-US" b="1" dirty="0" smtClean="0"/>
          </a:p>
          <a:p>
            <a:endParaRPr lang="en-US" dirty="0" smtClean="0"/>
          </a:p>
          <a:p>
            <a:r>
              <a:rPr lang="en-US" dirty="0" smtClean="0"/>
              <a:t>In </a:t>
            </a:r>
            <a:r>
              <a:rPr lang="en-US" b="1" dirty="0" smtClean="0"/>
              <a:t>high school, </a:t>
            </a:r>
            <a:r>
              <a:rPr lang="en-US" dirty="0" smtClean="0"/>
              <a:t>the focus is on the ability to recognize and analyze </a:t>
            </a:r>
            <a:r>
              <a:rPr lang="en-US" b="1" dirty="0" smtClean="0"/>
              <a:t>archetypal patterns</a:t>
            </a:r>
            <a:r>
              <a:rPr lang="en-US" dirty="0" smtClean="0"/>
              <a:t>, </a:t>
            </a:r>
            <a:r>
              <a:rPr lang="en-US" b="1" dirty="0" smtClean="0"/>
              <a:t>nuances of language</a:t>
            </a:r>
            <a:r>
              <a:rPr lang="en-US" dirty="0" smtClean="0"/>
              <a:t>, and </a:t>
            </a:r>
            <a:r>
              <a:rPr lang="en-US" b="1" dirty="0" smtClean="0"/>
              <a:t>inter-textual connections</a:t>
            </a:r>
            <a:r>
              <a:rPr lang="en-US" dirty="0" smtClean="0"/>
              <a:t>.</a:t>
            </a:r>
            <a:endParaRPr lang="en-US" b="1" dirty="0"/>
          </a:p>
        </p:txBody>
      </p:sp>
      <p:sp>
        <p:nvSpPr>
          <p:cNvPr id="2" name="Title 1"/>
          <p:cNvSpPr>
            <a:spLocks noGrp="1"/>
          </p:cNvSpPr>
          <p:nvPr>
            <p:ph type="title"/>
          </p:nvPr>
        </p:nvSpPr>
        <p:spPr/>
        <p:txBody>
          <a:bodyPr>
            <a:normAutofit/>
          </a:bodyPr>
          <a:lstStyle/>
          <a:p>
            <a:r>
              <a:rPr lang="en-US" dirty="0" smtClean="0"/>
              <a:t>Key Takeaways</a:t>
            </a:r>
            <a:endParaRPr lang="en-US" dirty="0"/>
          </a:p>
        </p:txBody>
      </p:sp>
    </p:spTree>
    <p:extLst>
      <p:ext uri="{BB962C8B-B14F-4D97-AF65-F5344CB8AC3E}">
        <p14:creationId xmlns:p14="http://schemas.microsoft.com/office/powerpoint/2010/main" val="134420696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67000" y="3962400"/>
            <a:ext cx="6477000" cy="2057400"/>
          </a:xfrm>
        </p:spPr>
        <p:txBody>
          <a:bodyPr>
            <a:normAutofit/>
          </a:bodyPr>
          <a:lstStyle/>
          <a:p>
            <a:r>
              <a:rPr lang="en-US" sz="4000" dirty="0" smtClean="0"/>
              <a:t>Speaking &amp; Listening K-12 and Writing K-12</a:t>
            </a:r>
            <a:endParaRPr lang="en-US" sz="4000" dirty="0"/>
          </a:p>
        </p:txBody>
      </p:sp>
    </p:spTree>
    <p:extLst>
      <p:ext uri="{BB962C8B-B14F-4D97-AF65-F5344CB8AC3E}">
        <p14:creationId xmlns:p14="http://schemas.microsoft.com/office/powerpoint/2010/main" val="288056132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534400" cy="914400"/>
          </a:xfrm>
        </p:spPr>
        <p:txBody>
          <a:bodyPr>
            <a:noAutofit/>
          </a:bodyPr>
          <a:lstStyle/>
          <a:p>
            <a:r>
              <a:rPr lang="en-US" dirty="0" smtClean="0"/>
              <a:t>The Importance of Speaking and Listening</a:t>
            </a:r>
            <a:endParaRPr lang="en-US" dirty="0"/>
          </a:p>
        </p:txBody>
      </p:sp>
      <p:sp>
        <p:nvSpPr>
          <p:cNvPr id="4" name="Text Placeholder 3"/>
          <p:cNvSpPr txBox="1">
            <a:spLocks/>
          </p:cNvSpPr>
          <p:nvPr/>
        </p:nvSpPr>
        <p:spPr>
          <a:xfrm>
            <a:off x="3175062" y="6324600"/>
            <a:ext cx="5816538" cy="261808"/>
          </a:xfrm>
          <a:prstGeom prst="rect">
            <a:avLst/>
          </a:prstGeom>
        </p:spPr>
        <p:txBody>
          <a:bodyPr/>
          <a:lstStyle>
            <a:lvl1pPr marL="228600" indent="-228600" algn="l" rtl="0" eaLnBrk="1" fontAlgn="base" hangingPunct="1">
              <a:spcBef>
                <a:spcPct val="20000"/>
              </a:spcBef>
              <a:spcAft>
                <a:spcPct val="0"/>
              </a:spcAft>
              <a:buClr>
                <a:schemeClr val="tx1"/>
              </a:buClr>
              <a:buChar char="•"/>
              <a:defRPr sz="1400">
                <a:solidFill>
                  <a:schemeClr val="tx1"/>
                </a:solidFill>
                <a:latin typeface="+mn-lt"/>
                <a:ea typeface="+mn-ea"/>
                <a:cs typeface="+mn-cs"/>
              </a:defRPr>
            </a:lvl1pPr>
            <a:lvl2pPr marL="571500" indent="-228600" algn="l" rtl="0" eaLnBrk="1" fontAlgn="base" hangingPunct="1">
              <a:spcBef>
                <a:spcPct val="20000"/>
              </a:spcBef>
              <a:spcAft>
                <a:spcPct val="0"/>
              </a:spcAft>
              <a:buClr>
                <a:schemeClr val="tx1"/>
              </a:buClr>
              <a:buChar char="o"/>
              <a:defRPr sz="1400">
                <a:solidFill>
                  <a:schemeClr val="tx1"/>
                </a:solidFill>
                <a:latin typeface="+mn-lt"/>
                <a:cs typeface="+mn-cs"/>
              </a:defRPr>
            </a:lvl2pPr>
            <a:lvl3pPr marL="914400" indent="-228600" algn="l" rtl="0" eaLnBrk="1" fontAlgn="base" hangingPunct="1">
              <a:spcBef>
                <a:spcPct val="20000"/>
              </a:spcBef>
              <a:spcAft>
                <a:spcPct val="0"/>
              </a:spcAft>
              <a:buClr>
                <a:schemeClr val="tx1"/>
              </a:buClr>
              <a:buFont typeface="Wingdings" pitchFamily="2" charset="2"/>
              <a:buChar char="§"/>
              <a:defRPr sz="1400">
                <a:solidFill>
                  <a:schemeClr val="tx1"/>
                </a:solidFill>
                <a:latin typeface="+mn-lt"/>
                <a:cs typeface="+mn-cs"/>
              </a:defRPr>
            </a:lvl3pPr>
            <a:lvl4pPr marL="1257300" indent="-228600" algn="l" rtl="0" eaLnBrk="1" fontAlgn="base" hangingPunct="1">
              <a:spcBef>
                <a:spcPct val="20000"/>
              </a:spcBef>
              <a:spcAft>
                <a:spcPct val="0"/>
              </a:spcAft>
              <a:buClr>
                <a:schemeClr val="tx1"/>
              </a:buClr>
              <a:buChar char="•"/>
              <a:defRPr sz="1400">
                <a:solidFill>
                  <a:schemeClr val="tx1"/>
                </a:solidFill>
                <a:latin typeface="+mn-lt"/>
                <a:cs typeface="+mn-cs"/>
              </a:defRPr>
            </a:lvl4pPr>
            <a:lvl5pPr marL="1600200" indent="-228600" algn="l" rtl="0" eaLnBrk="1" fontAlgn="base" hangingPunct="1">
              <a:spcBef>
                <a:spcPct val="25000"/>
              </a:spcBef>
              <a:spcAft>
                <a:spcPct val="0"/>
              </a:spcAft>
              <a:buClr>
                <a:schemeClr val="tx1"/>
              </a:buClr>
              <a:buChar char="•"/>
              <a:defRPr sz="1400">
                <a:solidFill>
                  <a:schemeClr val="tx1"/>
                </a:solidFill>
                <a:latin typeface="+mn-lt"/>
                <a:cs typeface="+mn-cs"/>
              </a:defRPr>
            </a:lvl5pPr>
            <a:lvl6pPr marL="2057400" indent="-228600" algn="l" rtl="0" eaLnBrk="1" fontAlgn="base" hangingPunct="1">
              <a:spcBef>
                <a:spcPct val="25000"/>
              </a:spcBef>
              <a:spcAft>
                <a:spcPct val="0"/>
              </a:spcAft>
              <a:buClr>
                <a:schemeClr val="tx1"/>
              </a:buClr>
              <a:buChar char="•"/>
              <a:defRPr sz="1600">
                <a:solidFill>
                  <a:schemeClr val="tx1"/>
                </a:solidFill>
                <a:latin typeface="+mn-lt"/>
                <a:cs typeface="+mn-cs"/>
              </a:defRPr>
            </a:lvl6pPr>
            <a:lvl7pPr marL="2514600" indent="-228600" algn="l" rtl="0" eaLnBrk="1" fontAlgn="base" hangingPunct="1">
              <a:spcBef>
                <a:spcPct val="25000"/>
              </a:spcBef>
              <a:spcAft>
                <a:spcPct val="0"/>
              </a:spcAft>
              <a:buClr>
                <a:schemeClr val="tx1"/>
              </a:buClr>
              <a:buChar char="•"/>
              <a:defRPr sz="1600">
                <a:solidFill>
                  <a:schemeClr val="tx1"/>
                </a:solidFill>
                <a:latin typeface="+mn-lt"/>
                <a:cs typeface="+mn-cs"/>
              </a:defRPr>
            </a:lvl7pPr>
            <a:lvl8pPr marL="2971800" indent="-228600" algn="l" rtl="0" eaLnBrk="1" fontAlgn="base" hangingPunct="1">
              <a:spcBef>
                <a:spcPct val="25000"/>
              </a:spcBef>
              <a:spcAft>
                <a:spcPct val="0"/>
              </a:spcAft>
              <a:buClr>
                <a:schemeClr val="tx1"/>
              </a:buClr>
              <a:buChar char="•"/>
              <a:defRPr sz="1600">
                <a:solidFill>
                  <a:schemeClr val="tx1"/>
                </a:solidFill>
                <a:latin typeface="+mn-lt"/>
                <a:cs typeface="+mn-cs"/>
              </a:defRPr>
            </a:lvl8pPr>
            <a:lvl9pPr marL="3429000" indent="-228600" algn="l" rtl="0" eaLnBrk="1" fontAlgn="base" hangingPunct="1">
              <a:spcBef>
                <a:spcPct val="25000"/>
              </a:spcBef>
              <a:spcAft>
                <a:spcPct val="0"/>
              </a:spcAft>
              <a:buClr>
                <a:schemeClr val="tx1"/>
              </a:buClr>
              <a:buChar char="•"/>
              <a:defRPr sz="1600">
                <a:solidFill>
                  <a:schemeClr val="tx1"/>
                </a:solidFill>
                <a:latin typeface="+mn-lt"/>
                <a:cs typeface="+mn-cs"/>
              </a:defRPr>
            </a:lvl9pPr>
          </a:lstStyle>
          <a:p>
            <a:pPr marL="0" indent="0">
              <a:buClr>
                <a:prstClr val="black"/>
              </a:buClr>
              <a:buFontTx/>
              <a:buNone/>
            </a:pPr>
            <a:r>
              <a:rPr lang="en-US" sz="900" kern="0" dirty="0">
                <a:solidFill>
                  <a:prstClr val="black"/>
                </a:solidFill>
              </a:rPr>
              <a:t>Source: </a:t>
            </a:r>
            <a:r>
              <a:rPr lang="en-US" sz="900" kern="0" dirty="0" err="1">
                <a:solidFill>
                  <a:prstClr val="black"/>
                </a:solidFill>
              </a:rPr>
              <a:t>Sticht</a:t>
            </a:r>
            <a:r>
              <a:rPr lang="en-US" sz="900" kern="0" dirty="0">
                <a:solidFill>
                  <a:prstClr val="black"/>
                </a:solidFill>
              </a:rPr>
              <a:t>, T.G., &amp; James, J.H. (1984). Listening and reading. In P.D. </a:t>
            </a:r>
            <a:r>
              <a:rPr lang="en-US" sz="900" kern="0" dirty="0" err="1">
                <a:solidFill>
                  <a:prstClr val="black"/>
                </a:solidFill>
              </a:rPr>
              <a:t>Perason</a:t>
            </a:r>
            <a:r>
              <a:rPr lang="en-US" sz="900" kern="0" dirty="0">
                <a:solidFill>
                  <a:prstClr val="black"/>
                </a:solidFill>
              </a:rPr>
              <a:t>, R. Barr M.L, </a:t>
            </a:r>
            <a:r>
              <a:rPr lang="en-US" sz="900" kern="0" dirty="0" err="1">
                <a:solidFill>
                  <a:prstClr val="black"/>
                </a:solidFill>
              </a:rPr>
              <a:t>Kamil</a:t>
            </a:r>
            <a:r>
              <a:rPr lang="en-US" sz="900" kern="0" dirty="0">
                <a:solidFill>
                  <a:prstClr val="black"/>
                </a:solidFill>
              </a:rPr>
              <a:t>, &amp; P., </a:t>
            </a:r>
            <a:r>
              <a:rPr lang="en-US" sz="900" kern="0" dirty="0" err="1">
                <a:solidFill>
                  <a:prstClr val="black"/>
                </a:solidFill>
              </a:rPr>
              <a:t>Mosenthal</a:t>
            </a:r>
            <a:r>
              <a:rPr lang="en-US" sz="900" kern="0" dirty="0">
                <a:solidFill>
                  <a:prstClr val="black"/>
                </a:solidFill>
              </a:rPr>
              <a:t> (</a:t>
            </a:r>
            <a:r>
              <a:rPr lang="en-US" sz="900" kern="0" dirty="0" err="1">
                <a:solidFill>
                  <a:prstClr val="black"/>
                </a:solidFill>
              </a:rPr>
              <a:t>Eds</a:t>
            </a:r>
            <a:r>
              <a:rPr lang="en-US" sz="900" kern="0" dirty="0">
                <a:solidFill>
                  <a:prstClr val="black"/>
                </a:solidFill>
              </a:rPr>
              <a:t>), Handbook of reading research (Vol 1) (pp. 293 – 317). White Plains, NY: Longman</a:t>
            </a:r>
          </a:p>
        </p:txBody>
      </p:sp>
      <p:pic>
        <p:nvPicPr>
          <p:cNvPr id="5" name="Picture 4"/>
          <p:cNvPicPr>
            <a:picLocks noChangeAspect="1"/>
          </p:cNvPicPr>
          <p:nvPr/>
        </p:nvPicPr>
        <p:blipFill rotWithShape="1">
          <a:blip r:embed="rId3"/>
          <a:srcRect l="8037" t="17928" r="9391" b="30362"/>
          <a:stretch/>
        </p:blipFill>
        <p:spPr>
          <a:xfrm>
            <a:off x="742394" y="1435786"/>
            <a:ext cx="7411006" cy="3465340"/>
          </a:xfrm>
          <a:prstGeom prst="rect">
            <a:avLst/>
          </a:prstGeom>
          <a:ln>
            <a:noFill/>
          </a:ln>
          <a:effectLst>
            <a:outerShdw blurRad="292100" dist="139700" dir="2700000" algn="tl" rotWithShape="0">
              <a:srgbClr val="333333">
                <a:alpha val="65000"/>
              </a:srgbClr>
            </a:outerShdw>
          </a:effectLst>
        </p:spPr>
      </p:pic>
      <p:sp>
        <p:nvSpPr>
          <p:cNvPr id="3" name="TextBox 2"/>
          <p:cNvSpPr txBox="1"/>
          <p:nvPr/>
        </p:nvSpPr>
        <p:spPr>
          <a:xfrm>
            <a:off x="3878872" y="4594491"/>
            <a:ext cx="581057" cy="369332"/>
          </a:xfrm>
          <a:prstGeom prst="rect">
            <a:avLst/>
          </a:prstGeom>
          <a:noFill/>
        </p:spPr>
        <p:txBody>
          <a:bodyPr wrap="none" rtlCol="0">
            <a:spAutoFit/>
          </a:bodyPr>
          <a:lstStyle/>
          <a:p>
            <a:r>
              <a:rPr lang="en-US" b="1" dirty="0" smtClean="0">
                <a:solidFill>
                  <a:prstClr val="black"/>
                </a:solidFill>
              </a:rPr>
              <a:t>AGE</a:t>
            </a:r>
            <a:endParaRPr lang="en-US" b="1" dirty="0">
              <a:solidFill>
                <a:prstClr val="black"/>
              </a:solidFill>
            </a:endParaRPr>
          </a:p>
        </p:txBody>
      </p:sp>
      <p:sp>
        <p:nvSpPr>
          <p:cNvPr id="6" name="TextBox 5"/>
          <p:cNvSpPr txBox="1"/>
          <p:nvPr/>
        </p:nvSpPr>
        <p:spPr>
          <a:xfrm>
            <a:off x="5538643" y="5347727"/>
            <a:ext cx="3455177" cy="646331"/>
          </a:xfrm>
          <a:prstGeom prst="rect">
            <a:avLst/>
          </a:prstGeom>
          <a:noFill/>
        </p:spPr>
        <p:txBody>
          <a:bodyPr wrap="none" rtlCol="0">
            <a:spAutoFit/>
          </a:bodyPr>
          <a:lstStyle/>
          <a:p>
            <a:r>
              <a:rPr lang="en-US" b="1" dirty="0" smtClean="0">
                <a:solidFill>
                  <a:srgbClr val="0070C0"/>
                </a:solidFill>
                <a:latin typeface="Open Sans" panose="020B0606030504020204" pitchFamily="34" charset="0"/>
                <a:ea typeface="Open Sans" panose="020B0606030504020204" pitchFamily="34" charset="0"/>
                <a:cs typeface="Open Sans" panose="020B0606030504020204" pitchFamily="34" charset="0"/>
              </a:rPr>
              <a:t>LC</a:t>
            </a:r>
            <a:r>
              <a:rPr lang="en-US" dirty="0" smtClean="0">
                <a:solidFill>
                  <a:prstClr val="black"/>
                </a:solidFill>
                <a:latin typeface="Open Sans" panose="020B0606030504020204" pitchFamily="34" charset="0"/>
                <a:ea typeface="Open Sans" panose="020B0606030504020204" pitchFamily="34" charset="0"/>
                <a:cs typeface="Open Sans" panose="020B0606030504020204" pitchFamily="34" charset="0"/>
              </a:rPr>
              <a:t> = Listening Comprehension</a:t>
            </a:r>
          </a:p>
          <a:p>
            <a:r>
              <a:rPr lang="en-US" b="1" dirty="0" smtClean="0">
                <a:solidFill>
                  <a:srgbClr val="C00000"/>
                </a:solidFill>
                <a:latin typeface="Open Sans" panose="020B0606030504020204" pitchFamily="34" charset="0"/>
                <a:ea typeface="Open Sans" panose="020B0606030504020204" pitchFamily="34" charset="0"/>
                <a:cs typeface="Open Sans" panose="020B0606030504020204" pitchFamily="34" charset="0"/>
              </a:rPr>
              <a:t>RC</a:t>
            </a:r>
            <a:r>
              <a:rPr lang="en-US" dirty="0" smtClean="0">
                <a:solidFill>
                  <a:prstClr val="black"/>
                </a:solidFill>
                <a:latin typeface="Open Sans" panose="020B0606030504020204" pitchFamily="34" charset="0"/>
                <a:ea typeface="Open Sans" panose="020B0606030504020204" pitchFamily="34" charset="0"/>
                <a:cs typeface="Open Sans" panose="020B0606030504020204" pitchFamily="34" charset="0"/>
              </a:rPr>
              <a:t> = Reading Comprehension</a:t>
            </a:r>
            <a:endParaRPr lang="en-US" dirty="0">
              <a:solidFill>
                <a:prstClr val="black"/>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TextBox 6"/>
          <p:cNvSpPr txBox="1"/>
          <p:nvPr/>
        </p:nvSpPr>
        <p:spPr>
          <a:xfrm>
            <a:off x="152400" y="1435785"/>
            <a:ext cx="3581400" cy="923330"/>
          </a:xfrm>
          <a:prstGeom prst="rect">
            <a:avLst/>
          </a:prstGeom>
          <a:solidFill>
            <a:schemeClr val="bg1"/>
          </a:solidFill>
        </p:spPr>
        <p:txBody>
          <a:bodyPr wrap="square" rtlCol="0">
            <a:spAutoFit/>
          </a:bodyPr>
          <a:lstStyle/>
          <a:p>
            <a:r>
              <a:rPr lang="en-US" b="1" dirty="0" smtClean="0"/>
              <a:t>Students’ oral language serves as a bridge to building reading comprehension.</a:t>
            </a:r>
            <a:endParaRPr lang="en-US" b="1" dirty="0"/>
          </a:p>
        </p:txBody>
      </p:sp>
    </p:spTree>
    <p:extLst>
      <p:ext uri="{BB962C8B-B14F-4D97-AF65-F5344CB8AC3E}">
        <p14:creationId xmlns:p14="http://schemas.microsoft.com/office/powerpoint/2010/main" val="166366418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79377" y="1371600"/>
            <a:ext cx="2283623" cy="2988443"/>
          </a:xfrm>
          <a:prstGeom prst="rect">
            <a:avLst/>
          </a:prstGeom>
          <a:ln>
            <a:solidFill>
              <a:schemeClr val="tx1"/>
            </a:solidFill>
          </a:ln>
          <a:effectLst>
            <a:outerShdw blurRad="50800" dist="76200" dir="2700000" algn="tl" rotWithShape="0">
              <a:prstClr val="black">
                <a:alpha val="40000"/>
              </a:prstClr>
            </a:outerShdw>
          </a:effectLst>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86672" y="2927611"/>
            <a:ext cx="2233328" cy="2939789"/>
          </a:xfrm>
          <a:prstGeom prst="rect">
            <a:avLst/>
          </a:prstGeom>
          <a:ln>
            <a:solidFill>
              <a:schemeClr val="tx1"/>
            </a:solidFill>
          </a:ln>
          <a:effectLst>
            <a:outerShdw blurRad="50800" dist="76200" dir="2700000" algn="tl" rotWithShape="0">
              <a:prstClr val="black">
                <a:alpha val="40000"/>
              </a:prstClr>
            </a:outerShdw>
          </a:effectLst>
        </p:spPr>
      </p:pic>
      <p:sp>
        <p:nvSpPr>
          <p:cNvPr id="2" name="Title 1"/>
          <p:cNvSpPr>
            <a:spLocks noGrp="1"/>
          </p:cNvSpPr>
          <p:nvPr>
            <p:ph type="title"/>
          </p:nvPr>
        </p:nvSpPr>
        <p:spPr/>
        <p:txBody>
          <a:bodyPr/>
          <a:lstStyle/>
          <a:p>
            <a:r>
              <a:rPr lang="en-US" dirty="0"/>
              <a:t>Speaking &amp;</a:t>
            </a:r>
            <a:r>
              <a:rPr lang="en-US" dirty="0" smtClean="0"/>
              <a:t> Listening and Writing</a:t>
            </a:r>
            <a:endParaRPr lang="en-US" dirty="0"/>
          </a:p>
        </p:txBody>
      </p:sp>
      <p:sp>
        <p:nvSpPr>
          <p:cNvPr id="6" name="Content Placeholder 2"/>
          <p:cNvSpPr txBox="1">
            <a:spLocks/>
          </p:cNvSpPr>
          <p:nvPr/>
        </p:nvSpPr>
        <p:spPr>
          <a:xfrm>
            <a:off x="152400" y="1143000"/>
            <a:ext cx="5029200" cy="459269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rgbClr val="FF0F00"/>
              </a:buClr>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742950" indent="-285750" algn="l" defTabSz="914400" rtl="0" eaLnBrk="1" latinLnBrk="0" hangingPunct="1">
              <a:spcBef>
                <a:spcPct val="20000"/>
              </a:spcBef>
              <a:buClr>
                <a:srgbClr val="FF0F00"/>
              </a:buClr>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spcBef>
                <a:spcPct val="20000"/>
              </a:spcBef>
              <a:buClr>
                <a:srgbClr val="FF0F00"/>
              </a:buClr>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spcBef>
                <a:spcPct val="20000"/>
              </a:spcBef>
              <a:buClr>
                <a:srgbClr val="FF0F00"/>
              </a:buClr>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spcBef>
                <a:spcPct val="20000"/>
              </a:spcBef>
              <a:buClr>
                <a:srgbClr val="FF0F00"/>
              </a:buClr>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600"/>
              </a:spcBef>
              <a:spcAft>
                <a:spcPts val="600"/>
              </a:spcAft>
              <a:buFont typeface="Arial" panose="020B0604020202020204" pitchFamily="34" charset="0"/>
              <a:buNone/>
            </a:pPr>
            <a:r>
              <a:rPr lang="en-US" b="1" dirty="0" smtClean="0">
                <a:solidFill>
                  <a:prstClr val="black"/>
                </a:solidFill>
              </a:rPr>
              <a:t>Guiding Questions: </a:t>
            </a:r>
          </a:p>
          <a:p>
            <a:pPr>
              <a:buFont typeface="Wingdings" panose="05000000000000000000" pitchFamily="2" charset="2"/>
              <a:buChar char="§"/>
            </a:pPr>
            <a:r>
              <a:rPr lang="en-US" dirty="0">
                <a:solidFill>
                  <a:prstClr val="black"/>
                </a:solidFill>
              </a:rPr>
              <a:t>How do the Speaking and Listening standards support the other </a:t>
            </a:r>
            <a:r>
              <a:rPr lang="en-US" dirty="0" smtClean="0">
                <a:solidFill>
                  <a:prstClr val="black"/>
                </a:solidFill>
              </a:rPr>
              <a:t>strands? </a:t>
            </a:r>
          </a:p>
          <a:p>
            <a:endParaRPr lang="en-US" dirty="0">
              <a:solidFill>
                <a:prstClr val="black"/>
              </a:solidFill>
            </a:endParaRPr>
          </a:p>
          <a:p>
            <a:pPr>
              <a:buFont typeface="Wingdings" panose="05000000000000000000" pitchFamily="2" charset="2"/>
              <a:buChar char="§"/>
            </a:pPr>
            <a:r>
              <a:rPr lang="en-US" dirty="0" smtClean="0">
                <a:solidFill>
                  <a:prstClr val="black"/>
                </a:solidFill>
              </a:rPr>
              <a:t>What </a:t>
            </a:r>
            <a:r>
              <a:rPr lang="en-US" dirty="0">
                <a:solidFill>
                  <a:prstClr val="black"/>
                </a:solidFill>
              </a:rPr>
              <a:t>role does oral language play in literacy development</a:t>
            </a:r>
            <a:r>
              <a:rPr lang="en-US" dirty="0" smtClean="0">
                <a:solidFill>
                  <a:prstClr val="black"/>
                </a:solidFill>
              </a:rPr>
              <a:t>?</a:t>
            </a:r>
          </a:p>
          <a:p>
            <a:endParaRPr lang="en-US" dirty="0">
              <a:solidFill>
                <a:prstClr val="black"/>
              </a:solidFill>
            </a:endParaRPr>
          </a:p>
          <a:p>
            <a:pPr marL="342900" lvl="2" indent="-342900">
              <a:buFont typeface="Wingdings" panose="05000000000000000000" pitchFamily="2" charset="2"/>
              <a:buChar char="§"/>
            </a:pPr>
            <a:r>
              <a:rPr lang="en-US" sz="2400" dirty="0">
                <a:solidFill>
                  <a:prstClr val="black"/>
                </a:solidFill>
              </a:rPr>
              <a:t>How does development in students’ writing abilities enhance their reading comprehension</a:t>
            </a:r>
            <a:r>
              <a:rPr lang="en-US" sz="2400" dirty="0" smtClean="0">
                <a:solidFill>
                  <a:prstClr val="black"/>
                </a:solidFill>
              </a:rPr>
              <a:t>?</a:t>
            </a:r>
          </a:p>
          <a:p>
            <a:endParaRPr lang="en-US" dirty="0">
              <a:solidFill>
                <a:prstClr val="black"/>
              </a:solidFill>
            </a:endParaRPr>
          </a:p>
          <a:p>
            <a:endParaRPr lang="en-US" dirty="0" smtClean="0">
              <a:solidFill>
                <a:prstClr val="black"/>
              </a:solidFill>
            </a:endParaRPr>
          </a:p>
          <a:p>
            <a:endParaRPr lang="en-US" dirty="0">
              <a:solidFill>
                <a:prstClr val="black"/>
              </a:solidFill>
            </a:endParaRPr>
          </a:p>
        </p:txBody>
      </p:sp>
    </p:spTree>
    <p:extLst>
      <p:ext uri="{BB962C8B-B14F-4D97-AF65-F5344CB8AC3E}">
        <p14:creationId xmlns:p14="http://schemas.microsoft.com/office/powerpoint/2010/main" val="294417357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The </a:t>
            </a:r>
            <a:r>
              <a:rPr lang="en-US" dirty="0"/>
              <a:t>Speaking and Listening standards </a:t>
            </a:r>
            <a:r>
              <a:rPr lang="en-US" b="1" dirty="0" smtClean="0"/>
              <a:t>serve as a bridge </a:t>
            </a:r>
            <a:r>
              <a:rPr lang="en-US" dirty="0" smtClean="0"/>
              <a:t>between </a:t>
            </a:r>
            <a:r>
              <a:rPr lang="en-US" dirty="0"/>
              <a:t>reading and writing </a:t>
            </a:r>
            <a:r>
              <a:rPr lang="en-US" dirty="0" smtClean="0"/>
              <a:t>skills.</a:t>
            </a:r>
          </a:p>
          <a:p>
            <a:endParaRPr lang="en-US" dirty="0" smtClean="0"/>
          </a:p>
          <a:p>
            <a:r>
              <a:rPr lang="en-US" dirty="0"/>
              <a:t>Speaking and listening skills </a:t>
            </a:r>
            <a:r>
              <a:rPr lang="en-US" b="1" dirty="0" smtClean="0"/>
              <a:t>aid in reading </a:t>
            </a:r>
            <a:r>
              <a:rPr lang="en-US" b="1" dirty="0"/>
              <a:t>comprehension </a:t>
            </a:r>
            <a:r>
              <a:rPr lang="en-US" dirty="0"/>
              <a:t>and encourage engagement with texts and ideas. </a:t>
            </a:r>
            <a:endParaRPr lang="en-US" dirty="0" smtClean="0"/>
          </a:p>
          <a:p>
            <a:endParaRPr lang="en-US" dirty="0" smtClean="0"/>
          </a:p>
          <a:p>
            <a:r>
              <a:rPr lang="en-US" dirty="0" smtClean="0"/>
              <a:t>Effective </a:t>
            </a:r>
            <a:r>
              <a:rPr lang="en-US" b="1" dirty="0"/>
              <a:t>speaking and listening skills are necessary </a:t>
            </a:r>
            <a:r>
              <a:rPr lang="en-US" dirty="0"/>
              <a:t>in today’s job </a:t>
            </a:r>
            <a:r>
              <a:rPr lang="en-US" dirty="0" smtClean="0"/>
              <a:t>market.</a:t>
            </a:r>
          </a:p>
          <a:p>
            <a:pPr marL="0" indent="0">
              <a:buNone/>
            </a:pPr>
            <a:endParaRPr lang="en-US" dirty="0" smtClean="0"/>
          </a:p>
        </p:txBody>
      </p:sp>
      <p:sp>
        <p:nvSpPr>
          <p:cNvPr id="2" name="Title 1"/>
          <p:cNvSpPr>
            <a:spLocks noGrp="1"/>
          </p:cNvSpPr>
          <p:nvPr>
            <p:ph type="title"/>
          </p:nvPr>
        </p:nvSpPr>
        <p:spPr/>
        <p:txBody>
          <a:bodyPr>
            <a:normAutofit/>
          </a:bodyPr>
          <a:lstStyle/>
          <a:p>
            <a:r>
              <a:rPr lang="en-US" dirty="0" smtClean="0"/>
              <a:t>Key Takeaways</a:t>
            </a:r>
            <a:endParaRPr lang="en-US" dirty="0"/>
          </a:p>
        </p:txBody>
      </p:sp>
    </p:spTree>
    <p:extLst>
      <p:ext uri="{BB962C8B-B14F-4D97-AF65-F5344CB8AC3E}">
        <p14:creationId xmlns:p14="http://schemas.microsoft.com/office/powerpoint/2010/main" val="268367754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Students </a:t>
            </a:r>
            <a:r>
              <a:rPr lang="en-US" dirty="0"/>
              <a:t>better understand </a:t>
            </a:r>
            <a:r>
              <a:rPr lang="en-US" dirty="0" smtClean="0"/>
              <a:t>what they </a:t>
            </a:r>
            <a:r>
              <a:rPr lang="en-US" dirty="0"/>
              <a:t>read </a:t>
            </a:r>
            <a:r>
              <a:rPr lang="en-US" b="1" dirty="0" smtClean="0"/>
              <a:t>when </a:t>
            </a:r>
            <a:r>
              <a:rPr lang="en-US" b="1" dirty="0"/>
              <a:t>they write </a:t>
            </a:r>
            <a:r>
              <a:rPr lang="en-US" dirty="0"/>
              <a:t>about </a:t>
            </a:r>
            <a:r>
              <a:rPr lang="en-US" dirty="0" smtClean="0"/>
              <a:t>it.</a:t>
            </a:r>
          </a:p>
          <a:p>
            <a:endParaRPr lang="en-US" dirty="0" smtClean="0"/>
          </a:p>
          <a:p>
            <a:r>
              <a:rPr lang="en-US" b="1" dirty="0" smtClean="0"/>
              <a:t>Writing is an avenue </a:t>
            </a:r>
            <a:r>
              <a:rPr lang="en-US" dirty="0" smtClean="0"/>
              <a:t>students can use to explore who they are and to influence others.</a:t>
            </a:r>
          </a:p>
          <a:p>
            <a:endParaRPr lang="en-US" dirty="0" smtClean="0"/>
          </a:p>
          <a:p>
            <a:r>
              <a:rPr lang="en-US" dirty="0" smtClean="0"/>
              <a:t>Effective </a:t>
            </a:r>
            <a:r>
              <a:rPr lang="en-US" b="1" dirty="0" smtClean="0"/>
              <a:t>written communication skills </a:t>
            </a:r>
            <a:r>
              <a:rPr lang="en-US" b="1" dirty="0"/>
              <a:t>are necessary </a:t>
            </a:r>
            <a:r>
              <a:rPr lang="en-US" dirty="0"/>
              <a:t>in today’s job </a:t>
            </a:r>
            <a:r>
              <a:rPr lang="en-US" dirty="0" smtClean="0"/>
              <a:t>market.</a:t>
            </a:r>
          </a:p>
          <a:p>
            <a:pPr marL="0" indent="0">
              <a:buNone/>
            </a:pPr>
            <a:endParaRPr lang="en-US" dirty="0" smtClean="0"/>
          </a:p>
        </p:txBody>
      </p:sp>
      <p:sp>
        <p:nvSpPr>
          <p:cNvPr id="2" name="Title 1"/>
          <p:cNvSpPr>
            <a:spLocks noGrp="1"/>
          </p:cNvSpPr>
          <p:nvPr>
            <p:ph type="title"/>
          </p:nvPr>
        </p:nvSpPr>
        <p:spPr/>
        <p:txBody>
          <a:bodyPr>
            <a:normAutofit/>
          </a:bodyPr>
          <a:lstStyle/>
          <a:p>
            <a:r>
              <a:rPr lang="en-US" dirty="0" smtClean="0"/>
              <a:t>Key Takeaways </a:t>
            </a:r>
            <a:endParaRPr lang="en-US" dirty="0"/>
          </a:p>
        </p:txBody>
      </p:sp>
    </p:spTree>
    <p:extLst>
      <p:ext uri="{BB962C8B-B14F-4D97-AF65-F5344CB8AC3E}">
        <p14:creationId xmlns:p14="http://schemas.microsoft.com/office/powerpoint/2010/main" val="100290697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Tennessee 2016-17 Math </a:t>
            </a:r>
            <a:r>
              <a:rPr lang="en-US" dirty="0"/>
              <a:t>Academic </a:t>
            </a:r>
            <a:r>
              <a:rPr lang="en-US" dirty="0" smtClean="0"/>
              <a:t>Standards</a:t>
            </a:r>
            <a:endParaRPr lang="en-US" dirty="0"/>
          </a:p>
        </p:txBody>
      </p:sp>
    </p:spTree>
    <p:extLst>
      <p:ext uri="{BB962C8B-B14F-4D97-AF65-F5344CB8AC3E}">
        <p14:creationId xmlns:p14="http://schemas.microsoft.com/office/powerpoint/2010/main" val="308323592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r>
              <a:rPr lang="en-US" dirty="0" smtClean="0"/>
              <a:t>Reinforce </a:t>
            </a:r>
            <a:r>
              <a:rPr lang="en-US" dirty="0"/>
              <a:t>the </a:t>
            </a:r>
            <a:r>
              <a:rPr lang="en-US" b="1" dirty="0"/>
              <a:t>continued expectations </a:t>
            </a:r>
            <a:r>
              <a:rPr lang="en-US" dirty="0"/>
              <a:t>of the </a:t>
            </a:r>
            <a:r>
              <a:rPr lang="en-US" dirty="0" smtClean="0"/>
              <a:t>Tennessee </a:t>
            </a:r>
            <a:r>
              <a:rPr lang="en-US" dirty="0"/>
              <a:t>Math Academic </a:t>
            </a:r>
            <a:r>
              <a:rPr lang="en-US" dirty="0" smtClean="0"/>
              <a:t>Standards</a:t>
            </a:r>
          </a:p>
          <a:p>
            <a:endParaRPr lang="en-US" sz="1200" dirty="0"/>
          </a:p>
          <a:p>
            <a:r>
              <a:rPr lang="en-US" dirty="0" smtClean="0"/>
              <a:t>Revisit the </a:t>
            </a:r>
            <a:r>
              <a:rPr lang="en-US" b="1" dirty="0" smtClean="0"/>
              <a:t>three instructional shifts </a:t>
            </a:r>
            <a:r>
              <a:rPr lang="en-US" dirty="0" smtClean="0"/>
              <a:t>and their </a:t>
            </a:r>
            <a:r>
              <a:rPr lang="en-US" b="1" dirty="0" smtClean="0"/>
              <a:t>continued </a:t>
            </a:r>
            <a:r>
              <a:rPr lang="en-US" b="1" i="1" dirty="0" smtClean="0"/>
              <a:t>and</a:t>
            </a:r>
            <a:r>
              <a:rPr lang="en-US" b="1" dirty="0" smtClean="0"/>
              <a:t> connected role </a:t>
            </a:r>
            <a:r>
              <a:rPr lang="en-US" dirty="0" smtClean="0"/>
              <a:t>in the revised standards</a:t>
            </a:r>
          </a:p>
          <a:p>
            <a:endParaRPr lang="en-US" dirty="0" smtClean="0"/>
          </a:p>
          <a:p>
            <a:r>
              <a:rPr lang="en-US" dirty="0"/>
              <a:t>Review the </a:t>
            </a:r>
            <a:r>
              <a:rPr lang="en-US" b="1" dirty="0"/>
              <a:t>overarching changes </a:t>
            </a:r>
            <a:r>
              <a:rPr lang="en-US" dirty="0"/>
              <a:t>of the revised </a:t>
            </a:r>
            <a:r>
              <a:rPr lang="en-US" dirty="0" smtClean="0"/>
              <a:t>Tennessee </a:t>
            </a:r>
            <a:r>
              <a:rPr lang="en-US" dirty="0"/>
              <a:t>Math Academic </a:t>
            </a:r>
            <a:r>
              <a:rPr lang="en-US" dirty="0" smtClean="0"/>
              <a:t>Standards</a:t>
            </a:r>
          </a:p>
          <a:p>
            <a:endParaRPr lang="en-US" sz="1200" dirty="0"/>
          </a:p>
          <a:p>
            <a:endParaRPr lang="en-US" sz="1200" dirty="0"/>
          </a:p>
        </p:txBody>
      </p:sp>
      <p:sp>
        <p:nvSpPr>
          <p:cNvPr id="2" name="Title 1"/>
          <p:cNvSpPr>
            <a:spLocks noGrp="1"/>
          </p:cNvSpPr>
          <p:nvPr>
            <p:ph type="title"/>
          </p:nvPr>
        </p:nvSpPr>
        <p:spPr/>
        <p:txBody>
          <a:bodyPr/>
          <a:lstStyle/>
          <a:p>
            <a:r>
              <a:rPr lang="en-US" dirty="0" smtClean="0"/>
              <a:t>Objectives</a:t>
            </a:r>
            <a:endParaRPr lang="en-US" dirty="0"/>
          </a:p>
        </p:txBody>
      </p:sp>
    </p:spTree>
    <p:extLst>
      <p:ext uri="{BB962C8B-B14F-4D97-AF65-F5344CB8AC3E}">
        <p14:creationId xmlns:p14="http://schemas.microsoft.com/office/powerpoint/2010/main" val="181179669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52400" y="1219200"/>
            <a:ext cx="4800600" cy="4602163"/>
          </a:xfrm>
        </p:spPr>
        <p:txBody>
          <a:bodyPr>
            <a:normAutofit/>
          </a:bodyPr>
          <a:lstStyle/>
          <a:p>
            <a:pPr marL="0" indent="0">
              <a:buNone/>
            </a:pPr>
            <a:r>
              <a:rPr lang="en-US" dirty="0"/>
              <a:t>Read and annotate </a:t>
            </a:r>
            <a:r>
              <a:rPr lang="en-US" dirty="0" smtClean="0"/>
              <a:t/>
            </a:r>
            <a:br>
              <a:rPr lang="en-US" dirty="0" smtClean="0"/>
            </a:br>
            <a:r>
              <a:rPr lang="en-US" dirty="0" smtClean="0"/>
              <a:t>pages 1-2 of </a:t>
            </a:r>
            <a:r>
              <a:rPr lang="en-US" dirty="0"/>
              <a:t>the </a:t>
            </a:r>
            <a:r>
              <a:rPr lang="en-US" i="1" dirty="0" smtClean="0"/>
              <a:t>General Introduction </a:t>
            </a:r>
            <a:r>
              <a:rPr lang="en-US" dirty="0" smtClean="0"/>
              <a:t>to the TN Math Standards</a:t>
            </a:r>
          </a:p>
          <a:p>
            <a:pPr marL="0" indent="0">
              <a:buNone/>
            </a:pPr>
            <a:endParaRPr lang="en-US" dirty="0"/>
          </a:p>
          <a:p>
            <a:r>
              <a:rPr lang="en-US" dirty="0"/>
              <a:t>Use  the following annotation marks: </a:t>
            </a:r>
          </a:p>
          <a:p>
            <a:pPr marL="114300" indent="0">
              <a:buNone/>
            </a:pPr>
            <a:r>
              <a:rPr lang="en-US" dirty="0"/>
              <a:t>    </a:t>
            </a:r>
            <a:r>
              <a:rPr lang="en-US" dirty="0" smtClean="0"/>
              <a:t>  </a:t>
            </a:r>
            <a:r>
              <a:rPr lang="en-US" dirty="0"/>
              <a:t>❗	  New Learning</a:t>
            </a:r>
          </a:p>
          <a:p>
            <a:pPr marL="114300" indent="0">
              <a:buNone/>
            </a:pPr>
            <a:r>
              <a:rPr lang="en-US" dirty="0"/>
              <a:t>      ✔  Agree/Already Knew</a:t>
            </a:r>
          </a:p>
          <a:p>
            <a:pPr marL="114300" indent="0">
              <a:buNone/>
            </a:pPr>
            <a:r>
              <a:rPr lang="en-US" dirty="0"/>
              <a:t>     ❓   Question</a:t>
            </a:r>
          </a:p>
          <a:p>
            <a:pPr marL="114300" indent="0">
              <a:buNone/>
            </a:pPr>
            <a:r>
              <a:rPr lang="en-US" dirty="0"/>
              <a:t>     ✱   To consider for planning  </a:t>
            </a:r>
          </a:p>
          <a:p>
            <a:pPr marL="0" indent="0">
              <a:buNone/>
            </a:pPr>
            <a:endParaRPr lang="en-US" dirty="0" smtClean="0"/>
          </a:p>
        </p:txBody>
      </p:sp>
      <p:sp>
        <p:nvSpPr>
          <p:cNvPr id="2" name="Title 1"/>
          <p:cNvSpPr>
            <a:spLocks noGrp="1"/>
          </p:cNvSpPr>
          <p:nvPr>
            <p:ph type="title"/>
          </p:nvPr>
        </p:nvSpPr>
        <p:spPr/>
        <p:txBody>
          <a:bodyPr/>
          <a:lstStyle/>
          <a:p>
            <a:r>
              <a:rPr lang="en-US" dirty="0" smtClean="0"/>
              <a:t>Setting the Stage</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3000" y="1143000"/>
            <a:ext cx="4114800" cy="4923264"/>
          </a:xfrm>
          <a:prstGeom prst="rect">
            <a:avLst/>
          </a:prstGeom>
          <a:ln>
            <a:solidFill>
              <a:schemeClr val="tx1"/>
            </a:solidFill>
          </a:ln>
        </p:spPr>
      </p:pic>
    </p:spTree>
    <p:extLst>
      <p:ext uri="{BB962C8B-B14F-4D97-AF65-F5344CB8AC3E}">
        <p14:creationId xmlns:p14="http://schemas.microsoft.com/office/powerpoint/2010/main" val="382279234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000" dirty="0" smtClean="0"/>
              <a:t>What Has </a:t>
            </a:r>
            <a:r>
              <a:rPr lang="en-US" sz="4000" u="sng" dirty="0" smtClean="0"/>
              <a:t>NOT</a:t>
            </a:r>
            <a:r>
              <a:rPr lang="en-US" sz="4000" dirty="0" smtClean="0"/>
              <a:t> Changed</a:t>
            </a:r>
            <a:endParaRPr lang="en-US" sz="4000" dirty="0"/>
          </a:p>
        </p:txBody>
      </p:sp>
    </p:spTree>
    <p:extLst>
      <p:ext uri="{BB962C8B-B14F-4D97-AF65-F5344CB8AC3E}">
        <p14:creationId xmlns:p14="http://schemas.microsoft.com/office/powerpoint/2010/main" val="27289513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6700" y="914400"/>
            <a:ext cx="8382000" cy="4525963"/>
          </a:xfrm>
        </p:spPr>
        <p:txBody>
          <a:bodyPr>
            <a:normAutofit/>
          </a:bodyPr>
          <a:lstStyle/>
          <a:p>
            <a:pPr marL="457200" lvl="1" indent="0">
              <a:buNone/>
            </a:pPr>
            <a:endParaRPr lang="en-US" sz="2400" dirty="0"/>
          </a:p>
          <a:p>
            <a:pPr marL="0" indent="0">
              <a:buNone/>
            </a:pPr>
            <a:r>
              <a:rPr lang="en-US" sz="2800" dirty="0" smtClean="0">
                <a:solidFill>
                  <a:srgbClr val="FF0000"/>
                </a:solidFill>
              </a:rPr>
              <a:t>2. </a:t>
            </a:r>
            <a:r>
              <a:rPr lang="en-US" sz="2800" dirty="0" smtClean="0"/>
              <a:t>District </a:t>
            </a:r>
            <a:r>
              <a:rPr lang="en-US" sz="2800" dirty="0"/>
              <a:t>t</a:t>
            </a:r>
            <a:r>
              <a:rPr lang="en-US" sz="2800" dirty="0" smtClean="0"/>
              <a:t>eams </a:t>
            </a:r>
            <a:r>
              <a:rPr lang="en-US" sz="2800" dirty="0"/>
              <a:t>will </a:t>
            </a:r>
            <a:r>
              <a:rPr lang="en-US" sz="2800" dirty="0" smtClean="0"/>
              <a:t>begin to discuss the role assessment and instructional materials play in supporting the standards.</a:t>
            </a:r>
            <a:endParaRPr lang="en-US" sz="2800" dirty="0"/>
          </a:p>
          <a:p>
            <a:pPr marL="0" lvl="0" indent="0">
              <a:buNone/>
            </a:pPr>
            <a:endParaRPr lang="en-US" sz="2800" dirty="0"/>
          </a:p>
          <a:p>
            <a:pPr marL="0" lvl="0" indent="0">
              <a:buNone/>
            </a:pPr>
            <a:r>
              <a:rPr lang="en-US" sz="2800" dirty="0" smtClean="0">
                <a:solidFill>
                  <a:srgbClr val="FF0000"/>
                </a:solidFill>
              </a:rPr>
              <a:t>3. </a:t>
            </a:r>
            <a:r>
              <a:rPr lang="en-US" sz="2800" dirty="0" smtClean="0"/>
              <a:t>District </a:t>
            </a:r>
            <a:r>
              <a:rPr lang="en-US" sz="2800" dirty="0"/>
              <a:t>teams will </a:t>
            </a:r>
            <a:r>
              <a:rPr lang="en-US" sz="2800" dirty="0" smtClean="0"/>
              <a:t>begin to discuss structures in place within their district that need to be examined for alignment </a:t>
            </a:r>
            <a:r>
              <a:rPr lang="en-US" sz="2800" dirty="0"/>
              <a:t>to the revised </a:t>
            </a:r>
            <a:r>
              <a:rPr lang="en-US" sz="2800" dirty="0" smtClean="0"/>
              <a:t>standards.</a:t>
            </a:r>
          </a:p>
          <a:p>
            <a:pPr marL="0" lvl="0" indent="0">
              <a:buNone/>
            </a:pPr>
            <a:endParaRPr lang="en-US" sz="2800" dirty="0"/>
          </a:p>
          <a:p>
            <a:endParaRPr lang="en-US" dirty="0"/>
          </a:p>
          <a:p>
            <a:endParaRPr lang="en-US" dirty="0"/>
          </a:p>
          <a:p>
            <a:endParaRPr lang="en-US" dirty="0" smtClean="0"/>
          </a:p>
        </p:txBody>
      </p:sp>
      <p:sp>
        <p:nvSpPr>
          <p:cNvPr id="2" name="Title 1"/>
          <p:cNvSpPr>
            <a:spLocks noGrp="1"/>
          </p:cNvSpPr>
          <p:nvPr>
            <p:ph type="title"/>
          </p:nvPr>
        </p:nvSpPr>
        <p:spPr/>
        <p:txBody>
          <a:bodyPr/>
          <a:lstStyle/>
          <a:p>
            <a:r>
              <a:rPr lang="en-US" dirty="0" smtClean="0"/>
              <a:t>Today’s Objectives </a:t>
            </a:r>
            <a:endParaRPr lang="en-US" sz="2800" dirty="0"/>
          </a:p>
        </p:txBody>
      </p:sp>
    </p:spTree>
    <p:extLst>
      <p:ext uri="{BB962C8B-B14F-4D97-AF65-F5344CB8AC3E}">
        <p14:creationId xmlns:p14="http://schemas.microsoft.com/office/powerpoint/2010/main" val="296431944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b="1" dirty="0" smtClean="0"/>
              <a:t>Prepare</a:t>
            </a:r>
            <a:r>
              <a:rPr lang="en-US" dirty="0" smtClean="0"/>
              <a:t> students for college and careers</a:t>
            </a:r>
          </a:p>
          <a:p>
            <a:endParaRPr lang="en-US" dirty="0"/>
          </a:p>
          <a:p>
            <a:pPr marL="0" indent="0">
              <a:buNone/>
            </a:pPr>
            <a:endParaRPr lang="en-US" dirty="0"/>
          </a:p>
        </p:txBody>
      </p:sp>
      <p:sp>
        <p:nvSpPr>
          <p:cNvPr id="2" name="Title 1"/>
          <p:cNvSpPr>
            <a:spLocks noGrp="1"/>
          </p:cNvSpPr>
          <p:nvPr>
            <p:ph type="title"/>
          </p:nvPr>
        </p:nvSpPr>
        <p:spPr/>
        <p:txBody>
          <a:bodyPr/>
          <a:lstStyle/>
          <a:p>
            <a:r>
              <a:rPr lang="en-US" dirty="0" smtClean="0"/>
              <a:t>Overview of Similarities </a:t>
            </a:r>
            <a:endParaRPr lang="en-US" dirty="0"/>
          </a:p>
        </p:txBody>
      </p:sp>
    </p:spTree>
    <p:extLst>
      <p:ext uri="{BB962C8B-B14F-4D97-AF65-F5344CB8AC3E}">
        <p14:creationId xmlns:p14="http://schemas.microsoft.com/office/powerpoint/2010/main" val="71117147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b="1" dirty="0" smtClean="0">
                <a:solidFill>
                  <a:schemeClr val="bg1">
                    <a:lumMod val="65000"/>
                  </a:schemeClr>
                </a:solidFill>
              </a:rPr>
              <a:t>Prepare</a:t>
            </a:r>
            <a:r>
              <a:rPr lang="en-US" dirty="0" smtClean="0">
                <a:solidFill>
                  <a:schemeClr val="bg1">
                    <a:lumMod val="65000"/>
                  </a:schemeClr>
                </a:solidFill>
              </a:rPr>
              <a:t> students for college and careers</a:t>
            </a:r>
          </a:p>
          <a:p>
            <a:endParaRPr lang="en-US" dirty="0">
              <a:solidFill>
                <a:schemeClr val="bg1">
                  <a:lumMod val="65000"/>
                </a:schemeClr>
              </a:solidFill>
            </a:endParaRPr>
          </a:p>
          <a:p>
            <a:r>
              <a:rPr lang="en-US" dirty="0" smtClean="0"/>
              <a:t>K-12 </a:t>
            </a:r>
            <a:r>
              <a:rPr lang="en-US" b="1" dirty="0" smtClean="0"/>
              <a:t>Learning Progressions</a:t>
            </a:r>
            <a:endParaRPr lang="en-US" dirty="0" smtClean="0"/>
          </a:p>
          <a:p>
            <a:endParaRPr lang="en-US" dirty="0"/>
          </a:p>
          <a:p>
            <a:pPr marL="0" indent="0">
              <a:buNone/>
            </a:pPr>
            <a:endParaRPr lang="en-US" dirty="0"/>
          </a:p>
        </p:txBody>
      </p:sp>
      <p:sp>
        <p:nvSpPr>
          <p:cNvPr id="2" name="Title 1"/>
          <p:cNvSpPr>
            <a:spLocks noGrp="1"/>
          </p:cNvSpPr>
          <p:nvPr>
            <p:ph type="title"/>
          </p:nvPr>
        </p:nvSpPr>
        <p:spPr/>
        <p:txBody>
          <a:bodyPr/>
          <a:lstStyle/>
          <a:p>
            <a:r>
              <a:rPr lang="en-US" dirty="0" smtClean="0"/>
              <a:t>Overview of Similarities </a:t>
            </a:r>
            <a:endParaRPr lang="en-US" dirty="0"/>
          </a:p>
        </p:txBody>
      </p:sp>
    </p:spTree>
    <p:extLst>
      <p:ext uri="{BB962C8B-B14F-4D97-AF65-F5344CB8AC3E}">
        <p14:creationId xmlns:p14="http://schemas.microsoft.com/office/powerpoint/2010/main" val="326217785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normAutofit/>
          </a:bodyPr>
          <a:lstStyle/>
          <a:p>
            <a:pPr marL="0" indent="0">
              <a:buNone/>
            </a:pPr>
            <a:endParaRPr lang="en-US" dirty="0"/>
          </a:p>
          <a:p>
            <a:pPr marL="385763" indent="-385763">
              <a:buFont typeface="+mj-lt"/>
              <a:buAutoNum type="romanLcPeriod"/>
            </a:pPr>
            <a:endParaRPr lang="en-US" dirty="0" smtClean="0"/>
          </a:p>
          <a:p>
            <a:pPr marL="385763" indent="-385763">
              <a:buFont typeface="+mj-lt"/>
              <a:buAutoNum type="romanLcPeriod"/>
            </a:pPr>
            <a:endParaRPr lang="en-US" dirty="0"/>
          </a:p>
        </p:txBody>
      </p:sp>
      <p:sp>
        <p:nvSpPr>
          <p:cNvPr id="3" name="Title 2"/>
          <p:cNvSpPr>
            <a:spLocks noGrp="1"/>
          </p:cNvSpPr>
          <p:nvPr>
            <p:ph type="title"/>
          </p:nvPr>
        </p:nvSpPr>
        <p:spPr/>
        <p:txBody>
          <a:bodyPr/>
          <a:lstStyle/>
          <a:p>
            <a:r>
              <a:rPr lang="en-US" dirty="0" smtClean="0"/>
              <a:t>The Learning Progressions</a:t>
            </a: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300" y="1605883"/>
            <a:ext cx="8153400" cy="3804317"/>
          </a:xfrm>
          <a:prstGeom prst="rect">
            <a:avLst/>
          </a:prstGeom>
        </p:spPr>
      </p:pic>
    </p:spTree>
    <p:extLst>
      <p:ext uri="{BB962C8B-B14F-4D97-AF65-F5344CB8AC3E}">
        <p14:creationId xmlns:p14="http://schemas.microsoft.com/office/powerpoint/2010/main" val="24003395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solidFill>
                  <a:schemeClr val="bg1">
                    <a:lumMod val="65000"/>
                  </a:schemeClr>
                </a:solidFill>
              </a:rPr>
              <a:t>Students </a:t>
            </a:r>
            <a:r>
              <a:rPr lang="en-US" b="1" dirty="0" smtClean="0">
                <a:solidFill>
                  <a:schemeClr val="bg1">
                    <a:lumMod val="65000"/>
                  </a:schemeClr>
                </a:solidFill>
              </a:rPr>
              <a:t>prepared</a:t>
            </a:r>
            <a:r>
              <a:rPr lang="en-US" dirty="0" smtClean="0">
                <a:solidFill>
                  <a:schemeClr val="bg1">
                    <a:lumMod val="65000"/>
                  </a:schemeClr>
                </a:solidFill>
              </a:rPr>
              <a:t> for college and career</a:t>
            </a:r>
          </a:p>
          <a:p>
            <a:endParaRPr lang="en-US" dirty="0">
              <a:solidFill>
                <a:schemeClr val="bg1">
                  <a:lumMod val="65000"/>
                </a:schemeClr>
              </a:solidFill>
            </a:endParaRPr>
          </a:p>
          <a:p>
            <a:r>
              <a:rPr lang="en-US" dirty="0">
                <a:solidFill>
                  <a:schemeClr val="bg1">
                    <a:lumMod val="65000"/>
                  </a:schemeClr>
                </a:solidFill>
              </a:rPr>
              <a:t>K-12 </a:t>
            </a:r>
            <a:r>
              <a:rPr lang="en-US" b="1" dirty="0">
                <a:solidFill>
                  <a:schemeClr val="bg1">
                    <a:lumMod val="65000"/>
                  </a:schemeClr>
                </a:solidFill>
              </a:rPr>
              <a:t>L</a:t>
            </a:r>
            <a:r>
              <a:rPr lang="en-US" b="1" dirty="0" smtClean="0">
                <a:solidFill>
                  <a:schemeClr val="bg1">
                    <a:lumMod val="65000"/>
                  </a:schemeClr>
                </a:solidFill>
              </a:rPr>
              <a:t>earning Progressions</a:t>
            </a:r>
          </a:p>
          <a:p>
            <a:endParaRPr lang="en-US" dirty="0"/>
          </a:p>
          <a:p>
            <a:r>
              <a:rPr lang="en-US" dirty="0" smtClean="0"/>
              <a:t>Traditional and </a:t>
            </a:r>
            <a:r>
              <a:rPr lang="en-US" dirty="0"/>
              <a:t>I</a:t>
            </a:r>
            <a:r>
              <a:rPr lang="en-US" dirty="0" smtClean="0"/>
              <a:t>ntegrated </a:t>
            </a:r>
            <a:r>
              <a:rPr lang="en-US" b="1" dirty="0" smtClean="0"/>
              <a:t>pathways</a:t>
            </a:r>
            <a:endParaRPr lang="en-US" b="1" dirty="0"/>
          </a:p>
          <a:p>
            <a:endParaRPr lang="en-US" dirty="0" smtClean="0"/>
          </a:p>
        </p:txBody>
      </p:sp>
      <p:sp>
        <p:nvSpPr>
          <p:cNvPr id="2" name="Title 1"/>
          <p:cNvSpPr>
            <a:spLocks noGrp="1"/>
          </p:cNvSpPr>
          <p:nvPr>
            <p:ph type="title"/>
          </p:nvPr>
        </p:nvSpPr>
        <p:spPr/>
        <p:txBody>
          <a:bodyPr/>
          <a:lstStyle/>
          <a:p>
            <a:r>
              <a:rPr lang="en-US" dirty="0" smtClean="0"/>
              <a:t>Overview of Similarities </a:t>
            </a:r>
            <a:endParaRPr lang="en-US" dirty="0"/>
          </a:p>
        </p:txBody>
      </p:sp>
    </p:spTree>
    <p:extLst>
      <p:ext uri="{BB962C8B-B14F-4D97-AF65-F5344CB8AC3E}">
        <p14:creationId xmlns:p14="http://schemas.microsoft.com/office/powerpoint/2010/main" val="402170708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295400"/>
            <a:ext cx="8382000" cy="4648200"/>
          </a:xfrm>
        </p:spPr>
        <p:txBody>
          <a:bodyPr>
            <a:normAutofit fontScale="85000" lnSpcReduction="10000"/>
          </a:bodyPr>
          <a:lstStyle/>
          <a:p>
            <a:r>
              <a:rPr lang="en-US" dirty="0" smtClean="0"/>
              <a:t>Districts will continue to have the option of the two pathways</a:t>
            </a:r>
          </a:p>
          <a:p>
            <a:pPr lvl="1"/>
            <a:r>
              <a:rPr lang="en-US" dirty="0" smtClean="0"/>
              <a:t>Traditional Pathway: </a:t>
            </a:r>
          </a:p>
          <a:p>
            <a:pPr lvl="2"/>
            <a:r>
              <a:rPr lang="en-US" dirty="0" smtClean="0"/>
              <a:t>Algebra 1</a:t>
            </a:r>
          </a:p>
          <a:p>
            <a:pPr lvl="2"/>
            <a:r>
              <a:rPr lang="en-US" dirty="0" smtClean="0"/>
              <a:t>Geometry</a:t>
            </a:r>
          </a:p>
          <a:p>
            <a:pPr lvl="2"/>
            <a:r>
              <a:rPr lang="en-US" dirty="0" smtClean="0"/>
              <a:t>Algebra 2</a:t>
            </a:r>
          </a:p>
          <a:p>
            <a:pPr lvl="1"/>
            <a:r>
              <a:rPr lang="en-US" dirty="0" smtClean="0"/>
              <a:t>Integrated Pathway: </a:t>
            </a:r>
          </a:p>
          <a:p>
            <a:pPr lvl="2"/>
            <a:r>
              <a:rPr lang="en-US" dirty="0" smtClean="0"/>
              <a:t>Integrated Math 1 </a:t>
            </a:r>
          </a:p>
          <a:p>
            <a:pPr lvl="2"/>
            <a:r>
              <a:rPr lang="en-US" dirty="0" smtClean="0"/>
              <a:t>Integrated Math 2</a:t>
            </a:r>
          </a:p>
          <a:p>
            <a:pPr lvl="2"/>
            <a:r>
              <a:rPr lang="en-US" dirty="0" smtClean="0"/>
              <a:t>Integrated Math 3</a:t>
            </a:r>
          </a:p>
          <a:p>
            <a:endParaRPr lang="en-US" dirty="0" smtClean="0"/>
          </a:p>
          <a:p>
            <a:r>
              <a:rPr lang="en-US" dirty="0" smtClean="0"/>
              <a:t>Same cumulative set of standards with varying distribution through the courses</a:t>
            </a:r>
          </a:p>
          <a:p>
            <a:endParaRPr lang="en-US" dirty="0" smtClean="0"/>
          </a:p>
          <a:p>
            <a:r>
              <a:rPr lang="en-US" dirty="0" smtClean="0"/>
              <a:t>Standards reviewed individually and placed in courses based on broad topics of the courses</a:t>
            </a:r>
          </a:p>
          <a:p>
            <a:endParaRPr lang="en-US" dirty="0" smtClean="0"/>
          </a:p>
          <a:p>
            <a:endParaRPr lang="en-US" dirty="0"/>
          </a:p>
        </p:txBody>
      </p:sp>
      <p:sp>
        <p:nvSpPr>
          <p:cNvPr id="2" name="Title 1"/>
          <p:cNvSpPr>
            <a:spLocks noGrp="1"/>
          </p:cNvSpPr>
          <p:nvPr>
            <p:ph type="title"/>
          </p:nvPr>
        </p:nvSpPr>
        <p:spPr/>
        <p:txBody>
          <a:bodyPr>
            <a:normAutofit/>
          </a:bodyPr>
          <a:lstStyle/>
          <a:p>
            <a:r>
              <a:rPr lang="en-US" dirty="0" smtClean="0"/>
              <a:t>Traditional and Integrated Pathways </a:t>
            </a:r>
            <a:endParaRPr lang="en-US" dirty="0"/>
          </a:p>
        </p:txBody>
      </p:sp>
    </p:spTree>
    <p:extLst>
      <p:ext uri="{BB962C8B-B14F-4D97-AF65-F5344CB8AC3E}">
        <p14:creationId xmlns:p14="http://schemas.microsoft.com/office/powerpoint/2010/main" val="266129010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a:solidFill>
                  <a:schemeClr val="bg1">
                    <a:lumMod val="65000"/>
                  </a:schemeClr>
                </a:solidFill>
              </a:rPr>
              <a:t>Students </a:t>
            </a:r>
            <a:r>
              <a:rPr lang="en-US" b="1" dirty="0">
                <a:solidFill>
                  <a:schemeClr val="bg1">
                    <a:lumMod val="65000"/>
                  </a:schemeClr>
                </a:solidFill>
              </a:rPr>
              <a:t>prepared</a:t>
            </a:r>
            <a:r>
              <a:rPr lang="en-US" dirty="0">
                <a:solidFill>
                  <a:schemeClr val="bg1">
                    <a:lumMod val="65000"/>
                  </a:schemeClr>
                </a:solidFill>
              </a:rPr>
              <a:t> for college and career</a:t>
            </a:r>
          </a:p>
          <a:p>
            <a:endParaRPr lang="en-US" dirty="0">
              <a:solidFill>
                <a:schemeClr val="bg1">
                  <a:lumMod val="65000"/>
                </a:schemeClr>
              </a:solidFill>
            </a:endParaRPr>
          </a:p>
          <a:p>
            <a:r>
              <a:rPr lang="en-US" dirty="0">
                <a:solidFill>
                  <a:schemeClr val="bg1">
                    <a:lumMod val="65000"/>
                  </a:schemeClr>
                </a:solidFill>
              </a:rPr>
              <a:t>K-12 </a:t>
            </a:r>
            <a:r>
              <a:rPr lang="en-US" b="1" dirty="0">
                <a:solidFill>
                  <a:schemeClr val="bg1">
                    <a:lumMod val="65000"/>
                  </a:schemeClr>
                </a:solidFill>
              </a:rPr>
              <a:t>Learning Progressions</a:t>
            </a:r>
          </a:p>
          <a:p>
            <a:endParaRPr lang="en-US" dirty="0"/>
          </a:p>
          <a:p>
            <a:r>
              <a:rPr lang="en-US" dirty="0">
                <a:solidFill>
                  <a:schemeClr val="bg1">
                    <a:lumMod val="65000"/>
                  </a:schemeClr>
                </a:solidFill>
              </a:rPr>
              <a:t>Traditional and Integrated </a:t>
            </a:r>
            <a:r>
              <a:rPr lang="en-US" b="1" dirty="0">
                <a:solidFill>
                  <a:schemeClr val="bg1">
                    <a:lumMod val="65000"/>
                  </a:schemeClr>
                </a:solidFill>
              </a:rPr>
              <a:t>pathways</a:t>
            </a:r>
          </a:p>
          <a:p>
            <a:pPr marL="0" indent="0">
              <a:buNone/>
            </a:pPr>
            <a:endParaRPr lang="en-US" dirty="0"/>
          </a:p>
          <a:p>
            <a:r>
              <a:rPr lang="en-US" dirty="0" smtClean="0"/>
              <a:t>Standards for </a:t>
            </a:r>
            <a:r>
              <a:rPr lang="en-US" b="1" dirty="0" smtClean="0"/>
              <a:t>Mathematical Practice</a:t>
            </a:r>
          </a:p>
        </p:txBody>
      </p:sp>
      <p:sp>
        <p:nvSpPr>
          <p:cNvPr id="2" name="Title 1"/>
          <p:cNvSpPr>
            <a:spLocks noGrp="1"/>
          </p:cNvSpPr>
          <p:nvPr>
            <p:ph type="title"/>
          </p:nvPr>
        </p:nvSpPr>
        <p:spPr/>
        <p:txBody>
          <a:bodyPr/>
          <a:lstStyle/>
          <a:p>
            <a:r>
              <a:rPr lang="en-US" dirty="0" smtClean="0"/>
              <a:t>Overview of Similarities </a:t>
            </a:r>
            <a:endParaRPr lang="en-US" dirty="0"/>
          </a:p>
        </p:txBody>
      </p:sp>
    </p:spTree>
    <p:extLst>
      <p:ext uri="{BB962C8B-B14F-4D97-AF65-F5344CB8AC3E}">
        <p14:creationId xmlns:p14="http://schemas.microsoft.com/office/powerpoint/2010/main" val="393669640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stretch>
            <a:fillRect/>
          </a:stretch>
        </p:blipFill>
        <p:spPr>
          <a:xfrm>
            <a:off x="685800" y="1350536"/>
            <a:ext cx="7794589" cy="4516864"/>
          </a:xfrm>
          <a:prstGeom prst="rect">
            <a:avLst/>
          </a:prstGeom>
        </p:spPr>
      </p:pic>
      <p:sp>
        <p:nvSpPr>
          <p:cNvPr id="2" name="Title 1"/>
          <p:cNvSpPr>
            <a:spLocks noGrp="1"/>
          </p:cNvSpPr>
          <p:nvPr>
            <p:ph type="title"/>
          </p:nvPr>
        </p:nvSpPr>
        <p:spPr/>
        <p:txBody>
          <a:bodyPr/>
          <a:lstStyle/>
          <a:p>
            <a:r>
              <a:rPr lang="en-US" dirty="0" smtClean="0"/>
              <a:t>Standards for Mathematical Practice</a:t>
            </a:r>
            <a:endParaRPr lang="en-US" dirty="0"/>
          </a:p>
        </p:txBody>
      </p:sp>
    </p:spTree>
    <p:extLst>
      <p:ext uri="{BB962C8B-B14F-4D97-AF65-F5344CB8AC3E}">
        <p14:creationId xmlns:p14="http://schemas.microsoft.com/office/powerpoint/2010/main" val="28332146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a:bodyPr>
          <a:lstStyle/>
          <a:p>
            <a:pPr marL="0" indent="0">
              <a:buNone/>
            </a:pPr>
            <a:r>
              <a:rPr lang="en-US" sz="2400" dirty="0" smtClean="0"/>
              <a:t>“Our job as teachers is to help students develop these practices to become effective mathematicians” (Rutherford, 2015).</a:t>
            </a:r>
          </a:p>
          <a:p>
            <a:pPr marL="0" indent="0">
              <a:buNone/>
            </a:pPr>
            <a:endParaRPr lang="en-US" sz="2400" dirty="0"/>
          </a:p>
          <a:p>
            <a:pPr marL="0" indent="0">
              <a:buNone/>
            </a:pPr>
            <a:r>
              <a:rPr lang="en-US" sz="2400" dirty="0" smtClean="0"/>
              <a:t>“Beginning to experiment with small changes to one’s teaching practice and collaborating with colleagues can help move students toward the vision of mathematical proficiency described in the Standards for Mathematical Practice” (</a:t>
            </a:r>
            <a:r>
              <a:rPr lang="en-US" sz="2400" dirty="0" err="1" smtClean="0"/>
              <a:t>Mateas</a:t>
            </a:r>
            <a:r>
              <a:rPr lang="en-US" sz="2400" dirty="0" smtClean="0"/>
              <a:t>, 2016).</a:t>
            </a:r>
          </a:p>
          <a:p>
            <a:pPr marL="0" indent="0">
              <a:buNone/>
            </a:pPr>
            <a:endParaRPr lang="en-US" dirty="0"/>
          </a:p>
          <a:p>
            <a:pPr marL="0" indent="0">
              <a:buNone/>
            </a:pPr>
            <a:endParaRPr lang="en-US" dirty="0"/>
          </a:p>
        </p:txBody>
      </p:sp>
      <p:sp>
        <p:nvSpPr>
          <p:cNvPr id="5" name="Title 4"/>
          <p:cNvSpPr>
            <a:spLocks noGrp="1"/>
          </p:cNvSpPr>
          <p:nvPr>
            <p:ph type="title"/>
          </p:nvPr>
        </p:nvSpPr>
        <p:spPr/>
        <p:txBody>
          <a:bodyPr>
            <a:normAutofit fontScale="90000"/>
          </a:bodyPr>
          <a:lstStyle/>
          <a:p>
            <a:r>
              <a:rPr lang="en-US" dirty="0" smtClean="0"/>
              <a:t>Why Standards for Mathematical Practice?</a:t>
            </a:r>
            <a:endParaRPr lang="en-US" dirty="0"/>
          </a:p>
        </p:txBody>
      </p:sp>
    </p:spTree>
    <p:extLst>
      <p:ext uri="{BB962C8B-B14F-4D97-AF65-F5344CB8AC3E}">
        <p14:creationId xmlns:p14="http://schemas.microsoft.com/office/powerpoint/2010/main" val="40826387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a:solidFill>
                  <a:schemeClr val="bg1">
                    <a:lumMod val="65000"/>
                  </a:schemeClr>
                </a:solidFill>
              </a:rPr>
              <a:t>Students </a:t>
            </a:r>
            <a:r>
              <a:rPr lang="en-US" b="1" dirty="0">
                <a:solidFill>
                  <a:schemeClr val="bg1">
                    <a:lumMod val="65000"/>
                  </a:schemeClr>
                </a:solidFill>
              </a:rPr>
              <a:t>prepared</a:t>
            </a:r>
            <a:r>
              <a:rPr lang="en-US" dirty="0">
                <a:solidFill>
                  <a:schemeClr val="bg1">
                    <a:lumMod val="65000"/>
                  </a:schemeClr>
                </a:solidFill>
              </a:rPr>
              <a:t> for college and career</a:t>
            </a:r>
          </a:p>
          <a:p>
            <a:endParaRPr lang="en-US" dirty="0">
              <a:solidFill>
                <a:schemeClr val="bg1">
                  <a:lumMod val="65000"/>
                </a:schemeClr>
              </a:solidFill>
            </a:endParaRPr>
          </a:p>
          <a:p>
            <a:r>
              <a:rPr lang="en-US" dirty="0">
                <a:solidFill>
                  <a:schemeClr val="bg1">
                    <a:lumMod val="65000"/>
                  </a:schemeClr>
                </a:solidFill>
              </a:rPr>
              <a:t>K-12 </a:t>
            </a:r>
            <a:r>
              <a:rPr lang="en-US" b="1" dirty="0">
                <a:solidFill>
                  <a:schemeClr val="bg1">
                    <a:lumMod val="65000"/>
                  </a:schemeClr>
                </a:solidFill>
              </a:rPr>
              <a:t>Learning Progressions</a:t>
            </a:r>
          </a:p>
          <a:p>
            <a:endParaRPr lang="en-US" dirty="0"/>
          </a:p>
          <a:p>
            <a:r>
              <a:rPr lang="en-US" dirty="0">
                <a:solidFill>
                  <a:schemeClr val="bg1">
                    <a:lumMod val="65000"/>
                  </a:schemeClr>
                </a:solidFill>
              </a:rPr>
              <a:t>Traditional and Integrated </a:t>
            </a:r>
            <a:r>
              <a:rPr lang="en-US" b="1" dirty="0">
                <a:solidFill>
                  <a:schemeClr val="bg1">
                    <a:lumMod val="65000"/>
                  </a:schemeClr>
                </a:solidFill>
              </a:rPr>
              <a:t>pathways</a:t>
            </a:r>
          </a:p>
          <a:p>
            <a:pPr marL="0" indent="0">
              <a:buNone/>
            </a:pPr>
            <a:endParaRPr lang="en-US" dirty="0" smtClean="0"/>
          </a:p>
          <a:p>
            <a:r>
              <a:rPr lang="en-US" dirty="0" smtClean="0">
                <a:solidFill>
                  <a:schemeClr val="bg1">
                    <a:lumMod val="65000"/>
                  </a:schemeClr>
                </a:solidFill>
              </a:rPr>
              <a:t>Standards for </a:t>
            </a:r>
            <a:r>
              <a:rPr lang="en-US" b="1" dirty="0" smtClean="0">
                <a:solidFill>
                  <a:schemeClr val="bg1">
                    <a:lumMod val="65000"/>
                  </a:schemeClr>
                </a:solidFill>
              </a:rPr>
              <a:t>Mathematical Practices</a:t>
            </a:r>
          </a:p>
          <a:p>
            <a:endParaRPr lang="en-US" b="1" dirty="0"/>
          </a:p>
          <a:p>
            <a:r>
              <a:rPr lang="en-US" b="1" dirty="0" smtClean="0"/>
              <a:t>Instructional Shifts</a:t>
            </a:r>
          </a:p>
        </p:txBody>
      </p:sp>
      <p:sp>
        <p:nvSpPr>
          <p:cNvPr id="2" name="Title 1"/>
          <p:cNvSpPr>
            <a:spLocks noGrp="1"/>
          </p:cNvSpPr>
          <p:nvPr>
            <p:ph type="title"/>
          </p:nvPr>
        </p:nvSpPr>
        <p:spPr/>
        <p:txBody>
          <a:bodyPr/>
          <a:lstStyle/>
          <a:p>
            <a:r>
              <a:rPr lang="en-US" dirty="0" smtClean="0"/>
              <a:t>Overview of Similarities </a:t>
            </a:r>
            <a:endParaRPr lang="en-US" dirty="0"/>
          </a:p>
        </p:txBody>
      </p:sp>
    </p:spTree>
    <p:extLst>
      <p:ext uri="{BB962C8B-B14F-4D97-AF65-F5344CB8AC3E}">
        <p14:creationId xmlns:p14="http://schemas.microsoft.com/office/powerpoint/2010/main" val="272841847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Focus of the Work</a:t>
            </a:r>
            <a:endParaRPr lang="en-US" dirty="0"/>
          </a:p>
        </p:txBody>
      </p:sp>
      <p:graphicFrame>
        <p:nvGraphicFramePr>
          <p:cNvPr id="7" name="Diagram 6"/>
          <p:cNvGraphicFramePr/>
          <p:nvPr>
            <p:extLst>
              <p:ext uri="{D42A27DB-BD31-4B8C-83A1-F6EECF244321}">
                <p14:modId xmlns:p14="http://schemas.microsoft.com/office/powerpoint/2010/main" val="1874762590"/>
              </p:ext>
            </p:extLst>
          </p:nvPr>
        </p:nvGraphicFramePr>
        <p:xfrm>
          <a:off x="152400" y="1295401"/>
          <a:ext cx="8534400" cy="45259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733954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r">
              <a:buNone/>
            </a:pPr>
            <a:endParaRPr lang="en-US" dirty="0" smtClean="0"/>
          </a:p>
          <a:p>
            <a:pPr marL="0" indent="0">
              <a:buNone/>
            </a:pPr>
            <a:endParaRPr lang="en-US" dirty="0"/>
          </a:p>
          <a:p>
            <a:pPr marL="0" indent="0">
              <a:buNone/>
            </a:pPr>
            <a:endParaRPr lang="en-US" dirty="0"/>
          </a:p>
        </p:txBody>
      </p:sp>
      <p:sp>
        <p:nvSpPr>
          <p:cNvPr id="2" name="Title 1"/>
          <p:cNvSpPr>
            <a:spLocks noGrp="1"/>
          </p:cNvSpPr>
          <p:nvPr>
            <p:ph type="title"/>
          </p:nvPr>
        </p:nvSpPr>
        <p:spPr/>
        <p:txBody>
          <a:bodyPr/>
          <a:lstStyle/>
          <a:p>
            <a:r>
              <a:rPr lang="en-US" dirty="0" smtClean="0"/>
              <a:t>Focus of the Work</a:t>
            </a:r>
            <a:endParaRPr lang="en-US" dirty="0"/>
          </a:p>
        </p:txBody>
      </p:sp>
      <p:graphicFrame>
        <p:nvGraphicFramePr>
          <p:cNvPr id="4" name="Diagram 3"/>
          <p:cNvGraphicFramePr/>
          <p:nvPr>
            <p:extLst>
              <p:ext uri="{D42A27DB-BD31-4B8C-83A1-F6EECF244321}">
                <p14:modId xmlns:p14="http://schemas.microsoft.com/office/powerpoint/2010/main" val="3484280036"/>
              </p:ext>
            </p:extLst>
          </p:nvPr>
        </p:nvGraphicFramePr>
        <p:xfrm>
          <a:off x="152400" y="1295401"/>
          <a:ext cx="8534400" cy="45259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1686963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Focus</a:t>
            </a:r>
          </a:p>
          <a:p>
            <a:pPr lvl="1"/>
            <a:r>
              <a:rPr lang="en-US" dirty="0" smtClean="0"/>
              <a:t>The standards are focused on fewer topics so that students can dig deeper within the mathematics.</a:t>
            </a:r>
          </a:p>
          <a:p>
            <a:r>
              <a:rPr lang="en-US" dirty="0" smtClean="0"/>
              <a:t>Coherence</a:t>
            </a:r>
          </a:p>
          <a:p>
            <a:pPr lvl="1"/>
            <a:r>
              <a:rPr lang="en-US" dirty="0" smtClean="0"/>
              <a:t>Topics within a grade are connected to support focus. Additionally, standards are linked across grades to ensure vertical coherence.</a:t>
            </a:r>
          </a:p>
          <a:p>
            <a:r>
              <a:rPr lang="en-US" dirty="0" smtClean="0"/>
              <a:t>Rigor</a:t>
            </a:r>
          </a:p>
          <a:p>
            <a:pPr lvl="1"/>
            <a:r>
              <a:rPr lang="en-US" dirty="0" smtClean="0"/>
              <a:t>The standards set expectations for a balanced approach to pursuing conceptual understanding, procedural fluency, application, and modeling. </a:t>
            </a:r>
          </a:p>
          <a:p>
            <a:endParaRPr lang="en-US" dirty="0"/>
          </a:p>
        </p:txBody>
      </p:sp>
      <p:sp>
        <p:nvSpPr>
          <p:cNvPr id="2" name="Title 1"/>
          <p:cNvSpPr>
            <a:spLocks noGrp="1"/>
          </p:cNvSpPr>
          <p:nvPr>
            <p:ph type="title"/>
          </p:nvPr>
        </p:nvSpPr>
        <p:spPr/>
        <p:txBody>
          <a:bodyPr/>
          <a:lstStyle/>
          <a:p>
            <a:r>
              <a:rPr lang="en-US" smtClean="0"/>
              <a:t>Instructional Shifts</a:t>
            </a:r>
            <a:endParaRPr lang="en-US" dirty="0"/>
          </a:p>
        </p:txBody>
      </p:sp>
    </p:spTree>
    <p:extLst>
      <p:ext uri="{BB962C8B-B14F-4D97-AF65-F5344CB8AC3E}">
        <p14:creationId xmlns:p14="http://schemas.microsoft.com/office/powerpoint/2010/main" val="281698984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000" dirty="0" smtClean="0"/>
              <a:t>What </a:t>
            </a:r>
            <a:r>
              <a:rPr lang="en-US" sz="4000" u="sng" dirty="0"/>
              <a:t>H</a:t>
            </a:r>
            <a:r>
              <a:rPr lang="en-US" sz="4000" u="sng" dirty="0" smtClean="0"/>
              <a:t>as</a:t>
            </a:r>
            <a:r>
              <a:rPr lang="en-US" sz="4000" dirty="0" smtClean="0"/>
              <a:t> Changed</a:t>
            </a:r>
            <a:endParaRPr lang="en-US" sz="4000" dirty="0"/>
          </a:p>
        </p:txBody>
      </p:sp>
    </p:spTree>
    <p:extLst>
      <p:ext uri="{BB962C8B-B14F-4D97-AF65-F5344CB8AC3E}">
        <p14:creationId xmlns:p14="http://schemas.microsoft.com/office/powerpoint/2010/main" val="265164974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effectLst>
                  <a:outerShdw blurRad="38100" dist="38100" dir="2700000" algn="tl">
                    <a:srgbClr val="000000">
                      <a:alpha val="43137"/>
                    </a:srgbClr>
                  </a:outerShdw>
                </a:effectLst>
              </a:rPr>
              <a:t>Overarching Revisions K-12</a:t>
            </a:r>
            <a:endParaRPr lang="en-US" dirty="0">
              <a:effectLst>
                <a:outerShdw blurRad="38100" dist="38100" dir="2700000" algn="tl">
                  <a:srgbClr val="000000">
                    <a:alpha val="43137"/>
                  </a:srgbClr>
                </a:outerShdw>
              </a:effectLst>
            </a:endParaRPr>
          </a:p>
        </p:txBody>
      </p:sp>
      <p:sp>
        <p:nvSpPr>
          <p:cNvPr id="8" name="Rounded Rectangle 7"/>
          <p:cNvSpPr/>
          <p:nvPr/>
        </p:nvSpPr>
        <p:spPr>
          <a:xfrm>
            <a:off x="685800" y="1447800"/>
            <a:ext cx="8153400" cy="419100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9" name="Rounded Rectangle 8"/>
          <p:cNvSpPr/>
          <p:nvPr/>
        </p:nvSpPr>
        <p:spPr>
          <a:xfrm>
            <a:off x="285750" y="1905000"/>
            <a:ext cx="1466850" cy="3124200"/>
          </a:xfrm>
          <a:prstGeom prst="roundRect">
            <a:avLst/>
          </a:prstGeom>
          <a:solidFill>
            <a:srgbClr val="C00000"/>
          </a:solidFill>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00000"/>
              </a:solidFill>
            </a:endParaRPr>
          </a:p>
        </p:txBody>
      </p:sp>
      <p:sp>
        <p:nvSpPr>
          <p:cNvPr id="10" name="TextBox 9"/>
          <p:cNvSpPr txBox="1"/>
          <p:nvPr/>
        </p:nvSpPr>
        <p:spPr>
          <a:xfrm>
            <a:off x="304800" y="2964359"/>
            <a:ext cx="1447800" cy="769441"/>
          </a:xfrm>
          <a:prstGeom prst="rect">
            <a:avLst/>
          </a:prstGeom>
          <a:noFill/>
        </p:spPr>
        <p:txBody>
          <a:bodyPr wrap="square" rtlCol="0">
            <a:spAutoFit/>
          </a:bodyPr>
          <a:lstStyle/>
          <a:p>
            <a:pPr algn="ctr"/>
            <a:r>
              <a:rPr lang="en-US" sz="4400" dirty="0" smtClean="0">
                <a:solidFill>
                  <a:srgbClr val="FFFFFF"/>
                </a:solidFill>
                <a:ea typeface="Arial" charset="0"/>
                <a:cs typeface="Arial" charset="0"/>
              </a:rPr>
              <a:t>K-12</a:t>
            </a:r>
            <a:endParaRPr lang="en-US" sz="4400" dirty="0">
              <a:solidFill>
                <a:srgbClr val="FFFFFF"/>
              </a:solidFill>
              <a:ea typeface="Arial" charset="0"/>
              <a:cs typeface="Arial" charset="0"/>
            </a:endParaRPr>
          </a:p>
        </p:txBody>
      </p:sp>
      <p:sp>
        <p:nvSpPr>
          <p:cNvPr id="12" name="TextBox 11"/>
          <p:cNvSpPr txBox="1"/>
          <p:nvPr/>
        </p:nvSpPr>
        <p:spPr>
          <a:xfrm>
            <a:off x="1943100" y="2279571"/>
            <a:ext cx="6705600" cy="2831544"/>
          </a:xfrm>
          <a:prstGeom prst="rect">
            <a:avLst/>
          </a:prstGeom>
          <a:noFill/>
        </p:spPr>
        <p:txBody>
          <a:bodyPr wrap="square" rtlCol="0">
            <a:spAutoFit/>
          </a:bodyPr>
          <a:lstStyle/>
          <a:p>
            <a:pPr marL="457200" indent="-457200">
              <a:buFont typeface="Arial" charset="0"/>
              <a:buChar char="•"/>
            </a:pPr>
            <a:r>
              <a:rPr lang="en-US" sz="3200" dirty="0" smtClean="0">
                <a:solidFill>
                  <a:schemeClr val="bg1"/>
                </a:solidFill>
                <a:ea typeface="Arial" charset="0"/>
                <a:cs typeface="Arial" charset="0"/>
              </a:rPr>
              <a:t>Revised structure</a:t>
            </a:r>
            <a:endParaRPr lang="en-US" sz="3200" dirty="0">
              <a:solidFill>
                <a:schemeClr val="bg1"/>
              </a:solidFill>
              <a:ea typeface="Arial" charset="0"/>
              <a:cs typeface="Arial" charset="0"/>
            </a:endParaRPr>
          </a:p>
          <a:p>
            <a:pPr marL="457200" indent="-457200">
              <a:buFont typeface="Arial" charset="0"/>
              <a:buChar char="•"/>
            </a:pPr>
            <a:r>
              <a:rPr lang="en-US" sz="3200" dirty="0">
                <a:solidFill>
                  <a:schemeClr val="bg1"/>
                </a:solidFill>
                <a:ea typeface="Arial" charset="0"/>
                <a:cs typeface="Arial" charset="0"/>
              </a:rPr>
              <a:t>Literacy Standards for Mathematical Proficiency</a:t>
            </a:r>
          </a:p>
          <a:p>
            <a:pPr marL="457200" indent="-457200">
              <a:buFont typeface="Arial" charset="0"/>
              <a:buChar char="•"/>
            </a:pPr>
            <a:endParaRPr lang="en-US" sz="3200" dirty="0">
              <a:solidFill>
                <a:srgbClr val="1B365D"/>
              </a:solidFill>
              <a:ea typeface="Arial" charset="0"/>
              <a:cs typeface="Arial" charset="0"/>
            </a:endParaRPr>
          </a:p>
          <a:p>
            <a:pPr marL="457200" indent="-457200">
              <a:buFont typeface="Arial" charset="0"/>
              <a:buChar char="•"/>
            </a:pPr>
            <a:endParaRPr lang="en-US" dirty="0" smtClean="0">
              <a:solidFill>
                <a:srgbClr val="1B365D"/>
              </a:solidFill>
              <a:ea typeface="Arial" charset="0"/>
              <a:cs typeface="Arial" charset="0"/>
            </a:endParaRPr>
          </a:p>
          <a:p>
            <a:pPr marL="457200" indent="-457200">
              <a:buFont typeface="Arial" charset="0"/>
              <a:buChar char="•"/>
            </a:pPr>
            <a:endParaRPr lang="en-US" sz="3200" dirty="0" smtClean="0">
              <a:solidFill>
                <a:srgbClr val="1B365D"/>
              </a:solidFill>
              <a:ea typeface="Arial" charset="0"/>
              <a:cs typeface="Arial" charset="0"/>
            </a:endParaRPr>
          </a:p>
        </p:txBody>
      </p:sp>
    </p:spTree>
    <p:extLst>
      <p:ext uri="{BB962C8B-B14F-4D97-AF65-F5344CB8AC3E}">
        <p14:creationId xmlns:p14="http://schemas.microsoft.com/office/powerpoint/2010/main" val="126691452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l"/>
            <a:r>
              <a:rPr lang="en-US" sz="3200" b="1" dirty="0" smtClean="0">
                <a:solidFill>
                  <a:schemeClr val="bg1"/>
                </a:solidFill>
                <a:effectLst>
                  <a:outerShdw blurRad="38100" dist="38100" dir="2700000" algn="tl">
                    <a:srgbClr val="000000">
                      <a:alpha val="43137"/>
                    </a:srgbClr>
                  </a:outerShdw>
                </a:effectLst>
                <a:latin typeface="PermianSlabSerifTypeface" panose="02000000000000000000" pitchFamily="50" charset="0"/>
              </a:rPr>
              <a:t>Category Change  </a:t>
            </a:r>
            <a:endParaRPr lang="en-US" sz="3200" b="1" dirty="0">
              <a:solidFill>
                <a:schemeClr val="bg1"/>
              </a:solidFill>
              <a:effectLst>
                <a:outerShdw blurRad="38100" dist="38100" dir="2700000" algn="tl">
                  <a:srgbClr val="000000">
                    <a:alpha val="43137"/>
                  </a:srgbClr>
                </a:outerShdw>
              </a:effectLst>
              <a:latin typeface="PermianSlabSerifTypeface" panose="02000000000000000000" pitchFamily="50" charset="0"/>
            </a:endParaRPr>
          </a:p>
        </p:txBody>
      </p:sp>
      <p:cxnSp>
        <p:nvCxnSpPr>
          <p:cNvPr id="9" name="Straight Connector 8"/>
          <p:cNvCxnSpPr/>
          <p:nvPr/>
        </p:nvCxnSpPr>
        <p:spPr>
          <a:xfrm>
            <a:off x="3497580" y="2570480"/>
            <a:ext cx="2217420" cy="152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Rounded Rectangle 13"/>
          <p:cNvSpPr/>
          <p:nvPr/>
        </p:nvSpPr>
        <p:spPr>
          <a:xfrm>
            <a:off x="1413510" y="3341053"/>
            <a:ext cx="2209800" cy="1106170"/>
          </a:xfrm>
          <a:prstGeom prst="roundRect">
            <a:avLst/>
          </a:prstGeom>
          <a:solidFill>
            <a:schemeClr val="tx2"/>
          </a:solidFill>
          <a:ln>
            <a:solidFill>
              <a:schemeClr val="tx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prstClr val="white"/>
                </a:solidFill>
                <a:latin typeface="Open Sans" panose="020B0606030504020204" pitchFamily="34" charset="0"/>
                <a:ea typeface="Open Sans" panose="020B0606030504020204" pitchFamily="34" charset="0"/>
                <a:cs typeface="Open Sans" panose="020B0606030504020204" pitchFamily="34" charset="0"/>
              </a:rPr>
              <a:t>Supporting Work of the Grade</a:t>
            </a:r>
            <a:endParaRPr lang="en-US" sz="2000"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6" name="Rounded Rectangle 15"/>
          <p:cNvSpPr/>
          <p:nvPr/>
        </p:nvSpPr>
        <p:spPr>
          <a:xfrm>
            <a:off x="1379220" y="1956435"/>
            <a:ext cx="2209800" cy="1106170"/>
          </a:xfrm>
          <a:prstGeom prst="round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prstClr val="white"/>
                </a:solidFill>
                <a:latin typeface="Open Sans" panose="020B0606030504020204" pitchFamily="34" charset="0"/>
                <a:ea typeface="Open Sans" panose="020B0606030504020204" pitchFamily="34" charset="0"/>
                <a:cs typeface="Open Sans" panose="020B0606030504020204" pitchFamily="34" charset="0"/>
              </a:rPr>
              <a:t>Major Work of the Grade</a:t>
            </a:r>
            <a:endParaRPr lang="en-US" sz="2000"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Rounded Rectangle 17"/>
          <p:cNvSpPr/>
          <p:nvPr/>
        </p:nvSpPr>
        <p:spPr>
          <a:xfrm>
            <a:off x="5723965" y="1957444"/>
            <a:ext cx="2209800" cy="1106170"/>
          </a:xfrm>
          <a:prstGeom prst="round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Major Work of the Grade</a:t>
            </a:r>
            <a:endPar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9" name="Rounded Rectangle 18"/>
          <p:cNvSpPr/>
          <p:nvPr/>
        </p:nvSpPr>
        <p:spPr>
          <a:xfrm>
            <a:off x="1398270" y="4724400"/>
            <a:ext cx="2209800" cy="1106170"/>
          </a:xfrm>
          <a:prstGeom prst="round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prstClr val="white"/>
                </a:solidFill>
                <a:latin typeface="Open Sans" panose="020B0606030504020204" pitchFamily="34" charset="0"/>
                <a:ea typeface="Open Sans" panose="020B0606030504020204" pitchFamily="34" charset="0"/>
                <a:cs typeface="Open Sans" panose="020B0606030504020204" pitchFamily="34" charset="0"/>
              </a:rPr>
              <a:t>Additional Work of the Grade</a:t>
            </a:r>
            <a:endParaRPr lang="en-US" sz="2000"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 name="Rounded Rectangle 19"/>
          <p:cNvSpPr/>
          <p:nvPr/>
        </p:nvSpPr>
        <p:spPr>
          <a:xfrm>
            <a:off x="5699760" y="3894138"/>
            <a:ext cx="2209800" cy="1106170"/>
          </a:xfrm>
          <a:prstGeom prst="roundRect">
            <a:avLst/>
          </a:prstGeom>
          <a:solidFill>
            <a:srgbClr val="FF0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prstClr val="white"/>
                </a:solidFill>
                <a:latin typeface="Open Sans" panose="020B0606030504020204" pitchFamily="34" charset="0"/>
                <a:ea typeface="Open Sans" panose="020B0606030504020204" pitchFamily="34" charset="0"/>
                <a:cs typeface="Open Sans" panose="020B0606030504020204" pitchFamily="34" charset="0"/>
              </a:rPr>
              <a:t>Supporting Work of the Grade</a:t>
            </a:r>
            <a:endParaRPr lang="en-US" sz="2000"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21" name="Straight Connector 20"/>
          <p:cNvCxnSpPr/>
          <p:nvPr/>
        </p:nvCxnSpPr>
        <p:spPr>
          <a:xfrm flipV="1">
            <a:off x="3608070" y="4379279"/>
            <a:ext cx="2091690" cy="8302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3623310" y="3826923"/>
            <a:ext cx="2076450" cy="55308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1413510" y="1418580"/>
            <a:ext cx="2175510" cy="461665"/>
          </a:xfrm>
          <a:prstGeom prst="rect">
            <a:avLst/>
          </a:prstGeom>
          <a:noFill/>
        </p:spPr>
        <p:txBody>
          <a:bodyPr wrap="square" rtlCol="0">
            <a:spAutoFit/>
          </a:bodyPr>
          <a:lstStyle/>
          <a:p>
            <a:pPr algn="ctr"/>
            <a:r>
              <a:rPr lang="en-US" sz="2400" b="1" dirty="0" smtClean="0">
                <a:solidFill>
                  <a:prstClr val="black">
                    <a:lumMod val="50000"/>
                  </a:prstClr>
                </a:solidFill>
                <a:latin typeface="Open Sans" panose="020B0606030504020204" pitchFamily="34" charset="0"/>
                <a:ea typeface="Open Sans" panose="020B0606030504020204" pitchFamily="34" charset="0"/>
                <a:cs typeface="Open Sans" panose="020B0606030504020204" pitchFamily="34" charset="0"/>
              </a:rPr>
              <a:t>Current</a:t>
            </a:r>
            <a:endParaRPr lang="en-US" sz="2400" b="1" dirty="0">
              <a:solidFill>
                <a:prstClr val="black">
                  <a:lumMod val="50000"/>
                </a:prst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8" name="TextBox 27"/>
          <p:cNvSpPr txBox="1"/>
          <p:nvPr/>
        </p:nvSpPr>
        <p:spPr>
          <a:xfrm>
            <a:off x="5699760" y="1467713"/>
            <a:ext cx="2209800" cy="461665"/>
          </a:xfrm>
          <a:prstGeom prst="rect">
            <a:avLst/>
          </a:prstGeom>
          <a:noFill/>
        </p:spPr>
        <p:txBody>
          <a:bodyPr wrap="square" rtlCol="0">
            <a:spAutoFit/>
          </a:bodyPr>
          <a:lstStyle/>
          <a:p>
            <a:pPr algn="ctr"/>
            <a:r>
              <a:rPr lang="en-US" sz="2400" b="1" dirty="0" smtClean="0">
                <a:solidFill>
                  <a:prstClr val="black">
                    <a:lumMod val="40000"/>
                    <a:lumOff val="60000"/>
                  </a:prstClr>
                </a:solidFill>
                <a:latin typeface="Open Sans" panose="020B0606030504020204" pitchFamily="34" charset="0"/>
                <a:ea typeface="Open Sans" panose="020B0606030504020204" pitchFamily="34" charset="0"/>
                <a:cs typeface="Open Sans" panose="020B0606030504020204" pitchFamily="34" charset="0"/>
              </a:rPr>
              <a:t>Revised</a:t>
            </a:r>
            <a:endParaRPr lang="en-US" sz="2400" b="1" dirty="0">
              <a:solidFill>
                <a:prstClr val="black">
                  <a:lumMod val="40000"/>
                  <a:lumOff val="60000"/>
                </a:prstClr>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16511626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ctr">
              <a:buNone/>
            </a:pPr>
            <a:r>
              <a:rPr lang="en-US" sz="2000" b="1" dirty="0"/>
              <a:t>Current </a:t>
            </a:r>
            <a:r>
              <a:rPr lang="en-US" sz="2000" b="1" dirty="0" smtClean="0"/>
              <a:t>Standards Appearance</a:t>
            </a:r>
          </a:p>
          <a:p>
            <a:pPr marL="0" indent="0" algn="ctr">
              <a:buNone/>
            </a:pPr>
            <a:endParaRPr lang="en-US" b="1" dirty="0"/>
          </a:p>
          <a:p>
            <a:pPr marL="0" indent="0" algn="ctr">
              <a:buNone/>
            </a:pPr>
            <a:endParaRPr lang="en-US" b="1" dirty="0" smtClean="0"/>
          </a:p>
          <a:p>
            <a:pPr marL="0" indent="0" algn="ctr">
              <a:buNone/>
            </a:pPr>
            <a:endParaRPr lang="en-US" b="1" dirty="0"/>
          </a:p>
          <a:p>
            <a:pPr marL="0" indent="0" algn="ctr">
              <a:buNone/>
            </a:pPr>
            <a:endParaRPr lang="en-US" b="1" dirty="0" smtClean="0"/>
          </a:p>
          <a:p>
            <a:pPr marL="0" indent="0" algn="ctr">
              <a:buNone/>
            </a:pPr>
            <a:endParaRPr lang="en-US" sz="2200" b="1" dirty="0" smtClean="0"/>
          </a:p>
          <a:p>
            <a:pPr marL="0" indent="0" algn="ctr">
              <a:buNone/>
            </a:pPr>
            <a:endParaRPr lang="en-US" sz="2200" b="1" dirty="0" smtClean="0"/>
          </a:p>
          <a:p>
            <a:pPr marL="0" indent="0">
              <a:buNone/>
            </a:pPr>
            <a:r>
              <a:rPr lang="en-US" sz="2000" b="1" dirty="0" smtClean="0"/>
              <a:t>         </a:t>
            </a:r>
            <a:endParaRPr lang="en-US" dirty="0"/>
          </a:p>
        </p:txBody>
      </p:sp>
      <p:sp>
        <p:nvSpPr>
          <p:cNvPr id="2" name="Title 1"/>
          <p:cNvSpPr>
            <a:spLocks noGrp="1"/>
          </p:cNvSpPr>
          <p:nvPr>
            <p:ph type="title"/>
          </p:nvPr>
        </p:nvSpPr>
        <p:spPr/>
        <p:txBody>
          <a:bodyPr/>
          <a:lstStyle/>
          <a:p>
            <a:r>
              <a:rPr lang="en-US" dirty="0"/>
              <a:t>Revised </a:t>
            </a:r>
            <a:r>
              <a:rPr lang="en-US" dirty="0" smtClean="0"/>
              <a:t>Structure</a:t>
            </a:r>
            <a:endParaRPr lang="en-US" dirty="0"/>
          </a:p>
        </p:txBody>
      </p:sp>
      <p:pic>
        <p:nvPicPr>
          <p:cNvPr id="4" name="Picture 3"/>
          <p:cNvPicPr>
            <a:picLocks noChangeAspect="1"/>
          </p:cNvPicPr>
          <p:nvPr/>
        </p:nvPicPr>
        <p:blipFill>
          <a:blip r:embed="rId3"/>
          <a:stretch>
            <a:fillRect/>
          </a:stretch>
        </p:blipFill>
        <p:spPr>
          <a:xfrm>
            <a:off x="119063" y="1676400"/>
            <a:ext cx="8905875" cy="3505200"/>
          </a:xfrm>
          <a:prstGeom prst="rect">
            <a:avLst/>
          </a:prstGeom>
        </p:spPr>
      </p:pic>
      <p:pic>
        <p:nvPicPr>
          <p:cNvPr id="7" name="Picture 6"/>
          <p:cNvPicPr>
            <a:picLocks noChangeAspect="1"/>
          </p:cNvPicPr>
          <p:nvPr/>
        </p:nvPicPr>
        <p:blipFill>
          <a:blip r:embed="rId4"/>
          <a:stretch>
            <a:fillRect/>
          </a:stretch>
        </p:blipFill>
        <p:spPr>
          <a:xfrm>
            <a:off x="1387642" y="1066800"/>
            <a:ext cx="6368716" cy="5095027"/>
          </a:xfrm>
          <a:prstGeom prst="rect">
            <a:avLst/>
          </a:prstGeom>
        </p:spPr>
      </p:pic>
      <p:pic>
        <p:nvPicPr>
          <p:cNvPr id="6" name="Picture 5"/>
          <p:cNvPicPr>
            <a:picLocks noChangeAspect="1"/>
          </p:cNvPicPr>
          <p:nvPr/>
        </p:nvPicPr>
        <p:blipFill rotWithShape="1">
          <a:blip r:embed="rId5"/>
          <a:srcRect b="25862"/>
          <a:stretch/>
        </p:blipFill>
        <p:spPr>
          <a:xfrm>
            <a:off x="2514600" y="6096000"/>
            <a:ext cx="3733800" cy="457200"/>
          </a:xfrm>
          <a:prstGeom prst="rect">
            <a:avLst/>
          </a:prstGeom>
        </p:spPr>
      </p:pic>
    </p:spTree>
    <p:extLst>
      <p:ext uri="{BB962C8B-B14F-4D97-AF65-F5344CB8AC3E}">
        <p14:creationId xmlns:p14="http://schemas.microsoft.com/office/powerpoint/2010/main" val="889716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xit" presetSubtype="0" fill="hold" nodeType="with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p:cNvPicPr>
            <a:picLocks noGrp="1" noChangeAspect="1"/>
          </p:cNvPicPr>
          <p:nvPr>
            <p:ph idx="1"/>
          </p:nvPr>
        </p:nvPicPr>
        <p:blipFill rotWithShape="1">
          <a:blip r:embed="rId3"/>
          <a:stretch/>
        </p:blipFill>
        <p:spPr>
          <a:xfrm>
            <a:off x="2909887" y="3296444"/>
            <a:ext cx="3171825" cy="523875"/>
          </a:xfrm>
          <a:prstGeom prst="rect">
            <a:avLst/>
          </a:prstGeom>
        </p:spPr>
      </p:pic>
      <p:sp>
        <p:nvSpPr>
          <p:cNvPr id="2" name="Title 1"/>
          <p:cNvSpPr>
            <a:spLocks noGrp="1"/>
          </p:cNvSpPr>
          <p:nvPr>
            <p:ph type="title"/>
          </p:nvPr>
        </p:nvSpPr>
        <p:spPr/>
        <p:txBody>
          <a:bodyPr/>
          <a:lstStyle/>
          <a:p>
            <a:r>
              <a:rPr lang="en-US" dirty="0" smtClean="0"/>
              <a:t>High School: Scope &amp; Clarification</a:t>
            </a:r>
            <a:endParaRPr lang="en-US" dirty="0"/>
          </a:p>
        </p:txBody>
      </p:sp>
      <p:pic>
        <p:nvPicPr>
          <p:cNvPr id="4" name="Picture 3"/>
          <p:cNvPicPr>
            <a:picLocks noChangeAspect="1"/>
          </p:cNvPicPr>
          <p:nvPr/>
        </p:nvPicPr>
        <p:blipFill>
          <a:blip r:embed="rId4"/>
          <a:stretch>
            <a:fillRect/>
          </a:stretch>
        </p:blipFill>
        <p:spPr>
          <a:xfrm>
            <a:off x="1028700" y="1280654"/>
            <a:ext cx="7086600" cy="4296692"/>
          </a:xfrm>
          <a:prstGeom prst="rect">
            <a:avLst/>
          </a:prstGeom>
        </p:spPr>
      </p:pic>
      <p:sp>
        <p:nvSpPr>
          <p:cNvPr id="7" name="Rectangle 6"/>
          <p:cNvSpPr/>
          <p:nvPr/>
        </p:nvSpPr>
        <p:spPr>
          <a:xfrm>
            <a:off x="5410200" y="1193800"/>
            <a:ext cx="2743200" cy="4597400"/>
          </a:xfrm>
          <a:prstGeom prst="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56564204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Coding</a:t>
            </a:r>
            <a:endParaRPr lang="en-US" dirty="0"/>
          </a:p>
        </p:txBody>
      </p:sp>
      <p:sp>
        <p:nvSpPr>
          <p:cNvPr id="8" name="Content Placeholder 3"/>
          <p:cNvSpPr txBox="1">
            <a:spLocks/>
          </p:cNvSpPr>
          <p:nvPr/>
        </p:nvSpPr>
        <p:spPr>
          <a:xfrm>
            <a:off x="152400" y="1143000"/>
            <a:ext cx="8839200" cy="4800600"/>
          </a:xfrm>
          <a:prstGeom prst="rect">
            <a:avLst/>
          </a:prstGeom>
        </p:spPr>
        <p:txBody>
          <a:bodyPr vert="horz" lIns="68580" tIns="34290" rIns="68580" bIns="34290" rtlCol="0">
            <a:normAutofit/>
          </a:bodyPr>
          <a:lstStyle>
            <a:lvl1pPr marL="342900" indent="-342900" algn="l" defTabSz="914400" rtl="0" eaLnBrk="1" latinLnBrk="0" hangingPunct="1">
              <a:spcBef>
                <a:spcPct val="20000"/>
              </a:spcBef>
              <a:buClr>
                <a:schemeClr val="bg2"/>
              </a:buClr>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742950" indent="-285750" algn="l" defTabSz="914400" rtl="0" eaLnBrk="1" latinLnBrk="0" hangingPunct="1">
              <a:spcBef>
                <a:spcPct val="20000"/>
              </a:spcBef>
              <a:buClr>
                <a:schemeClr val="bg2"/>
              </a:buClr>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spcBef>
                <a:spcPct val="20000"/>
              </a:spcBef>
              <a:buClr>
                <a:schemeClr val="bg2"/>
              </a:buClr>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spcBef>
                <a:spcPct val="20000"/>
              </a:spcBef>
              <a:buClr>
                <a:schemeClr val="bg2"/>
              </a:buClr>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spcBef>
                <a:spcPct val="20000"/>
              </a:spcBef>
              <a:buClr>
                <a:schemeClr val="bg2"/>
              </a:buClr>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ClrTx/>
              <a:buFont typeface="Arial" panose="020B0604020202020204" pitchFamily="34" charset="0"/>
              <a:buNone/>
            </a:pPr>
            <a:endParaRPr lang="en-US" sz="2000" dirty="0" smtClean="0">
              <a:solidFill>
                <a:prstClr val="black"/>
              </a:solidFill>
            </a:endParaRPr>
          </a:p>
          <a:p>
            <a:pPr marL="0" indent="0">
              <a:buClrTx/>
              <a:buFont typeface="Arial" panose="020B0604020202020204" pitchFamily="34" charset="0"/>
              <a:buNone/>
            </a:pPr>
            <a:endParaRPr lang="en-US" sz="2000" dirty="0">
              <a:solidFill>
                <a:prstClr val="black"/>
              </a:solidFill>
            </a:endParaRPr>
          </a:p>
          <a:p>
            <a:pPr marL="0" indent="0" algn="ctr">
              <a:buClr>
                <a:srgbClr val="FF0F00"/>
              </a:buClr>
              <a:buFont typeface="Arial" panose="020B0604020202020204" pitchFamily="34" charset="0"/>
              <a:buNone/>
            </a:pPr>
            <a:r>
              <a:rPr lang="en-US" sz="2000" b="1" dirty="0" smtClean="0">
                <a:solidFill>
                  <a:prstClr val="black"/>
                </a:solidFill>
              </a:rPr>
              <a:t>    </a:t>
            </a:r>
          </a:p>
          <a:p>
            <a:pPr marL="0" indent="0" algn="ctr">
              <a:buClr>
                <a:srgbClr val="FF0F00"/>
              </a:buClr>
              <a:buFont typeface="Arial" panose="020B0604020202020204" pitchFamily="34" charset="0"/>
              <a:buNone/>
            </a:pPr>
            <a:r>
              <a:rPr lang="en-US" sz="8000" b="1" dirty="0" smtClean="0">
                <a:solidFill>
                  <a:prstClr val="black"/>
                </a:solidFill>
              </a:rPr>
              <a:t> 4.OA.A.1</a:t>
            </a:r>
            <a:endParaRPr lang="en-US" sz="8000" dirty="0">
              <a:solidFill>
                <a:prstClr val="black"/>
              </a:solidFill>
            </a:endParaRPr>
          </a:p>
          <a:p>
            <a:pPr>
              <a:buClrTx/>
            </a:pPr>
            <a:endParaRPr lang="en-US" sz="1800" dirty="0">
              <a:solidFill>
                <a:prstClr val="black"/>
              </a:solidFill>
            </a:endParaRPr>
          </a:p>
        </p:txBody>
      </p:sp>
      <p:sp>
        <p:nvSpPr>
          <p:cNvPr id="4" name="TextBox 3"/>
          <p:cNvSpPr txBox="1"/>
          <p:nvPr/>
        </p:nvSpPr>
        <p:spPr>
          <a:xfrm>
            <a:off x="3048000" y="2895600"/>
            <a:ext cx="3172918" cy="416801"/>
          </a:xfrm>
          <a:prstGeom prst="rect">
            <a:avLst/>
          </a:prstGeom>
          <a:noFill/>
        </p:spPr>
        <p:txBody>
          <a:bodyPr wrap="square" rtlCol="0">
            <a:spAutoFit/>
          </a:bodyPr>
          <a:lstStyle/>
          <a:p>
            <a:endParaRPr lang="en-US" dirty="0">
              <a:solidFill>
                <a:prstClr val="black"/>
              </a:solidFill>
            </a:endParaRPr>
          </a:p>
        </p:txBody>
      </p:sp>
      <p:grpSp>
        <p:nvGrpSpPr>
          <p:cNvPr id="10" name="Group 9"/>
          <p:cNvGrpSpPr/>
          <p:nvPr/>
        </p:nvGrpSpPr>
        <p:grpSpPr>
          <a:xfrm>
            <a:off x="5105400" y="1308959"/>
            <a:ext cx="914400" cy="1295400"/>
            <a:chOff x="2514600" y="1295400"/>
            <a:chExt cx="914400" cy="1295400"/>
          </a:xfrm>
        </p:grpSpPr>
        <p:sp>
          <p:nvSpPr>
            <p:cNvPr id="2" name="Down Arrow 1"/>
            <p:cNvSpPr/>
            <p:nvPr/>
          </p:nvSpPr>
          <p:spPr>
            <a:xfrm>
              <a:off x="2514600" y="1295400"/>
              <a:ext cx="914400" cy="1295400"/>
            </a:xfrm>
            <a:prstGeom prst="down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 name="TextBox 8"/>
            <p:cNvSpPr txBox="1"/>
            <p:nvPr/>
          </p:nvSpPr>
          <p:spPr>
            <a:xfrm rot="16200000">
              <a:off x="2400301" y="1743044"/>
              <a:ext cx="1142999" cy="400110"/>
            </a:xfrm>
            <a:prstGeom prst="rect">
              <a:avLst/>
            </a:prstGeom>
            <a:noFill/>
          </p:spPr>
          <p:txBody>
            <a:bodyPr wrap="square" rtlCol="0">
              <a:spAutoFit/>
            </a:bodyPr>
            <a:lstStyle/>
            <a:p>
              <a:pPr algn="r"/>
              <a:r>
                <a:rPr lang="en-US" sz="2000"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Cluster</a:t>
              </a:r>
              <a:endPar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1" name="Group 10"/>
          <p:cNvGrpSpPr/>
          <p:nvPr/>
        </p:nvGrpSpPr>
        <p:grpSpPr>
          <a:xfrm rot="10800000">
            <a:off x="3810000" y="3617200"/>
            <a:ext cx="914400" cy="1564399"/>
            <a:chOff x="2514600" y="1295400"/>
            <a:chExt cx="914400" cy="1295400"/>
          </a:xfrm>
        </p:grpSpPr>
        <p:sp>
          <p:nvSpPr>
            <p:cNvPr id="12" name="Down Arrow 11"/>
            <p:cNvSpPr/>
            <p:nvPr/>
          </p:nvSpPr>
          <p:spPr>
            <a:xfrm>
              <a:off x="2514600" y="1295400"/>
              <a:ext cx="914400" cy="1295400"/>
            </a:xfrm>
            <a:prstGeom prst="down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3" name="TextBox 12"/>
            <p:cNvSpPr txBox="1"/>
            <p:nvPr/>
          </p:nvSpPr>
          <p:spPr>
            <a:xfrm rot="5400000">
              <a:off x="2362204" y="1743046"/>
              <a:ext cx="1219199" cy="400110"/>
            </a:xfrm>
            <a:prstGeom prst="rect">
              <a:avLst/>
            </a:prstGeom>
            <a:noFill/>
          </p:spPr>
          <p:txBody>
            <a:bodyPr wrap="square" rtlCol="0">
              <a:spAutoFit/>
            </a:bodyPr>
            <a:lstStyle/>
            <a:p>
              <a:r>
                <a:rPr lang="en-US" sz="2000"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Domain</a:t>
              </a:r>
              <a:endPar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4" name="Group 13"/>
          <p:cNvGrpSpPr/>
          <p:nvPr/>
        </p:nvGrpSpPr>
        <p:grpSpPr>
          <a:xfrm>
            <a:off x="2514600" y="1295399"/>
            <a:ext cx="914400" cy="1295400"/>
            <a:chOff x="2514600" y="1295400"/>
            <a:chExt cx="914400" cy="1295400"/>
          </a:xfrm>
        </p:grpSpPr>
        <p:sp>
          <p:nvSpPr>
            <p:cNvPr id="15" name="Down Arrow 14"/>
            <p:cNvSpPr/>
            <p:nvPr/>
          </p:nvSpPr>
          <p:spPr>
            <a:xfrm>
              <a:off x="2514600" y="1295400"/>
              <a:ext cx="914400" cy="1295400"/>
            </a:xfrm>
            <a:prstGeom prst="down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6" name="TextBox 15"/>
            <p:cNvSpPr txBox="1"/>
            <p:nvPr/>
          </p:nvSpPr>
          <p:spPr>
            <a:xfrm rot="16200000">
              <a:off x="2400301" y="1743044"/>
              <a:ext cx="1142999" cy="400110"/>
            </a:xfrm>
            <a:prstGeom prst="rect">
              <a:avLst/>
            </a:prstGeom>
            <a:noFill/>
          </p:spPr>
          <p:txBody>
            <a:bodyPr wrap="square" rtlCol="0">
              <a:spAutoFit/>
            </a:bodyPr>
            <a:lstStyle/>
            <a:p>
              <a:pPr algn="r"/>
              <a:r>
                <a:rPr lang="en-US" sz="2000"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Grade</a:t>
              </a:r>
              <a:endPar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7" name="Group 16"/>
          <p:cNvGrpSpPr/>
          <p:nvPr/>
        </p:nvGrpSpPr>
        <p:grpSpPr>
          <a:xfrm rot="10800000">
            <a:off x="6096000" y="3617198"/>
            <a:ext cx="914400" cy="1564399"/>
            <a:chOff x="2514600" y="1295400"/>
            <a:chExt cx="914400" cy="1295400"/>
          </a:xfrm>
        </p:grpSpPr>
        <p:sp>
          <p:nvSpPr>
            <p:cNvPr id="18" name="Down Arrow 17"/>
            <p:cNvSpPr/>
            <p:nvPr/>
          </p:nvSpPr>
          <p:spPr>
            <a:xfrm>
              <a:off x="2514600" y="1295400"/>
              <a:ext cx="914400" cy="1295400"/>
            </a:xfrm>
            <a:prstGeom prst="down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9" name="TextBox 18"/>
            <p:cNvSpPr txBox="1"/>
            <p:nvPr/>
          </p:nvSpPr>
          <p:spPr>
            <a:xfrm rot="5400000">
              <a:off x="2362205" y="1743046"/>
              <a:ext cx="1219199" cy="400110"/>
            </a:xfrm>
            <a:prstGeom prst="rect">
              <a:avLst/>
            </a:prstGeom>
            <a:noFill/>
          </p:spPr>
          <p:txBody>
            <a:bodyPr wrap="square" rtlCol="0">
              <a:spAutoFit/>
            </a:bodyPr>
            <a:lstStyle/>
            <a:p>
              <a:r>
                <a:rPr lang="en-US" sz="2000"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Standard</a:t>
              </a:r>
              <a:endPar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spTree>
    <p:extLst>
      <p:ext uri="{BB962C8B-B14F-4D97-AF65-F5344CB8AC3E}">
        <p14:creationId xmlns:p14="http://schemas.microsoft.com/office/powerpoint/2010/main" val="1597566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Nomenclature and Coding</a:t>
            </a:r>
            <a:endParaRPr lang="en-US" dirty="0"/>
          </a:p>
        </p:txBody>
      </p:sp>
      <p:sp>
        <p:nvSpPr>
          <p:cNvPr id="8" name="Content Placeholder 3"/>
          <p:cNvSpPr txBox="1">
            <a:spLocks/>
          </p:cNvSpPr>
          <p:nvPr/>
        </p:nvSpPr>
        <p:spPr>
          <a:xfrm>
            <a:off x="152400" y="1157692"/>
            <a:ext cx="8839200" cy="4800600"/>
          </a:xfrm>
          <a:prstGeom prst="rect">
            <a:avLst/>
          </a:prstGeom>
        </p:spPr>
        <p:txBody>
          <a:bodyPr vert="horz" lIns="68580" tIns="34290" rIns="68580" bIns="34290" rtlCol="0">
            <a:normAutofit/>
          </a:bodyPr>
          <a:lstStyle>
            <a:lvl1pPr marL="342900" indent="-342900" algn="l" defTabSz="914400" rtl="0" eaLnBrk="1" latinLnBrk="0" hangingPunct="1">
              <a:spcBef>
                <a:spcPct val="20000"/>
              </a:spcBef>
              <a:buClr>
                <a:schemeClr val="bg2"/>
              </a:buClr>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742950" indent="-285750" algn="l" defTabSz="914400" rtl="0" eaLnBrk="1" latinLnBrk="0" hangingPunct="1">
              <a:spcBef>
                <a:spcPct val="20000"/>
              </a:spcBef>
              <a:buClr>
                <a:schemeClr val="bg2"/>
              </a:buClr>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spcBef>
                <a:spcPct val="20000"/>
              </a:spcBef>
              <a:buClr>
                <a:schemeClr val="bg2"/>
              </a:buClr>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spcBef>
                <a:spcPct val="20000"/>
              </a:spcBef>
              <a:buClr>
                <a:schemeClr val="bg2"/>
              </a:buClr>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spcBef>
                <a:spcPct val="20000"/>
              </a:spcBef>
              <a:buClr>
                <a:schemeClr val="bg2"/>
              </a:buClr>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ClrTx/>
              <a:buFont typeface="Arial" panose="020B0604020202020204" pitchFamily="34" charset="0"/>
              <a:buNone/>
            </a:pPr>
            <a:endParaRPr lang="en-US" sz="2000" dirty="0" smtClean="0">
              <a:solidFill>
                <a:prstClr val="black"/>
              </a:solidFill>
            </a:endParaRPr>
          </a:p>
          <a:p>
            <a:pPr marL="0" indent="0">
              <a:buClrTx/>
              <a:buFont typeface="Arial" panose="020B0604020202020204" pitchFamily="34" charset="0"/>
              <a:buNone/>
            </a:pPr>
            <a:endParaRPr lang="en-US" sz="2000" dirty="0">
              <a:solidFill>
                <a:prstClr val="black"/>
              </a:solidFill>
            </a:endParaRPr>
          </a:p>
          <a:p>
            <a:pPr marL="0" indent="0" algn="ctr">
              <a:buClr>
                <a:srgbClr val="FF0F00"/>
              </a:buClr>
              <a:buFont typeface="Arial" panose="020B0604020202020204" pitchFamily="34" charset="0"/>
              <a:buNone/>
            </a:pPr>
            <a:r>
              <a:rPr lang="en-US" sz="2000" b="1" dirty="0" smtClean="0">
                <a:solidFill>
                  <a:prstClr val="black"/>
                </a:solidFill>
              </a:rPr>
              <a:t>    </a:t>
            </a:r>
          </a:p>
          <a:p>
            <a:pPr marL="0" indent="0" algn="ctr">
              <a:buClr>
                <a:srgbClr val="FF0F00"/>
              </a:buClr>
              <a:buFont typeface="Arial" panose="020B0604020202020204" pitchFamily="34" charset="0"/>
              <a:buNone/>
            </a:pPr>
            <a:r>
              <a:rPr lang="en-US" sz="8000" b="1" dirty="0" smtClean="0">
                <a:solidFill>
                  <a:prstClr val="black"/>
                </a:solidFill>
              </a:rPr>
              <a:t> M1.A.SSE.A.1</a:t>
            </a:r>
            <a:endParaRPr lang="en-US" sz="8000" dirty="0">
              <a:solidFill>
                <a:prstClr val="black"/>
              </a:solidFill>
            </a:endParaRPr>
          </a:p>
          <a:p>
            <a:pPr>
              <a:buClrTx/>
            </a:pPr>
            <a:endParaRPr lang="en-US" sz="1800" dirty="0">
              <a:solidFill>
                <a:prstClr val="black"/>
              </a:solidFill>
            </a:endParaRPr>
          </a:p>
        </p:txBody>
      </p:sp>
      <p:sp>
        <p:nvSpPr>
          <p:cNvPr id="4" name="TextBox 3"/>
          <p:cNvSpPr txBox="1"/>
          <p:nvPr/>
        </p:nvSpPr>
        <p:spPr>
          <a:xfrm>
            <a:off x="3048000" y="2895600"/>
            <a:ext cx="3172918" cy="416801"/>
          </a:xfrm>
          <a:prstGeom prst="rect">
            <a:avLst/>
          </a:prstGeom>
          <a:noFill/>
        </p:spPr>
        <p:txBody>
          <a:bodyPr wrap="square" rtlCol="0">
            <a:spAutoFit/>
          </a:bodyPr>
          <a:lstStyle/>
          <a:p>
            <a:endParaRPr lang="en-US" dirty="0">
              <a:solidFill>
                <a:prstClr val="black"/>
              </a:solidFill>
            </a:endParaRPr>
          </a:p>
        </p:txBody>
      </p:sp>
      <p:grpSp>
        <p:nvGrpSpPr>
          <p:cNvPr id="10" name="Group 9"/>
          <p:cNvGrpSpPr/>
          <p:nvPr/>
        </p:nvGrpSpPr>
        <p:grpSpPr>
          <a:xfrm rot="10800000">
            <a:off x="3014609" y="3533007"/>
            <a:ext cx="1295400" cy="1866900"/>
            <a:chOff x="2514600" y="1295400"/>
            <a:chExt cx="914400" cy="1295400"/>
          </a:xfrm>
        </p:grpSpPr>
        <p:sp>
          <p:nvSpPr>
            <p:cNvPr id="11" name="Down Arrow 10"/>
            <p:cNvSpPr/>
            <p:nvPr/>
          </p:nvSpPr>
          <p:spPr>
            <a:xfrm>
              <a:off x="2514600" y="1295400"/>
              <a:ext cx="914400" cy="1295400"/>
            </a:xfrm>
            <a:prstGeom prst="down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2" name="TextBox 11"/>
            <p:cNvSpPr txBox="1"/>
            <p:nvPr/>
          </p:nvSpPr>
          <p:spPr>
            <a:xfrm rot="5400000">
              <a:off x="2362201" y="1714984"/>
              <a:ext cx="1219199" cy="456234"/>
            </a:xfrm>
            <a:prstGeom prst="rect">
              <a:avLst/>
            </a:prstGeom>
            <a:noFill/>
          </p:spPr>
          <p:txBody>
            <a:bodyPr wrap="square" rtlCol="0">
              <a:spAutoFit/>
            </a:bodyPr>
            <a:lstStyle/>
            <a:p>
              <a:r>
                <a:rPr lang="en-US"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Conceptual Category</a:t>
              </a:r>
              <a:endParaRPr lang="en-US"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6" name="Group 15"/>
          <p:cNvGrpSpPr/>
          <p:nvPr/>
        </p:nvGrpSpPr>
        <p:grpSpPr>
          <a:xfrm>
            <a:off x="1655176" y="1175185"/>
            <a:ext cx="1066800" cy="1460598"/>
            <a:chOff x="2561722" y="1310915"/>
            <a:chExt cx="914400" cy="1295400"/>
          </a:xfrm>
        </p:grpSpPr>
        <p:sp>
          <p:nvSpPr>
            <p:cNvPr id="17" name="Down Arrow 16"/>
            <p:cNvSpPr/>
            <p:nvPr/>
          </p:nvSpPr>
          <p:spPr>
            <a:xfrm>
              <a:off x="2561722" y="1310915"/>
              <a:ext cx="914400" cy="1295400"/>
            </a:xfrm>
            <a:prstGeom prst="down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TextBox 17"/>
            <p:cNvSpPr txBox="1"/>
            <p:nvPr/>
          </p:nvSpPr>
          <p:spPr>
            <a:xfrm rot="16200000">
              <a:off x="2447423" y="1848434"/>
              <a:ext cx="1142999" cy="316570"/>
            </a:xfrm>
            <a:prstGeom prst="rect">
              <a:avLst/>
            </a:prstGeom>
            <a:noFill/>
          </p:spPr>
          <p:txBody>
            <a:bodyPr wrap="square" rtlCol="0">
              <a:spAutoFit/>
            </a:bodyPr>
            <a:lstStyle/>
            <a:p>
              <a:pPr algn="r"/>
              <a:r>
                <a:rPr lang="en-US"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Course</a:t>
              </a:r>
              <a:endParaRPr lang="en-US"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9" name="Group 18"/>
          <p:cNvGrpSpPr/>
          <p:nvPr/>
        </p:nvGrpSpPr>
        <p:grpSpPr>
          <a:xfrm>
            <a:off x="4648200" y="1157691"/>
            <a:ext cx="1066800" cy="1460596"/>
            <a:chOff x="2514600" y="1295400"/>
            <a:chExt cx="914400" cy="1308102"/>
          </a:xfrm>
        </p:grpSpPr>
        <p:sp>
          <p:nvSpPr>
            <p:cNvPr id="20" name="Down Arrow 19"/>
            <p:cNvSpPr/>
            <p:nvPr/>
          </p:nvSpPr>
          <p:spPr>
            <a:xfrm>
              <a:off x="2514600" y="1295400"/>
              <a:ext cx="914400" cy="1295400"/>
            </a:xfrm>
            <a:prstGeom prst="down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1" name="TextBox 20"/>
            <p:cNvSpPr txBox="1"/>
            <p:nvPr/>
          </p:nvSpPr>
          <p:spPr>
            <a:xfrm rot="16200000">
              <a:off x="2324100" y="1797518"/>
              <a:ext cx="1295399" cy="316570"/>
            </a:xfrm>
            <a:prstGeom prst="rect">
              <a:avLst/>
            </a:prstGeom>
            <a:noFill/>
          </p:spPr>
          <p:txBody>
            <a:bodyPr wrap="square" rtlCol="0">
              <a:spAutoFit/>
            </a:bodyPr>
            <a:lstStyle/>
            <a:p>
              <a:pPr algn="r"/>
              <a:r>
                <a:rPr lang="en-US"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Domain</a:t>
              </a:r>
              <a:endParaRPr lang="en-US"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2" name="Group 21"/>
          <p:cNvGrpSpPr/>
          <p:nvPr/>
        </p:nvGrpSpPr>
        <p:grpSpPr>
          <a:xfrm rot="10800000">
            <a:off x="6003104" y="3371477"/>
            <a:ext cx="1295400" cy="2028430"/>
            <a:chOff x="2514600" y="1295400"/>
            <a:chExt cx="914400" cy="1407482"/>
          </a:xfrm>
        </p:grpSpPr>
        <p:sp>
          <p:nvSpPr>
            <p:cNvPr id="23" name="Down Arrow 22"/>
            <p:cNvSpPr/>
            <p:nvPr/>
          </p:nvSpPr>
          <p:spPr>
            <a:xfrm>
              <a:off x="2514600" y="1295400"/>
              <a:ext cx="914400" cy="1295400"/>
            </a:xfrm>
            <a:prstGeom prst="down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4" name="TextBox 23"/>
            <p:cNvSpPr txBox="1"/>
            <p:nvPr/>
          </p:nvSpPr>
          <p:spPr>
            <a:xfrm rot="5400000">
              <a:off x="2362202" y="1962930"/>
              <a:ext cx="1219199" cy="260705"/>
            </a:xfrm>
            <a:prstGeom prst="rect">
              <a:avLst/>
            </a:prstGeom>
            <a:noFill/>
          </p:spPr>
          <p:txBody>
            <a:bodyPr wrap="square" rtlCol="0">
              <a:spAutoFit/>
            </a:bodyPr>
            <a:lstStyle/>
            <a:p>
              <a:r>
                <a:rPr lang="en-US"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Cluster</a:t>
              </a:r>
              <a:endParaRPr lang="en-US"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5" name="Group 24"/>
          <p:cNvGrpSpPr/>
          <p:nvPr/>
        </p:nvGrpSpPr>
        <p:grpSpPr>
          <a:xfrm>
            <a:off x="7124272" y="1157692"/>
            <a:ext cx="1021775" cy="1490122"/>
            <a:chOff x="2514600" y="1295400"/>
            <a:chExt cx="914400" cy="1321586"/>
          </a:xfrm>
        </p:grpSpPr>
        <p:sp>
          <p:nvSpPr>
            <p:cNvPr id="26" name="Down Arrow 25"/>
            <p:cNvSpPr/>
            <p:nvPr/>
          </p:nvSpPr>
          <p:spPr>
            <a:xfrm>
              <a:off x="2514600" y="1295400"/>
              <a:ext cx="914400" cy="1295400"/>
            </a:xfrm>
            <a:prstGeom prst="down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7" name="TextBox 26"/>
            <p:cNvSpPr txBox="1"/>
            <p:nvPr/>
          </p:nvSpPr>
          <p:spPr>
            <a:xfrm rot="16200000">
              <a:off x="2355016" y="1804027"/>
              <a:ext cx="1295399" cy="330520"/>
            </a:xfrm>
            <a:prstGeom prst="rect">
              <a:avLst/>
            </a:prstGeom>
            <a:noFill/>
          </p:spPr>
          <p:txBody>
            <a:bodyPr wrap="square" rtlCol="0">
              <a:spAutoFit/>
            </a:bodyPr>
            <a:lstStyle/>
            <a:p>
              <a:pPr algn="r"/>
              <a:r>
                <a:rPr lang="en-US"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Standard</a:t>
              </a:r>
              <a:endParaRPr lang="en-US"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spTree>
    <p:extLst>
      <p:ext uri="{BB962C8B-B14F-4D97-AF65-F5344CB8AC3E}">
        <p14:creationId xmlns:p14="http://schemas.microsoft.com/office/powerpoint/2010/main" val="212017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dirty="0"/>
              <a:t>Communication in mathematics </a:t>
            </a:r>
            <a:r>
              <a:rPr lang="en-US" dirty="0" smtClean="0"/>
              <a:t>requires literacy skills in </a:t>
            </a:r>
            <a:r>
              <a:rPr lang="en-US" dirty="0"/>
              <a:t>reading, vocabulary, speaking, listening, and writing.  </a:t>
            </a:r>
          </a:p>
          <a:p>
            <a:pPr marL="0" indent="0">
              <a:buNone/>
            </a:pPr>
            <a:r>
              <a:rPr lang="en-US" dirty="0" smtClean="0"/>
              <a:t> </a:t>
            </a:r>
          </a:p>
          <a:p>
            <a:pPr marL="0" indent="0">
              <a:buNone/>
            </a:pPr>
            <a:r>
              <a:rPr lang="en-US" dirty="0" smtClean="0"/>
              <a:t>Students must be able to:</a:t>
            </a:r>
            <a:endParaRPr lang="en-US" dirty="0"/>
          </a:p>
          <a:p>
            <a:pPr marL="857250" lvl="1" indent="-457200">
              <a:buFont typeface="+mj-lt"/>
              <a:buAutoNum type="arabicPeriod"/>
            </a:pPr>
            <a:r>
              <a:rPr lang="en-US" sz="2400" dirty="0" smtClean="0"/>
              <a:t>Use multiple reading strategies.</a:t>
            </a:r>
          </a:p>
          <a:p>
            <a:pPr marL="857250" lvl="1" indent="-457200">
              <a:buFont typeface="+mj-lt"/>
              <a:buAutoNum type="arabicPeriod"/>
            </a:pPr>
            <a:r>
              <a:rPr lang="en-US" sz="2400" dirty="0" smtClean="0"/>
              <a:t>Understand and use correct mathematical vocabulary.</a:t>
            </a:r>
          </a:p>
          <a:p>
            <a:pPr marL="857250" lvl="1" indent="-457200">
              <a:buFont typeface="+mj-lt"/>
              <a:buAutoNum type="arabicPeriod"/>
            </a:pPr>
            <a:r>
              <a:rPr lang="en-US" sz="2400" dirty="0" smtClean="0"/>
              <a:t>Discuss and articulate mathematical ideas.</a:t>
            </a:r>
          </a:p>
          <a:p>
            <a:pPr marL="857250" lvl="1" indent="-457200">
              <a:buFont typeface="+mj-lt"/>
              <a:buAutoNum type="arabicPeriod"/>
            </a:pPr>
            <a:r>
              <a:rPr lang="en-US" sz="2400" dirty="0" smtClean="0"/>
              <a:t>Write mathematical arguments.  </a:t>
            </a:r>
          </a:p>
          <a:p>
            <a:endParaRPr lang="en-US" dirty="0"/>
          </a:p>
          <a:p>
            <a:endParaRPr lang="en-US" dirty="0"/>
          </a:p>
        </p:txBody>
      </p:sp>
      <p:sp>
        <p:nvSpPr>
          <p:cNvPr id="2" name="Title 1"/>
          <p:cNvSpPr>
            <a:spLocks noGrp="1"/>
          </p:cNvSpPr>
          <p:nvPr>
            <p:ph type="title"/>
          </p:nvPr>
        </p:nvSpPr>
        <p:spPr/>
        <p:txBody>
          <a:bodyPr>
            <a:noAutofit/>
          </a:bodyPr>
          <a:lstStyle/>
          <a:p>
            <a:r>
              <a:rPr lang="en-US" dirty="0" smtClean="0">
                <a:effectLst>
                  <a:outerShdw blurRad="38100" dist="38100" dir="2700000" algn="tl">
                    <a:srgbClr val="000000">
                      <a:alpha val="43137"/>
                    </a:srgbClr>
                  </a:outerShdw>
                </a:effectLst>
              </a:rPr>
              <a:t>Literacy </a:t>
            </a:r>
            <a:r>
              <a:rPr lang="en-US" dirty="0">
                <a:effectLst>
                  <a:outerShdw blurRad="38100" dist="38100" dir="2700000" algn="tl">
                    <a:srgbClr val="000000">
                      <a:alpha val="43137"/>
                    </a:srgbClr>
                  </a:outerShdw>
                </a:effectLst>
              </a:rPr>
              <a:t>Skills f</a:t>
            </a:r>
            <a:r>
              <a:rPr lang="en-US" dirty="0" smtClean="0">
                <a:effectLst>
                  <a:outerShdw blurRad="38100" dist="38100" dir="2700000" algn="tl">
                    <a:srgbClr val="000000">
                      <a:alpha val="43137"/>
                    </a:srgbClr>
                  </a:outerShdw>
                </a:effectLst>
              </a:rPr>
              <a:t>or </a:t>
            </a:r>
            <a:r>
              <a:rPr lang="en-US" dirty="0">
                <a:effectLst>
                  <a:outerShdw blurRad="38100" dist="38100" dir="2700000" algn="tl">
                    <a:srgbClr val="000000">
                      <a:alpha val="43137"/>
                    </a:srgbClr>
                  </a:outerShdw>
                </a:effectLst>
              </a:rPr>
              <a:t>Mathematical Proficiency </a:t>
            </a:r>
          </a:p>
        </p:txBody>
      </p:sp>
    </p:spTree>
    <p:extLst>
      <p:ext uri="{BB962C8B-B14F-4D97-AF65-F5344CB8AC3E}">
        <p14:creationId xmlns:p14="http://schemas.microsoft.com/office/powerpoint/2010/main" val="1859808011"/>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295400"/>
            <a:ext cx="5373688" cy="4525963"/>
          </a:xfrm>
        </p:spPr>
        <p:txBody>
          <a:bodyPr>
            <a:normAutofit/>
          </a:bodyPr>
          <a:lstStyle/>
          <a:p>
            <a:pPr marL="0" indent="0">
              <a:buNone/>
            </a:pPr>
            <a:r>
              <a:rPr lang="en-US" sz="2400" dirty="0" smtClean="0"/>
              <a:t>Please take a few moments to silently read pages 13-14 of the TN Math Standards.</a:t>
            </a:r>
          </a:p>
          <a:p>
            <a:pPr marL="0" indent="0">
              <a:buNone/>
            </a:pPr>
            <a:endParaRPr lang="en-US" sz="2400" dirty="0"/>
          </a:p>
          <a:p>
            <a:r>
              <a:rPr lang="en-US" sz="2400" dirty="0" smtClean="0"/>
              <a:t>Use  </a:t>
            </a:r>
            <a:r>
              <a:rPr lang="en-US" sz="2400" dirty="0"/>
              <a:t>the following annotation marks: </a:t>
            </a:r>
          </a:p>
          <a:p>
            <a:pPr marL="114300" indent="0">
              <a:buNone/>
            </a:pPr>
            <a:r>
              <a:rPr lang="en-US" sz="2400" dirty="0" smtClean="0"/>
              <a:t>      </a:t>
            </a:r>
            <a:r>
              <a:rPr lang="en-US" sz="2400" dirty="0"/>
              <a:t>❗	  New Learning</a:t>
            </a:r>
          </a:p>
          <a:p>
            <a:pPr marL="114300" indent="0">
              <a:buNone/>
            </a:pPr>
            <a:r>
              <a:rPr lang="en-US" sz="2400" dirty="0"/>
              <a:t>      ✔  Agree/Already Knew</a:t>
            </a:r>
          </a:p>
          <a:p>
            <a:pPr marL="114300" indent="0">
              <a:buNone/>
            </a:pPr>
            <a:r>
              <a:rPr lang="en-US" sz="2400" dirty="0"/>
              <a:t>     ❓   Question</a:t>
            </a:r>
          </a:p>
          <a:p>
            <a:pPr marL="114300" indent="0">
              <a:buNone/>
            </a:pPr>
            <a:r>
              <a:rPr lang="en-US" sz="2400" dirty="0"/>
              <a:t>     ✱   To consider for planning  </a:t>
            </a:r>
          </a:p>
          <a:p>
            <a:pPr marL="0" indent="0">
              <a:buNone/>
            </a:pPr>
            <a:endParaRPr lang="en-US" sz="2400" dirty="0"/>
          </a:p>
        </p:txBody>
      </p:sp>
      <p:sp>
        <p:nvSpPr>
          <p:cNvPr id="2" name="Title 1"/>
          <p:cNvSpPr>
            <a:spLocks noGrp="1"/>
          </p:cNvSpPr>
          <p:nvPr>
            <p:ph type="title"/>
          </p:nvPr>
        </p:nvSpPr>
        <p:spPr/>
        <p:txBody>
          <a:bodyPr>
            <a:noAutofit/>
          </a:bodyPr>
          <a:lstStyle/>
          <a:p>
            <a:r>
              <a:rPr lang="en-US" dirty="0" smtClean="0">
                <a:effectLst>
                  <a:outerShdw blurRad="38100" dist="38100" dir="2700000" algn="tl">
                    <a:srgbClr val="000000">
                      <a:alpha val="43137"/>
                    </a:srgbClr>
                  </a:outerShdw>
                </a:effectLst>
              </a:rPr>
              <a:t> Literacy </a:t>
            </a:r>
            <a:r>
              <a:rPr lang="en-US" dirty="0">
                <a:effectLst>
                  <a:outerShdw blurRad="38100" dist="38100" dir="2700000" algn="tl">
                    <a:srgbClr val="000000">
                      <a:alpha val="43137"/>
                    </a:srgbClr>
                  </a:outerShdw>
                </a:effectLst>
              </a:rPr>
              <a:t>Skills </a:t>
            </a:r>
            <a:r>
              <a:rPr lang="en-US" dirty="0" smtClean="0">
                <a:effectLst>
                  <a:outerShdw blurRad="38100" dist="38100" dir="2700000" algn="tl">
                    <a:srgbClr val="000000">
                      <a:alpha val="43137"/>
                    </a:srgbClr>
                  </a:outerShdw>
                </a:effectLst>
              </a:rPr>
              <a:t>for </a:t>
            </a:r>
            <a:r>
              <a:rPr lang="en-US" dirty="0">
                <a:effectLst>
                  <a:outerShdw blurRad="38100" dist="38100" dir="2700000" algn="tl">
                    <a:srgbClr val="000000">
                      <a:alpha val="43137"/>
                    </a:srgbClr>
                  </a:outerShdw>
                </a:effectLst>
              </a:rPr>
              <a:t>Mathematical Proficiency </a:t>
            </a:r>
            <a:endParaRPr lang="en-US" dirty="0"/>
          </a:p>
        </p:txBody>
      </p:sp>
      <p:pic>
        <p:nvPicPr>
          <p:cNvPr id="7" name="Content Placeholder 6" descr="Screen Clipping"/>
          <p:cNvPicPr>
            <a:picLocks noGrp="1" noChangeAspect="1"/>
          </p:cNvPicPr>
          <p:nvPr>
            <p:ph sz="half" idx="4294967295"/>
          </p:nvPr>
        </p:nvPicPr>
        <p:blipFill>
          <a:blip r:embed="rId3">
            <a:extLst>
              <a:ext uri="{28A0092B-C50C-407E-A947-70E740481C1C}">
                <a14:useLocalDpi xmlns:a14="http://schemas.microsoft.com/office/drawing/2010/main" val="0"/>
              </a:ext>
            </a:extLst>
          </a:blip>
          <a:stretch>
            <a:fillRect/>
          </a:stretch>
        </p:blipFill>
        <p:spPr>
          <a:xfrm>
            <a:off x="5678488" y="1371600"/>
            <a:ext cx="3465512" cy="4419600"/>
          </a:xfrm>
          <a:ln>
            <a:solidFill>
              <a:schemeClr val="accent1"/>
            </a:solidFill>
          </a:ln>
        </p:spPr>
      </p:pic>
    </p:spTree>
    <p:extLst>
      <p:ext uri="{BB962C8B-B14F-4D97-AF65-F5344CB8AC3E}">
        <p14:creationId xmlns:p14="http://schemas.microsoft.com/office/powerpoint/2010/main" val="24696380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ctr">
              <a:spcAft>
                <a:spcPts val="600"/>
              </a:spcAft>
              <a:buNone/>
            </a:pPr>
            <a:endParaRPr lang="en-US" dirty="0" smtClean="0"/>
          </a:p>
          <a:p>
            <a:pPr marL="0" indent="0" algn="ctr">
              <a:spcAft>
                <a:spcPts val="600"/>
              </a:spcAft>
              <a:buNone/>
            </a:pPr>
            <a:r>
              <a:rPr lang="en-US" dirty="0" smtClean="0"/>
              <a:t>“Instructional leaders are ultimately responsible for guiding the establishment, implementation, and assessment of a set of clear instructional goals or standards for their schools……Effective instructional leaders facilitate the translation, consolidation, coordination, and integration of state and district standards into a coherent set of school-level marching orders” (McEwan, 2003).</a:t>
            </a:r>
            <a:endParaRPr lang="en-US" dirty="0"/>
          </a:p>
        </p:txBody>
      </p:sp>
      <p:sp>
        <p:nvSpPr>
          <p:cNvPr id="2" name="Title 1"/>
          <p:cNvSpPr>
            <a:spLocks noGrp="1"/>
          </p:cNvSpPr>
          <p:nvPr>
            <p:ph type="title"/>
          </p:nvPr>
        </p:nvSpPr>
        <p:spPr/>
        <p:txBody>
          <a:bodyPr/>
          <a:lstStyle/>
          <a:p>
            <a:r>
              <a:rPr lang="en-US" dirty="0" smtClean="0"/>
              <a:t>Your Role</a:t>
            </a:r>
            <a:endParaRPr lang="en-US" dirty="0"/>
          </a:p>
        </p:txBody>
      </p:sp>
      <p:sp>
        <p:nvSpPr>
          <p:cNvPr id="4" name="TextBox 3"/>
          <p:cNvSpPr txBox="1"/>
          <p:nvPr/>
        </p:nvSpPr>
        <p:spPr>
          <a:xfrm>
            <a:off x="2590800" y="6248400"/>
            <a:ext cx="6553200" cy="738664"/>
          </a:xfrm>
          <a:prstGeom prst="rect">
            <a:avLst/>
          </a:prstGeom>
          <a:noFill/>
        </p:spPr>
        <p:txBody>
          <a:bodyPr wrap="square" rtlCol="0">
            <a:spAutoFit/>
          </a:bodyPr>
          <a:lstStyle/>
          <a:p>
            <a:r>
              <a:rPr lang="en-US" sz="1400" dirty="0"/>
              <a:t>McEwan-Adkins, E. K. (2003). </a:t>
            </a:r>
            <a:r>
              <a:rPr lang="en-US" sz="1400" i="1" dirty="0"/>
              <a:t>7 steps to effective instructional leadership</a:t>
            </a:r>
            <a:r>
              <a:rPr lang="en-US" sz="1400" dirty="0"/>
              <a:t>. Thousand Oaks, CA: Corwin Press. </a:t>
            </a:r>
          </a:p>
          <a:p>
            <a:endParaRPr lang="en-US" sz="1400" dirty="0"/>
          </a:p>
        </p:txBody>
      </p:sp>
    </p:spTree>
    <p:extLst>
      <p:ext uri="{BB962C8B-B14F-4D97-AF65-F5344CB8AC3E}">
        <p14:creationId xmlns:p14="http://schemas.microsoft.com/office/powerpoint/2010/main" val="1530898072"/>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Image for Lunch Break Learning"/>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1733550" y="2210594"/>
            <a:ext cx="5524500" cy="269557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Lunch Break: 90 minutes</a:t>
            </a:r>
            <a:endParaRPr lang="en-US" dirty="0"/>
          </a:p>
        </p:txBody>
      </p:sp>
    </p:spTree>
    <p:extLst>
      <p:ext uri="{BB962C8B-B14F-4D97-AF65-F5344CB8AC3E}">
        <p14:creationId xmlns:p14="http://schemas.microsoft.com/office/powerpoint/2010/main" val="1434112954"/>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Please Sign-In!</a:t>
            </a:r>
            <a:endParaRPr lang="en-US" dirty="0"/>
          </a:p>
        </p:txBody>
      </p:sp>
      <p:pic>
        <p:nvPicPr>
          <p:cNvPr id="3074" name="Picture 2" descr="Image result for welcome back imag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1438275"/>
            <a:ext cx="6858000" cy="4286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977647"/>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000" dirty="0" smtClean="0"/>
              <a:t>Math Standards:  Comparison Activity</a:t>
            </a:r>
            <a:endParaRPr lang="en-US" sz="4000" dirty="0"/>
          </a:p>
        </p:txBody>
      </p:sp>
    </p:spTree>
    <p:extLst>
      <p:ext uri="{BB962C8B-B14F-4D97-AF65-F5344CB8AC3E}">
        <p14:creationId xmlns:p14="http://schemas.microsoft.com/office/powerpoint/2010/main" val="403726781"/>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lgn="ctr">
              <a:buNone/>
            </a:pPr>
            <a:endParaRPr lang="en-US" sz="2800" dirty="0" smtClean="0"/>
          </a:p>
          <a:p>
            <a:pPr marL="0" indent="0" algn="ctr">
              <a:buNone/>
            </a:pPr>
            <a:r>
              <a:rPr lang="en-US" sz="2800" dirty="0" smtClean="0"/>
              <a:t>“</a:t>
            </a:r>
            <a:r>
              <a:rPr lang="en-US" sz="2800" dirty="0"/>
              <a:t>To assess student achievement accurately, teachers and </a:t>
            </a:r>
            <a:r>
              <a:rPr lang="en-US" sz="2800" b="1" dirty="0"/>
              <a:t>administrators</a:t>
            </a:r>
            <a:r>
              <a:rPr lang="en-US" sz="2800" dirty="0"/>
              <a:t> must know and understand the content standards that their students are to master. </a:t>
            </a:r>
            <a:r>
              <a:rPr lang="en-US" sz="2800" dirty="0" smtClean="0"/>
              <a:t>Again</a:t>
            </a:r>
            <a:r>
              <a:rPr lang="en-US" sz="2800" dirty="0"/>
              <a:t>, we cannot teach or assess achievement that we have not defined.”</a:t>
            </a:r>
          </a:p>
          <a:p>
            <a:pPr marL="0" indent="0" algn="ctr">
              <a:buNone/>
            </a:pPr>
            <a:r>
              <a:rPr lang="en-US" dirty="0"/>
              <a:t>		</a:t>
            </a:r>
            <a:r>
              <a:rPr lang="en-US" dirty="0" smtClean="0"/>
              <a:t>-</a:t>
            </a:r>
            <a:r>
              <a:rPr lang="en-US" sz="2000" dirty="0"/>
              <a:t>S. </a:t>
            </a:r>
            <a:r>
              <a:rPr lang="en-US" sz="2000" dirty="0" err="1"/>
              <a:t>Chappuis</a:t>
            </a:r>
            <a:r>
              <a:rPr lang="en-US" sz="2000" dirty="0"/>
              <a:t>, </a:t>
            </a:r>
            <a:r>
              <a:rPr lang="en-US" sz="2000" dirty="0" err="1"/>
              <a:t>Stiggins</a:t>
            </a:r>
            <a:r>
              <a:rPr lang="en-US" sz="2000" dirty="0"/>
              <a:t>, </a:t>
            </a:r>
            <a:r>
              <a:rPr lang="en-US" sz="2000" dirty="0" err="1"/>
              <a:t>Arter</a:t>
            </a:r>
            <a:r>
              <a:rPr lang="en-US" sz="2000" dirty="0"/>
              <a:t> &amp; J. </a:t>
            </a:r>
            <a:r>
              <a:rPr lang="en-US" sz="2000" dirty="0" err="1"/>
              <a:t>Chappuis</a:t>
            </a:r>
            <a:r>
              <a:rPr lang="en-US" sz="2000" dirty="0"/>
              <a:t> (2006</a:t>
            </a:r>
            <a:r>
              <a:rPr lang="en-US" dirty="0"/>
              <a:t>)</a:t>
            </a:r>
          </a:p>
          <a:p>
            <a:pPr marL="0" indent="0">
              <a:buNone/>
            </a:pPr>
            <a:endParaRPr lang="en-US" dirty="0"/>
          </a:p>
        </p:txBody>
      </p:sp>
      <p:sp>
        <p:nvSpPr>
          <p:cNvPr id="3" name="Title 2"/>
          <p:cNvSpPr>
            <a:spLocks noGrp="1"/>
          </p:cNvSpPr>
          <p:nvPr>
            <p:ph type="title"/>
          </p:nvPr>
        </p:nvSpPr>
        <p:spPr/>
        <p:txBody>
          <a:bodyPr/>
          <a:lstStyle/>
          <a:p>
            <a:r>
              <a:rPr lang="en-US" dirty="0"/>
              <a:t>District and School Leaders: Standards</a:t>
            </a:r>
          </a:p>
        </p:txBody>
      </p:sp>
    </p:spTree>
    <p:extLst>
      <p:ext uri="{BB962C8B-B14F-4D97-AF65-F5344CB8AC3E}">
        <p14:creationId xmlns:p14="http://schemas.microsoft.com/office/powerpoint/2010/main" val="3046893140"/>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a:t>Compare the current </a:t>
            </a:r>
            <a:r>
              <a:rPr lang="en-US" dirty="0" smtClean="0"/>
              <a:t>2016-17 </a:t>
            </a:r>
            <a:r>
              <a:rPr lang="en-US" dirty="0"/>
              <a:t>standards to the revised 2017-18 standards for your assigned grade or course</a:t>
            </a:r>
            <a:r>
              <a:rPr lang="en-US" dirty="0" smtClean="0"/>
              <a:t>.</a:t>
            </a:r>
          </a:p>
          <a:p>
            <a:pPr marL="0" indent="0">
              <a:buNone/>
            </a:pPr>
            <a:endParaRPr lang="en-US" dirty="0"/>
          </a:p>
          <a:p>
            <a:r>
              <a:rPr lang="en-US" dirty="0" smtClean="0"/>
              <a:t>Highlight </a:t>
            </a:r>
            <a:r>
              <a:rPr lang="en-US" dirty="0"/>
              <a:t>any changes in the </a:t>
            </a:r>
            <a:r>
              <a:rPr lang="en-US" dirty="0" smtClean="0"/>
              <a:t>2017-18 </a:t>
            </a:r>
            <a:r>
              <a:rPr lang="en-US" dirty="0"/>
              <a:t>column</a:t>
            </a:r>
            <a:r>
              <a:rPr lang="en-US" dirty="0" smtClean="0"/>
              <a:t>.</a:t>
            </a:r>
          </a:p>
          <a:p>
            <a:pPr marL="0" indent="0">
              <a:buNone/>
            </a:pPr>
            <a:endParaRPr lang="en-US" dirty="0"/>
          </a:p>
          <a:p>
            <a:r>
              <a:rPr lang="en-US" dirty="0"/>
              <a:t>In five minutes, you will be given a handout to compile your findings.</a:t>
            </a:r>
          </a:p>
        </p:txBody>
      </p:sp>
      <p:sp>
        <p:nvSpPr>
          <p:cNvPr id="2" name="Title 1"/>
          <p:cNvSpPr>
            <a:spLocks noGrp="1"/>
          </p:cNvSpPr>
          <p:nvPr>
            <p:ph type="title"/>
          </p:nvPr>
        </p:nvSpPr>
        <p:spPr/>
        <p:txBody>
          <a:bodyPr/>
          <a:lstStyle/>
          <a:p>
            <a:r>
              <a:rPr lang="en-US" dirty="0"/>
              <a:t>Standards Comparison Activity</a:t>
            </a:r>
          </a:p>
        </p:txBody>
      </p:sp>
    </p:spTree>
    <p:extLst>
      <p:ext uri="{BB962C8B-B14F-4D97-AF65-F5344CB8AC3E}">
        <p14:creationId xmlns:p14="http://schemas.microsoft.com/office/powerpoint/2010/main" val="2745866969"/>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lvl="0"/>
            <a:r>
              <a:rPr lang="en-US" dirty="0"/>
              <a:t>If a standard is in the </a:t>
            </a:r>
            <a:r>
              <a:rPr lang="en-US" dirty="0" smtClean="0"/>
              <a:t>2016-17 </a:t>
            </a:r>
            <a:r>
              <a:rPr lang="en-US" dirty="0"/>
              <a:t>document, but not in the </a:t>
            </a:r>
            <a:r>
              <a:rPr lang="en-US" dirty="0" smtClean="0"/>
              <a:t>2017-18 </a:t>
            </a:r>
            <a:r>
              <a:rPr lang="en-US" dirty="0"/>
              <a:t>document, place a check in the </a:t>
            </a:r>
            <a:r>
              <a:rPr lang="en-US" dirty="0">
                <a:solidFill>
                  <a:srgbClr val="FF0000"/>
                </a:solidFill>
              </a:rPr>
              <a:t>“Dropped from </a:t>
            </a:r>
            <a:r>
              <a:rPr lang="en-US" dirty="0" smtClean="0">
                <a:solidFill>
                  <a:srgbClr val="FF0000"/>
                </a:solidFill>
              </a:rPr>
              <a:t>Course</a:t>
            </a:r>
            <a:r>
              <a:rPr lang="en-US" dirty="0">
                <a:solidFill>
                  <a:srgbClr val="FF0000"/>
                </a:solidFill>
              </a:rPr>
              <a:t>”</a:t>
            </a:r>
            <a:r>
              <a:rPr lang="en-US" dirty="0"/>
              <a:t> column.</a:t>
            </a:r>
          </a:p>
          <a:p>
            <a:pPr lvl="0"/>
            <a:r>
              <a:rPr lang="en-US" dirty="0"/>
              <a:t>If a standard was not in the </a:t>
            </a:r>
            <a:r>
              <a:rPr lang="en-US" dirty="0" smtClean="0"/>
              <a:t>2016-17 </a:t>
            </a:r>
            <a:r>
              <a:rPr lang="en-US" dirty="0"/>
              <a:t>document, but is now in the </a:t>
            </a:r>
            <a:r>
              <a:rPr lang="en-US" dirty="0" smtClean="0"/>
              <a:t>2017-18 document</a:t>
            </a:r>
            <a:r>
              <a:rPr lang="en-US" dirty="0"/>
              <a:t>, place a check in the </a:t>
            </a:r>
            <a:r>
              <a:rPr lang="en-US" dirty="0">
                <a:solidFill>
                  <a:srgbClr val="FF0000"/>
                </a:solidFill>
              </a:rPr>
              <a:t>“Added to </a:t>
            </a:r>
            <a:r>
              <a:rPr lang="en-US" dirty="0" smtClean="0">
                <a:solidFill>
                  <a:srgbClr val="FF0000"/>
                </a:solidFill>
              </a:rPr>
              <a:t>Course</a:t>
            </a:r>
            <a:r>
              <a:rPr lang="en-US" dirty="0">
                <a:solidFill>
                  <a:srgbClr val="FF0000"/>
                </a:solidFill>
              </a:rPr>
              <a:t>” </a:t>
            </a:r>
            <a:r>
              <a:rPr lang="en-US" dirty="0"/>
              <a:t>column.</a:t>
            </a:r>
          </a:p>
          <a:p>
            <a:pPr lvl="0"/>
            <a:r>
              <a:rPr lang="en-US" dirty="0"/>
              <a:t>If a standard was revised in any way (recoded, changes to the standard itself, moving examples from the standard </a:t>
            </a:r>
            <a:r>
              <a:rPr lang="en-US" dirty="0" smtClean="0"/>
              <a:t>to “Scope </a:t>
            </a:r>
            <a:r>
              <a:rPr lang="en-US" dirty="0"/>
              <a:t>and Clarifications</a:t>
            </a:r>
            <a:r>
              <a:rPr lang="en-US" dirty="0" smtClean="0"/>
              <a:t>,” </a:t>
            </a:r>
            <a:r>
              <a:rPr lang="en-US" dirty="0"/>
              <a:t>etc</a:t>
            </a:r>
            <a:r>
              <a:rPr lang="en-US" dirty="0" smtClean="0"/>
              <a:t>.), </a:t>
            </a:r>
            <a:r>
              <a:rPr lang="en-US" dirty="0"/>
              <a:t>place a check in the </a:t>
            </a:r>
            <a:r>
              <a:rPr lang="en-US" dirty="0" smtClean="0">
                <a:solidFill>
                  <a:srgbClr val="FF0000"/>
                </a:solidFill>
              </a:rPr>
              <a:t>“Revised” </a:t>
            </a:r>
            <a:r>
              <a:rPr lang="en-US" dirty="0"/>
              <a:t>column.</a:t>
            </a:r>
          </a:p>
          <a:p>
            <a:pPr lvl="0"/>
            <a:r>
              <a:rPr lang="en-US" dirty="0"/>
              <a:t>If a standard was not revised in any way</a:t>
            </a:r>
            <a:r>
              <a:rPr lang="en-US" dirty="0" smtClean="0"/>
              <a:t>, </a:t>
            </a:r>
            <a:r>
              <a:rPr lang="en-US" dirty="0"/>
              <a:t>place a check in the </a:t>
            </a:r>
            <a:r>
              <a:rPr lang="en-US" dirty="0">
                <a:solidFill>
                  <a:srgbClr val="FF0000"/>
                </a:solidFill>
              </a:rPr>
              <a:t>“No Change” </a:t>
            </a:r>
            <a:r>
              <a:rPr lang="en-US" dirty="0"/>
              <a:t>column.</a:t>
            </a:r>
          </a:p>
          <a:p>
            <a:endParaRPr lang="en-US" dirty="0"/>
          </a:p>
        </p:txBody>
      </p:sp>
      <p:sp>
        <p:nvSpPr>
          <p:cNvPr id="2" name="Title 1"/>
          <p:cNvSpPr>
            <a:spLocks noGrp="1"/>
          </p:cNvSpPr>
          <p:nvPr>
            <p:ph type="title"/>
          </p:nvPr>
        </p:nvSpPr>
        <p:spPr/>
        <p:txBody>
          <a:bodyPr/>
          <a:lstStyle/>
          <a:p>
            <a:r>
              <a:rPr lang="en-US" dirty="0" smtClean="0"/>
              <a:t>Standards Comparison Activity</a:t>
            </a:r>
            <a:endParaRPr lang="en-US" dirty="0"/>
          </a:p>
        </p:txBody>
      </p:sp>
    </p:spTree>
    <p:extLst>
      <p:ext uri="{BB962C8B-B14F-4D97-AF65-F5344CB8AC3E}">
        <p14:creationId xmlns:p14="http://schemas.microsoft.com/office/powerpoint/2010/main" val="1512762383"/>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a:t>1</a:t>
            </a:r>
            <a:r>
              <a:rPr lang="en-US" baseline="30000" dirty="0"/>
              <a:t>st</a:t>
            </a:r>
            <a:r>
              <a:rPr lang="en-US" dirty="0"/>
              <a:t> Grade</a:t>
            </a:r>
          </a:p>
          <a:p>
            <a:r>
              <a:rPr lang="en-US" dirty="0"/>
              <a:t>4</a:t>
            </a:r>
            <a:r>
              <a:rPr lang="en-US" baseline="30000" dirty="0"/>
              <a:t>th</a:t>
            </a:r>
            <a:r>
              <a:rPr lang="en-US" dirty="0"/>
              <a:t> Grade</a:t>
            </a:r>
          </a:p>
          <a:p>
            <a:r>
              <a:rPr lang="en-US" dirty="0"/>
              <a:t>7</a:t>
            </a:r>
            <a:r>
              <a:rPr lang="en-US" baseline="30000" dirty="0"/>
              <a:t>th</a:t>
            </a:r>
            <a:r>
              <a:rPr lang="en-US" dirty="0"/>
              <a:t> Grade</a:t>
            </a:r>
          </a:p>
          <a:p>
            <a:r>
              <a:rPr lang="en-US" dirty="0"/>
              <a:t>Algebra I</a:t>
            </a:r>
          </a:p>
          <a:p>
            <a:r>
              <a:rPr lang="en-US" dirty="0"/>
              <a:t>Integrated Mathematics I</a:t>
            </a:r>
          </a:p>
        </p:txBody>
      </p:sp>
      <p:sp>
        <p:nvSpPr>
          <p:cNvPr id="2" name="Title 1"/>
          <p:cNvSpPr>
            <a:spLocks noGrp="1"/>
          </p:cNvSpPr>
          <p:nvPr>
            <p:ph type="title"/>
          </p:nvPr>
        </p:nvSpPr>
        <p:spPr/>
        <p:txBody>
          <a:bodyPr/>
          <a:lstStyle/>
          <a:p>
            <a:r>
              <a:rPr lang="en-US" dirty="0"/>
              <a:t>What d</a:t>
            </a:r>
            <a:r>
              <a:rPr lang="en-US" dirty="0" smtClean="0"/>
              <a:t>id </a:t>
            </a:r>
            <a:r>
              <a:rPr lang="en-US" dirty="0"/>
              <a:t>you </a:t>
            </a:r>
            <a:r>
              <a:rPr lang="en-US" dirty="0" smtClean="0"/>
              <a:t>Notice</a:t>
            </a:r>
            <a:r>
              <a:rPr lang="en-US" dirty="0"/>
              <a:t>?</a:t>
            </a:r>
          </a:p>
        </p:txBody>
      </p:sp>
    </p:spTree>
    <p:extLst>
      <p:ext uri="{BB962C8B-B14F-4D97-AF65-F5344CB8AC3E}">
        <p14:creationId xmlns:p14="http://schemas.microsoft.com/office/powerpoint/2010/main" val="333505581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000" dirty="0" smtClean="0"/>
              <a:t>Summary of Revisions</a:t>
            </a:r>
            <a:endParaRPr lang="en-US" sz="4000" dirty="0"/>
          </a:p>
        </p:txBody>
      </p:sp>
    </p:spTree>
    <p:extLst>
      <p:ext uri="{BB962C8B-B14F-4D97-AF65-F5344CB8AC3E}">
        <p14:creationId xmlns:p14="http://schemas.microsoft.com/office/powerpoint/2010/main" val="1669596387"/>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effectLst>
                  <a:outerShdw blurRad="38100" dist="38100" dir="2700000" algn="tl">
                    <a:srgbClr val="000000">
                      <a:alpha val="43137"/>
                    </a:srgbClr>
                  </a:outerShdw>
                </a:effectLst>
              </a:rPr>
              <a:t>Revisions </a:t>
            </a:r>
            <a:r>
              <a:rPr lang="en-US" dirty="0">
                <a:effectLst>
                  <a:outerShdw blurRad="38100" dist="38100" dir="2700000" algn="tl">
                    <a:srgbClr val="000000">
                      <a:alpha val="43137"/>
                    </a:srgbClr>
                  </a:outerShdw>
                </a:effectLst>
              </a:rPr>
              <a:t>t</a:t>
            </a:r>
            <a:r>
              <a:rPr lang="en-US" dirty="0" smtClean="0">
                <a:effectLst>
                  <a:outerShdw blurRad="38100" dist="38100" dir="2700000" algn="tl">
                    <a:srgbClr val="000000">
                      <a:alpha val="43137"/>
                    </a:srgbClr>
                  </a:outerShdw>
                </a:effectLst>
              </a:rPr>
              <a:t>o Math Standards</a:t>
            </a:r>
            <a:endParaRPr lang="en-US" dirty="0">
              <a:effectLst>
                <a:outerShdw blurRad="38100" dist="38100" dir="2700000" algn="tl">
                  <a:srgbClr val="000000">
                    <a:alpha val="43137"/>
                  </a:srgbClr>
                </a:outerShdw>
              </a:effectLst>
            </a:endParaRPr>
          </a:p>
        </p:txBody>
      </p:sp>
      <p:sp>
        <p:nvSpPr>
          <p:cNvPr id="8" name="Rounded Rectangle 7"/>
          <p:cNvSpPr/>
          <p:nvPr/>
        </p:nvSpPr>
        <p:spPr>
          <a:xfrm>
            <a:off x="685800" y="1447800"/>
            <a:ext cx="8153400" cy="419100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9" name="Rounded Rectangle 8"/>
          <p:cNvSpPr/>
          <p:nvPr/>
        </p:nvSpPr>
        <p:spPr>
          <a:xfrm>
            <a:off x="285750" y="1905000"/>
            <a:ext cx="1466850" cy="3124200"/>
          </a:xfrm>
          <a:prstGeom prst="roundRect">
            <a:avLst/>
          </a:prstGeom>
          <a:solidFill>
            <a:srgbClr val="C00000"/>
          </a:solidFill>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0" name="TextBox 9"/>
          <p:cNvSpPr txBox="1"/>
          <p:nvPr/>
        </p:nvSpPr>
        <p:spPr>
          <a:xfrm>
            <a:off x="285750" y="2713047"/>
            <a:ext cx="1447800" cy="1508105"/>
          </a:xfrm>
          <a:prstGeom prst="rect">
            <a:avLst/>
          </a:prstGeom>
          <a:noFill/>
        </p:spPr>
        <p:txBody>
          <a:bodyPr wrap="square" rtlCol="0">
            <a:spAutoFit/>
          </a:bodyPr>
          <a:lstStyle/>
          <a:p>
            <a:pPr algn="ctr"/>
            <a:r>
              <a:rPr lang="en-US" sz="2400" dirty="0" smtClean="0">
                <a:solidFill>
                  <a:srgbClr val="FFFFFF"/>
                </a:solidFill>
                <a:ea typeface="Arial" charset="0"/>
                <a:cs typeface="Arial" charset="0"/>
              </a:rPr>
              <a:t>Specific to</a:t>
            </a:r>
          </a:p>
          <a:p>
            <a:pPr algn="ctr"/>
            <a:r>
              <a:rPr lang="en-US" sz="4400" dirty="0" smtClean="0">
                <a:solidFill>
                  <a:srgbClr val="FFFFFF"/>
                </a:solidFill>
                <a:ea typeface="Arial" charset="0"/>
                <a:cs typeface="Arial" charset="0"/>
              </a:rPr>
              <a:t>K-5</a:t>
            </a:r>
            <a:endParaRPr lang="en-US" sz="4400" dirty="0">
              <a:solidFill>
                <a:srgbClr val="FFFFFF"/>
              </a:solidFill>
              <a:ea typeface="Arial" charset="0"/>
              <a:cs typeface="Arial" charset="0"/>
            </a:endParaRPr>
          </a:p>
        </p:txBody>
      </p:sp>
      <p:sp>
        <p:nvSpPr>
          <p:cNvPr id="12" name="TextBox 11"/>
          <p:cNvSpPr txBox="1"/>
          <p:nvPr/>
        </p:nvSpPr>
        <p:spPr>
          <a:xfrm>
            <a:off x="1943100" y="2246055"/>
            <a:ext cx="6705600" cy="1569660"/>
          </a:xfrm>
          <a:prstGeom prst="rect">
            <a:avLst/>
          </a:prstGeom>
          <a:noFill/>
        </p:spPr>
        <p:txBody>
          <a:bodyPr wrap="square" rtlCol="0">
            <a:spAutoFit/>
          </a:bodyPr>
          <a:lstStyle/>
          <a:p>
            <a:pPr marL="457200" indent="-457200">
              <a:buFont typeface="Arial" charset="0"/>
              <a:buChar char="•"/>
            </a:pPr>
            <a:r>
              <a:rPr lang="en-US" sz="3200" dirty="0">
                <a:solidFill>
                  <a:schemeClr val="bg1"/>
                </a:solidFill>
                <a:ea typeface="Arial" charset="0"/>
                <a:cs typeface="Arial" charset="0"/>
              </a:rPr>
              <a:t>Refined for </a:t>
            </a:r>
            <a:r>
              <a:rPr lang="en-US" sz="3200" dirty="0" smtClean="0">
                <a:solidFill>
                  <a:schemeClr val="bg1"/>
                </a:solidFill>
                <a:ea typeface="Arial" charset="0"/>
                <a:cs typeface="Arial" charset="0"/>
              </a:rPr>
              <a:t>clarity</a:t>
            </a:r>
            <a:endParaRPr lang="en-US" sz="3200" dirty="0">
              <a:solidFill>
                <a:schemeClr val="bg1"/>
              </a:solidFill>
              <a:ea typeface="Arial" charset="0"/>
              <a:cs typeface="Arial" charset="0"/>
            </a:endParaRPr>
          </a:p>
          <a:p>
            <a:pPr marL="457200" indent="-457200">
              <a:buFont typeface="Arial" charset="0"/>
              <a:buChar char="•"/>
            </a:pPr>
            <a:r>
              <a:rPr lang="en-US" sz="3200" dirty="0">
                <a:solidFill>
                  <a:schemeClr val="bg1"/>
                </a:solidFill>
                <a:ea typeface="Arial" charset="0"/>
                <a:cs typeface="Arial" charset="0"/>
              </a:rPr>
              <a:t>Increased fluency </a:t>
            </a:r>
            <a:r>
              <a:rPr lang="en-US" sz="3200" dirty="0" smtClean="0">
                <a:solidFill>
                  <a:schemeClr val="bg1"/>
                </a:solidFill>
                <a:ea typeface="Arial" charset="0"/>
                <a:cs typeface="Arial" charset="0"/>
              </a:rPr>
              <a:t>expectations</a:t>
            </a:r>
            <a:endParaRPr lang="en-US" sz="3200" dirty="0">
              <a:solidFill>
                <a:schemeClr val="bg1"/>
              </a:solidFill>
              <a:ea typeface="Arial" charset="0"/>
              <a:cs typeface="Arial" charset="0"/>
            </a:endParaRPr>
          </a:p>
          <a:p>
            <a:pPr marL="457200" indent="-457200">
              <a:buFont typeface="Arial" charset="0"/>
              <a:buChar char="•"/>
            </a:pPr>
            <a:r>
              <a:rPr lang="en-US" sz="3200" dirty="0">
                <a:solidFill>
                  <a:schemeClr val="bg1"/>
                </a:solidFill>
                <a:ea typeface="Arial" charset="0"/>
                <a:cs typeface="Arial" charset="0"/>
              </a:rPr>
              <a:t>Revised examples </a:t>
            </a:r>
          </a:p>
        </p:txBody>
      </p:sp>
    </p:spTree>
    <p:extLst>
      <p:ext uri="{BB962C8B-B14F-4D97-AF65-F5344CB8AC3E}">
        <p14:creationId xmlns:p14="http://schemas.microsoft.com/office/powerpoint/2010/main" val="2766726551"/>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7500" lnSpcReduction="20000"/>
          </a:bodyPr>
          <a:lstStyle/>
          <a:p>
            <a:pPr marL="800100" lvl="1" indent="-457200">
              <a:buFont typeface="Wingdings" panose="05000000000000000000" pitchFamily="2" charset="2"/>
              <a:buChar char="§"/>
            </a:pPr>
            <a:r>
              <a:rPr lang="en-US" sz="2900" b="1" dirty="0" smtClean="0"/>
              <a:t>Most major </a:t>
            </a:r>
            <a:r>
              <a:rPr lang="en-US" sz="2900" b="1" dirty="0"/>
              <a:t>work of the grade </a:t>
            </a:r>
            <a:r>
              <a:rPr lang="en-US" sz="2900" b="1" dirty="0" smtClean="0"/>
              <a:t>remains </a:t>
            </a:r>
            <a:r>
              <a:rPr lang="en-US" sz="2900" b="1" dirty="0"/>
              <a:t>the same  </a:t>
            </a:r>
            <a:endParaRPr lang="en-US" sz="2900" b="1" dirty="0" smtClean="0"/>
          </a:p>
          <a:p>
            <a:pPr marL="800100" lvl="1" indent="-457200">
              <a:buFont typeface="Wingdings" panose="05000000000000000000" pitchFamily="2" charset="2"/>
              <a:buChar char="§"/>
            </a:pPr>
            <a:endParaRPr lang="en-US" sz="2900" dirty="0" smtClean="0">
              <a:solidFill>
                <a:schemeClr val="bg1">
                  <a:lumMod val="65000"/>
                </a:schemeClr>
              </a:solidFill>
            </a:endParaRPr>
          </a:p>
          <a:p>
            <a:pPr marL="800100" lvl="1" indent="-457200">
              <a:buFont typeface="Wingdings" panose="05000000000000000000" pitchFamily="2" charset="2"/>
              <a:buChar char="§"/>
            </a:pPr>
            <a:r>
              <a:rPr lang="en-US" sz="2900" dirty="0">
                <a:solidFill>
                  <a:schemeClr val="bg1">
                    <a:lumMod val="65000"/>
                  </a:schemeClr>
                </a:solidFill>
              </a:rPr>
              <a:t>Supporting and additional work of the grade is combined as supporting work of the grade </a:t>
            </a:r>
          </a:p>
          <a:p>
            <a:pPr marL="800100" lvl="1" indent="-457200">
              <a:buFont typeface="Wingdings" panose="05000000000000000000" pitchFamily="2" charset="2"/>
              <a:buChar char="§"/>
            </a:pPr>
            <a:endParaRPr lang="en-US" sz="2900" dirty="0">
              <a:solidFill>
                <a:schemeClr val="bg1">
                  <a:lumMod val="65000"/>
                </a:schemeClr>
              </a:solidFill>
            </a:endParaRPr>
          </a:p>
          <a:p>
            <a:pPr marL="800100" lvl="1" indent="-457200">
              <a:buFont typeface="Wingdings" panose="05000000000000000000" pitchFamily="2" charset="2"/>
              <a:buChar char="§"/>
            </a:pPr>
            <a:r>
              <a:rPr lang="en-US" sz="2900" dirty="0">
                <a:solidFill>
                  <a:schemeClr val="bg1">
                    <a:lumMod val="65000"/>
                  </a:schemeClr>
                </a:solidFill>
              </a:rPr>
              <a:t>Increased fluency expectations</a:t>
            </a:r>
          </a:p>
          <a:p>
            <a:pPr marL="800100" lvl="1" indent="-457200">
              <a:buFont typeface="Wingdings" panose="05000000000000000000" pitchFamily="2" charset="2"/>
              <a:buChar char="§"/>
            </a:pPr>
            <a:endParaRPr lang="en-US" sz="2900" dirty="0">
              <a:solidFill>
                <a:schemeClr val="bg1">
                  <a:lumMod val="65000"/>
                </a:schemeClr>
              </a:solidFill>
            </a:endParaRPr>
          </a:p>
          <a:p>
            <a:pPr marL="800100" lvl="1" indent="-457200">
              <a:buFont typeface="Wingdings" panose="05000000000000000000" pitchFamily="2" charset="2"/>
              <a:buChar char="§"/>
            </a:pPr>
            <a:r>
              <a:rPr lang="en-US" altLang="en-US" sz="2900" dirty="0">
                <a:solidFill>
                  <a:schemeClr val="bg1">
                    <a:lumMod val="65000"/>
                  </a:schemeClr>
                </a:solidFill>
                <a:cs typeface="Optima"/>
              </a:rPr>
              <a:t>Added/shifted a small number of standards to strengthen coherence across grade levels</a:t>
            </a:r>
          </a:p>
          <a:p>
            <a:pPr marL="800100" lvl="1" indent="-457200">
              <a:buFont typeface="Wingdings" panose="05000000000000000000" pitchFamily="2" charset="2"/>
              <a:buChar char="§"/>
            </a:pPr>
            <a:endParaRPr lang="en-US" altLang="en-US" sz="2900" dirty="0">
              <a:solidFill>
                <a:schemeClr val="bg1">
                  <a:lumMod val="65000"/>
                </a:schemeClr>
              </a:solidFill>
              <a:cs typeface="Optima"/>
            </a:endParaRPr>
          </a:p>
          <a:p>
            <a:pPr marL="800100" lvl="1" indent="-457200">
              <a:buFont typeface="Wingdings" panose="05000000000000000000" pitchFamily="2" charset="2"/>
              <a:buChar char="§"/>
            </a:pPr>
            <a:r>
              <a:rPr lang="en-US" sz="2900" dirty="0">
                <a:solidFill>
                  <a:schemeClr val="bg1">
                    <a:lumMod val="65000"/>
                  </a:schemeClr>
                </a:solidFill>
              </a:rPr>
              <a:t>Revised language to provide clarity and continuity</a:t>
            </a:r>
          </a:p>
          <a:p>
            <a:pPr marL="800100" lvl="1" indent="-457200">
              <a:buFont typeface="Wingdings" panose="05000000000000000000" pitchFamily="2" charset="2"/>
              <a:buChar char="§"/>
            </a:pPr>
            <a:endParaRPr lang="en-US" altLang="en-US" sz="2900" dirty="0">
              <a:solidFill>
                <a:schemeClr val="bg1">
                  <a:lumMod val="65000"/>
                </a:schemeClr>
              </a:solidFill>
              <a:cs typeface="Optima"/>
            </a:endParaRPr>
          </a:p>
          <a:p>
            <a:pPr marL="800100" lvl="1" indent="-457200">
              <a:buFont typeface="Wingdings" panose="05000000000000000000" pitchFamily="2" charset="2"/>
              <a:buChar char="§"/>
            </a:pPr>
            <a:r>
              <a:rPr lang="en-US" altLang="en-US" sz="2900" dirty="0">
                <a:solidFill>
                  <a:schemeClr val="bg1">
                    <a:lumMod val="65000"/>
                  </a:schemeClr>
                </a:solidFill>
                <a:cs typeface="Optima"/>
              </a:rPr>
              <a:t>Highlighted </a:t>
            </a:r>
            <a:r>
              <a:rPr lang="en-US" altLang="en-US" sz="2900" dirty="0" smtClean="0">
                <a:solidFill>
                  <a:schemeClr val="bg1">
                    <a:lumMod val="65000"/>
                  </a:schemeClr>
                </a:solidFill>
                <a:cs typeface="Optima"/>
              </a:rPr>
              <a:t>chart </a:t>
            </a:r>
            <a:r>
              <a:rPr lang="en-US" altLang="en-US" sz="2900" dirty="0">
                <a:solidFill>
                  <a:schemeClr val="bg1">
                    <a:lumMod val="65000"/>
                  </a:schemeClr>
                </a:solidFill>
                <a:cs typeface="Optima"/>
              </a:rPr>
              <a:t>for grade level mastery expectations for </a:t>
            </a:r>
            <a:r>
              <a:rPr lang="en-US" altLang="en-US" sz="2900" dirty="0" smtClean="0">
                <a:solidFill>
                  <a:schemeClr val="bg1">
                    <a:lumMod val="65000"/>
                  </a:schemeClr>
                </a:solidFill>
                <a:cs typeface="Optima"/>
              </a:rPr>
              <a:t>addition, subtraction, multiplication and division</a:t>
            </a:r>
            <a:endParaRPr lang="en-US" sz="1800" dirty="0">
              <a:solidFill>
                <a:schemeClr val="bg1">
                  <a:lumMod val="65000"/>
                </a:schemeClr>
              </a:solidFill>
            </a:endParaRPr>
          </a:p>
          <a:p>
            <a:pPr marL="342900" lvl="1" indent="0">
              <a:buNone/>
            </a:pPr>
            <a:endParaRPr lang="en-US" sz="2900" dirty="0"/>
          </a:p>
          <a:p>
            <a:pPr marL="600075" lvl="1" indent="-257175">
              <a:buFont typeface="Arial" panose="020B0604020202020204" pitchFamily="34" charset="0"/>
              <a:buChar char="•"/>
            </a:pPr>
            <a:endParaRPr lang="en-US" sz="1800" dirty="0"/>
          </a:p>
          <a:p>
            <a:pPr marL="342900" lvl="1" indent="0">
              <a:buNone/>
            </a:pPr>
            <a:endParaRPr lang="en-US" sz="1800" dirty="0"/>
          </a:p>
          <a:p>
            <a:pPr marL="342900" lvl="1" indent="0">
              <a:buNone/>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0" indent="0">
              <a:buNone/>
            </a:pPr>
            <a:endParaRPr lang="en-US" dirty="0"/>
          </a:p>
        </p:txBody>
      </p:sp>
      <p:sp>
        <p:nvSpPr>
          <p:cNvPr id="2" name="Title 1"/>
          <p:cNvSpPr>
            <a:spLocks noGrp="1"/>
          </p:cNvSpPr>
          <p:nvPr>
            <p:ph type="title"/>
          </p:nvPr>
        </p:nvSpPr>
        <p:spPr/>
        <p:txBody>
          <a:bodyPr/>
          <a:lstStyle/>
          <a:p>
            <a:r>
              <a:rPr lang="en-US" dirty="0" smtClean="0"/>
              <a:t>K–5:  Overarching Revisions</a:t>
            </a:r>
            <a:endParaRPr lang="en-US" dirty="0"/>
          </a:p>
        </p:txBody>
      </p:sp>
    </p:spTree>
    <p:extLst>
      <p:ext uri="{BB962C8B-B14F-4D97-AF65-F5344CB8AC3E}">
        <p14:creationId xmlns:p14="http://schemas.microsoft.com/office/powerpoint/2010/main" val="91429028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Message from </a:t>
            </a:r>
            <a:r>
              <a:rPr lang="en-US" dirty="0" smtClean="0"/>
              <a:t/>
            </a:r>
            <a:br>
              <a:rPr lang="en-US" dirty="0" smtClean="0"/>
            </a:br>
            <a:r>
              <a:rPr lang="en-US" dirty="0" smtClean="0"/>
              <a:t>Dr</a:t>
            </a:r>
            <a:r>
              <a:rPr lang="en-US" dirty="0"/>
              <a:t>. Vicki </a:t>
            </a:r>
            <a:r>
              <a:rPr lang="en-US" dirty="0" smtClean="0"/>
              <a:t>Kirk, </a:t>
            </a:r>
            <a:br>
              <a:rPr lang="en-US" dirty="0" smtClean="0"/>
            </a:br>
            <a:r>
              <a:rPr lang="en-US" dirty="0" smtClean="0"/>
              <a:t>Chief </a:t>
            </a:r>
            <a:r>
              <a:rPr lang="en-US" dirty="0"/>
              <a:t>Academic Officer </a:t>
            </a:r>
          </a:p>
        </p:txBody>
      </p:sp>
    </p:spTree>
    <p:extLst>
      <p:ext uri="{BB962C8B-B14F-4D97-AF65-F5344CB8AC3E}">
        <p14:creationId xmlns:p14="http://schemas.microsoft.com/office/powerpoint/2010/main" val="2399652757"/>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55000" lnSpcReduction="20000"/>
          </a:bodyPr>
          <a:lstStyle/>
          <a:p>
            <a:pPr marL="800100" lvl="1" indent="-457200">
              <a:buFont typeface="Wingdings" panose="05000000000000000000" pitchFamily="2" charset="2"/>
              <a:buChar char="§"/>
            </a:pPr>
            <a:r>
              <a:rPr lang="en-US" sz="3600" dirty="0" smtClean="0">
                <a:solidFill>
                  <a:schemeClr val="bg1">
                    <a:lumMod val="65000"/>
                  </a:schemeClr>
                </a:solidFill>
              </a:rPr>
              <a:t>Most major </a:t>
            </a:r>
            <a:r>
              <a:rPr lang="en-US" sz="3600" dirty="0">
                <a:solidFill>
                  <a:schemeClr val="bg1">
                    <a:lumMod val="65000"/>
                  </a:schemeClr>
                </a:solidFill>
              </a:rPr>
              <a:t>work of the grade standards remain the same  </a:t>
            </a:r>
            <a:endParaRPr lang="en-US" sz="3600" dirty="0" smtClean="0">
              <a:solidFill>
                <a:schemeClr val="bg1">
                  <a:lumMod val="65000"/>
                </a:schemeClr>
              </a:solidFill>
            </a:endParaRPr>
          </a:p>
          <a:p>
            <a:pPr marL="800100" lvl="1" indent="-457200">
              <a:buFont typeface="Wingdings" panose="05000000000000000000" pitchFamily="2" charset="2"/>
              <a:buChar char="§"/>
            </a:pPr>
            <a:endParaRPr lang="en-US" sz="3600" dirty="0"/>
          </a:p>
          <a:p>
            <a:pPr marL="800100" lvl="1" indent="-457200">
              <a:buFont typeface="Wingdings" panose="05000000000000000000" pitchFamily="2" charset="2"/>
              <a:buChar char="§"/>
            </a:pPr>
            <a:r>
              <a:rPr lang="en-US" sz="3600" b="1" dirty="0"/>
              <a:t>Supporting and additional work of the grade is combined as supporting work of the grade </a:t>
            </a:r>
          </a:p>
          <a:p>
            <a:pPr marL="800100" lvl="1" indent="-457200">
              <a:buFont typeface="Wingdings" panose="05000000000000000000" pitchFamily="2" charset="2"/>
              <a:buChar char="§"/>
            </a:pPr>
            <a:endParaRPr lang="en-US" sz="3600" dirty="0"/>
          </a:p>
          <a:p>
            <a:pPr marL="800100" lvl="1" indent="-457200">
              <a:buFont typeface="Wingdings" panose="05000000000000000000" pitchFamily="2" charset="2"/>
              <a:buChar char="§"/>
            </a:pPr>
            <a:r>
              <a:rPr lang="en-US" sz="3600" dirty="0" smtClean="0">
                <a:solidFill>
                  <a:schemeClr val="bg1">
                    <a:lumMod val="65000"/>
                  </a:schemeClr>
                </a:solidFill>
              </a:rPr>
              <a:t>Increased fluency expectations</a:t>
            </a:r>
          </a:p>
          <a:p>
            <a:pPr marL="800100" lvl="1" indent="-457200">
              <a:buFont typeface="Wingdings" panose="05000000000000000000" pitchFamily="2" charset="2"/>
              <a:buChar char="§"/>
            </a:pPr>
            <a:endParaRPr lang="en-US" sz="3600" dirty="0" smtClean="0">
              <a:solidFill>
                <a:schemeClr val="bg1">
                  <a:lumMod val="65000"/>
                </a:schemeClr>
              </a:solidFill>
            </a:endParaRPr>
          </a:p>
          <a:p>
            <a:pPr marL="800100" lvl="1" indent="-457200">
              <a:buFont typeface="Wingdings" panose="05000000000000000000" pitchFamily="2" charset="2"/>
              <a:buChar char="§"/>
            </a:pPr>
            <a:r>
              <a:rPr lang="en-US" altLang="en-US" sz="3600" dirty="0" smtClean="0">
                <a:solidFill>
                  <a:schemeClr val="bg1">
                    <a:lumMod val="65000"/>
                  </a:schemeClr>
                </a:solidFill>
                <a:cs typeface="Optima"/>
              </a:rPr>
              <a:t>Added/shifted a small number of standards to strengthen coherence across grade levels</a:t>
            </a:r>
          </a:p>
          <a:p>
            <a:pPr marL="800100" lvl="1" indent="-457200">
              <a:buFont typeface="Wingdings" panose="05000000000000000000" pitchFamily="2" charset="2"/>
              <a:buChar char="§"/>
            </a:pPr>
            <a:endParaRPr lang="en-US" altLang="en-US" sz="3600" dirty="0" smtClean="0">
              <a:solidFill>
                <a:schemeClr val="bg1">
                  <a:lumMod val="65000"/>
                </a:schemeClr>
              </a:solidFill>
              <a:cs typeface="Optima"/>
            </a:endParaRPr>
          </a:p>
          <a:p>
            <a:pPr marL="800100" lvl="1" indent="-457200">
              <a:buFont typeface="Wingdings" panose="05000000000000000000" pitchFamily="2" charset="2"/>
              <a:buChar char="§"/>
            </a:pPr>
            <a:r>
              <a:rPr lang="en-US" sz="3600" dirty="0" smtClean="0">
                <a:solidFill>
                  <a:schemeClr val="bg1">
                    <a:lumMod val="65000"/>
                  </a:schemeClr>
                </a:solidFill>
              </a:rPr>
              <a:t>Revised language to provide clarity and continuity</a:t>
            </a:r>
          </a:p>
          <a:p>
            <a:pPr marL="800100" lvl="1" indent="-457200">
              <a:buFont typeface="Wingdings" panose="05000000000000000000" pitchFamily="2" charset="2"/>
              <a:buChar char="§"/>
            </a:pPr>
            <a:endParaRPr lang="en-US" altLang="en-US" sz="3600" dirty="0" smtClean="0">
              <a:solidFill>
                <a:schemeClr val="bg1">
                  <a:lumMod val="65000"/>
                </a:schemeClr>
              </a:solidFill>
              <a:cs typeface="Optima"/>
            </a:endParaRPr>
          </a:p>
          <a:p>
            <a:pPr marL="800100" lvl="1" indent="-457200">
              <a:buFont typeface="Wingdings" panose="05000000000000000000" pitchFamily="2" charset="2"/>
              <a:buChar char="§"/>
            </a:pPr>
            <a:r>
              <a:rPr lang="en-US" altLang="en-US" sz="3600" dirty="0">
                <a:solidFill>
                  <a:schemeClr val="bg1">
                    <a:lumMod val="65000"/>
                  </a:schemeClr>
                </a:solidFill>
                <a:cs typeface="Optima"/>
              </a:rPr>
              <a:t>Highlighted chart for grade level mastery expectations for addition, subtraction, multiplication and division</a:t>
            </a:r>
            <a:endParaRPr lang="en-US" sz="3600" dirty="0">
              <a:solidFill>
                <a:schemeClr val="bg1">
                  <a:lumMod val="65000"/>
                </a:schemeClr>
              </a:solidFill>
            </a:endParaRPr>
          </a:p>
          <a:p>
            <a:pPr marL="600075" lvl="1" indent="-257175">
              <a:buFont typeface="Arial" panose="020B0604020202020204" pitchFamily="34" charset="0"/>
              <a:buChar char="•"/>
            </a:pPr>
            <a:endParaRPr lang="en-US" sz="1800" dirty="0"/>
          </a:p>
          <a:p>
            <a:pPr marL="342900" lvl="1" indent="0">
              <a:buNone/>
            </a:pPr>
            <a:endParaRPr lang="en-US" sz="1800" dirty="0"/>
          </a:p>
          <a:p>
            <a:pPr marL="342900" lvl="1" indent="0">
              <a:buNone/>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0" indent="0">
              <a:buNone/>
            </a:pPr>
            <a:endParaRPr lang="en-US" dirty="0"/>
          </a:p>
        </p:txBody>
      </p:sp>
      <p:sp>
        <p:nvSpPr>
          <p:cNvPr id="2" name="Title 1"/>
          <p:cNvSpPr>
            <a:spLocks noGrp="1"/>
          </p:cNvSpPr>
          <p:nvPr>
            <p:ph type="title"/>
          </p:nvPr>
        </p:nvSpPr>
        <p:spPr/>
        <p:txBody>
          <a:bodyPr/>
          <a:lstStyle/>
          <a:p>
            <a:r>
              <a:rPr lang="en-US" dirty="0" smtClean="0"/>
              <a:t>K–5:  Overarching Revisions</a:t>
            </a:r>
            <a:endParaRPr lang="en-US" dirty="0"/>
          </a:p>
        </p:txBody>
      </p:sp>
    </p:spTree>
    <p:extLst>
      <p:ext uri="{BB962C8B-B14F-4D97-AF65-F5344CB8AC3E}">
        <p14:creationId xmlns:p14="http://schemas.microsoft.com/office/powerpoint/2010/main" val="732937353"/>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0000" lnSpcReduction="20000"/>
          </a:bodyPr>
          <a:lstStyle/>
          <a:p>
            <a:pPr marL="800100" lvl="1" indent="-457200">
              <a:buFont typeface="Wingdings" panose="05000000000000000000" pitchFamily="2" charset="2"/>
              <a:buChar char="§"/>
            </a:pPr>
            <a:r>
              <a:rPr lang="en-US" sz="2900" dirty="0" smtClean="0">
                <a:solidFill>
                  <a:schemeClr val="bg1">
                    <a:lumMod val="65000"/>
                  </a:schemeClr>
                </a:solidFill>
              </a:rPr>
              <a:t>Most major </a:t>
            </a:r>
            <a:r>
              <a:rPr lang="en-US" sz="2900" dirty="0">
                <a:solidFill>
                  <a:schemeClr val="bg1">
                    <a:lumMod val="65000"/>
                  </a:schemeClr>
                </a:solidFill>
              </a:rPr>
              <a:t>work of the grade standards remain the same  </a:t>
            </a:r>
            <a:endParaRPr lang="en-US" sz="2900" dirty="0" smtClean="0">
              <a:solidFill>
                <a:schemeClr val="bg1">
                  <a:lumMod val="65000"/>
                </a:schemeClr>
              </a:solidFill>
            </a:endParaRPr>
          </a:p>
          <a:p>
            <a:pPr marL="800100" lvl="1" indent="-457200">
              <a:buFont typeface="Wingdings" panose="05000000000000000000" pitchFamily="2" charset="2"/>
              <a:buChar char="§"/>
            </a:pPr>
            <a:endParaRPr lang="en-US" sz="2900" dirty="0"/>
          </a:p>
          <a:p>
            <a:pPr marL="800100" lvl="1" indent="-457200">
              <a:buFont typeface="Wingdings" panose="05000000000000000000" pitchFamily="2" charset="2"/>
              <a:buChar char="§"/>
            </a:pPr>
            <a:r>
              <a:rPr lang="en-US" sz="2800" dirty="0">
                <a:solidFill>
                  <a:schemeClr val="bg1">
                    <a:lumMod val="65000"/>
                  </a:schemeClr>
                </a:solidFill>
              </a:rPr>
              <a:t>Supporting and additional work of the grade is combined as supporting work of the grade </a:t>
            </a:r>
          </a:p>
          <a:p>
            <a:pPr marL="800100" lvl="1" indent="-457200">
              <a:buFont typeface="Wingdings" panose="05000000000000000000" pitchFamily="2" charset="2"/>
              <a:buChar char="§"/>
            </a:pPr>
            <a:endParaRPr lang="en-US" sz="2900" dirty="0"/>
          </a:p>
          <a:p>
            <a:pPr marL="800100" lvl="1" indent="-457200">
              <a:buFont typeface="Wingdings" panose="05000000000000000000" pitchFamily="2" charset="2"/>
              <a:buChar char="§"/>
            </a:pPr>
            <a:r>
              <a:rPr lang="en-US" sz="2800" b="1" dirty="0"/>
              <a:t>Increased fluency expectations</a:t>
            </a:r>
          </a:p>
          <a:p>
            <a:pPr marL="800100" lvl="1" indent="-457200">
              <a:buFont typeface="Wingdings" panose="05000000000000000000" pitchFamily="2" charset="2"/>
              <a:buChar char="§"/>
            </a:pPr>
            <a:endParaRPr lang="en-US" sz="2900" dirty="0" smtClean="0">
              <a:solidFill>
                <a:schemeClr val="bg1">
                  <a:lumMod val="65000"/>
                </a:schemeClr>
              </a:solidFill>
            </a:endParaRPr>
          </a:p>
          <a:p>
            <a:pPr marL="800100" lvl="1" indent="-457200">
              <a:buFont typeface="Wingdings" panose="05000000000000000000" pitchFamily="2" charset="2"/>
              <a:buChar char="§"/>
            </a:pPr>
            <a:r>
              <a:rPr lang="en-US" altLang="en-US" sz="2900" dirty="0" smtClean="0">
                <a:solidFill>
                  <a:schemeClr val="bg1">
                    <a:lumMod val="65000"/>
                  </a:schemeClr>
                </a:solidFill>
                <a:cs typeface="Optima"/>
              </a:rPr>
              <a:t>Added/shifted a small number of standards to strengthen coherence across grade levels</a:t>
            </a:r>
          </a:p>
          <a:p>
            <a:pPr marL="800100" lvl="1" indent="-457200">
              <a:buFont typeface="Wingdings" panose="05000000000000000000" pitchFamily="2" charset="2"/>
              <a:buChar char="§"/>
            </a:pPr>
            <a:endParaRPr lang="en-US" altLang="en-US" sz="2900" dirty="0" smtClean="0">
              <a:solidFill>
                <a:schemeClr val="bg1">
                  <a:lumMod val="65000"/>
                </a:schemeClr>
              </a:solidFill>
              <a:cs typeface="Optima"/>
            </a:endParaRPr>
          </a:p>
          <a:p>
            <a:pPr marL="800100" lvl="1" indent="-457200">
              <a:buFont typeface="Wingdings" panose="05000000000000000000" pitchFamily="2" charset="2"/>
              <a:buChar char="§"/>
            </a:pPr>
            <a:r>
              <a:rPr lang="en-US" sz="2900" dirty="0" smtClean="0">
                <a:solidFill>
                  <a:schemeClr val="bg1">
                    <a:lumMod val="65000"/>
                  </a:schemeClr>
                </a:solidFill>
              </a:rPr>
              <a:t>Revised language to provide clarity and continuity</a:t>
            </a:r>
          </a:p>
          <a:p>
            <a:pPr marL="800100" lvl="1" indent="-457200">
              <a:buFont typeface="Wingdings" panose="05000000000000000000" pitchFamily="2" charset="2"/>
              <a:buChar char="§"/>
            </a:pPr>
            <a:endParaRPr lang="en-US" altLang="en-US" sz="2900" dirty="0" smtClean="0">
              <a:solidFill>
                <a:schemeClr val="bg1">
                  <a:lumMod val="65000"/>
                </a:schemeClr>
              </a:solidFill>
              <a:cs typeface="Optima"/>
            </a:endParaRPr>
          </a:p>
          <a:p>
            <a:pPr marL="800100" lvl="1" indent="-457200">
              <a:buFont typeface="Wingdings" panose="05000000000000000000" pitchFamily="2" charset="2"/>
              <a:buChar char="§"/>
            </a:pPr>
            <a:r>
              <a:rPr lang="en-US" altLang="en-US" sz="2900" dirty="0">
                <a:solidFill>
                  <a:schemeClr val="bg1">
                    <a:lumMod val="65000"/>
                  </a:schemeClr>
                </a:solidFill>
                <a:cs typeface="Optima"/>
              </a:rPr>
              <a:t>Highlighted chart for grade level mastery expectations for addition, subtraction, multiplication and division</a:t>
            </a:r>
            <a:endParaRPr lang="en-US" sz="1800" dirty="0">
              <a:solidFill>
                <a:schemeClr val="bg1">
                  <a:lumMod val="65000"/>
                </a:schemeClr>
              </a:solidFill>
            </a:endParaRPr>
          </a:p>
          <a:p>
            <a:pPr marL="600075" lvl="1" indent="-257175">
              <a:buFont typeface="Arial" panose="020B0604020202020204" pitchFamily="34" charset="0"/>
              <a:buChar char="•"/>
            </a:pPr>
            <a:endParaRPr lang="en-US" sz="1800" dirty="0"/>
          </a:p>
          <a:p>
            <a:pPr marL="342900" lvl="1" indent="0">
              <a:buNone/>
            </a:pPr>
            <a:endParaRPr lang="en-US" sz="1800" dirty="0"/>
          </a:p>
          <a:p>
            <a:pPr marL="342900" lvl="1" indent="0">
              <a:buNone/>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0" indent="0">
              <a:buNone/>
            </a:pPr>
            <a:endParaRPr lang="en-US" dirty="0"/>
          </a:p>
        </p:txBody>
      </p:sp>
      <p:sp>
        <p:nvSpPr>
          <p:cNvPr id="2" name="Title 1"/>
          <p:cNvSpPr>
            <a:spLocks noGrp="1"/>
          </p:cNvSpPr>
          <p:nvPr>
            <p:ph type="title"/>
          </p:nvPr>
        </p:nvSpPr>
        <p:spPr/>
        <p:txBody>
          <a:bodyPr/>
          <a:lstStyle/>
          <a:p>
            <a:r>
              <a:rPr lang="en-US" dirty="0" smtClean="0"/>
              <a:t>K–5:  Overarching Revisions</a:t>
            </a:r>
            <a:endParaRPr lang="en-US" dirty="0"/>
          </a:p>
        </p:txBody>
      </p:sp>
    </p:spTree>
    <p:extLst>
      <p:ext uri="{BB962C8B-B14F-4D97-AF65-F5344CB8AC3E}">
        <p14:creationId xmlns:p14="http://schemas.microsoft.com/office/powerpoint/2010/main" val="1763363804"/>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Sample Revision: K-2</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78523180"/>
              </p:ext>
            </p:extLst>
          </p:nvPr>
        </p:nvGraphicFramePr>
        <p:xfrm>
          <a:off x="228600" y="1162878"/>
          <a:ext cx="8839200" cy="4814659"/>
        </p:xfrm>
        <a:graphic>
          <a:graphicData uri="http://schemas.openxmlformats.org/drawingml/2006/table">
            <a:tbl>
              <a:tblPr/>
              <a:tblGrid>
                <a:gridCol w="1524000"/>
                <a:gridCol w="3581400"/>
                <a:gridCol w="3733800"/>
              </a:tblGrid>
              <a:tr h="454069">
                <a:tc>
                  <a:txBody>
                    <a:bodyPr/>
                    <a:lstStyle/>
                    <a:p>
                      <a:pPr algn="ctr" fontAlgn="b"/>
                      <a:endParaRPr lang="en-US" sz="1200" b="0" i="0" u="none" strike="noStrike" dirty="0">
                        <a:solidFill>
                          <a:srgbClr val="000000"/>
                        </a:solidFill>
                        <a:effectLst/>
                        <a:latin typeface="Arial"/>
                        <a:cs typeface="Arial"/>
                      </a:endParaRPr>
                    </a:p>
                  </a:txBody>
                  <a:tcPr marL="12700" marR="12700" marT="12700" marB="0" anchor="b">
                    <a:lnL>
                      <a:noFill/>
                    </a:lnL>
                    <a:lnR w="6350" cap="flat" cmpd="sng" algn="ctr">
                      <a:solidFill>
                        <a:srgbClr val="000000"/>
                      </a:solidFill>
                      <a:prstDash val="solid"/>
                      <a:round/>
                      <a:headEnd type="none" w="med" len="med"/>
                      <a:tailEnd type="none" w="med" len="med"/>
                    </a:lnR>
                    <a:lnT>
                      <a:noFill/>
                    </a:lnT>
                    <a:lnB>
                      <a:noFill/>
                    </a:lnB>
                  </a:tcPr>
                </a:tc>
                <a:tc gridSpan="2">
                  <a:txBody>
                    <a:bodyPr/>
                    <a:lstStyle/>
                    <a:p>
                      <a:pPr algn="ctr" fontAlgn="ctr"/>
                      <a:r>
                        <a:rPr lang="en-US" sz="1800" b="1" i="0" u="none" strike="noStrike" dirty="0" smtClean="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Increased</a:t>
                      </a:r>
                      <a:r>
                        <a:rPr lang="en-US" sz="1800" b="1" i="0" u="none" strike="noStrike" baseline="0" dirty="0" smtClean="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a:t>
                      </a:r>
                      <a:r>
                        <a:rPr lang="en-US" sz="1800" b="1" i="0" u="none" strike="noStrike" dirty="0" smtClean="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Fluency </a:t>
                      </a:r>
                      <a:r>
                        <a:rPr lang="en-US" sz="18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Expectations</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en-US"/>
                    </a:p>
                  </a:txBody>
                  <a:tcPr/>
                </a:tc>
              </a:tr>
              <a:tr h="454069">
                <a:tc>
                  <a:txBody>
                    <a:bodyPr/>
                    <a:lstStyle/>
                    <a:p>
                      <a:pPr algn="ctr" fontAlgn="b"/>
                      <a:endParaRPr lang="en-US" sz="1200" b="0" i="0" u="none" strike="noStrike">
                        <a:solidFill>
                          <a:srgbClr val="000000"/>
                        </a:solidFill>
                        <a:effectLst/>
                        <a:latin typeface="Arial"/>
                        <a:cs typeface="Arial"/>
                      </a:endParaRPr>
                    </a:p>
                  </a:txBody>
                  <a:tcPr marL="12700" marR="12700" marT="1270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smtClean="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Current Standard</a:t>
                      </a:r>
                      <a:endParaRPr lang="en-US"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endParaRP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600" b="0"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Revised </a:t>
                      </a:r>
                      <a:r>
                        <a:rPr lang="en-US" sz="1600" b="0" i="0" u="none" strike="noStrike" dirty="0" smtClean="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Standard</a:t>
                      </a:r>
                      <a:endParaRPr lang="en-US" sz="1600" b="0"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endParaRP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950552">
                <a:tc>
                  <a:txBody>
                    <a:bodyPr/>
                    <a:lstStyle/>
                    <a:p>
                      <a:pPr algn="ctr" fontAlgn="ctr"/>
                      <a:r>
                        <a:rPr lang="en-US" sz="18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Kindergarten</a:t>
                      </a:r>
                    </a:p>
                    <a:p>
                      <a:pPr algn="ctr" fontAlgn="ctr"/>
                      <a:r>
                        <a:rPr lang="en-US" sz="12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a:t>
                      </a:r>
                    </a:p>
                    <a:p>
                      <a:pPr algn="ctr" fontAlgn="ctr"/>
                      <a:r>
                        <a:rPr lang="en-US" sz="12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600" b="0" i="0" u="none" strike="noStrike" dirty="0" smtClean="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K. OA.5 Fluently add and subtract </a:t>
                      </a:r>
                      <a:r>
                        <a:rPr lang="en-US" sz="1600" b="1" i="0" u="none" strike="noStrike" dirty="0" smtClean="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within </a:t>
                      </a:r>
                      <a:r>
                        <a:rPr lang="en-US" sz="1600" b="1" i="0" u="sng" strike="noStrike" dirty="0" smtClean="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5</a:t>
                      </a:r>
                      <a:r>
                        <a:rPr lang="en-US" sz="1600" b="1" i="0" u="none" strike="noStrike" dirty="0" smtClean="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K.OA.A.5</a:t>
                      </a:r>
                      <a:r>
                        <a:rPr lang="en-US" sz="1600" b="1"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 </a:t>
                      </a:r>
                      <a:r>
                        <a:rPr lang="en-US" sz="1600" b="0"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Fluently add and subtract </a:t>
                      </a:r>
                      <a:r>
                        <a:rPr lang="en-US" sz="1600" b="1"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within </a:t>
                      </a:r>
                      <a:r>
                        <a:rPr lang="en-US" sz="1600" b="1" i="0" u="sng"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10</a:t>
                      </a:r>
                      <a:r>
                        <a:rPr lang="en-US" sz="1600" b="1"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 </a:t>
                      </a:r>
                      <a:r>
                        <a:rPr lang="en-US" sz="1600" b="0"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using mental strategies.</a:t>
                      </a:r>
                      <a:endParaRPr lang="en-US" sz="1600" b="1"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endParaRP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80229">
                <a:tc>
                  <a:txBody>
                    <a:bodyPr/>
                    <a:lstStyle/>
                    <a:p>
                      <a:pPr algn="ctr" fontAlgn="ctr"/>
                      <a:r>
                        <a:rPr lang="en-US" sz="1800" b="0" i="0" u="none" strike="noStrike" dirty="0" smtClean="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First</a:t>
                      </a:r>
                    </a:p>
                    <a:p>
                      <a:pPr algn="ctr" fontAlgn="ctr"/>
                      <a:r>
                        <a:rPr lang="en-US" sz="1800" b="0" i="0" u="none" strike="noStrike" dirty="0" smtClean="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Grade</a:t>
                      </a:r>
                      <a:endParaRPr lang="en-US" sz="18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endParaRPr>
                    </a:p>
                    <a:p>
                      <a:pPr algn="ctr" fontAlgn="ctr"/>
                      <a:r>
                        <a:rPr lang="en-US" sz="12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a:t>
                      </a:r>
                    </a:p>
                    <a:p>
                      <a:pPr algn="ctr" fontAlgn="ctr"/>
                      <a:r>
                        <a:rPr lang="en-US" sz="12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600" b="0"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1.OA.6. Add and subtract within </a:t>
                      </a:r>
                      <a:r>
                        <a:rPr lang="en-US" sz="1600" b="1" i="0" u="sng"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20</a:t>
                      </a:r>
                      <a:r>
                        <a:rPr lang="en-US" sz="1600" b="1"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 </a:t>
                      </a:r>
                      <a:r>
                        <a:rPr lang="en-US" sz="1600" b="0"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demonstrating fluency for addition and subtraction within </a:t>
                      </a:r>
                      <a:r>
                        <a:rPr lang="en-US" sz="1600" b="1" i="0" u="sng" strike="noStrike" dirty="0" smtClean="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10</a:t>
                      </a:r>
                      <a:r>
                        <a:rPr lang="en-US" sz="1600" b="0"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a:t>
                      </a:r>
                      <a:endParaRPr lang="en-US" sz="1600" b="1" i="0" u="sng"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endParaRP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1.OA.C.6 Fluently add and subtract within </a:t>
                      </a:r>
                      <a:r>
                        <a:rPr lang="en-US" sz="1600" b="1" i="0" u="sng"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20</a:t>
                      </a:r>
                      <a:r>
                        <a:rPr lang="en-US" sz="1600" b="0"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 </a:t>
                      </a:r>
                      <a:r>
                        <a:rPr lang="en-US" sz="1600" b="1"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using mental strategies</a:t>
                      </a:r>
                      <a:r>
                        <a:rPr lang="en-US" sz="1600" b="0"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 By the end of </a:t>
                      </a:r>
                      <a:r>
                        <a:rPr lang="en-US" sz="1600" b="0" i="0" u="none" strike="noStrike" dirty="0" smtClean="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Grade 1, </a:t>
                      </a:r>
                      <a:r>
                        <a:rPr lang="en-US" sz="1600" b="0"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know </a:t>
                      </a:r>
                      <a:r>
                        <a:rPr lang="en-US" sz="1600" b="1"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from memory </a:t>
                      </a:r>
                      <a:r>
                        <a:rPr lang="en-US" sz="1600" b="0"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all sums </a:t>
                      </a:r>
                      <a:r>
                        <a:rPr lang="en-US" sz="1600" b="1"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up to </a:t>
                      </a:r>
                      <a:r>
                        <a:rPr lang="en-US" sz="1600" b="1" i="0" u="sng"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10</a:t>
                      </a:r>
                      <a:r>
                        <a:rPr lang="en-US" sz="1600" b="1"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 </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48721">
                <a:tc>
                  <a:txBody>
                    <a:bodyPr/>
                    <a:lstStyle/>
                    <a:p>
                      <a:pPr algn="ctr" fontAlgn="ctr"/>
                      <a:r>
                        <a:rPr lang="en-US" sz="1800" b="0" i="0" u="none" strike="noStrike" dirty="0" smtClean="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Second</a:t>
                      </a:r>
                    </a:p>
                    <a:p>
                      <a:pPr algn="ctr" fontAlgn="ctr"/>
                      <a:r>
                        <a:rPr lang="en-US" sz="1800" b="0" i="0" u="none" strike="noStrike" dirty="0" smtClean="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Grade</a:t>
                      </a:r>
                      <a:endParaRPr lang="en-US" sz="18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endParaRP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600" b="0"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2.OA.2 Fluently add and subtract </a:t>
                      </a:r>
                      <a:r>
                        <a:rPr lang="en-US" sz="1600" b="1"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within </a:t>
                      </a:r>
                      <a:r>
                        <a:rPr lang="en-US" sz="1600" b="1" i="0" u="sng"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20</a:t>
                      </a:r>
                      <a:r>
                        <a:rPr lang="en-US" sz="1600" b="1"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 </a:t>
                      </a:r>
                      <a:r>
                        <a:rPr lang="en-US" sz="1600" b="0"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using mental strategies. By end of Grade 2, know from memory all sums of two one-digit </a:t>
                      </a:r>
                      <a:r>
                        <a:rPr lang="en-US" sz="1600" b="0" i="0" u="none" strike="noStrike" dirty="0" smtClean="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numbers.</a:t>
                      </a:r>
                      <a:endParaRPr lang="en-US" sz="1600" b="0"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endParaRP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2.OA.B.2</a:t>
                      </a:r>
                      <a:r>
                        <a:rPr lang="en-US" sz="1600" b="1"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 </a:t>
                      </a:r>
                      <a:r>
                        <a:rPr lang="en-US" sz="1600" b="0"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Fluently add and subtract </a:t>
                      </a:r>
                      <a:r>
                        <a:rPr lang="en-US" sz="1600" b="1"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within </a:t>
                      </a:r>
                      <a:r>
                        <a:rPr lang="en-US" sz="1600" b="1" i="0" u="sng"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30</a:t>
                      </a:r>
                      <a:r>
                        <a:rPr lang="en-US" sz="1600" b="1"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 </a:t>
                      </a:r>
                      <a:r>
                        <a:rPr lang="en-US" sz="1600" b="0"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using mental strategies. By the end of </a:t>
                      </a:r>
                      <a:r>
                        <a:rPr lang="en-US" sz="1600" b="0" i="0" u="none" strike="noStrike" dirty="0" smtClean="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Grade 2, </a:t>
                      </a:r>
                      <a:r>
                        <a:rPr lang="en-US" sz="1600" b="0"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know from memory all sums of two one-digit numbers </a:t>
                      </a:r>
                      <a:r>
                        <a:rPr lang="en-US" sz="1600" b="1"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and related subtraction facts</a:t>
                      </a:r>
                      <a:r>
                        <a:rPr lang="en-US" sz="1600" b="0"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 </a:t>
                      </a:r>
                      <a:endParaRPr lang="en-US" sz="1600" b="1"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endParaRP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688320432"/>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0000" lnSpcReduction="20000"/>
          </a:bodyPr>
          <a:lstStyle/>
          <a:p>
            <a:pPr marL="800100" lvl="1" indent="-457200">
              <a:buFont typeface="Wingdings" panose="05000000000000000000" pitchFamily="2" charset="2"/>
              <a:buChar char="§"/>
            </a:pPr>
            <a:r>
              <a:rPr lang="en-US" sz="2900" dirty="0" smtClean="0">
                <a:solidFill>
                  <a:schemeClr val="bg1">
                    <a:lumMod val="65000"/>
                  </a:schemeClr>
                </a:solidFill>
              </a:rPr>
              <a:t>Most major </a:t>
            </a:r>
            <a:r>
              <a:rPr lang="en-US" sz="2900" dirty="0">
                <a:solidFill>
                  <a:schemeClr val="bg1">
                    <a:lumMod val="65000"/>
                  </a:schemeClr>
                </a:solidFill>
              </a:rPr>
              <a:t>work of the grade standards remain the same  </a:t>
            </a:r>
            <a:endParaRPr lang="en-US" sz="2900" dirty="0" smtClean="0">
              <a:solidFill>
                <a:schemeClr val="bg1">
                  <a:lumMod val="65000"/>
                </a:schemeClr>
              </a:solidFill>
            </a:endParaRPr>
          </a:p>
          <a:p>
            <a:pPr marL="800100" lvl="1" indent="-457200">
              <a:buFont typeface="Wingdings" panose="05000000000000000000" pitchFamily="2" charset="2"/>
              <a:buChar char="§"/>
            </a:pPr>
            <a:endParaRPr lang="en-US" sz="2900" dirty="0"/>
          </a:p>
          <a:p>
            <a:pPr marL="800100" lvl="1" indent="-457200">
              <a:buFont typeface="Wingdings" panose="05000000000000000000" pitchFamily="2" charset="2"/>
              <a:buChar char="§"/>
            </a:pPr>
            <a:r>
              <a:rPr lang="en-US" sz="2800" dirty="0">
                <a:solidFill>
                  <a:schemeClr val="bg1">
                    <a:lumMod val="65000"/>
                  </a:schemeClr>
                </a:solidFill>
              </a:rPr>
              <a:t>Supporting and additional work of the grade is combined as supporting work of the grade </a:t>
            </a:r>
          </a:p>
          <a:p>
            <a:pPr marL="800100" lvl="1" indent="-457200">
              <a:buFont typeface="Wingdings" panose="05000000000000000000" pitchFamily="2" charset="2"/>
              <a:buChar char="§"/>
            </a:pPr>
            <a:endParaRPr lang="en-US" sz="2900" dirty="0"/>
          </a:p>
          <a:p>
            <a:pPr marL="800100" lvl="1" indent="-457200">
              <a:buFont typeface="Wingdings" panose="05000000000000000000" pitchFamily="2" charset="2"/>
              <a:buChar char="§"/>
            </a:pPr>
            <a:r>
              <a:rPr lang="en-US" sz="2800" dirty="0">
                <a:solidFill>
                  <a:schemeClr val="bg1">
                    <a:lumMod val="65000"/>
                  </a:schemeClr>
                </a:solidFill>
              </a:rPr>
              <a:t>Increased fluency expectations</a:t>
            </a:r>
          </a:p>
          <a:p>
            <a:pPr marL="800100" lvl="1" indent="-457200">
              <a:buFont typeface="Wingdings" panose="05000000000000000000" pitchFamily="2" charset="2"/>
              <a:buChar char="§"/>
            </a:pPr>
            <a:endParaRPr lang="en-US" sz="2900" dirty="0" smtClean="0">
              <a:solidFill>
                <a:schemeClr val="bg1">
                  <a:lumMod val="65000"/>
                </a:schemeClr>
              </a:solidFill>
            </a:endParaRPr>
          </a:p>
          <a:p>
            <a:pPr marL="800100" lvl="1" indent="-457200">
              <a:buFont typeface="Wingdings" panose="05000000000000000000" pitchFamily="2" charset="2"/>
              <a:buChar char="§"/>
            </a:pPr>
            <a:r>
              <a:rPr lang="en-US" altLang="en-US" sz="2800" b="1" dirty="0"/>
              <a:t>Added/shifted a small number of standards to strengthen coherence across grade levels</a:t>
            </a:r>
          </a:p>
          <a:p>
            <a:pPr marL="800100" lvl="1" indent="-457200">
              <a:buFont typeface="Wingdings" panose="05000000000000000000" pitchFamily="2" charset="2"/>
              <a:buChar char="§"/>
            </a:pPr>
            <a:endParaRPr lang="en-US" altLang="en-US" sz="2900" dirty="0" smtClean="0">
              <a:solidFill>
                <a:schemeClr val="bg1">
                  <a:lumMod val="65000"/>
                </a:schemeClr>
              </a:solidFill>
              <a:cs typeface="Optima"/>
            </a:endParaRPr>
          </a:p>
          <a:p>
            <a:pPr marL="800100" lvl="1" indent="-457200">
              <a:buFont typeface="Wingdings" panose="05000000000000000000" pitchFamily="2" charset="2"/>
              <a:buChar char="§"/>
            </a:pPr>
            <a:r>
              <a:rPr lang="en-US" sz="2900" dirty="0" smtClean="0">
                <a:solidFill>
                  <a:schemeClr val="bg1">
                    <a:lumMod val="65000"/>
                  </a:schemeClr>
                </a:solidFill>
              </a:rPr>
              <a:t>Revised language to provide clarity and continuity</a:t>
            </a:r>
          </a:p>
          <a:p>
            <a:pPr marL="800100" lvl="1" indent="-457200">
              <a:buFont typeface="Wingdings" panose="05000000000000000000" pitchFamily="2" charset="2"/>
              <a:buChar char="§"/>
            </a:pPr>
            <a:endParaRPr lang="en-US" altLang="en-US" sz="2900" dirty="0" smtClean="0">
              <a:solidFill>
                <a:schemeClr val="bg1">
                  <a:lumMod val="65000"/>
                </a:schemeClr>
              </a:solidFill>
              <a:cs typeface="Optima"/>
            </a:endParaRPr>
          </a:p>
          <a:p>
            <a:pPr marL="800100" lvl="1" indent="-457200">
              <a:buFont typeface="Wingdings" panose="05000000000000000000" pitchFamily="2" charset="2"/>
              <a:buChar char="§"/>
            </a:pPr>
            <a:r>
              <a:rPr lang="en-US" altLang="en-US" sz="2900" dirty="0">
                <a:solidFill>
                  <a:schemeClr val="bg1">
                    <a:lumMod val="65000"/>
                  </a:schemeClr>
                </a:solidFill>
                <a:cs typeface="Optima"/>
              </a:rPr>
              <a:t>Highlighted chart for grade level mastery expectations for addition, subtraction, multiplication and division</a:t>
            </a:r>
            <a:endParaRPr lang="en-US" sz="1800" dirty="0">
              <a:solidFill>
                <a:schemeClr val="bg1">
                  <a:lumMod val="65000"/>
                </a:schemeClr>
              </a:solidFill>
            </a:endParaRPr>
          </a:p>
          <a:p>
            <a:pPr marL="600075" lvl="1" indent="-257175">
              <a:buFont typeface="Arial" panose="020B0604020202020204" pitchFamily="34" charset="0"/>
              <a:buChar char="•"/>
            </a:pPr>
            <a:endParaRPr lang="en-US" sz="1800" dirty="0"/>
          </a:p>
          <a:p>
            <a:pPr marL="342900" lvl="1" indent="0">
              <a:buNone/>
            </a:pPr>
            <a:endParaRPr lang="en-US" sz="1800" dirty="0"/>
          </a:p>
          <a:p>
            <a:pPr marL="342900" lvl="1" indent="0">
              <a:buNone/>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0" indent="0">
              <a:buNone/>
            </a:pPr>
            <a:endParaRPr lang="en-US" dirty="0"/>
          </a:p>
        </p:txBody>
      </p:sp>
      <p:sp>
        <p:nvSpPr>
          <p:cNvPr id="2" name="Title 1"/>
          <p:cNvSpPr>
            <a:spLocks noGrp="1"/>
          </p:cNvSpPr>
          <p:nvPr>
            <p:ph type="title"/>
          </p:nvPr>
        </p:nvSpPr>
        <p:spPr/>
        <p:txBody>
          <a:bodyPr/>
          <a:lstStyle/>
          <a:p>
            <a:r>
              <a:rPr lang="en-US" dirty="0" smtClean="0"/>
              <a:t>K–5:  Overarching Revisions</a:t>
            </a:r>
            <a:endParaRPr lang="en-US" dirty="0"/>
          </a:p>
        </p:txBody>
      </p:sp>
    </p:spTree>
    <p:extLst>
      <p:ext uri="{BB962C8B-B14F-4D97-AF65-F5344CB8AC3E}">
        <p14:creationId xmlns:p14="http://schemas.microsoft.com/office/powerpoint/2010/main" val="769443488"/>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Sample Revision: K-2</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46503999"/>
              </p:ext>
            </p:extLst>
          </p:nvPr>
        </p:nvGraphicFramePr>
        <p:xfrm>
          <a:off x="152400" y="1169504"/>
          <a:ext cx="8839202" cy="4648200"/>
        </p:xfrm>
        <a:graphic>
          <a:graphicData uri="http://schemas.openxmlformats.org/drawingml/2006/table">
            <a:tbl>
              <a:tblPr/>
              <a:tblGrid>
                <a:gridCol w="1524001"/>
                <a:gridCol w="3588871"/>
                <a:gridCol w="3726330"/>
              </a:tblGrid>
              <a:tr h="633921">
                <a:tc>
                  <a:txBody>
                    <a:bodyPr/>
                    <a:lstStyle/>
                    <a:p>
                      <a:pPr algn="l" fontAlgn="b"/>
                      <a:endParaRPr lang="en-US" sz="1800" b="0" i="0" u="none" strike="noStrike" dirty="0">
                        <a:solidFill>
                          <a:srgbClr val="000000"/>
                        </a:solidFill>
                        <a:effectLst/>
                        <a:latin typeface="Arial"/>
                        <a:cs typeface="Arial"/>
                      </a:endParaRPr>
                    </a:p>
                  </a:txBody>
                  <a:tcPr marL="12700" marR="12700" marT="1270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dirty="0" smtClean="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Current</a:t>
                      </a:r>
                      <a:r>
                        <a:rPr lang="en-US" sz="1800" b="1" i="0" u="none" strike="noStrike" baseline="0" dirty="0" smtClean="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Standard</a:t>
                      </a:r>
                      <a:r>
                        <a:rPr lang="en-US" sz="18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800" b="1" i="0" u="none" strike="noStrike"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Revised Standard</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1266254">
                <a:tc>
                  <a:txBody>
                    <a:bodyPr/>
                    <a:lstStyle/>
                    <a:p>
                      <a:pPr algn="ctr" fontAlgn="ctr"/>
                      <a:r>
                        <a:rPr lang="en-US" sz="18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Kindergarten</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No Current Standard</a:t>
                      </a:r>
                    </a:p>
                    <a:p>
                      <a:pPr algn="ctr" fontAlgn="ctr"/>
                      <a:r>
                        <a:rPr lang="en-US"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a:t>
                      </a:r>
                    </a:p>
                    <a:p>
                      <a:pPr algn="ctr" fontAlgn="ctr"/>
                      <a:r>
                        <a:rPr lang="en-US"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1"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K.MD.B.3</a:t>
                      </a:r>
                      <a:r>
                        <a:rPr lang="en-US" sz="1600" b="0"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 Identify the penny, nickel, dime, and quarter and recognize the value of each. </a:t>
                      </a:r>
                      <a:endParaRPr lang="en-US" sz="1600" b="1"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endParaRPr>
                    </a:p>
                    <a:p>
                      <a:pPr algn="ctr" fontAlgn="ctr"/>
                      <a:r>
                        <a:rPr lang="en-US"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66254">
                <a:tc>
                  <a:txBody>
                    <a:bodyPr/>
                    <a:lstStyle/>
                    <a:p>
                      <a:pPr algn="ctr" fontAlgn="ctr"/>
                      <a:r>
                        <a:rPr lang="en-US" sz="18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First Grade</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No Current Standard</a:t>
                      </a:r>
                    </a:p>
                    <a:p>
                      <a:pPr algn="ctr" fontAlgn="ctr"/>
                      <a:r>
                        <a:rPr lang="en-US"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a:t>
                      </a:r>
                    </a:p>
                    <a:p>
                      <a:pPr algn="ctr" fontAlgn="ctr"/>
                      <a:r>
                        <a:rPr lang="en-US"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1.MD.B.4 </a:t>
                      </a:r>
                      <a:r>
                        <a:rPr lang="en-US"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Count the value of a set of like coins less than one dollar using the ¢ symbol only. </a:t>
                      </a:r>
                      <a:endParaRPr lang="en-US" sz="16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endParaRPr>
                    </a:p>
                    <a:p>
                      <a:pPr algn="ctr" fontAlgn="ctr"/>
                      <a:r>
                        <a:rPr lang="en-US"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81771">
                <a:tc>
                  <a:txBody>
                    <a:bodyPr/>
                    <a:lstStyle/>
                    <a:p>
                      <a:pPr algn="ctr" fontAlgn="ctr"/>
                      <a:r>
                        <a:rPr lang="en-US" sz="18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Second Grade</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600" b="1" i="0" u="none" strike="noStrike" dirty="0" smtClean="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2.MD.8</a:t>
                      </a:r>
                      <a:r>
                        <a:rPr lang="en-US" sz="1600" b="1" i="0" u="none" strike="noStrike" baseline="0" dirty="0" smtClean="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 </a:t>
                      </a:r>
                      <a:r>
                        <a:rPr lang="en-US" sz="1600" b="1" i="0" u="none" strike="noStrike" dirty="0" smtClean="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 </a:t>
                      </a:r>
                      <a:r>
                        <a:rPr lang="en-US" sz="1600" b="0" i="0" u="none" strike="noStrike" dirty="0" smtClean="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Solve </a:t>
                      </a:r>
                      <a:r>
                        <a:rPr lang="en-US" sz="1600" b="1" i="0" u="none" strike="noStrike" dirty="0" smtClean="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word problems </a:t>
                      </a:r>
                      <a:r>
                        <a:rPr lang="en-US" sz="1600" b="0" i="0" u="none" strike="noStrike" dirty="0" smtClean="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involving dollar bills, quarters, dimes, nickels, and pennies, using $ and ¢ symbols appropriately.</a:t>
                      </a:r>
                    </a:p>
                    <a:p>
                      <a:pPr algn="ctr" fontAlgn="ctr"/>
                      <a:r>
                        <a:rPr lang="en-US"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1" i="0" u="none" strike="noStrike" dirty="0" smtClean="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
                      </a:r>
                      <a:br>
                        <a:rPr lang="en-US" sz="1600" b="1" i="0" u="none" strike="noStrike" dirty="0" smtClean="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br>
                      <a:r>
                        <a:rPr lang="en-US" sz="1600" b="1" i="0" u="none" strike="noStrike" dirty="0" smtClean="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2.MD.C.8 </a:t>
                      </a:r>
                      <a:r>
                        <a:rPr lang="en-US" sz="1600" b="0"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Solve </a:t>
                      </a:r>
                      <a:r>
                        <a:rPr lang="en-US" sz="1600" b="1"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contextual problems </a:t>
                      </a:r>
                      <a:r>
                        <a:rPr lang="en-US" sz="1600" b="0"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involving dollar bills, quarters, dimes, nickels, and pennies using ¢ and $ symbols appropriately. </a:t>
                      </a:r>
                      <a:endParaRPr lang="en-US" sz="1600" b="1"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endParaRPr>
                    </a:p>
                  </a:txBody>
                  <a:tcPr marL="12700" marR="12700" marT="1270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84466143"/>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Sample Revision: 3-5</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364425494"/>
              </p:ext>
            </p:extLst>
          </p:nvPr>
        </p:nvGraphicFramePr>
        <p:xfrm>
          <a:off x="152400" y="1152939"/>
          <a:ext cx="8839200" cy="4859100"/>
        </p:xfrm>
        <a:graphic>
          <a:graphicData uri="http://schemas.openxmlformats.org/drawingml/2006/table">
            <a:tbl>
              <a:tblPr/>
              <a:tblGrid>
                <a:gridCol w="762000"/>
                <a:gridCol w="4038600"/>
                <a:gridCol w="4038600"/>
              </a:tblGrid>
              <a:tr h="259121">
                <a:tc>
                  <a:txBody>
                    <a:bodyPr/>
                    <a:lstStyle/>
                    <a:p>
                      <a:pPr algn="l" fontAlgn="b"/>
                      <a:endParaRPr lang="en-US" sz="14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endParaRPr>
                    </a:p>
                  </a:txBody>
                  <a:tcPr marL="8805" marR="8805" marT="8805" marB="0" anchor="b">
                    <a:lnL>
                      <a:noFill/>
                    </a:lnL>
                    <a:lnR w="6350" cap="flat" cmpd="sng" algn="ctr">
                      <a:solidFill>
                        <a:srgbClr val="000000"/>
                      </a:solidFill>
                      <a:prstDash val="solid"/>
                      <a:round/>
                      <a:headEnd type="none" w="med" len="med"/>
                      <a:tailEnd type="none" w="med" len="med"/>
                    </a:lnR>
                    <a:lnT>
                      <a:noFill/>
                    </a:lnT>
                    <a:lnB w="12700" cap="flat" cmpd="sng" algn="ctr">
                      <a:solidFill>
                        <a:scrgbClr r="0" g="0" b="0"/>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Current</a:t>
                      </a:r>
                      <a:r>
                        <a:rPr lang="en-US" sz="1400" b="1" i="0" u="none" strike="noStrike" baseline="0" dirty="0" smtClean="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Standard </a:t>
                      </a:r>
                      <a:endParaRPr lang="en-US" sz="14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endParaRPr>
                    </a:p>
                  </a:txBody>
                  <a:tcPr marL="8805" marR="8805" marT="880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2F2F2"/>
                    </a:solidFill>
                  </a:tcPr>
                </a:tc>
                <a:tc>
                  <a:txBody>
                    <a:bodyPr/>
                    <a:lstStyle/>
                    <a:p>
                      <a:pPr algn="ctr" fontAlgn="ctr"/>
                      <a:r>
                        <a:rPr lang="en-US" sz="1400" b="1" i="0" u="none" strike="noStrike"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Revised </a:t>
                      </a:r>
                      <a:r>
                        <a:rPr lang="en-US" sz="1400" b="1" i="0" u="none" strike="noStrike" dirty="0" smtClean="0">
                          <a:solidFill>
                            <a:schemeClr val="tx1"/>
                          </a:solidFill>
                          <a:effectLst/>
                          <a:latin typeface="Open Sans" panose="020B0606030504020204" pitchFamily="34" charset="0"/>
                          <a:ea typeface="Open Sans" panose="020B0606030504020204" pitchFamily="34" charset="0"/>
                          <a:cs typeface="Open Sans" panose="020B0606030504020204" pitchFamily="34" charset="0"/>
                        </a:rPr>
                        <a:t>Standard</a:t>
                      </a:r>
                      <a:endParaRPr lang="en-US" sz="1400" b="1" i="0" u="none" strike="noStrike"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8805" marR="8805" marT="880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2F2F2"/>
                    </a:solidFill>
                  </a:tcPr>
                </a:tc>
              </a:tr>
              <a:tr h="2287327">
                <a:tc>
                  <a:txBody>
                    <a:bodyPr/>
                    <a:lstStyle/>
                    <a:p>
                      <a:pPr algn="ctr" fontAlgn="ctr"/>
                      <a:r>
                        <a:rPr lang="en-US" sz="14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Fourth Grade</a:t>
                      </a:r>
                    </a:p>
                  </a:txBody>
                  <a:tcPr marL="8805" marR="8805" marT="8805"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2F2F2"/>
                    </a:solidFill>
                  </a:tcPr>
                </a:tc>
                <a:tc>
                  <a:txBody>
                    <a:bodyPr/>
                    <a:lstStyle/>
                    <a:p>
                      <a:pPr algn="ctr" fontAlgn="b"/>
                      <a:r>
                        <a:rPr lang="en-US" sz="14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4.MD.1</a:t>
                      </a:r>
                      <a:r>
                        <a:rPr lang="en-US" sz="14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a:t>
                      </a:r>
                      <a:r>
                        <a:rPr lang="en-US" sz="14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Know relative sizes of measurement units within one system of units including km, m, cm; kg, g; </a:t>
                      </a:r>
                      <a:r>
                        <a:rPr lang="en-US" sz="1400" b="0" i="0" u="none" strike="noStrike" dirty="0" smtClean="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lb, </a:t>
                      </a:r>
                      <a:r>
                        <a:rPr lang="en-US" sz="14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oz.; l, ml; </a:t>
                      </a:r>
                      <a:r>
                        <a:rPr lang="en-US" sz="1400" b="0" i="0" u="none" strike="noStrike" dirty="0" smtClean="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hr, </a:t>
                      </a:r>
                      <a:r>
                        <a:rPr lang="en-US" sz="14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min, sec. Within a single system of measurement, </a:t>
                      </a:r>
                      <a:r>
                        <a:rPr lang="en-US" sz="1400" b="1" i="0" u="sng"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express measurements in a larger unit in terms of a smaller unit. </a:t>
                      </a:r>
                      <a:r>
                        <a:rPr lang="en-US" sz="14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Record measurement equivalents in a two column table. For example, know that 1 ft is 12 times as long as 1 in. Express the length of a 4 ft snake as 48 in. Generate a conversion table for feet and inches listing the number pairs (1, 12), (2, 24), (3, 36</a:t>
                      </a:r>
                      <a:r>
                        <a:rPr lang="en-US" sz="1400" b="0" i="0" u="none" strike="noStrike" dirty="0" smtClean="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a:t>
                      </a:r>
                      <a:endParaRPr lang="en-US" sz="14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endParaRPr>
                    </a:p>
                  </a:txBody>
                  <a:tcPr marL="8805" marR="8805" marT="8805"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4.MD.A.1</a:t>
                      </a:r>
                      <a:r>
                        <a:rPr lang="en-US" sz="14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a:t>
                      </a:r>
                      <a:r>
                        <a:rPr lang="en-US" sz="14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Measure and estimate to determine relative sizes of measurement units within a single system of measurement involving length, liquid volume, and mass/weight of objects using customary and metric units</a:t>
                      </a:r>
                      <a:r>
                        <a:rPr lang="en-US" sz="1400" b="0" i="0" u="none" strike="noStrike" dirty="0" smtClean="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a:t>
                      </a:r>
                      <a:endParaRPr lang="en-US" sz="14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endParaRPr>
                    </a:p>
                  </a:txBody>
                  <a:tcPr marL="8805" marR="8805" marT="8805"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2244214">
                <a:tc>
                  <a:txBody>
                    <a:bodyPr/>
                    <a:lstStyle/>
                    <a:p>
                      <a:pPr algn="ctr" fontAlgn="ctr"/>
                      <a:r>
                        <a:rPr lang="en-US" sz="14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Fifth Grade</a:t>
                      </a:r>
                    </a:p>
                  </a:txBody>
                  <a:tcPr marL="8805" marR="8805" marT="8805"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2F2F2"/>
                    </a:solidFill>
                  </a:tcPr>
                </a:tc>
                <a:tc>
                  <a:txBody>
                    <a:bodyPr/>
                    <a:lstStyle/>
                    <a:p>
                      <a:pPr algn="ctr" fontAlgn="b"/>
                      <a:r>
                        <a:rPr lang="en-US" sz="14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5.MD.1 Convert among different-sized standard measurement units within a given measurement system (e.g., convert 5 cm to 0.05 m), and use these </a:t>
                      </a:r>
                      <a:r>
                        <a:rPr lang="en-US" sz="1400" b="0" i="0" u="none" strike="noStrike" dirty="0" smtClean="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conversions in </a:t>
                      </a:r>
                      <a:r>
                        <a:rPr lang="en-US" sz="14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solving multi-step, real world problems.</a:t>
                      </a:r>
                    </a:p>
                    <a:p>
                      <a:pPr algn="ctr" fontAlgn="ctr"/>
                      <a:r>
                        <a:rPr lang="en-US" sz="14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a:t>
                      </a:r>
                    </a:p>
                  </a:txBody>
                  <a:tcPr marL="8805" marR="8805" marT="8805"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5.MD.A.1</a:t>
                      </a:r>
                      <a:r>
                        <a:rPr lang="en-US" sz="14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a:t>
                      </a:r>
                      <a:r>
                        <a:rPr lang="en-US" sz="14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Convert customary and metric measurement units within a single system by </a:t>
                      </a:r>
                      <a:r>
                        <a:rPr lang="en-US" sz="1400" b="1" i="0" u="sng"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expressing measurements of a larger unit in terms of a smaller unit</a:t>
                      </a:r>
                      <a:r>
                        <a:rPr lang="en-US" sz="1400" b="0" i="0" u="none" strike="noStrike"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 </a:t>
                      </a:r>
                      <a:r>
                        <a:rPr lang="en-US" sz="14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Use these conversions to solve multi-step real world problems involving distances, intervals of time, liquid volumes, masses of objects, and money (including problems involving simple fractions or decimals). For example, 3.6 liters and 4.1 liters can be combined as 7.7 liters or 7700 </a:t>
                      </a:r>
                      <a:r>
                        <a:rPr lang="en-US" sz="1400" b="0" i="0" u="none" strike="noStrike" dirty="0" smtClean="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milliliters. </a:t>
                      </a:r>
                      <a:endParaRPr lang="en-US" sz="14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endParaRPr>
                    </a:p>
                  </a:txBody>
                  <a:tcPr marL="8805" marR="8805" marT="8805"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604542207"/>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0000" lnSpcReduction="20000"/>
          </a:bodyPr>
          <a:lstStyle/>
          <a:p>
            <a:pPr marL="800100" lvl="1" indent="-457200">
              <a:buFont typeface="Wingdings" panose="05000000000000000000" pitchFamily="2" charset="2"/>
              <a:buChar char="§"/>
            </a:pPr>
            <a:r>
              <a:rPr lang="en-US" sz="2900" dirty="0" smtClean="0">
                <a:solidFill>
                  <a:schemeClr val="bg1">
                    <a:lumMod val="65000"/>
                  </a:schemeClr>
                </a:solidFill>
              </a:rPr>
              <a:t>Most major </a:t>
            </a:r>
            <a:r>
              <a:rPr lang="en-US" sz="2900" dirty="0">
                <a:solidFill>
                  <a:schemeClr val="bg1">
                    <a:lumMod val="65000"/>
                  </a:schemeClr>
                </a:solidFill>
              </a:rPr>
              <a:t>work of the grade standards remain the same  </a:t>
            </a:r>
            <a:endParaRPr lang="en-US" sz="2900" dirty="0" smtClean="0">
              <a:solidFill>
                <a:schemeClr val="bg1">
                  <a:lumMod val="65000"/>
                </a:schemeClr>
              </a:solidFill>
            </a:endParaRPr>
          </a:p>
          <a:p>
            <a:pPr marL="800100" lvl="1" indent="-457200">
              <a:buFont typeface="Wingdings" panose="05000000000000000000" pitchFamily="2" charset="2"/>
              <a:buChar char="§"/>
            </a:pPr>
            <a:endParaRPr lang="en-US" sz="2900" dirty="0"/>
          </a:p>
          <a:p>
            <a:pPr marL="800100" lvl="1" indent="-457200">
              <a:buFont typeface="Wingdings" panose="05000000000000000000" pitchFamily="2" charset="2"/>
              <a:buChar char="§"/>
            </a:pPr>
            <a:r>
              <a:rPr lang="en-US" sz="2800" dirty="0">
                <a:solidFill>
                  <a:schemeClr val="bg1">
                    <a:lumMod val="65000"/>
                  </a:schemeClr>
                </a:solidFill>
              </a:rPr>
              <a:t>Supporting and additional work of the grade is combined as supporting work of the grade </a:t>
            </a:r>
          </a:p>
          <a:p>
            <a:pPr marL="800100" lvl="1" indent="-457200">
              <a:buFont typeface="Wingdings" panose="05000000000000000000" pitchFamily="2" charset="2"/>
              <a:buChar char="§"/>
            </a:pPr>
            <a:endParaRPr lang="en-US" sz="2900" dirty="0"/>
          </a:p>
          <a:p>
            <a:pPr marL="800100" lvl="1" indent="-457200">
              <a:buFont typeface="Wingdings" panose="05000000000000000000" pitchFamily="2" charset="2"/>
              <a:buChar char="§"/>
            </a:pPr>
            <a:r>
              <a:rPr lang="en-US" sz="2800" dirty="0">
                <a:solidFill>
                  <a:schemeClr val="bg1">
                    <a:lumMod val="65000"/>
                  </a:schemeClr>
                </a:solidFill>
              </a:rPr>
              <a:t>Increased fluency expectations</a:t>
            </a:r>
          </a:p>
          <a:p>
            <a:pPr marL="800100" lvl="1" indent="-457200">
              <a:buFont typeface="Wingdings" panose="05000000000000000000" pitchFamily="2" charset="2"/>
              <a:buChar char="§"/>
            </a:pPr>
            <a:endParaRPr lang="en-US" sz="2900" dirty="0" smtClean="0">
              <a:solidFill>
                <a:schemeClr val="bg1">
                  <a:lumMod val="65000"/>
                </a:schemeClr>
              </a:solidFill>
            </a:endParaRPr>
          </a:p>
          <a:p>
            <a:pPr marL="800100" lvl="1" indent="-457200">
              <a:buFont typeface="Wingdings" panose="05000000000000000000" pitchFamily="2" charset="2"/>
              <a:buChar char="§"/>
            </a:pPr>
            <a:r>
              <a:rPr lang="en-US" altLang="en-US" sz="2800" dirty="0">
                <a:solidFill>
                  <a:schemeClr val="bg1">
                    <a:lumMod val="65000"/>
                  </a:schemeClr>
                </a:solidFill>
              </a:rPr>
              <a:t>Added/shifted a small number of standards to strengthen coherence across grade levels</a:t>
            </a:r>
          </a:p>
          <a:p>
            <a:pPr marL="800100" lvl="1" indent="-457200">
              <a:buFont typeface="Wingdings" panose="05000000000000000000" pitchFamily="2" charset="2"/>
              <a:buChar char="§"/>
            </a:pPr>
            <a:endParaRPr lang="en-US" altLang="en-US" sz="2900" dirty="0" smtClean="0">
              <a:solidFill>
                <a:schemeClr val="bg1">
                  <a:lumMod val="65000"/>
                </a:schemeClr>
              </a:solidFill>
              <a:cs typeface="Optima"/>
            </a:endParaRPr>
          </a:p>
          <a:p>
            <a:pPr marL="800100" lvl="1" indent="-457200">
              <a:buFont typeface="Wingdings" panose="05000000000000000000" pitchFamily="2" charset="2"/>
              <a:buChar char="§"/>
            </a:pPr>
            <a:r>
              <a:rPr lang="en-US" sz="2800" b="1" dirty="0"/>
              <a:t>Revised language to provide clarity and continuity</a:t>
            </a:r>
          </a:p>
          <a:p>
            <a:pPr marL="800100" lvl="1" indent="-457200">
              <a:buFont typeface="Wingdings" panose="05000000000000000000" pitchFamily="2" charset="2"/>
              <a:buChar char="§"/>
            </a:pPr>
            <a:endParaRPr lang="en-US" altLang="en-US" sz="2900" dirty="0" smtClean="0">
              <a:solidFill>
                <a:schemeClr val="bg1">
                  <a:lumMod val="65000"/>
                </a:schemeClr>
              </a:solidFill>
              <a:cs typeface="Optima"/>
            </a:endParaRPr>
          </a:p>
          <a:p>
            <a:pPr marL="800100" lvl="1" indent="-457200">
              <a:buFont typeface="Wingdings" panose="05000000000000000000" pitchFamily="2" charset="2"/>
              <a:buChar char="§"/>
            </a:pPr>
            <a:r>
              <a:rPr lang="en-US" altLang="en-US" sz="2900" dirty="0">
                <a:solidFill>
                  <a:schemeClr val="bg1">
                    <a:lumMod val="65000"/>
                  </a:schemeClr>
                </a:solidFill>
                <a:cs typeface="Optima"/>
              </a:rPr>
              <a:t>Highlighted chart for grade level mastery expectations for addition, subtraction, multiplication and division</a:t>
            </a:r>
            <a:endParaRPr lang="en-US" sz="1800" dirty="0">
              <a:solidFill>
                <a:schemeClr val="bg1">
                  <a:lumMod val="65000"/>
                </a:schemeClr>
              </a:solidFill>
            </a:endParaRPr>
          </a:p>
          <a:p>
            <a:pPr marL="600075" lvl="1" indent="-257175">
              <a:buFont typeface="Arial" panose="020B0604020202020204" pitchFamily="34" charset="0"/>
              <a:buChar char="•"/>
            </a:pPr>
            <a:endParaRPr lang="en-US" sz="1800" dirty="0"/>
          </a:p>
          <a:p>
            <a:pPr marL="342900" lvl="1" indent="0">
              <a:buNone/>
            </a:pPr>
            <a:endParaRPr lang="en-US" sz="1800" dirty="0"/>
          </a:p>
          <a:p>
            <a:pPr marL="342900" lvl="1" indent="0">
              <a:buNone/>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0" indent="0">
              <a:buNone/>
            </a:pPr>
            <a:endParaRPr lang="en-US" dirty="0"/>
          </a:p>
        </p:txBody>
      </p:sp>
      <p:sp>
        <p:nvSpPr>
          <p:cNvPr id="2" name="Title 1"/>
          <p:cNvSpPr>
            <a:spLocks noGrp="1"/>
          </p:cNvSpPr>
          <p:nvPr>
            <p:ph type="title"/>
          </p:nvPr>
        </p:nvSpPr>
        <p:spPr/>
        <p:txBody>
          <a:bodyPr/>
          <a:lstStyle/>
          <a:p>
            <a:r>
              <a:rPr lang="en-US" dirty="0" smtClean="0"/>
              <a:t>K–5:  Overarching Revisions</a:t>
            </a:r>
            <a:endParaRPr lang="en-US" dirty="0"/>
          </a:p>
        </p:txBody>
      </p:sp>
    </p:spTree>
    <p:extLst>
      <p:ext uri="{BB962C8B-B14F-4D97-AF65-F5344CB8AC3E}">
        <p14:creationId xmlns:p14="http://schemas.microsoft.com/office/powerpoint/2010/main" val="1347098819"/>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ctr">
              <a:buNone/>
            </a:pPr>
            <a:r>
              <a:rPr lang="en-US" b="1" dirty="0" smtClean="0">
                <a:solidFill>
                  <a:srgbClr val="FF0000"/>
                </a:solidFill>
              </a:rPr>
              <a:t>Current </a:t>
            </a:r>
            <a:r>
              <a:rPr lang="en-US" b="1" dirty="0">
                <a:solidFill>
                  <a:srgbClr val="FF0000"/>
                </a:solidFill>
              </a:rPr>
              <a:t>Standard </a:t>
            </a:r>
            <a:endParaRPr lang="en-US" b="1" dirty="0" smtClean="0">
              <a:solidFill>
                <a:srgbClr val="FF0000"/>
              </a:solidFill>
            </a:endParaRPr>
          </a:p>
          <a:p>
            <a:pPr marL="0" indent="0">
              <a:buNone/>
            </a:pPr>
            <a:r>
              <a:rPr lang="en-US" b="1" dirty="0" smtClean="0">
                <a:solidFill>
                  <a:srgbClr val="000000"/>
                </a:solidFill>
              </a:rPr>
              <a:t>2.NBT.3 </a:t>
            </a:r>
            <a:r>
              <a:rPr lang="en-US" dirty="0" smtClean="0">
                <a:solidFill>
                  <a:srgbClr val="000000"/>
                </a:solidFill>
              </a:rPr>
              <a:t>Read and write numbers to 1000 using base-ten numerals, number names, and expanded form.</a:t>
            </a:r>
          </a:p>
          <a:p>
            <a:pPr marL="0" indent="0">
              <a:buNone/>
            </a:pPr>
            <a:endParaRPr lang="en-US" b="1" dirty="0" smtClean="0">
              <a:solidFill>
                <a:srgbClr val="000000"/>
              </a:solidFill>
            </a:endParaRPr>
          </a:p>
          <a:p>
            <a:pPr marL="0" indent="0">
              <a:buNone/>
            </a:pPr>
            <a:endParaRPr lang="en-US" b="1" dirty="0" smtClean="0">
              <a:solidFill>
                <a:srgbClr val="000000"/>
              </a:solidFill>
            </a:endParaRPr>
          </a:p>
          <a:p>
            <a:pPr marL="0" indent="0" algn="ctr">
              <a:buNone/>
            </a:pPr>
            <a:r>
              <a:rPr lang="en-US" b="1" dirty="0" smtClean="0">
                <a:solidFill>
                  <a:srgbClr val="FF0000"/>
                </a:solidFill>
              </a:rPr>
              <a:t>Revised </a:t>
            </a:r>
            <a:r>
              <a:rPr lang="en-US" b="1" dirty="0">
                <a:solidFill>
                  <a:srgbClr val="FF0000"/>
                </a:solidFill>
              </a:rPr>
              <a:t>Standard </a:t>
            </a:r>
          </a:p>
          <a:p>
            <a:pPr marL="0" indent="0">
              <a:buNone/>
            </a:pPr>
            <a:r>
              <a:rPr lang="en-US" b="1" dirty="0"/>
              <a:t>2.NBT.A.3 </a:t>
            </a:r>
            <a:r>
              <a:rPr lang="en-US" dirty="0" smtClean="0"/>
              <a:t>Read and write numbers to 1000 using </a:t>
            </a:r>
            <a:r>
              <a:rPr lang="en-US" b="1" dirty="0" smtClean="0"/>
              <a:t>standard form</a:t>
            </a:r>
            <a:r>
              <a:rPr lang="en-US" dirty="0" smtClean="0"/>
              <a:t>, </a:t>
            </a:r>
            <a:r>
              <a:rPr lang="en-US" b="1" dirty="0" smtClean="0"/>
              <a:t>word form</a:t>
            </a:r>
            <a:r>
              <a:rPr lang="en-US" dirty="0" smtClean="0"/>
              <a:t>, and </a:t>
            </a:r>
            <a:r>
              <a:rPr lang="en-US" dirty="0"/>
              <a:t>expanded form. </a:t>
            </a:r>
          </a:p>
          <a:p>
            <a:pPr marL="0" lvl="1" indent="0" algn="ctr">
              <a:buNone/>
            </a:pPr>
            <a:endParaRPr lang="en-US" sz="2400" b="1" dirty="0"/>
          </a:p>
          <a:p>
            <a:pPr marL="0" indent="0">
              <a:buNone/>
            </a:pPr>
            <a:endParaRPr lang="en-US" dirty="0"/>
          </a:p>
        </p:txBody>
      </p:sp>
      <p:sp>
        <p:nvSpPr>
          <p:cNvPr id="2" name="Title 1"/>
          <p:cNvSpPr>
            <a:spLocks noGrp="1"/>
          </p:cNvSpPr>
          <p:nvPr>
            <p:ph type="title"/>
          </p:nvPr>
        </p:nvSpPr>
        <p:spPr/>
        <p:txBody>
          <a:bodyPr/>
          <a:lstStyle/>
          <a:p>
            <a:r>
              <a:rPr lang="en-US" dirty="0" smtClean="0"/>
              <a:t>Sample Revision: K-2</a:t>
            </a:r>
            <a:endParaRPr lang="en-US" dirty="0"/>
          </a:p>
        </p:txBody>
      </p:sp>
    </p:spTree>
    <p:extLst>
      <p:ext uri="{BB962C8B-B14F-4D97-AF65-F5344CB8AC3E}">
        <p14:creationId xmlns:p14="http://schemas.microsoft.com/office/powerpoint/2010/main" val="2127746479"/>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endParaRPr lang="en-US" b="1" dirty="0">
              <a:solidFill>
                <a:srgbClr val="FF0000"/>
              </a:solidFill>
            </a:endParaRPr>
          </a:p>
          <a:p>
            <a:pPr marL="0" indent="0" algn="ctr">
              <a:buNone/>
            </a:pPr>
            <a:r>
              <a:rPr lang="en-US" b="1" dirty="0" smtClean="0">
                <a:solidFill>
                  <a:srgbClr val="FF0000"/>
                </a:solidFill>
              </a:rPr>
              <a:t>Current </a:t>
            </a:r>
            <a:r>
              <a:rPr lang="en-US" b="1" dirty="0">
                <a:solidFill>
                  <a:srgbClr val="FF0000"/>
                </a:solidFill>
              </a:rPr>
              <a:t>Standard </a:t>
            </a:r>
            <a:endParaRPr lang="en-US" b="1" dirty="0" smtClean="0">
              <a:solidFill>
                <a:srgbClr val="FF0000"/>
              </a:solidFill>
            </a:endParaRPr>
          </a:p>
          <a:p>
            <a:pPr marL="0" indent="0">
              <a:buNone/>
            </a:pPr>
            <a:r>
              <a:rPr lang="en-US" b="1" dirty="0" smtClean="0"/>
              <a:t>4.NBT.A.3 </a:t>
            </a:r>
            <a:r>
              <a:rPr lang="en-US" dirty="0" smtClean="0"/>
              <a:t>Use </a:t>
            </a:r>
            <a:r>
              <a:rPr lang="en-US" dirty="0"/>
              <a:t>place value understanding to round multi-digit whole numbers to any </a:t>
            </a:r>
            <a:r>
              <a:rPr lang="en-US" dirty="0" smtClean="0"/>
              <a:t>place</a:t>
            </a:r>
          </a:p>
          <a:p>
            <a:pPr marL="0" indent="0">
              <a:buNone/>
            </a:pPr>
            <a:endParaRPr lang="en-US" dirty="0" smtClean="0"/>
          </a:p>
          <a:p>
            <a:pPr marL="0" indent="0">
              <a:buNone/>
            </a:pPr>
            <a:endParaRPr lang="en-US" dirty="0" smtClean="0"/>
          </a:p>
          <a:p>
            <a:pPr marL="0" indent="0" algn="ctr">
              <a:buNone/>
            </a:pPr>
            <a:r>
              <a:rPr lang="en-US" b="1" dirty="0" smtClean="0">
                <a:solidFill>
                  <a:srgbClr val="FF0000"/>
                </a:solidFill>
              </a:rPr>
              <a:t>Revised </a:t>
            </a:r>
            <a:r>
              <a:rPr lang="en-US" b="1" dirty="0">
                <a:solidFill>
                  <a:srgbClr val="FF0000"/>
                </a:solidFill>
              </a:rPr>
              <a:t>Standard </a:t>
            </a:r>
          </a:p>
          <a:p>
            <a:pPr marL="0" indent="0">
              <a:buNone/>
            </a:pPr>
            <a:r>
              <a:rPr lang="en-US" b="1" dirty="0" smtClean="0"/>
              <a:t>4.NBT.A.3 </a:t>
            </a:r>
            <a:r>
              <a:rPr lang="en-US" dirty="0" smtClean="0"/>
              <a:t>Round </a:t>
            </a:r>
            <a:r>
              <a:rPr lang="en-US" dirty="0"/>
              <a:t>multi-digit whole numbers to any place </a:t>
            </a:r>
            <a:r>
              <a:rPr lang="en-US" b="1" dirty="0"/>
              <a:t>(up to and including </a:t>
            </a:r>
            <a:r>
              <a:rPr lang="en-US" b="1" dirty="0" smtClean="0"/>
              <a:t>the hundred-thousand </a:t>
            </a:r>
            <a:r>
              <a:rPr lang="en-US" b="1" dirty="0"/>
              <a:t>place) </a:t>
            </a:r>
            <a:r>
              <a:rPr lang="en-US" dirty="0"/>
              <a:t>using understanding of place value.</a:t>
            </a:r>
          </a:p>
        </p:txBody>
      </p:sp>
      <p:sp>
        <p:nvSpPr>
          <p:cNvPr id="2" name="Title 1"/>
          <p:cNvSpPr>
            <a:spLocks noGrp="1"/>
          </p:cNvSpPr>
          <p:nvPr>
            <p:ph type="title"/>
          </p:nvPr>
        </p:nvSpPr>
        <p:spPr/>
        <p:txBody>
          <a:bodyPr/>
          <a:lstStyle/>
          <a:p>
            <a:r>
              <a:rPr lang="en-US" dirty="0" smtClean="0"/>
              <a:t>Sample Revision: 3-5</a:t>
            </a:r>
            <a:endParaRPr lang="en-US" dirty="0"/>
          </a:p>
        </p:txBody>
      </p:sp>
    </p:spTree>
    <p:extLst>
      <p:ext uri="{BB962C8B-B14F-4D97-AF65-F5344CB8AC3E}">
        <p14:creationId xmlns:p14="http://schemas.microsoft.com/office/powerpoint/2010/main" val="781787851"/>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0000" lnSpcReduction="20000"/>
          </a:bodyPr>
          <a:lstStyle/>
          <a:p>
            <a:pPr marL="800100" lvl="1" indent="-457200">
              <a:buFont typeface="Wingdings" panose="05000000000000000000" pitchFamily="2" charset="2"/>
              <a:buChar char="§"/>
            </a:pPr>
            <a:r>
              <a:rPr lang="en-US" sz="2900" dirty="0" smtClean="0">
                <a:solidFill>
                  <a:schemeClr val="bg1">
                    <a:lumMod val="65000"/>
                  </a:schemeClr>
                </a:solidFill>
              </a:rPr>
              <a:t>Most major </a:t>
            </a:r>
            <a:r>
              <a:rPr lang="en-US" sz="2900" dirty="0">
                <a:solidFill>
                  <a:schemeClr val="bg1">
                    <a:lumMod val="65000"/>
                  </a:schemeClr>
                </a:solidFill>
              </a:rPr>
              <a:t>work of the grade standards remain the same  </a:t>
            </a:r>
            <a:endParaRPr lang="en-US" sz="2900" dirty="0" smtClean="0">
              <a:solidFill>
                <a:schemeClr val="bg1">
                  <a:lumMod val="65000"/>
                </a:schemeClr>
              </a:solidFill>
            </a:endParaRPr>
          </a:p>
          <a:p>
            <a:pPr marL="800100" lvl="1" indent="-457200">
              <a:buFont typeface="Wingdings" panose="05000000000000000000" pitchFamily="2" charset="2"/>
              <a:buChar char="§"/>
            </a:pPr>
            <a:endParaRPr lang="en-US" sz="2900" dirty="0"/>
          </a:p>
          <a:p>
            <a:pPr marL="800100" lvl="1" indent="-457200">
              <a:buFont typeface="Wingdings" panose="05000000000000000000" pitchFamily="2" charset="2"/>
              <a:buChar char="§"/>
            </a:pPr>
            <a:r>
              <a:rPr lang="en-US" sz="2800" dirty="0">
                <a:solidFill>
                  <a:schemeClr val="bg1">
                    <a:lumMod val="65000"/>
                  </a:schemeClr>
                </a:solidFill>
              </a:rPr>
              <a:t>Supporting and additional work of the grade is combined as supporting work of the grade </a:t>
            </a:r>
          </a:p>
          <a:p>
            <a:pPr marL="800100" lvl="1" indent="-457200">
              <a:buFont typeface="Wingdings" panose="05000000000000000000" pitchFamily="2" charset="2"/>
              <a:buChar char="§"/>
            </a:pPr>
            <a:endParaRPr lang="en-US" sz="2900" dirty="0"/>
          </a:p>
          <a:p>
            <a:pPr marL="800100" lvl="1" indent="-457200">
              <a:buFont typeface="Wingdings" panose="05000000000000000000" pitchFamily="2" charset="2"/>
              <a:buChar char="§"/>
            </a:pPr>
            <a:r>
              <a:rPr lang="en-US" sz="2800" dirty="0">
                <a:solidFill>
                  <a:schemeClr val="bg1">
                    <a:lumMod val="65000"/>
                  </a:schemeClr>
                </a:solidFill>
              </a:rPr>
              <a:t>Increased fluency expectations</a:t>
            </a:r>
          </a:p>
          <a:p>
            <a:pPr marL="800100" lvl="1" indent="-457200">
              <a:buFont typeface="Wingdings" panose="05000000000000000000" pitchFamily="2" charset="2"/>
              <a:buChar char="§"/>
            </a:pPr>
            <a:endParaRPr lang="en-US" sz="2900" dirty="0" smtClean="0">
              <a:solidFill>
                <a:schemeClr val="bg1">
                  <a:lumMod val="65000"/>
                </a:schemeClr>
              </a:solidFill>
            </a:endParaRPr>
          </a:p>
          <a:p>
            <a:pPr marL="800100" lvl="1" indent="-457200">
              <a:buFont typeface="Wingdings" panose="05000000000000000000" pitchFamily="2" charset="2"/>
              <a:buChar char="§"/>
            </a:pPr>
            <a:r>
              <a:rPr lang="en-US" altLang="en-US" sz="2800" dirty="0">
                <a:solidFill>
                  <a:schemeClr val="bg1">
                    <a:lumMod val="65000"/>
                  </a:schemeClr>
                </a:solidFill>
              </a:rPr>
              <a:t>Added/shifted a small number of standards to strengthen coherence across grade levels</a:t>
            </a:r>
          </a:p>
          <a:p>
            <a:pPr marL="800100" lvl="1" indent="-457200">
              <a:buFont typeface="Wingdings" panose="05000000000000000000" pitchFamily="2" charset="2"/>
              <a:buChar char="§"/>
            </a:pPr>
            <a:endParaRPr lang="en-US" altLang="en-US" sz="2900" dirty="0" smtClean="0">
              <a:solidFill>
                <a:schemeClr val="bg1">
                  <a:lumMod val="65000"/>
                </a:schemeClr>
              </a:solidFill>
              <a:cs typeface="Optima"/>
            </a:endParaRPr>
          </a:p>
          <a:p>
            <a:pPr marL="800100" lvl="1" indent="-457200">
              <a:buFont typeface="Wingdings" panose="05000000000000000000" pitchFamily="2" charset="2"/>
              <a:buChar char="§"/>
            </a:pPr>
            <a:r>
              <a:rPr lang="en-US" sz="2800" dirty="0">
                <a:solidFill>
                  <a:schemeClr val="bg1">
                    <a:lumMod val="65000"/>
                  </a:schemeClr>
                </a:solidFill>
              </a:rPr>
              <a:t>Revised language to provide clarity and continuity</a:t>
            </a:r>
          </a:p>
          <a:p>
            <a:pPr marL="800100" lvl="1" indent="-457200">
              <a:buFont typeface="Wingdings" panose="05000000000000000000" pitchFamily="2" charset="2"/>
              <a:buChar char="§"/>
            </a:pPr>
            <a:endParaRPr lang="en-US" altLang="en-US" sz="2900" dirty="0" smtClean="0">
              <a:solidFill>
                <a:schemeClr val="bg1">
                  <a:lumMod val="65000"/>
                </a:schemeClr>
              </a:solidFill>
              <a:cs typeface="Optima"/>
            </a:endParaRPr>
          </a:p>
          <a:p>
            <a:pPr marL="800100" lvl="1" indent="-457200">
              <a:buFont typeface="Wingdings" panose="05000000000000000000" pitchFamily="2" charset="2"/>
              <a:buChar char="§"/>
            </a:pPr>
            <a:r>
              <a:rPr lang="en-US" altLang="en-US" sz="2800" b="1" dirty="0"/>
              <a:t>Highlighted chart for grade level mastery expectations for addition, subtraction, multiplication and division</a:t>
            </a:r>
            <a:endParaRPr lang="en-US" sz="2800" b="1" dirty="0"/>
          </a:p>
          <a:p>
            <a:pPr marL="600075" lvl="1" indent="-257175">
              <a:buFont typeface="Arial" panose="020B0604020202020204" pitchFamily="34" charset="0"/>
              <a:buChar char="•"/>
            </a:pPr>
            <a:endParaRPr lang="en-US" sz="1800" dirty="0"/>
          </a:p>
          <a:p>
            <a:pPr marL="342900" lvl="1" indent="0">
              <a:buNone/>
            </a:pPr>
            <a:endParaRPr lang="en-US" sz="1800" dirty="0"/>
          </a:p>
          <a:p>
            <a:pPr marL="342900" lvl="1" indent="0">
              <a:buNone/>
            </a:pPr>
            <a:endParaRPr lang="en-US" sz="1800" dirty="0"/>
          </a:p>
          <a:p>
            <a:pPr marL="600075" lvl="1" indent="-257175">
              <a:buFont typeface="Arial" panose="020B0604020202020204" pitchFamily="34" charset="0"/>
              <a:buChar char="•"/>
            </a:pPr>
            <a:endParaRPr lang="en-US" sz="1800" dirty="0"/>
          </a:p>
          <a:p>
            <a:pPr marL="600075" lvl="1" indent="-257175">
              <a:buFont typeface="Arial" panose="020B0604020202020204" pitchFamily="34" charset="0"/>
              <a:buChar char="•"/>
            </a:pPr>
            <a:endParaRPr lang="en-US" sz="1800" dirty="0"/>
          </a:p>
          <a:p>
            <a:pPr marL="0" indent="0">
              <a:buNone/>
            </a:pPr>
            <a:endParaRPr lang="en-US" dirty="0"/>
          </a:p>
        </p:txBody>
      </p:sp>
      <p:sp>
        <p:nvSpPr>
          <p:cNvPr id="2" name="Title 1"/>
          <p:cNvSpPr>
            <a:spLocks noGrp="1"/>
          </p:cNvSpPr>
          <p:nvPr>
            <p:ph type="title"/>
          </p:nvPr>
        </p:nvSpPr>
        <p:spPr/>
        <p:txBody>
          <a:bodyPr/>
          <a:lstStyle/>
          <a:p>
            <a:r>
              <a:rPr lang="en-US" dirty="0" smtClean="0"/>
              <a:t>K–5:  Overarching Revisions</a:t>
            </a:r>
            <a:endParaRPr lang="en-US" dirty="0"/>
          </a:p>
        </p:txBody>
      </p:sp>
    </p:spTree>
    <p:extLst>
      <p:ext uri="{BB962C8B-B14F-4D97-AF65-F5344CB8AC3E}">
        <p14:creationId xmlns:p14="http://schemas.microsoft.com/office/powerpoint/2010/main" val="53596635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0.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3.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4.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5.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6.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7.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8.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9.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0.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3.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4.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5.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6.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7.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8.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9.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3.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30.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3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3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33.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34.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35.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36.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37.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38.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39.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4.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40.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4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4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43.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44.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45.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46.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47.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48.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49.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5.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50.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5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5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53.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54.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55.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56.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57.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58.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59.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6.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60.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6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6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63.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64.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65.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66.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67.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68.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69.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7.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70.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7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7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73.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74.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75.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76.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77.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78.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79.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8.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80.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8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8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83.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84.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85.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86.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9.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heme/theme1.xml><?xml version="1.0" encoding="utf-8"?>
<a:theme xmlns:a="http://schemas.openxmlformats.org/drawingml/2006/main" name="TDOE Template - Editing">
  <a:themeElements>
    <a:clrScheme name="Theme Colors for TDOE">
      <a:dk1>
        <a:srgbClr val="1B365D"/>
      </a:dk1>
      <a:lt1>
        <a:srgbClr val="FFFFFF"/>
      </a:lt1>
      <a:dk2>
        <a:srgbClr val="6E7073"/>
      </a:dk2>
      <a:lt2>
        <a:srgbClr val="EEEEEE"/>
      </a:lt2>
      <a:accent1>
        <a:srgbClr val="000000"/>
      </a:accent1>
      <a:accent2>
        <a:srgbClr val="174A7C"/>
      </a:accent2>
      <a:accent3>
        <a:srgbClr val="2DCCD3"/>
      </a:accent3>
      <a:accent4>
        <a:srgbClr val="D2D755"/>
      </a:accent4>
      <a:accent5>
        <a:srgbClr val="E87722"/>
      </a:accent5>
      <a:accent6>
        <a:srgbClr val="5D7975"/>
      </a:accent6>
      <a:hlink>
        <a:srgbClr val="0000FF"/>
      </a:hlink>
      <a:folHlink>
        <a:srgbClr val="800080"/>
      </a:folHlink>
    </a:clrScheme>
    <a:fontScheme name="Primary Fonts - Permian Slab and Open Sans">
      <a:majorFont>
        <a:latin typeface="PermianSlabSerifTypeface"/>
        <a:ea typeface=""/>
        <a:cs typeface=""/>
      </a:majorFont>
      <a:minorFont>
        <a:latin typeface="Open Sans"/>
        <a:ea typeface=""/>
        <a:cs typeface=""/>
      </a:minorFont>
    </a:fontScheme>
    <a:fmtScheme name="Composite">
      <a:fillStyleLst>
        <a:solidFill>
          <a:schemeClr val="phClr"/>
        </a:solidFill>
        <a:gradFill rotWithShape="1">
          <a:gsLst>
            <a:gs pos="0">
              <a:schemeClr val="phClr">
                <a:tint val="50000"/>
                <a:shade val="95000"/>
                <a:satMod val="300000"/>
              </a:schemeClr>
            </a:gs>
            <a:gs pos="12000">
              <a:schemeClr val="phClr">
                <a:tint val="50000"/>
                <a:shade val="90000"/>
                <a:satMod val="250000"/>
              </a:schemeClr>
            </a:gs>
            <a:gs pos="100000">
              <a:schemeClr val="phClr">
                <a:tint val="85000"/>
                <a:shade val="75000"/>
                <a:satMod val="150000"/>
              </a:schemeClr>
            </a:gs>
          </a:gsLst>
          <a:lin ang="16200000" scaled="1"/>
        </a:gradFill>
        <a:gradFill rotWithShape="1">
          <a:gsLst>
            <a:gs pos="0">
              <a:schemeClr val="phClr">
                <a:tint val="75000"/>
                <a:shade val="95000"/>
                <a:satMod val="175000"/>
              </a:schemeClr>
            </a:gs>
            <a:gs pos="12000">
              <a:schemeClr val="phClr">
                <a:tint val="90000"/>
                <a:shade val="90000"/>
                <a:satMod val="150000"/>
              </a:schemeClr>
            </a:gs>
            <a:gs pos="100000">
              <a:schemeClr val="phClr">
                <a:tint val="100000"/>
                <a:shade val="75000"/>
                <a:satMod val="150000"/>
              </a:schemeClr>
            </a:gs>
          </a:gsLst>
          <a:lin ang="16200000" scaled="1"/>
        </a:gradFill>
      </a:fillStyleLst>
      <a:lnStyleLst>
        <a:ln w="9525" cap="flat" cmpd="sng" algn="ctr">
          <a:solidFill>
            <a:schemeClr val="phClr">
              <a:shade val="95000"/>
              <a:satMod val="105000"/>
            </a:scheme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scene3d>
            <a:camera prst="orthographicFront">
              <a:rot lat="0" lon="0" rev="0"/>
            </a:camera>
            <a:lightRig rig="freezing" dir="t">
              <a:rot lat="0" lon="0" rev="6000000"/>
            </a:lightRig>
          </a:scene3d>
          <a:sp3d contourW="12700" prstMaterial="dkEdge">
            <a:bevelT w="44450" h="25400"/>
            <a:contourClr>
              <a:schemeClr val="phClr">
                <a:shade val="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PowerPoint B">
  <a:themeElements>
    <a:clrScheme name="Brand Colors">
      <a:dk1>
        <a:sysClr val="windowText" lastClr="000000"/>
      </a:dk1>
      <a:lt1>
        <a:sysClr val="window" lastClr="FFFFFF"/>
      </a:lt1>
      <a:dk2>
        <a:srgbClr val="1B365D"/>
      </a:dk2>
      <a:lt2>
        <a:srgbClr val="FF0F00"/>
      </a:lt2>
      <a:accent1>
        <a:srgbClr val="2DCCD3"/>
      </a:accent1>
      <a:accent2>
        <a:srgbClr val="D2D755"/>
      </a:accent2>
      <a:accent3>
        <a:srgbClr val="E87722"/>
      </a:accent3>
      <a:accent4>
        <a:srgbClr val="7C2529"/>
      </a:accent4>
      <a:accent5>
        <a:srgbClr val="666666"/>
      </a:accent5>
      <a:accent6>
        <a:srgbClr val="E6D395"/>
      </a:accent6>
      <a:hlink>
        <a:srgbClr val="131E29"/>
      </a:hlink>
      <a:folHlink>
        <a:srgbClr val="CBC4B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3.xml><?xml version="1.0" encoding="utf-8"?>
<a:theme xmlns:a="http://schemas.openxmlformats.org/drawingml/2006/main" name="2_PowerPoint B">
  <a:themeElements>
    <a:clrScheme name="Brand Colors">
      <a:dk1>
        <a:sysClr val="windowText" lastClr="000000"/>
      </a:dk1>
      <a:lt1>
        <a:sysClr val="window" lastClr="FFFFFF"/>
      </a:lt1>
      <a:dk2>
        <a:srgbClr val="1B365D"/>
      </a:dk2>
      <a:lt2>
        <a:srgbClr val="FF0F00"/>
      </a:lt2>
      <a:accent1>
        <a:srgbClr val="2DCCD3"/>
      </a:accent1>
      <a:accent2>
        <a:srgbClr val="D2D755"/>
      </a:accent2>
      <a:accent3>
        <a:srgbClr val="E87722"/>
      </a:accent3>
      <a:accent4>
        <a:srgbClr val="7C2529"/>
      </a:accent4>
      <a:accent5>
        <a:srgbClr val="666666"/>
      </a:accent5>
      <a:accent6>
        <a:srgbClr val="E6D395"/>
      </a:accent6>
      <a:hlink>
        <a:srgbClr val="131E29"/>
      </a:hlink>
      <a:folHlink>
        <a:srgbClr val="CBC4B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6925F3602B27B4F8F99DC394740D482" ma:contentTypeVersion="2" ma:contentTypeDescription="Create a new document." ma:contentTypeScope="" ma:versionID="75185acb001b7fe398ad995ecf0a09c6">
  <xsd:schema xmlns:xsd="http://www.w3.org/2001/XMLSchema" xmlns:xs="http://www.w3.org/2001/XMLSchema" xmlns:p="http://schemas.microsoft.com/office/2006/metadata/properties" xmlns:ns2="4f471db0-8e13-4da6-917c-c8b649b60ab5" targetNamespace="http://schemas.microsoft.com/office/2006/metadata/properties" ma:root="true" ma:fieldsID="df4f3801f21a8f89743393fa0e61e976" ns2:_="">
    <xsd:import namespace="4f471db0-8e13-4da6-917c-c8b649b60ab5"/>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f471db0-8e13-4da6-917c-c8b649b60ab5"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BF8F3F8-4681-4E4B-9E53-7BA4D04A6743}"/>
</file>

<file path=customXml/itemProps2.xml><?xml version="1.0" encoding="utf-8"?>
<ds:datastoreItem xmlns:ds="http://schemas.openxmlformats.org/officeDocument/2006/customXml" ds:itemID="{7228C907-4F55-4909-9054-E63DD5C2D99F}"/>
</file>

<file path=customXml/itemProps3.xml><?xml version="1.0" encoding="utf-8"?>
<ds:datastoreItem xmlns:ds="http://schemas.openxmlformats.org/officeDocument/2006/customXml" ds:itemID="{1F910491-5CC2-46C7-ACC8-04F89EAA0538}"/>
</file>

<file path=docProps/app.xml><?xml version="1.0" encoding="utf-8"?>
<Properties xmlns="http://schemas.openxmlformats.org/officeDocument/2006/extended-properties" xmlns:vt="http://schemas.openxmlformats.org/officeDocument/2006/docPropsVTypes">
  <Template>TDOE-PowerPoint-Template-Basic</Template>
  <TotalTime>7141</TotalTime>
  <Words>18694</Words>
  <Application>Microsoft Office PowerPoint</Application>
  <PresentationFormat>On-screen Show (4:3)</PresentationFormat>
  <Paragraphs>2424</Paragraphs>
  <Slides>164</Slides>
  <Notes>158</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164</vt:i4>
      </vt:variant>
    </vt:vector>
  </HeadingPairs>
  <TitlesOfParts>
    <vt:vector size="174" baseType="lpstr">
      <vt:lpstr>Arial</vt:lpstr>
      <vt:lpstr>Calibri</vt:lpstr>
      <vt:lpstr>Courier New</vt:lpstr>
      <vt:lpstr>Open Sans</vt:lpstr>
      <vt:lpstr>Optima</vt:lpstr>
      <vt:lpstr>PermianSlabSerifTypeface</vt:lpstr>
      <vt:lpstr>Wingdings</vt:lpstr>
      <vt:lpstr>TDOE Template - Editing</vt:lpstr>
      <vt:lpstr>PowerPoint B</vt:lpstr>
      <vt:lpstr>2_PowerPoint B</vt:lpstr>
      <vt:lpstr>District Team Training</vt:lpstr>
      <vt:lpstr>Welcome &amp; Introductions</vt:lpstr>
      <vt:lpstr>Agenda</vt:lpstr>
      <vt:lpstr>Meeting Norms</vt:lpstr>
      <vt:lpstr>Today’s Objectives </vt:lpstr>
      <vt:lpstr>Today’s Objectives </vt:lpstr>
      <vt:lpstr>Focus of the Work</vt:lpstr>
      <vt:lpstr>Your Role</vt:lpstr>
      <vt:lpstr>A Message from  Dr. Vicki Kirk,  Chief Academic Officer </vt:lpstr>
      <vt:lpstr>Delivery Framework for Professional Learning</vt:lpstr>
      <vt:lpstr>Training Structure – District Teams</vt:lpstr>
      <vt:lpstr>Training Structure – Principals and Teachers</vt:lpstr>
      <vt:lpstr>Tennessee Academic Standards 2016-17</vt:lpstr>
      <vt:lpstr>Focus of the Work</vt:lpstr>
      <vt:lpstr>Standards Review Process </vt:lpstr>
      <vt:lpstr>Educator Advisory Team Members</vt:lpstr>
      <vt:lpstr>Standards and Assessment Timeline </vt:lpstr>
      <vt:lpstr>Standards Revision Key Points</vt:lpstr>
      <vt:lpstr>Tennessee 2016-17 ELA  Academic Standards</vt:lpstr>
      <vt:lpstr>Objectives</vt:lpstr>
      <vt:lpstr>Setting the Stage</vt:lpstr>
      <vt:lpstr>What Has Not Changed</vt:lpstr>
      <vt:lpstr>The Focus on the Student</vt:lpstr>
      <vt:lpstr>Focus of the Work</vt:lpstr>
      <vt:lpstr>Focus of the Three Instructional Shifts</vt:lpstr>
      <vt:lpstr>The Focus of Progression of Skill Building</vt:lpstr>
      <vt:lpstr>What Has Changed</vt:lpstr>
      <vt:lpstr>TN ELA Academic Standards: Five Strands</vt:lpstr>
      <vt:lpstr>Revisions to ELA Standards</vt:lpstr>
      <vt:lpstr> Foundational Literacy  </vt:lpstr>
      <vt:lpstr>Revisions to ELA Standards</vt:lpstr>
      <vt:lpstr>Clarity</vt:lpstr>
      <vt:lpstr>Continuity</vt:lpstr>
      <vt:lpstr> Vertical Progression of Skills </vt:lpstr>
      <vt:lpstr> Vertical Progression of Skills </vt:lpstr>
      <vt:lpstr> Vertical Progression of Skills </vt:lpstr>
      <vt:lpstr>Connected and Grouped</vt:lpstr>
      <vt:lpstr>Connected and Grouped</vt:lpstr>
      <vt:lpstr>Coding</vt:lpstr>
      <vt:lpstr>Supporting Documents</vt:lpstr>
      <vt:lpstr>Getting to Know Your TN ELA Academic Standards</vt:lpstr>
      <vt:lpstr>TN ELA Academic Standards: Five Strands</vt:lpstr>
      <vt:lpstr> Foundational Literacy K-5 and Language K-12</vt:lpstr>
      <vt:lpstr>Foundational Literacy and Language</vt:lpstr>
      <vt:lpstr>Key Takeaways</vt:lpstr>
      <vt:lpstr>PowerPoint Presentation</vt:lpstr>
      <vt:lpstr>Break</vt:lpstr>
      <vt:lpstr>Reading K-12</vt:lpstr>
      <vt:lpstr>Reading</vt:lpstr>
      <vt:lpstr>Key Takeaways</vt:lpstr>
      <vt:lpstr>Speaking &amp; Listening K-12 and Writing K-12</vt:lpstr>
      <vt:lpstr>The Importance of Speaking and Listening</vt:lpstr>
      <vt:lpstr>Speaking &amp; Listening and Writing</vt:lpstr>
      <vt:lpstr>Key Takeaways</vt:lpstr>
      <vt:lpstr>Key Takeaways </vt:lpstr>
      <vt:lpstr>Tennessee 2016-17 Math Academic Standards</vt:lpstr>
      <vt:lpstr>Objectives</vt:lpstr>
      <vt:lpstr>Setting the Stage</vt:lpstr>
      <vt:lpstr>What Has NOT Changed</vt:lpstr>
      <vt:lpstr>Overview of Similarities </vt:lpstr>
      <vt:lpstr>Overview of Similarities </vt:lpstr>
      <vt:lpstr>The Learning Progressions</vt:lpstr>
      <vt:lpstr>Overview of Similarities </vt:lpstr>
      <vt:lpstr>Traditional and Integrated Pathways </vt:lpstr>
      <vt:lpstr>Overview of Similarities </vt:lpstr>
      <vt:lpstr>Standards for Mathematical Practice</vt:lpstr>
      <vt:lpstr>Why Standards for Mathematical Practice?</vt:lpstr>
      <vt:lpstr>Overview of Similarities </vt:lpstr>
      <vt:lpstr>Focus of the Work</vt:lpstr>
      <vt:lpstr>Instructional Shifts</vt:lpstr>
      <vt:lpstr>What Has Changed</vt:lpstr>
      <vt:lpstr>Overarching Revisions K-12</vt:lpstr>
      <vt:lpstr>Category Change  </vt:lpstr>
      <vt:lpstr>Revised Structure</vt:lpstr>
      <vt:lpstr>High School: Scope &amp; Clarification</vt:lpstr>
      <vt:lpstr>Coding</vt:lpstr>
      <vt:lpstr>Nomenclature and Coding</vt:lpstr>
      <vt:lpstr>Literacy Skills for Mathematical Proficiency </vt:lpstr>
      <vt:lpstr> Literacy Skills for Mathematical Proficiency </vt:lpstr>
      <vt:lpstr>Lunch Break: 90 minutes</vt:lpstr>
      <vt:lpstr>Please Sign-In!</vt:lpstr>
      <vt:lpstr>Math Standards:  Comparison Activity</vt:lpstr>
      <vt:lpstr>District and School Leaders: Standards</vt:lpstr>
      <vt:lpstr>Standards Comparison Activity</vt:lpstr>
      <vt:lpstr>Standards Comparison Activity</vt:lpstr>
      <vt:lpstr>What did you Notice?</vt:lpstr>
      <vt:lpstr>Summary of Revisions</vt:lpstr>
      <vt:lpstr>Revisions to Math Standards</vt:lpstr>
      <vt:lpstr>K–5:  Overarching Revisions</vt:lpstr>
      <vt:lpstr>K–5:  Overarching Revisions</vt:lpstr>
      <vt:lpstr>K–5:  Overarching Revisions</vt:lpstr>
      <vt:lpstr>Sample Revision: K-2</vt:lpstr>
      <vt:lpstr>K–5:  Overarching Revisions</vt:lpstr>
      <vt:lpstr>Sample Revision: K-2</vt:lpstr>
      <vt:lpstr>Sample Revision: 3-5</vt:lpstr>
      <vt:lpstr>K–5:  Overarching Revisions</vt:lpstr>
      <vt:lpstr>Sample Revision: K-2</vt:lpstr>
      <vt:lpstr>Sample Revision: 3-5</vt:lpstr>
      <vt:lpstr>K–5:  Overarching Revisions</vt:lpstr>
      <vt:lpstr>Addition and Subtraction Chart</vt:lpstr>
      <vt:lpstr>Multiplication and Division Chart</vt:lpstr>
      <vt:lpstr>Revisions to Math Standards</vt:lpstr>
      <vt:lpstr>Grades 6–8:  Overarching Revisions</vt:lpstr>
      <vt:lpstr>Grades 6–8:  Overarching Revisions</vt:lpstr>
      <vt:lpstr>Grades 6–8:  Overarching Revisions</vt:lpstr>
      <vt:lpstr>Grades 6–8:  Sample Revision</vt:lpstr>
      <vt:lpstr>Grades 6–8:  Overarching Revisions</vt:lpstr>
      <vt:lpstr>Grades 6–8:  Sample Revision</vt:lpstr>
      <vt:lpstr>Grades 6–8:  Sample Revision</vt:lpstr>
      <vt:lpstr>Grades 6–8:  Sample Revision</vt:lpstr>
      <vt:lpstr>Grades 6 – 8:  Overarching Revisions</vt:lpstr>
      <vt:lpstr>Grades 6–8:  Sample Revision</vt:lpstr>
      <vt:lpstr>Revisions to Math Standards</vt:lpstr>
      <vt:lpstr>Grades 9–12:  Overarching Revisions</vt:lpstr>
      <vt:lpstr>Grades 9–12:  Overarching Revisions</vt:lpstr>
      <vt:lpstr>Grades 9–12:  Overarching Revisions</vt:lpstr>
      <vt:lpstr>Grades 9–12:  Sample Revisions</vt:lpstr>
      <vt:lpstr>Grades 9–12:  Overarching Revisions</vt:lpstr>
      <vt:lpstr>Grades 9–12:  Sample Revisions</vt:lpstr>
      <vt:lpstr>Grades 9–12:  Overarching Revisions</vt:lpstr>
      <vt:lpstr>Fourth Year Mathematics Course Rationale</vt:lpstr>
      <vt:lpstr>Restructured Fourth Year Courses</vt:lpstr>
      <vt:lpstr>Restructured Fourth Year Courses</vt:lpstr>
      <vt:lpstr>Reflection</vt:lpstr>
      <vt:lpstr>Connecting Standards and Assessment</vt:lpstr>
      <vt:lpstr>Connecting Standards and Assessment</vt:lpstr>
      <vt:lpstr>Connecting Standards and Assessment</vt:lpstr>
      <vt:lpstr>Connecting Standards and Assessment</vt:lpstr>
      <vt:lpstr>Did you Know…</vt:lpstr>
      <vt:lpstr>Item Review Activity-Math</vt:lpstr>
      <vt:lpstr>Which Item is Better?</vt:lpstr>
      <vt:lpstr>Item Review Activity-ELA</vt:lpstr>
      <vt:lpstr>Which Item is Better?</vt:lpstr>
      <vt:lpstr>Reflection</vt:lpstr>
      <vt:lpstr>Break</vt:lpstr>
      <vt:lpstr>Instructional Materials</vt:lpstr>
      <vt:lpstr>Focus of the Work</vt:lpstr>
      <vt:lpstr>Materials Alignment Activity</vt:lpstr>
      <vt:lpstr>Reflection</vt:lpstr>
      <vt:lpstr>District Support for Training on the Revised Standards</vt:lpstr>
      <vt:lpstr>Theory of Action:  Pillars of Success</vt:lpstr>
      <vt:lpstr>Within Each District …</vt:lpstr>
      <vt:lpstr>Connected and Aligned to TN Academic Standards</vt:lpstr>
      <vt:lpstr>Putting Together the Puzzle</vt:lpstr>
      <vt:lpstr>Diagnosing &amp; Designing Your System</vt:lpstr>
      <vt:lpstr>Delivery Framework for Professional Learning</vt:lpstr>
      <vt:lpstr>Focus of the Work</vt:lpstr>
      <vt:lpstr>Delivery Framework for Professional Learning</vt:lpstr>
      <vt:lpstr>Timeline for Professional Learning</vt:lpstr>
      <vt:lpstr>Timeline for Professional Learning</vt:lpstr>
      <vt:lpstr>Accessible Materials in Flexible Formats</vt:lpstr>
      <vt:lpstr>Accessible Materials in Flexible Formats</vt:lpstr>
      <vt:lpstr>Delivery Models for Professional Learning </vt:lpstr>
      <vt:lpstr>Delivery Models for Professional Learning</vt:lpstr>
      <vt:lpstr>Delivery Models for Professional Learning</vt:lpstr>
      <vt:lpstr>Delivery Models for Professional Learning</vt:lpstr>
      <vt:lpstr>Delivery Models for Professional Learning</vt:lpstr>
      <vt:lpstr>Next Steps</vt:lpstr>
      <vt:lpstr>Objectives for March</vt:lpstr>
      <vt:lpstr>Objectives for March</vt:lpstr>
      <vt:lpstr>Objectives for March</vt:lpstr>
      <vt:lpstr>Feedback Survey</vt:lpstr>
      <vt:lpstr>Questions?</vt:lpstr>
      <vt:lpstr>PowerPoint Presentation</vt:lpstr>
    </vt:vector>
  </TitlesOfParts>
  <Company>Department of Education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Virginia Mayfield</dc:creator>
  <cp:lastModifiedBy>Luisa Wilsman</cp:lastModifiedBy>
  <cp:revision>270</cp:revision>
  <cp:lastPrinted>2017-01-10T16:52:23Z</cp:lastPrinted>
  <dcterms:created xsi:type="dcterms:W3CDTF">2016-02-26T16:18:32Z</dcterms:created>
  <dcterms:modified xsi:type="dcterms:W3CDTF">2017-03-16T19:33:48Z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0x010100D6925F3602B27B4F8F99DC394740D482</vt:lpwstr>
  </property>
</Properties>
</file>