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7FFFFB0F_B45957D3.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7FFFFB07_C4118128.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 id="2147483751" r:id="rId5"/>
  </p:sldMasterIdLst>
  <p:notesMasterIdLst>
    <p:notesMasterId r:id="rId55"/>
  </p:notesMasterIdLst>
  <p:handoutMasterIdLst>
    <p:handoutMasterId r:id="rId56"/>
  </p:handoutMasterIdLst>
  <p:sldIdLst>
    <p:sldId id="2147480040" r:id="rId6"/>
    <p:sldId id="2147479888" r:id="rId7"/>
    <p:sldId id="2147482380" r:id="rId8"/>
    <p:sldId id="2147479889" r:id="rId9"/>
    <p:sldId id="2147480063" r:id="rId10"/>
    <p:sldId id="2147479916" r:id="rId11"/>
    <p:sldId id="2147480070" r:id="rId12"/>
    <p:sldId id="2147480071" r:id="rId13"/>
    <p:sldId id="2147480021" r:id="rId14"/>
    <p:sldId id="2147480087" r:id="rId15"/>
    <p:sldId id="2147479927" r:id="rId16"/>
    <p:sldId id="2147479935" r:id="rId17"/>
    <p:sldId id="2147482376" r:id="rId18"/>
    <p:sldId id="2147480088" r:id="rId19"/>
    <p:sldId id="2147480022" r:id="rId20"/>
    <p:sldId id="2147480082" r:id="rId21"/>
    <p:sldId id="2147480089" r:id="rId22"/>
    <p:sldId id="2147480090" r:id="rId23"/>
    <p:sldId id="2147480096" r:id="rId24"/>
    <p:sldId id="2147480054" r:id="rId25"/>
    <p:sldId id="2147480062" r:id="rId26"/>
    <p:sldId id="2147480086" r:id="rId27"/>
    <p:sldId id="2147482388" r:id="rId28"/>
    <p:sldId id="2147480094" r:id="rId29"/>
    <p:sldId id="2147482389" r:id="rId30"/>
    <p:sldId id="2147482384" r:id="rId31"/>
    <p:sldId id="2147480043" r:id="rId32"/>
    <p:sldId id="2147482379" r:id="rId33"/>
    <p:sldId id="2147482385" r:id="rId34"/>
    <p:sldId id="2147480095" r:id="rId35"/>
    <p:sldId id="2147482383" r:id="rId36"/>
    <p:sldId id="2147482382" r:id="rId37"/>
    <p:sldId id="2147479960" r:id="rId38"/>
    <p:sldId id="2147482374" r:id="rId39"/>
    <p:sldId id="2147482371" r:id="rId40"/>
    <p:sldId id="2147482372" r:id="rId41"/>
    <p:sldId id="2147482373" r:id="rId42"/>
    <p:sldId id="2147480073" r:id="rId43"/>
    <p:sldId id="2147480092" r:id="rId44"/>
    <p:sldId id="2147480093" r:id="rId45"/>
    <p:sldId id="2147480068" r:id="rId46"/>
    <p:sldId id="2147480078" r:id="rId47"/>
    <p:sldId id="2147480079" r:id="rId48"/>
    <p:sldId id="2147480080" r:id="rId49"/>
    <p:sldId id="2147480081" r:id="rId50"/>
    <p:sldId id="2147482375" r:id="rId51"/>
    <p:sldId id="2147480053" r:id="rId52"/>
    <p:sldId id="2147482369" r:id="rId53"/>
    <p:sldId id="2147482370"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F37208-288B-A0C6-1D89-B733BD50FBD8}" name="Forbes, Dina" initials="FD" userId="S::dina.forbes@accenture.com::bf6a4bc7-211f-4624-bba3-fcbfd06b5247" providerId="AD"/>
  <p188:author id="{4B105E16-5CE4-6DEF-B40D-629BB4315640}" name="Rebecca Rivadeneira" initials="RR" userId="S::C02ACVDR37@tn.gov::8eeca0b1-1c27-4aa8-a057-990a109ea68a" providerId="AD"/>
  <p188:author id="{E6FA2B2D-08E2-7128-20C7-904EE8B144D4}" name="Meena Yadem" initials="MY" userId="S::C02ACVDR20@tn.gov::15d13b20-b7ee-47d4-8296-4068075ac16f" providerId="AD"/>
  <p188:author id="{00401432-4C90-AD3E-FBD4-7AA4A6D59AC9}" name="Colon, Jen" initials="CJ" userId="S::jen.colon_accenture.com#ext#@tennessee.onmicrosoft.com::e81af26c-ae2d-4639-899d-ce97c4439d80" providerId="AD"/>
  <p188:author id="{3CC9583F-FBEF-4597-53EA-6F1CB59270B2}" name="Rodgers, Jamie" initials="RJ" userId="S::jamie.rodgers@accenture.com::06721567-6129-4061-81c0-90d2b9f05e1f" providerId="AD"/>
  <p188:author id="{6278EF50-8905-1E60-48A2-DBA563F468F2}" name="K.Taylor Collins" initials="KC" userId="S::c02rdktc@tn.gov::4847e85f-b5ec-42fa-be9b-4b627717f712" providerId="AD"/>
  <p188:author id="{6087B96E-B209-E203-B1D5-39D3A834B21F}" name="Rodgers, Jamie" initials="RJ" userId="S::jamie.rodgers_accenture.com#ext#@tennessee.onmicrosoft.com::816be8b5-226b-4745-92ff-14e321cac71d" providerId="AD"/>
  <p188:author id="{79D4557B-46DE-1203-592C-DC56D282354C}" name="Colon, Jen" initials="CJ" userId="S::jen.colon@accenture.com::3ae3f801-7591-4379-94a6-8e963069ccb7" providerId="AD"/>
  <p188:author id="{72585E7B-9F27-A593-13C0-17AAA585AED4}" name="Emily Hale" initials="EH" userId="S::c02adebh@tn.gov::607a426b-601f-4026-9682-88166f0d8dc9" providerId="AD"/>
  <p188:author id="{49DA907D-1F55-8378-0FEE-7A7B2F36B2C7}" name="Leah Mims" initials="LM" userId="S::c02rdlcm@tn.gov::fa71d118-2783-4803-881d-776bc5fafca0" providerId="AD"/>
  <p188:author id="{6A82E28A-AE77-6070-C690-45896504EAA5}" name="Jamie Rodgers" initials="" userId="S::C02ACVDR02@tn.gov::0ceedc9e-cfd2-4daf-a889-68c13328b8ce" providerId="AD"/>
  <p188:author id="{22560799-AA5A-2FDA-B01B-232FD0E72EF3}" name="Sakshi Nema" initials="SN" userId="S::C02ACVDR23@tn.gov::1ba9dd47-9591-4954-8877-fb9db1a27f0e" providerId="AD"/>
  <p188:author id="{21BA7399-2C52-03AD-2779-5948E2DF30E6}" name="Milon, Shadia" initials="MS" userId="S::shadia.milon_accenture.com#ext#@tennessee.onmicrosoft.com::734625ec-05cb-447e-ba23-db90096578f7" providerId="AD"/>
  <p188:author id="{FD1D839F-34AB-FBBB-DD7D-57D2ACB4B2FD}" name="Kendall Catone" initials="" userId="S::C02ACVDR32@tn.gov::6152f16d-4bca-4625-801c-1fa6e725c2de" providerId="AD"/>
  <p188:author id="{C8822BA8-9FAD-FE4D-1ADF-3A8944AB1544}" name="Taylre Beaty" initials="TB" userId="S::c02rdtmb@tn.gov::a511a378-a067-47d9-adb1-e80f68c66949" providerId="AD"/>
  <p188:author id="{235EA0C0-176F-0F9F-E7B6-A230F4186D68}" name="Aguado-Staggs, Miriam" initials="" userId="S::miriam.aguado-staggs@accenture.com::4592a449-2fa5-4610-af9d-439e913e7744" providerId="AD"/>
  <p188:author id="{7A5617C2-0FD5-4902-0B45-58AAA7467B6E}" name="Forbes, Dina" initials="FD" userId="S::dina.forbes_accenture.com#ext#@tennessee.onmicrosoft.com::703196a2-230d-4bce-8357-fbd64488d434" providerId="AD"/>
  <p188:author id="{B3B74FC7-8151-9A2F-AB06-7D9CBC179BD6}" name="Brian Sanderlin" initials="BS" userId="S::c02rdbes@tn.gov::ab4b9020-30b5-4bd3-9910-3c85119756a4" providerId="AD"/>
  <p188:author id="{F857BBCA-FB70-56F9-6314-A928559E9F49}" name="Stephen, Edwige" initials="SE" userId="S::edwige.stephen@accenture.com::af5c0864-3b98-4b14-8492-cceb9a36e3f4" providerId="AD"/>
  <p188:author id="{185DD5D1-6DAC-3943-5F16-37C33B33A151}" name="Donovan Spann" initials="DS" userId="S::c02rddls@tn.gov::59f7c8a4-0c7b-4106-80c1-6acc78ecfcb2" providerId="AD"/>
  <p188:author id="{8E24DBD2-9419-6FCE-DB61-FA48586559AC}" name="Beth Nielsen" initials="" userId="S::C02ACVDR07@tn.gov::854a8233-7c62-4bf7-8302-69f7806ce09d" providerId="AD"/>
  <p188:author id="{762347EA-0A4F-D3D2-4F1D-7EEE82454206}" name="Milon, Shadia" initials="MS" userId="S::shadia.milon@accenture.com::3206dcb6-fc26-45a5-97c1-124ce30776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66"/>
    <a:srgbClr val="1B365D"/>
    <a:srgbClr val="949494"/>
    <a:srgbClr val="FF54ED"/>
    <a:srgbClr val="E9EEF1"/>
    <a:srgbClr val="FFB9E0"/>
    <a:srgbClr val="713287"/>
    <a:srgbClr val="001033"/>
    <a:srgbClr val="34184A"/>
    <a:srgbClr val="0C2D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s>
</file>

<file path=ppt/comments/modernComment_7FFFFB0F_B45957D3.xml><?xml version="1.0" encoding="utf-8"?>
<p188:cmLst xmlns:a="http://schemas.openxmlformats.org/drawingml/2006/main" xmlns:r="http://schemas.openxmlformats.org/officeDocument/2006/relationships" xmlns:p188="http://schemas.microsoft.com/office/powerpoint/2018/8/main">
  <p188:cm id="{00E04336-EC46-4A1C-9794-FF200B9607A1}" authorId="{4B105E16-5CE4-6DEF-B40D-629BB4315640}" created="2024-05-13T20:02:41.372">
    <ac:deMkLst xmlns:ac="http://schemas.microsoft.com/office/drawing/2013/main/command">
      <pc:docMk xmlns:pc="http://schemas.microsoft.com/office/powerpoint/2013/main/command"/>
      <pc:sldMk xmlns:pc="http://schemas.microsoft.com/office/powerpoint/2013/main/command" cId="3025754067" sldId="2147482383"/>
      <ac:spMk id="2" creationId="{CB90B883-C0BF-7E02-94E9-A98481D2D1C9}"/>
    </ac:deMkLst>
    <p188:txBody>
      <a:bodyPr/>
      <a:lstStyle/>
      <a:p>
        <a:r>
          <a:rPr lang="en-US"/>
          <a:t>ECD to check the note.</a:t>
        </a:r>
      </a:p>
    </p188:txBody>
  </p188:cm>
</p188:cmLst>
</file>

<file path=ppt/comments/modernComment_7FFFFB07_C4118128.xml><?xml version="1.0" encoding="utf-8"?>
<p188:cmLst xmlns:a="http://schemas.openxmlformats.org/drawingml/2006/main" xmlns:r="http://schemas.openxmlformats.org/officeDocument/2006/relationships" xmlns:p188="http://schemas.microsoft.com/office/powerpoint/2018/8/main">
  <p188:cm id="{1644E261-4D71-4B5F-86F8-90A54A6806CF}" authorId="{E6FA2B2D-08E2-7128-20C7-904EE8B144D4}" status="resolved" created="2024-04-25T12:58:12.120" complete="100000">
    <pc:sldMkLst xmlns:pc="http://schemas.microsoft.com/office/powerpoint/2013/main/command">
      <pc:docMk/>
      <pc:sldMk cId="3289481512" sldId="2147482375"/>
    </pc:sldMkLst>
    <p188:txBody>
      <a:bodyPr/>
      <a:lstStyle/>
      <a:p>
        <a:r>
          <a:rPr lang="en-US"/>
          <a:t>Put counties as first column; or add income level as a note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CB61EA-1834-8F63-48B5-DFE3BB8C8F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FF64FD-7E8B-F1DD-E989-4F317EA212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A5FE6D-8DB1-F149-A8CB-68FB2E2E0C8F}" type="datetimeFigureOut">
              <a:rPr lang="en-US" smtClean="0"/>
              <a:t>5/14/2024</a:t>
            </a:fld>
            <a:endParaRPr lang="en-US"/>
          </a:p>
        </p:txBody>
      </p:sp>
      <p:sp>
        <p:nvSpPr>
          <p:cNvPr id="4" name="Footer Placeholder 3">
            <a:extLst>
              <a:ext uri="{FF2B5EF4-FFF2-40B4-BE49-F238E27FC236}">
                <a16:creationId xmlns:a16="http://schemas.microsoft.com/office/drawing/2014/main" id="{043F5486-188C-004C-0250-3DAC4B02383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0A1EE6B-72A4-DD2A-7B1A-DA737CABB9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197514-C704-6D4B-AEAB-0C11F5C4F888}" type="slidenum">
              <a:rPr lang="en-US" smtClean="0"/>
              <a:t>‹#›</a:t>
            </a:fld>
            <a:endParaRPr lang="en-US"/>
          </a:p>
        </p:txBody>
      </p:sp>
    </p:spTree>
    <p:extLst>
      <p:ext uri="{BB962C8B-B14F-4D97-AF65-F5344CB8AC3E}">
        <p14:creationId xmlns:p14="http://schemas.microsoft.com/office/powerpoint/2010/main" val="1783098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DE32D-8853-834B-8FA8-21B5C55332BA}" type="datetimeFigureOut">
              <a:rPr lang="en-US" smtClean="0"/>
              <a:t>5/14/2024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59E630-BB0D-944E-BA97-46D84F3E5012}" type="slidenum">
              <a:rPr lang="en-US" smtClean="0"/>
              <a:t>‹#›</a:t>
            </a:fld>
            <a:endParaRPr lang="en-US"/>
          </a:p>
        </p:txBody>
      </p:sp>
    </p:spTree>
    <p:extLst>
      <p:ext uri="{BB962C8B-B14F-4D97-AF65-F5344CB8AC3E}">
        <p14:creationId xmlns:p14="http://schemas.microsoft.com/office/powerpoint/2010/main" val="2705468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4</a:t>
            </a:fld>
            <a:endParaRPr lang="en-US"/>
          </a:p>
        </p:txBody>
      </p:sp>
    </p:spTree>
    <p:extLst>
      <p:ext uri="{BB962C8B-B14F-4D97-AF65-F5344CB8AC3E}">
        <p14:creationId xmlns:p14="http://schemas.microsoft.com/office/powerpoint/2010/main" val="3374553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6</a:t>
            </a:fld>
            <a:endParaRPr lang="en-US"/>
          </a:p>
        </p:txBody>
      </p:sp>
    </p:spTree>
    <p:extLst>
      <p:ext uri="{BB962C8B-B14F-4D97-AF65-F5344CB8AC3E}">
        <p14:creationId xmlns:p14="http://schemas.microsoft.com/office/powerpoint/2010/main" val="3743762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Edwige </a:t>
            </a:r>
          </a:p>
          <a:p>
            <a:endParaRPr lang="en-US"/>
          </a:p>
          <a:p>
            <a:pPr marL="171450" indent="-171450">
              <a:buFontTx/>
              <a:buChar char="-"/>
            </a:pPr>
            <a:r>
              <a:rPr lang="en-US"/>
              <a:t>Today – we’ll focus on developing a problem statement for the overall Digital Skills, Education, and Workforce Program. </a:t>
            </a:r>
          </a:p>
          <a:p>
            <a:pPr marL="171450" indent="-171450">
              <a:buFontTx/>
              <a:buChar char="-"/>
            </a:pPr>
            <a:r>
              <a:rPr lang="en-US"/>
              <a:t>We’ll over work with you to identify and outline goals and objectives. </a:t>
            </a:r>
          </a:p>
          <a:p>
            <a:pPr marL="171450" indent="-171450">
              <a:buFontTx/>
              <a:buChar char="-"/>
            </a:pPr>
            <a:r>
              <a:rPr lang="en-US"/>
              <a:t>Later this morning we’ll map out the steps we’ll take with you to further develop the program including a logic model, KPIs, Updating stakeholder identification, and current state lead programs. </a:t>
            </a:r>
          </a:p>
          <a:p>
            <a:pPr marL="171450" indent="-171450">
              <a:buFontTx/>
              <a:buChar char="-"/>
            </a:pPr>
            <a:r>
              <a:rPr lang="en-US"/>
              <a:t>You’ll notice we plan to have this all completed by early August. </a:t>
            </a:r>
          </a:p>
          <a:p>
            <a:endParaRPr lang="en-US"/>
          </a:p>
          <a:p>
            <a:r>
              <a:rPr lang="en-US"/>
              <a:t>Now, I’ll pass you on to our colleague Christine </a:t>
            </a:r>
            <a:r>
              <a:rPr lang="en-US" err="1"/>
              <a:t>Nanan</a:t>
            </a:r>
            <a:r>
              <a:rPr lang="en-US"/>
              <a:t> who will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59E630-BB0D-944E-BA97-46D84F3E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875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Edwige </a:t>
            </a:r>
          </a:p>
          <a:p>
            <a:endParaRPr lang="en-US"/>
          </a:p>
          <a:p>
            <a:pPr marL="171450" indent="-171450">
              <a:buFontTx/>
              <a:buChar char="-"/>
            </a:pPr>
            <a:r>
              <a:rPr lang="en-US"/>
              <a:t>Today – we’ll focus on developing a problem statement for the overall Digital Skills, Education, and Workforce Program. </a:t>
            </a:r>
          </a:p>
          <a:p>
            <a:pPr marL="171450" indent="-171450">
              <a:buFontTx/>
              <a:buChar char="-"/>
            </a:pPr>
            <a:r>
              <a:rPr lang="en-US"/>
              <a:t>We’ll over work with you to identify and outline goals and objectives. </a:t>
            </a:r>
          </a:p>
          <a:p>
            <a:pPr marL="171450" indent="-171450">
              <a:buFontTx/>
              <a:buChar char="-"/>
            </a:pPr>
            <a:r>
              <a:rPr lang="en-US"/>
              <a:t>Later this morning we’ll map out the steps we’ll take with you to further develop the program including a logic model, </a:t>
            </a:r>
            <a:r>
              <a:rPr lang="en-US" err="1"/>
              <a:t>KPIs</a:t>
            </a:r>
            <a:r>
              <a:rPr lang="en-US"/>
              <a:t>, Updating stakeholder identification, and current state lead programs. </a:t>
            </a:r>
          </a:p>
          <a:p>
            <a:pPr marL="171450" indent="-171450">
              <a:buFontTx/>
              <a:buChar char="-"/>
            </a:pPr>
            <a:r>
              <a:rPr lang="en-US"/>
              <a:t>You’ll notice we plan to have this all completed by early August. </a:t>
            </a:r>
          </a:p>
          <a:p>
            <a:endParaRPr lang="en-US"/>
          </a:p>
          <a:p>
            <a:r>
              <a:rPr lang="en-US"/>
              <a:t>Now, I’ll pass you on to our colleague Christine Nanan who will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59E630-BB0D-944E-BA97-46D84F3E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318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59E630-BB0D-944E-BA97-46D84F3E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996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14</a:t>
            </a:fld>
            <a:endParaRPr lang="en-US"/>
          </a:p>
        </p:txBody>
      </p:sp>
    </p:spTree>
    <p:extLst>
      <p:ext uri="{BB962C8B-B14F-4D97-AF65-F5344CB8AC3E}">
        <p14:creationId xmlns:p14="http://schemas.microsoft.com/office/powerpoint/2010/main" val="2180717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24</a:t>
            </a:fld>
            <a:endParaRPr lang="en-US"/>
          </a:p>
        </p:txBody>
      </p:sp>
    </p:spTree>
    <p:extLst>
      <p:ext uri="{BB962C8B-B14F-4D97-AF65-F5344CB8AC3E}">
        <p14:creationId xmlns:p14="http://schemas.microsoft.com/office/powerpoint/2010/main" val="1359314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25</a:t>
            </a:fld>
            <a:endParaRPr lang="en-US"/>
          </a:p>
        </p:txBody>
      </p:sp>
    </p:spTree>
    <p:extLst>
      <p:ext uri="{BB962C8B-B14F-4D97-AF65-F5344CB8AC3E}">
        <p14:creationId xmlns:p14="http://schemas.microsoft.com/office/powerpoint/2010/main" val="4129870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27</a:t>
            </a:fld>
            <a:endParaRPr lang="en-US"/>
          </a:p>
        </p:txBody>
      </p:sp>
    </p:spTree>
    <p:extLst>
      <p:ext uri="{BB962C8B-B14F-4D97-AF65-F5344CB8AC3E}">
        <p14:creationId xmlns:p14="http://schemas.microsoft.com/office/powerpoint/2010/main" val="2983506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28</a:t>
            </a:fld>
            <a:endParaRPr lang="en-US"/>
          </a:p>
        </p:txBody>
      </p:sp>
    </p:spTree>
    <p:extLst>
      <p:ext uri="{BB962C8B-B14F-4D97-AF65-F5344CB8AC3E}">
        <p14:creationId xmlns:p14="http://schemas.microsoft.com/office/powerpoint/2010/main" val="1814839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30</a:t>
            </a:fld>
            <a:endParaRPr lang="en-US"/>
          </a:p>
        </p:txBody>
      </p:sp>
    </p:spTree>
    <p:extLst>
      <p:ext uri="{BB962C8B-B14F-4D97-AF65-F5344CB8AC3E}">
        <p14:creationId xmlns:p14="http://schemas.microsoft.com/office/powerpoint/2010/main" val="989296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33</a:t>
            </a:fld>
            <a:endParaRPr lang="en-US"/>
          </a:p>
        </p:txBody>
      </p:sp>
    </p:spTree>
    <p:extLst>
      <p:ext uri="{BB962C8B-B14F-4D97-AF65-F5344CB8AC3E}">
        <p14:creationId xmlns:p14="http://schemas.microsoft.com/office/powerpoint/2010/main" val="2720970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https://forms.office.com/Pages/ResponsePage.aspx?id=v75F83ENN0OSgSS5QWFsNiA70RXut9RHgpZAaAdawW9UODBFSk5JVlVVWVBXOExKTlZLVkFaTktIVC4u</a:t>
            </a:r>
          </a:p>
        </p:txBody>
      </p:sp>
      <p:sp>
        <p:nvSpPr>
          <p:cNvPr id="4" name="Slide Number Placeholder 3"/>
          <p:cNvSpPr>
            <a:spLocks noGrp="1"/>
          </p:cNvSpPr>
          <p:nvPr>
            <p:ph type="sldNum" sz="quarter" idx="5"/>
          </p:nvPr>
        </p:nvSpPr>
        <p:spPr/>
        <p:txBody>
          <a:bodyPr/>
          <a:lstStyle/>
          <a:p>
            <a:fld id="{1E59E630-BB0D-944E-BA97-46D84F3E5012}" type="slidenum">
              <a:rPr lang="en-US" smtClean="0"/>
              <a:t>44</a:t>
            </a:fld>
            <a:endParaRPr lang="en-US"/>
          </a:p>
        </p:txBody>
      </p:sp>
    </p:spTree>
    <p:extLst>
      <p:ext uri="{BB962C8B-B14F-4D97-AF65-F5344CB8AC3E}">
        <p14:creationId xmlns:p14="http://schemas.microsoft.com/office/powerpoint/2010/main" val="1929237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47</a:t>
            </a:fld>
            <a:endParaRPr lang="en-US"/>
          </a:p>
        </p:txBody>
      </p:sp>
    </p:spTree>
    <p:extLst>
      <p:ext uri="{BB962C8B-B14F-4D97-AF65-F5344CB8AC3E}">
        <p14:creationId xmlns:p14="http://schemas.microsoft.com/office/powerpoint/2010/main" val="3679818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Edwige </a:t>
            </a:r>
          </a:p>
          <a:p>
            <a:endParaRPr lang="en-US"/>
          </a:p>
          <a:p>
            <a:pPr marL="171450" indent="-171450">
              <a:buFontTx/>
              <a:buChar char="-"/>
            </a:pPr>
            <a:r>
              <a:rPr lang="en-US"/>
              <a:t>Today – we’ll focus on developing a problem statement for the overall Digital Skills, Education, and Workforce Program. </a:t>
            </a:r>
          </a:p>
          <a:p>
            <a:pPr marL="171450" indent="-171450">
              <a:buFontTx/>
              <a:buChar char="-"/>
            </a:pPr>
            <a:r>
              <a:rPr lang="en-US"/>
              <a:t>We’ll over work with you to identify and outline goals and objectives. </a:t>
            </a:r>
          </a:p>
          <a:p>
            <a:pPr marL="171450" indent="-171450">
              <a:buFontTx/>
              <a:buChar char="-"/>
            </a:pPr>
            <a:r>
              <a:rPr lang="en-US"/>
              <a:t>Later this morning we’ll map out the steps we’ll take with you to further develop the program including a logic model, </a:t>
            </a:r>
            <a:r>
              <a:rPr lang="en-US" err="1"/>
              <a:t>KPIs</a:t>
            </a:r>
            <a:r>
              <a:rPr lang="en-US"/>
              <a:t>, Updating stakeholder identification, and current state lead programs. </a:t>
            </a:r>
          </a:p>
          <a:p>
            <a:pPr marL="171450" indent="-171450">
              <a:buFontTx/>
              <a:buChar char="-"/>
            </a:pPr>
            <a:r>
              <a:rPr lang="en-US"/>
              <a:t>You’ll notice we plan to have this all completed by early August. </a:t>
            </a:r>
          </a:p>
          <a:p>
            <a:endParaRPr lang="en-US"/>
          </a:p>
          <a:p>
            <a:r>
              <a:rPr lang="en-US"/>
              <a:t>Now, I’ll pass you on to our colleague Christine Nanan who will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59E630-BB0D-944E-BA97-46D84F3E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8104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E4FEFB-9006-469E-B8A5-72DAA2F114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14635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1458AE-67C9-1913-EE00-ED19478C224A}"/>
              </a:ext>
            </a:extLst>
          </p:cNvPr>
          <p:cNvSpPr/>
          <p:nvPr userDrawn="1"/>
        </p:nvSpPr>
        <p:spPr>
          <a:xfrm>
            <a:off x="0" y="4590774"/>
            <a:ext cx="12192000" cy="2267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outdoor, landscape, sky, cloud&#10;&#10;Description automatically generated">
            <a:extLst>
              <a:ext uri="{FF2B5EF4-FFF2-40B4-BE49-F238E27FC236}">
                <a16:creationId xmlns:a16="http://schemas.microsoft.com/office/drawing/2014/main" id="{37648A85-902E-DC2E-0993-2F4A22D19149}"/>
              </a:ext>
            </a:extLst>
          </p:cNvPr>
          <p:cNvPicPr>
            <a:picLocks noChangeAspect="1"/>
          </p:cNvPicPr>
          <p:nvPr userDrawn="1"/>
        </p:nvPicPr>
        <p:blipFill rotWithShape="1">
          <a:blip r:embed="rId2"/>
          <a:srcRect l="3247" t="23369" r="2676" b="5538"/>
          <a:stretch/>
        </p:blipFill>
        <p:spPr>
          <a:xfrm>
            <a:off x="0" y="0"/>
            <a:ext cx="12192000" cy="4606724"/>
          </a:xfrm>
          <a:prstGeom prst="rect">
            <a:avLst/>
          </a:prstGeom>
        </p:spPr>
      </p:pic>
      <p:pic>
        <p:nvPicPr>
          <p:cNvPr id="7" name="Picture 6" descr="A transparent dark filter to add darkness to the picture">
            <a:extLst>
              <a:ext uri="{FF2B5EF4-FFF2-40B4-BE49-F238E27FC236}">
                <a16:creationId xmlns:a16="http://schemas.microsoft.com/office/drawing/2014/main" id="{0CC680EE-88C6-5B81-35D6-33E6F8C2B29D}"/>
              </a:ext>
            </a:extLst>
          </p:cNvPr>
          <p:cNvPicPr>
            <a:picLocks noChangeAspect="1"/>
          </p:cNvPicPr>
          <p:nvPr userDrawn="1"/>
        </p:nvPicPr>
        <p:blipFill>
          <a:blip r:embed="rId3"/>
          <a:stretch>
            <a:fillRect/>
          </a:stretch>
        </p:blipFill>
        <p:spPr>
          <a:xfrm>
            <a:off x="1" y="1"/>
            <a:ext cx="12192001" cy="4583575"/>
          </a:xfrm>
          <a:prstGeom prst="rect">
            <a:avLst/>
          </a:prstGeom>
        </p:spPr>
      </p:pic>
      <p:pic>
        <p:nvPicPr>
          <p:cNvPr id="6" name="Picture 5" descr="State of Tennessee logo. A black and white circle with three stars in it&#10;&#10;">
            <a:extLst>
              <a:ext uri="{FF2B5EF4-FFF2-40B4-BE49-F238E27FC236}">
                <a16:creationId xmlns:a16="http://schemas.microsoft.com/office/drawing/2014/main" id="{934841E1-5AF5-203C-A492-24C43426441D}"/>
              </a:ext>
            </a:extLst>
          </p:cNvPr>
          <p:cNvPicPr>
            <a:picLocks noChangeAspect="1"/>
          </p:cNvPicPr>
          <p:nvPr userDrawn="1"/>
        </p:nvPicPr>
        <p:blipFill rotWithShape="1">
          <a:blip r:embed="rId4">
            <a:alphaModFix amt="8000"/>
          </a:blip>
          <a:srcRect l="23509" t="32183" b="20088"/>
          <a:stretch/>
        </p:blipFill>
        <p:spPr>
          <a:xfrm>
            <a:off x="3" y="0"/>
            <a:ext cx="8040912" cy="4606724"/>
          </a:xfrm>
          <a:prstGeom prst="rect">
            <a:avLst/>
          </a:prstGeom>
        </p:spPr>
      </p:pic>
      <p:sp>
        <p:nvSpPr>
          <p:cNvPr id="4" name="AutoShape 2">
            <a:extLst>
              <a:ext uri="{FF2B5EF4-FFF2-40B4-BE49-F238E27FC236}">
                <a16:creationId xmlns:a16="http://schemas.microsoft.com/office/drawing/2014/main" id="{7737DD29-4DC8-F887-194D-87C68702EB96}"/>
              </a:ext>
            </a:extLst>
          </p:cNvPr>
          <p:cNvSpPr>
            <a:spLocks noChangeAspect="1" noChangeArrowheads="1"/>
          </p:cNvSpPr>
          <p:nvPr userDrawn="1"/>
        </p:nvSpPr>
        <p:spPr bwMode="auto">
          <a:xfrm>
            <a:off x="5892800" y="3276601"/>
            <a:ext cx="406400" cy="3026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sp>
        <p:nvSpPr>
          <p:cNvPr id="8" name="Text Placeholder 2">
            <a:extLst>
              <a:ext uri="{FF2B5EF4-FFF2-40B4-BE49-F238E27FC236}">
                <a16:creationId xmlns:a16="http://schemas.microsoft.com/office/drawing/2014/main" id="{32B50935-5D9D-5BCC-7BE4-345C93B341EC}"/>
              </a:ext>
            </a:extLst>
          </p:cNvPr>
          <p:cNvSpPr>
            <a:spLocks noGrp="1"/>
          </p:cNvSpPr>
          <p:nvPr userDrawn="1">
            <p:ph type="body" idx="1" hasCustomPrompt="1"/>
          </p:nvPr>
        </p:nvSpPr>
        <p:spPr>
          <a:xfrm>
            <a:off x="373419" y="6047218"/>
            <a:ext cx="6926579"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9" name="Title 1">
            <a:extLst>
              <a:ext uri="{FF2B5EF4-FFF2-40B4-BE49-F238E27FC236}">
                <a16:creationId xmlns:a16="http://schemas.microsoft.com/office/drawing/2014/main" id="{2BCC808F-9352-D70E-14BD-71C463346434}"/>
              </a:ext>
            </a:extLst>
          </p:cNvPr>
          <p:cNvSpPr>
            <a:spLocks noGrp="1"/>
          </p:cNvSpPr>
          <p:nvPr userDrawn="1">
            <p:ph type="title"/>
          </p:nvPr>
        </p:nvSpPr>
        <p:spPr>
          <a:xfrm>
            <a:off x="371537" y="4933424"/>
            <a:ext cx="6908800" cy="1077218"/>
          </a:xfrm>
          <a:prstGeom prst="rect">
            <a:avLst/>
          </a:prstGeom>
        </p:spPr>
        <p:txBody>
          <a:bodyPr anchor="ctr">
            <a:spAutoFit/>
          </a:bodyPr>
          <a:lstStyle>
            <a:lvl1pPr algn="l">
              <a:defRPr sz="3200" b="1" i="0" cap="all">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endParaRPr lang="en-JM"/>
          </a:p>
        </p:txBody>
      </p:sp>
      <p:sp>
        <p:nvSpPr>
          <p:cNvPr id="10" name="Text Placeholder 2">
            <a:extLst>
              <a:ext uri="{FF2B5EF4-FFF2-40B4-BE49-F238E27FC236}">
                <a16:creationId xmlns:a16="http://schemas.microsoft.com/office/drawing/2014/main" id="{C32913C5-7C12-1A15-2A9A-BAC79D0A2B1E}"/>
              </a:ext>
            </a:extLst>
          </p:cNvPr>
          <p:cNvSpPr>
            <a:spLocks noGrp="1"/>
          </p:cNvSpPr>
          <p:nvPr userDrawn="1">
            <p:ph type="body" idx="10" hasCustomPrompt="1"/>
          </p:nvPr>
        </p:nvSpPr>
        <p:spPr>
          <a:xfrm>
            <a:off x="8976419" y="6017039"/>
            <a:ext cx="2844800" cy="457200"/>
          </a:xfrm>
          <a:prstGeom prst="rect">
            <a:avLst/>
          </a:prstGeom>
        </p:spPr>
        <p:txBody>
          <a:bodyPr anchor="b">
            <a:normAutofit/>
          </a:bodyPr>
          <a:lstStyle>
            <a:lvl1pPr marL="0" indent="0" algn="r">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pic>
        <p:nvPicPr>
          <p:cNvPr id="18" name="Picture 17" descr="A black background with white text&#10;&#10;Description automatically generated with low confidence">
            <a:extLst>
              <a:ext uri="{FF2B5EF4-FFF2-40B4-BE49-F238E27FC236}">
                <a16:creationId xmlns:a16="http://schemas.microsoft.com/office/drawing/2014/main" id="{B13D1E71-870A-C89D-1387-1BC075680535}"/>
              </a:ext>
            </a:extLst>
          </p:cNvPr>
          <p:cNvPicPr>
            <a:picLocks noChangeAspect="1"/>
          </p:cNvPicPr>
          <p:nvPr userDrawn="1"/>
        </p:nvPicPr>
        <p:blipFill>
          <a:blip r:embed="rId5"/>
          <a:stretch>
            <a:fillRect/>
          </a:stretch>
        </p:blipFill>
        <p:spPr>
          <a:xfrm>
            <a:off x="378001" y="3353157"/>
            <a:ext cx="3886200" cy="965200"/>
          </a:xfrm>
          <a:prstGeom prst="rect">
            <a:avLst/>
          </a:prstGeom>
        </p:spPr>
      </p:pic>
    </p:spTree>
    <p:extLst>
      <p:ext uri="{BB962C8B-B14F-4D97-AF65-F5344CB8AC3E}">
        <p14:creationId xmlns:p14="http://schemas.microsoft.com/office/powerpoint/2010/main" val="707586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1">
    <p:bg>
      <p:bgPr>
        <a:solidFill>
          <a:schemeClr val="bg1"/>
        </a:solidFill>
        <a:effectLst/>
      </p:bgPr>
    </p:bg>
    <p:spTree>
      <p:nvGrpSpPr>
        <p:cNvPr id="1" name=""/>
        <p:cNvGrpSpPr/>
        <p:nvPr/>
      </p:nvGrpSpPr>
      <p:grpSpPr>
        <a:xfrm>
          <a:off x="0" y="0"/>
          <a:ext cx="0" cy="0"/>
          <a:chOff x="0" y="0"/>
          <a:chExt cx="0" cy="0"/>
        </a:xfrm>
      </p:grpSpPr>
      <p:pic>
        <p:nvPicPr>
          <p:cNvPr id="12" name="Picture 11" descr="A teacher helping students with a computer&#10;&#10;Description automatically generated">
            <a:extLst>
              <a:ext uri="{FF2B5EF4-FFF2-40B4-BE49-F238E27FC236}">
                <a16:creationId xmlns:a16="http://schemas.microsoft.com/office/drawing/2014/main" id="{85C94C0E-1378-1B8D-D3A9-47061FB4F200}"/>
              </a:ext>
            </a:extLst>
          </p:cNvPr>
          <p:cNvPicPr>
            <a:picLocks noChangeAspect="1"/>
          </p:cNvPicPr>
          <p:nvPr userDrawn="1"/>
        </p:nvPicPr>
        <p:blipFill rotWithShape="1">
          <a:blip r:embed="rId2"/>
          <a:srcRect t="29277" b="7025"/>
          <a:stretch/>
        </p:blipFill>
        <p:spPr>
          <a:xfrm>
            <a:off x="0" y="0"/>
            <a:ext cx="12192000" cy="5139994"/>
          </a:xfrm>
          <a:prstGeom prst="rect">
            <a:avLst/>
          </a:prstGeom>
        </p:spPr>
      </p:pic>
      <p:pic>
        <p:nvPicPr>
          <p:cNvPr id="11" name="Picture 10" descr="A tower with many antennas in the middle of a forest&#10;&#10;Description automatically generated">
            <a:extLst>
              <a:ext uri="{FF2B5EF4-FFF2-40B4-BE49-F238E27FC236}">
                <a16:creationId xmlns:a16="http://schemas.microsoft.com/office/drawing/2014/main" id="{3843070F-0AC0-05AE-DC9B-D119EACA44E4}"/>
              </a:ext>
            </a:extLst>
          </p:cNvPr>
          <p:cNvPicPr>
            <a:picLocks noChangeAspect="1"/>
          </p:cNvPicPr>
          <p:nvPr userDrawn="1"/>
        </p:nvPicPr>
        <p:blipFill rotWithShape="1">
          <a:blip r:embed="rId3"/>
          <a:srcRect t="16511" b="31556"/>
          <a:stretch/>
        </p:blipFill>
        <p:spPr>
          <a:xfrm>
            <a:off x="29489400" y="0"/>
            <a:ext cx="12192000" cy="4735628"/>
          </a:xfrm>
          <a:prstGeom prst="rect">
            <a:avLst/>
          </a:prstGeom>
        </p:spPr>
      </p:pic>
      <p:sp>
        <p:nvSpPr>
          <p:cNvPr id="2" name="Rectangle 1">
            <a:extLst>
              <a:ext uri="{FF2B5EF4-FFF2-40B4-BE49-F238E27FC236}">
                <a16:creationId xmlns:a16="http://schemas.microsoft.com/office/drawing/2014/main" id="{AD1458AE-67C9-1913-EE00-ED19478C224A}"/>
              </a:ext>
            </a:extLst>
          </p:cNvPr>
          <p:cNvSpPr/>
          <p:nvPr userDrawn="1"/>
        </p:nvSpPr>
        <p:spPr>
          <a:xfrm>
            <a:off x="0" y="4590774"/>
            <a:ext cx="12192000" cy="2267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utoShape 2">
            <a:extLst>
              <a:ext uri="{FF2B5EF4-FFF2-40B4-BE49-F238E27FC236}">
                <a16:creationId xmlns:a16="http://schemas.microsoft.com/office/drawing/2014/main" id="{7737DD29-4DC8-F887-194D-87C68702EB96}"/>
              </a:ext>
            </a:extLst>
          </p:cNvPr>
          <p:cNvSpPr>
            <a:spLocks noChangeAspect="1" noChangeArrowheads="1"/>
          </p:cNvSpPr>
          <p:nvPr userDrawn="1"/>
        </p:nvSpPr>
        <p:spPr bwMode="auto">
          <a:xfrm>
            <a:off x="5892800" y="3276601"/>
            <a:ext cx="406400" cy="3026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sp>
        <p:nvSpPr>
          <p:cNvPr id="8" name="Text Placeholder 2">
            <a:extLst>
              <a:ext uri="{FF2B5EF4-FFF2-40B4-BE49-F238E27FC236}">
                <a16:creationId xmlns:a16="http://schemas.microsoft.com/office/drawing/2014/main" id="{32B50935-5D9D-5BCC-7BE4-345C93B341EC}"/>
              </a:ext>
            </a:extLst>
          </p:cNvPr>
          <p:cNvSpPr>
            <a:spLocks noGrp="1"/>
          </p:cNvSpPr>
          <p:nvPr userDrawn="1">
            <p:ph type="body" idx="1" hasCustomPrompt="1"/>
          </p:nvPr>
        </p:nvSpPr>
        <p:spPr>
          <a:xfrm>
            <a:off x="373419" y="6047218"/>
            <a:ext cx="6926579"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9" name="Title 1">
            <a:extLst>
              <a:ext uri="{FF2B5EF4-FFF2-40B4-BE49-F238E27FC236}">
                <a16:creationId xmlns:a16="http://schemas.microsoft.com/office/drawing/2014/main" id="{2BCC808F-9352-D70E-14BD-71C463346434}"/>
              </a:ext>
            </a:extLst>
          </p:cNvPr>
          <p:cNvSpPr>
            <a:spLocks noGrp="1"/>
          </p:cNvSpPr>
          <p:nvPr userDrawn="1">
            <p:ph type="title"/>
          </p:nvPr>
        </p:nvSpPr>
        <p:spPr>
          <a:xfrm>
            <a:off x="371537" y="4933424"/>
            <a:ext cx="6908800" cy="1077218"/>
          </a:xfrm>
          <a:prstGeom prst="rect">
            <a:avLst/>
          </a:prstGeom>
        </p:spPr>
        <p:txBody>
          <a:bodyPr anchor="ctr">
            <a:spAutoFit/>
          </a:bodyPr>
          <a:lstStyle>
            <a:lvl1pPr algn="l">
              <a:defRPr sz="3200" b="1" i="0" cap="all">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endParaRPr lang="en-JM"/>
          </a:p>
        </p:txBody>
      </p:sp>
      <p:sp>
        <p:nvSpPr>
          <p:cNvPr id="10" name="Text Placeholder 2">
            <a:extLst>
              <a:ext uri="{FF2B5EF4-FFF2-40B4-BE49-F238E27FC236}">
                <a16:creationId xmlns:a16="http://schemas.microsoft.com/office/drawing/2014/main" id="{C32913C5-7C12-1A15-2A9A-BAC79D0A2B1E}"/>
              </a:ext>
            </a:extLst>
          </p:cNvPr>
          <p:cNvSpPr>
            <a:spLocks noGrp="1"/>
          </p:cNvSpPr>
          <p:nvPr userDrawn="1">
            <p:ph type="body" idx="10" hasCustomPrompt="1"/>
          </p:nvPr>
        </p:nvSpPr>
        <p:spPr>
          <a:xfrm>
            <a:off x="8976419" y="6017039"/>
            <a:ext cx="2844800" cy="457200"/>
          </a:xfrm>
          <a:prstGeom prst="rect">
            <a:avLst/>
          </a:prstGeom>
        </p:spPr>
        <p:txBody>
          <a:bodyPr anchor="b">
            <a:normAutofit/>
          </a:bodyPr>
          <a:lstStyle>
            <a:lvl1pPr marL="0" indent="0" algn="r">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6" name="Rectangle 5">
            <a:extLst>
              <a:ext uri="{FF2B5EF4-FFF2-40B4-BE49-F238E27FC236}">
                <a16:creationId xmlns:a16="http://schemas.microsoft.com/office/drawing/2014/main" id="{533F5F22-7EAB-C3E9-621E-B2E307B9091F}"/>
              </a:ext>
            </a:extLst>
          </p:cNvPr>
          <p:cNvSpPr/>
          <p:nvPr userDrawn="1"/>
        </p:nvSpPr>
        <p:spPr>
          <a:xfrm>
            <a:off x="199178" y="3409834"/>
            <a:ext cx="5108318" cy="1017023"/>
          </a:xfrm>
          <a:prstGeom prst="rect">
            <a:avLst/>
          </a:prstGeom>
          <a:solidFill>
            <a:srgbClr val="001033">
              <a:alpha val="5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white text&#10;&#10;Description automatically generated">
            <a:extLst>
              <a:ext uri="{FF2B5EF4-FFF2-40B4-BE49-F238E27FC236}">
                <a16:creationId xmlns:a16="http://schemas.microsoft.com/office/drawing/2014/main" id="{F6AC774E-B1BB-FECF-C967-CA066063FA89}"/>
              </a:ext>
            </a:extLst>
          </p:cNvPr>
          <p:cNvPicPr>
            <a:picLocks noChangeAspect="1"/>
          </p:cNvPicPr>
          <p:nvPr userDrawn="1"/>
        </p:nvPicPr>
        <p:blipFill>
          <a:blip r:embed="rId4"/>
          <a:stretch>
            <a:fillRect/>
          </a:stretch>
        </p:blipFill>
        <p:spPr>
          <a:xfrm>
            <a:off x="393951" y="3534876"/>
            <a:ext cx="4784336" cy="779388"/>
          </a:xfrm>
          <a:prstGeom prst="rect">
            <a:avLst/>
          </a:prstGeom>
        </p:spPr>
      </p:pic>
    </p:spTree>
    <p:extLst>
      <p:ext uri="{BB962C8B-B14F-4D97-AF65-F5344CB8AC3E}">
        <p14:creationId xmlns:p14="http://schemas.microsoft.com/office/powerpoint/2010/main" val="4255773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outdoor, landscape, sky, cloud&#10;&#10;Description automatically generated">
            <a:extLst>
              <a:ext uri="{FF2B5EF4-FFF2-40B4-BE49-F238E27FC236}">
                <a16:creationId xmlns:a16="http://schemas.microsoft.com/office/drawing/2014/main" id="{37648A85-902E-DC2E-0993-2F4A22D19149}"/>
              </a:ext>
            </a:extLst>
          </p:cNvPr>
          <p:cNvPicPr>
            <a:picLocks noChangeAspect="1"/>
          </p:cNvPicPr>
          <p:nvPr userDrawn="1"/>
        </p:nvPicPr>
        <p:blipFill rotWithShape="1">
          <a:blip r:embed="rId2"/>
          <a:srcRect l="3292" r="7819"/>
          <a:stretch/>
        </p:blipFill>
        <p:spPr>
          <a:xfrm>
            <a:off x="0" y="0"/>
            <a:ext cx="12192000" cy="6858000"/>
          </a:xfrm>
          <a:prstGeom prst="rect">
            <a:avLst/>
          </a:prstGeom>
        </p:spPr>
      </p:pic>
      <p:pic>
        <p:nvPicPr>
          <p:cNvPr id="7" name="Picture 6" descr="A transparent dark filter to add darkness to the picture">
            <a:extLst>
              <a:ext uri="{FF2B5EF4-FFF2-40B4-BE49-F238E27FC236}">
                <a16:creationId xmlns:a16="http://schemas.microsoft.com/office/drawing/2014/main" id="{0CC680EE-88C6-5B81-35D6-33E6F8C2B29D}"/>
              </a:ext>
            </a:extLst>
          </p:cNvPr>
          <p:cNvPicPr>
            <a:picLocks noChangeAspect="1"/>
          </p:cNvPicPr>
          <p:nvPr userDrawn="1"/>
        </p:nvPicPr>
        <p:blipFill>
          <a:blip r:embed="rId3"/>
          <a:stretch>
            <a:fillRect/>
          </a:stretch>
        </p:blipFill>
        <p:spPr>
          <a:xfrm>
            <a:off x="-1" y="0"/>
            <a:ext cx="12192001" cy="6858000"/>
          </a:xfrm>
          <a:prstGeom prst="rect">
            <a:avLst/>
          </a:prstGeom>
        </p:spPr>
      </p:pic>
      <p:pic>
        <p:nvPicPr>
          <p:cNvPr id="6" name="Picture 5" descr="State of Tennessee logo. A black and white circle with three stars in it&#10;&#10;">
            <a:extLst>
              <a:ext uri="{FF2B5EF4-FFF2-40B4-BE49-F238E27FC236}">
                <a16:creationId xmlns:a16="http://schemas.microsoft.com/office/drawing/2014/main" id="{934841E1-5AF5-203C-A492-24C43426441D}"/>
              </a:ext>
            </a:extLst>
          </p:cNvPr>
          <p:cNvPicPr>
            <a:picLocks noChangeAspect="1"/>
          </p:cNvPicPr>
          <p:nvPr userDrawn="1"/>
        </p:nvPicPr>
        <p:blipFill rotWithShape="1">
          <a:blip r:embed="rId4">
            <a:alphaModFix amt="8000"/>
          </a:blip>
          <a:srcRect l="23509" t="12982" b="15965"/>
          <a:stretch/>
        </p:blipFill>
        <p:spPr>
          <a:xfrm>
            <a:off x="2" y="0"/>
            <a:ext cx="7590970" cy="6858000"/>
          </a:xfrm>
          <a:prstGeom prst="rect">
            <a:avLst/>
          </a:prstGeom>
        </p:spPr>
      </p:pic>
      <p:sp>
        <p:nvSpPr>
          <p:cNvPr id="4" name="AutoShape 2">
            <a:extLst>
              <a:ext uri="{FF2B5EF4-FFF2-40B4-BE49-F238E27FC236}">
                <a16:creationId xmlns:a16="http://schemas.microsoft.com/office/drawing/2014/main" id="{7737DD29-4DC8-F887-194D-87C68702EB96}"/>
              </a:ext>
            </a:extLst>
          </p:cNvPr>
          <p:cNvSpPr>
            <a:spLocks noChangeAspect="1" noChangeArrowheads="1"/>
          </p:cNvSpPr>
          <p:nvPr userDrawn="1"/>
        </p:nvSpPr>
        <p:spPr bwMode="auto">
          <a:xfrm>
            <a:off x="5892800" y="3276601"/>
            <a:ext cx="406400" cy="3026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cxnSp>
        <p:nvCxnSpPr>
          <p:cNvPr id="20" name="Straight Connector 19">
            <a:extLst>
              <a:ext uri="{FF2B5EF4-FFF2-40B4-BE49-F238E27FC236}">
                <a16:creationId xmlns:a16="http://schemas.microsoft.com/office/drawing/2014/main" id="{001D6908-063F-49DE-DE06-F7C27ADC95C5}"/>
              </a:ext>
            </a:extLst>
          </p:cNvPr>
          <p:cNvCxnSpPr/>
          <p:nvPr userDrawn="1"/>
        </p:nvCxnSpPr>
        <p:spPr>
          <a:xfrm>
            <a:off x="4876800" y="312420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black background with white text&#10;&#10;Description automatically generated with low confidence">
            <a:extLst>
              <a:ext uri="{FF2B5EF4-FFF2-40B4-BE49-F238E27FC236}">
                <a16:creationId xmlns:a16="http://schemas.microsoft.com/office/drawing/2014/main" id="{67131FE5-9ADD-F950-56A1-FB4634E1619E}"/>
              </a:ext>
            </a:extLst>
          </p:cNvPr>
          <p:cNvPicPr>
            <a:picLocks noChangeAspect="1"/>
          </p:cNvPicPr>
          <p:nvPr userDrawn="1"/>
        </p:nvPicPr>
        <p:blipFill>
          <a:blip r:embed="rId5"/>
          <a:stretch>
            <a:fillRect/>
          </a:stretch>
        </p:blipFill>
        <p:spPr>
          <a:xfrm>
            <a:off x="797247" y="3010884"/>
            <a:ext cx="3886200" cy="965200"/>
          </a:xfrm>
          <a:prstGeom prst="rect">
            <a:avLst/>
          </a:prstGeom>
        </p:spPr>
      </p:pic>
      <p:sp>
        <p:nvSpPr>
          <p:cNvPr id="23" name="Text Placeholder 2">
            <a:extLst>
              <a:ext uri="{FF2B5EF4-FFF2-40B4-BE49-F238E27FC236}">
                <a16:creationId xmlns:a16="http://schemas.microsoft.com/office/drawing/2014/main" id="{333C3F2E-056F-A9DD-4D21-30EF211187D9}"/>
              </a:ext>
            </a:extLst>
          </p:cNvPr>
          <p:cNvSpPr>
            <a:spLocks noGrp="1"/>
          </p:cNvSpPr>
          <p:nvPr userDrawn="1">
            <p:ph type="body" idx="10" hasCustomPrompt="1"/>
          </p:nvPr>
        </p:nvSpPr>
        <p:spPr>
          <a:xfrm>
            <a:off x="8969618" y="6096000"/>
            <a:ext cx="2844800" cy="457200"/>
          </a:xfrm>
          <a:prstGeom prst="rect">
            <a:avLst/>
          </a:prstGeom>
        </p:spPr>
        <p:txBody>
          <a:bodyPr anchor="b">
            <a:normAutofit/>
          </a:bodyPr>
          <a:lstStyle>
            <a:lvl1pPr marL="0" indent="0" algn="r">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21" name="Text Placeholder 2">
            <a:extLst>
              <a:ext uri="{FF2B5EF4-FFF2-40B4-BE49-F238E27FC236}">
                <a16:creationId xmlns:a16="http://schemas.microsoft.com/office/drawing/2014/main" id="{F213131B-C0B3-76A3-5F0D-CF44F7C3F163}"/>
              </a:ext>
            </a:extLst>
          </p:cNvPr>
          <p:cNvSpPr>
            <a:spLocks noGrp="1"/>
          </p:cNvSpPr>
          <p:nvPr userDrawn="1">
            <p:ph type="body" idx="1" hasCustomPrompt="1"/>
          </p:nvPr>
        </p:nvSpPr>
        <p:spPr>
          <a:xfrm>
            <a:off x="5080000" y="3581400"/>
            <a:ext cx="2844800"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22" name="Title 1">
            <a:extLst>
              <a:ext uri="{FF2B5EF4-FFF2-40B4-BE49-F238E27FC236}">
                <a16:creationId xmlns:a16="http://schemas.microsoft.com/office/drawing/2014/main" id="{45045BF7-652A-E30C-76E1-B110EC23190D}"/>
              </a:ext>
            </a:extLst>
          </p:cNvPr>
          <p:cNvSpPr>
            <a:spLocks noGrp="1"/>
          </p:cNvSpPr>
          <p:nvPr userDrawn="1">
            <p:ph type="title"/>
          </p:nvPr>
        </p:nvSpPr>
        <p:spPr>
          <a:xfrm>
            <a:off x="5079999" y="3048001"/>
            <a:ext cx="6748585" cy="533399"/>
          </a:xfrm>
          <a:prstGeom prst="rect">
            <a:avLst/>
          </a:prstGeom>
        </p:spPr>
        <p:txBody>
          <a:bodyPr anchor="ctr">
            <a:noAutofit/>
          </a:bodyPr>
          <a:lstStyle>
            <a:lvl1pPr algn="l">
              <a:defRPr sz="2000" b="1" i="0" cap="all">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endParaRPr lang="en-JM"/>
          </a:p>
        </p:txBody>
      </p:sp>
    </p:spTree>
    <p:extLst>
      <p:ext uri="{BB962C8B-B14F-4D97-AF65-F5344CB8AC3E}">
        <p14:creationId xmlns:p14="http://schemas.microsoft.com/office/powerpoint/2010/main" val="2538061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0CCD94B-BE7C-BAAF-7929-FD495D53F020}"/>
              </a:ext>
            </a:extLst>
          </p:cNvPr>
          <p:cNvSpPr/>
          <p:nvPr userDrawn="1"/>
        </p:nvSpPr>
        <p:spPr>
          <a:xfrm>
            <a:off x="0" y="2406374"/>
            <a:ext cx="12192000" cy="2267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p:cNvSpPr>
            <a:spLocks noGrp="1"/>
          </p:cNvSpPr>
          <p:nvPr>
            <p:ph type="body" idx="10" hasCustomPrompt="1"/>
          </p:nvPr>
        </p:nvSpPr>
        <p:spPr>
          <a:xfrm>
            <a:off x="8972885" y="6096000"/>
            <a:ext cx="2844800" cy="457200"/>
          </a:xfrm>
          <a:prstGeom prst="rect">
            <a:avLst/>
          </a:prstGeom>
        </p:spPr>
        <p:txBody>
          <a:bodyPr anchor="b">
            <a:normAutofit/>
          </a:bodyPr>
          <a:lstStyle>
            <a:lvl1pPr marL="0" indent="0" algn="r">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cxnSp>
        <p:nvCxnSpPr>
          <p:cNvPr id="2" name="Straight Connector 1">
            <a:extLst>
              <a:ext uri="{FF2B5EF4-FFF2-40B4-BE49-F238E27FC236}">
                <a16:creationId xmlns:a16="http://schemas.microsoft.com/office/drawing/2014/main" id="{0B6D9346-97D0-EA68-6C16-A7F410F45ABA}"/>
              </a:ext>
            </a:extLst>
          </p:cNvPr>
          <p:cNvCxnSpPr/>
          <p:nvPr userDrawn="1"/>
        </p:nvCxnSpPr>
        <p:spPr>
          <a:xfrm>
            <a:off x="4876800" y="312420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white text&#10;&#10;Description automatically generated with low confidence">
            <a:extLst>
              <a:ext uri="{FF2B5EF4-FFF2-40B4-BE49-F238E27FC236}">
                <a16:creationId xmlns:a16="http://schemas.microsoft.com/office/drawing/2014/main" id="{4CF2AA8E-681E-2C0D-2AE8-92D4F45F256F}"/>
              </a:ext>
            </a:extLst>
          </p:cNvPr>
          <p:cNvPicPr>
            <a:picLocks noChangeAspect="1"/>
          </p:cNvPicPr>
          <p:nvPr userDrawn="1"/>
        </p:nvPicPr>
        <p:blipFill>
          <a:blip r:embed="rId2"/>
          <a:stretch>
            <a:fillRect/>
          </a:stretch>
        </p:blipFill>
        <p:spPr>
          <a:xfrm>
            <a:off x="797247" y="3010884"/>
            <a:ext cx="3886200" cy="965200"/>
          </a:xfrm>
          <a:prstGeom prst="rect">
            <a:avLst/>
          </a:prstGeom>
        </p:spPr>
      </p:pic>
      <p:sp>
        <p:nvSpPr>
          <p:cNvPr id="7" name="Text Placeholder 2">
            <a:extLst>
              <a:ext uri="{FF2B5EF4-FFF2-40B4-BE49-F238E27FC236}">
                <a16:creationId xmlns:a16="http://schemas.microsoft.com/office/drawing/2014/main" id="{84945E6F-0660-778D-9854-FAEBB28DF586}"/>
              </a:ext>
            </a:extLst>
          </p:cNvPr>
          <p:cNvSpPr>
            <a:spLocks noGrp="1"/>
          </p:cNvSpPr>
          <p:nvPr>
            <p:ph type="body" idx="1" hasCustomPrompt="1"/>
          </p:nvPr>
        </p:nvSpPr>
        <p:spPr>
          <a:xfrm>
            <a:off x="5080000" y="3581400"/>
            <a:ext cx="2844800"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0" name="Title 1">
            <a:extLst>
              <a:ext uri="{FF2B5EF4-FFF2-40B4-BE49-F238E27FC236}">
                <a16:creationId xmlns:a16="http://schemas.microsoft.com/office/drawing/2014/main" id="{28D51F0C-5303-D0C0-0DAC-2ED0C6F7B8B5}"/>
              </a:ext>
            </a:extLst>
          </p:cNvPr>
          <p:cNvSpPr>
            <a:spLocks noGrp="1"/>
          </p:cNvSpPr>
          <p:nvPr>
            <p:ph type="title"/>
          </p:nvPr>
        </p:nvSpPr>
        <p:spPr>
          <a:xfrm>
            <a:off x="5079999" y="3048001"/>
            <a:ext cx="6748585" cy="533399"/>
          </a:xfrm>
          <a:prstGeom prst="rect">
            <a:avLst/>
          </a:prstGeom>
        </p:spPr>
        <p:txBody>
          <a:bodyPr anchor="ctr">
            <a:noAutofit/>
          </a:bodyPr>
          <a:lstStyle>
            <a:lvl1pPr algn="l">
              <a:defRPr sz="2000" b="1" i="0" cap="all">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endParaRPr lang="en-JM"/>
          </a:p>
        </p:txBody>
      </p:sp>
    </p:spTree>
    <p:extLst>
      <p:ext uri="{BB962C8B-B14F-4D97-AF65-F5344CB8AC3E}">
        <p14:creationId xmlns:p14="http://schemas.microsoft.com/office/powerpoint/2010/main" val="1132617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748411-9E2E-1BC7-9044-694DA60B85C1}"/>
              </a:ext>
            </a:extLst>
          </p:cNvPr>
          <p:cNvSpPr/>
          <p:nvPr userDrawn="1"/>
        </p:nvSpPr>
        <p:spPr>
          <a:xfrm>
            <a:off x="0" y="-1"/>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4396874" y="358274"/>
            <a:ext cx="7366001" cy="5544682"/>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11" name="Title 10"/>
          <p:cNvSpPr>
            <a:spLocks noGrp="1"/>
          </p:cNvSpPr>
          <p:nvPr>
            <p:ph type="title" hasCustomPrompt="1"/>
          </p:nvPr>
        </p:nvSpPr>
        <p:spPr>
          <a:xfrm>
            <a:off x="381001" y="381000"/>
            <a:ext cx="3753677" cy="762000"/>
          </a:xfrm>
          <a:prstGeom prst="rect">
            <a:avLst/>
          </a:prstGeom>
        </p:spPr>
        <p:txBody>
          <a:bodyPr anchor="b"/>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Agenda Title</a:t>
            </a:r>
          </a:p>
        </p:txBody>
      </p:sp>
      <p:sp>
        <p:nvSpPr>
          <p:cNvPr id="40" name="Text Placeholder 17">
            <a:extLst>
              <a:ext uri="{FF2B5EF4-FFF2-40B4-BE49-F238E27FC236}">
                <a16:creationId xmlns:a16="http://schemas.microsoft.com/office/drawing/2014/main" id="{6FD69920-DAF1-5AB2-3817-2145F04C7F74}"/>
              </a:ext>
            </a:extLst>
          </p:cNvPr>
          <p:cNvSpPr>
            <a:spLocks noGrp="1"/>
          </p:cNvSpPr>
          <p:nvPr>
            <p:ph type="body" sz="quarter" idx="16" hasCustomPrompt="1"/>
          </p:nvPr>
        </p:nvSpPr>
        <p:spPr>
          <a:xfrm>
            <a:off x="1140692" y="1450644"/>
            <a:ext cx="2940893"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1" name="Text Placeholder 17">
            <a:extLst>
              <a:ext uri="{FF2B5EF4-FFF2-40B4-BE49-F238E27FC236}">
                <a16:creationId xmlns:a16="http://schemas.microsoft.com/office/drawing/2014/main" id="{859222B6-EE6A-90BA-49C9-287BFD042B2A}"/>
              </a:ext>
            </a:extLst>
          </p:cNvPr>
          <p:cNvSpPr>
            <a:spLocks noGrp="1"/>
          </p:cNvSpPr>
          <p:nvPr>
            <p:ph type="body" sz="quarter" idx="18" hasCustomPrompt="1"/>
          </p:nvPr>
        </p:nvSpPr>
        <p:spPr>
          <a:xfrm>
            <a:off x="1140692" y="2061293"/>
            <a:ext cx="2940779"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2" name="Text Placeholder 17">
            <a:extLst>
              <a:ext uri="{FF2B5EF4-FFF2-40B4-BE49-F238E27FC236}">
                <a16:creationId xmlns:a16="http://schemas.microsoft.com/office/drawing/2014/main" id="{DFED8A4E-0802-FC25-AB81-98F639F23E28}"/>
              </a:ext>
            </a:extLst>
          </p:cNvPr>
          <p:cNvSpPr>
            <a:spLocks noGrp="1"/>
          </p:cNvSpPr>
          <p:nvPr>
            <p:ph type="body" sz="quarter" idx="20" hasCustomPrompt="1"/>
          </p:nvPr>
        </p:nvSpPr>
        <p:spPr>
          <a:xfrm>
            <a:off x="1140692" y="2671941"/>
            <a:ext cx="2940779"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3" name="Text Placeholder 17">
            <a:extLst>
              <a:ext uri="{FF2B5EF4-FFF2-40B4-BE49-F238E27FC236}">
                <a16:creationId xmlns:a16="http://schemas.microsoft.com/office/drawing/2014/main" id="{19633CD7-A4E0-D7EB-19A8-451C44887E38}"/>
              </a:ext>
            </a:extLst>
          </p:cNvPr>
          <p:cNvSpPr>
            <a:spLocks noGrp="1"/>
          </p:cNvSpPr>
          <p:nvPr>
            <p:ph type="body" sz="quarter" idx="22" hasCustomPrompt="1"/>
          </p:nvPr>
        </p:nvSpPr>
        <p:spPr>
          <a:xfrm>
            <a:off x="1140692" y="3282590"/>
            <a:ext cx="2940893"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4" name="Text Placeholder 17">
            <a:extLst>
              <a:ext uri="{FF2B5EF4-FFF2-40B4-BE49-F238E27FC236}">
                <a16:creationId xmlns:a16="http://schemas.microsoft.com/office/drawing/2014/main" id="{6F858DE1-47C3-07FD-E001-4D4F563B5DAB}"/>
              </a:ext>
            </a:extLst>
          </p:cNvPr>
          <p:cNvSpPr>
            <a:spLocks noGrp="1"/>
          </p:cNvSpPr>
          <p:nvPr>
            <p:ph type="body" sz="quarter" idx="24" hasCustomPrompt="1"/>
          </p:nvPr>
        </p:nvSpPr>
        <p:spPr>
          <a:xfrm>
            <a:off x="1140692" y="3893238"/>
            <a:ext cx="2940893"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5" name="Text Placeholder 17">
            <a:extLst>
              <a:ext uri="{FF2B5EF4-FFF2-40B4-BE49-F238E27FC236}">
                <a16:creationId xmlns:a16="http://schemas.microsoft.com/office/drawing/2014/main" id="{704A6E00-204B-12EC-464C-8ED4AF2F9BA8}"/>
              </a:ext>
            </a:extLst>
          </p:cNvPr>
          <p:cNvSpPr>
            <a:spLocks noGrp="1"/>
          </p:cNvSpPr>
          <p:nvPr>
            <p:ph type="body" sz="quarter" idx="26" hasCustomPrompt="1"/>
          </p:nvPr>
        </p:nvSpPr>
        <p:spPr>
          <a:xfrm>
            <a:off x="1140692" y="4503887"/>
            <a:ext cx="2940893"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6" name="Text Placeholder 17">
            <a:extLst>
              <a:ext uri="{FF2B5EF4-FFF2-40B4-BE49-F238E27FC236}">
                <a16:creationId xmlns:a16="http://schemas.microsoft.com/office/drawing/2014/main" id="{BA97A0F1-AA2D-2DFF-CAEE-75034E58C077}"/>
              </a:ext>
            </a:extLst>
          </p:cNvPr>
          <p:cNvSpPr>
            <a:spLocks noGrp="1"/>
          </p:cNvSpPr>
          <p:nvPr>
            <p:ph type="body" sz="quarter" idx="28" hasCustomPrompt="1"/>
          </p:nvPr>
        </p:nvSpPr>
        <p:spPr>
          <a:xfrm>
            <a:off x="1140692" y="5114536"/>
            <a:ext cx="2940893"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8" name="Text Placeholder 17">
            <a:extLst>
              <a:ext uri="{FF2B5EF4-FFF2-40B4-BE49-F238E27FC236}">
                <a16:creationId xmlns:a16="http://schemas.microsoft.com/office/drawing/2014/main" id="{90F999CF-D140-59C4-BED9-8CAD97742331}"/>
              </a:ext>
            </a:extLst>
          </p:cNvPr>
          <p:cNvSpPr>
            <a:spLocks noGrp="1"/>
          </p:cNvSpPr>
          <p:nvPr>
            <p:ph type="body" sz="quarter" idx="31" hasCustomPrompt="1"/>
          </p:nvPr>
        </p:nvSpPr>
        <p:spPr>
          <a:xfrm>
            <a:off x="385567" y="1450644"/>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sz="1799"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49" name="Text Placeholder 17">
            <a:extLst>
              <a:ext uri="{FF2B5EF4-FFF2-40B4-BE49-F238E27FC236}">
                <a16:creationId xmlns:a16="http://schemas.microsoft.com/office/drawing/2014/main" id="{2B8D3E77-3886-1E26-347A-889AD7CA2058}"/>
              </a:ext>
            </a:extLst>
          </p:cNvPr>
          <p:cNvSpPr>
            <a:spLocks noGrp="1"/>
          </p:cNvSpPr>
          <p:nvPr>
            <p:ph type="body" sz="quarter" idx="32" hasCustomPrompt="1"/>
          </p:nvPr>
        </p:nvSpPr>
        <p:spPr>
          <a:xfrm>
            <a:off x="385567" y="2061293"/>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0" name="Text Placeholder 17">
            <a:extLst>
              <a:ext uri="{FF2B5EF4-FFF2-40B4-BE49-F238E27FC236}">
                <a16:creationId xmlns:a16="http://schemas.microsoft.com/office/drawing/2014/main" id="{B84C8315-BB5D-CBA1-3A78-8C6935062EE5}"/>
              </a:ext>
            </a:extLst>
          </p:cNvPr>
          <p:cNvSpPr>
            <a:spLocks noGrp="1"/>
          </p:cNvSpPr>
          <p:nvPr>
            <p:ph type="body" sz="quarter" idx="33" hasCustomPrompt="1"/>
          </p:nvPr>
        </p:nvSpPr>
        <p:spPr>
          <a:xfrm>
            <a:off x="385567" y="2671941"/>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1" name="Text Placeholder 17">
            <a:extLst>
              <a:ext uri="{FF2B5EF4-FFF2-40B4-BE49-F238E27FC236}">
                <a16:creationId xmlns:a16="http://schemas.microsoft.com/office/drawing/2014/main" id="{E5B1E278-9115-FF83-B7BB-C7448DA74F52}"/>
              </a:ext>
            </a:extLst>
          </p:cNvPr>
          <p:cNvSpPr>
            <a:spLocks noGrp="1"/>
          </p:cNvSpPr>
          <p:nvPr>
            <p:ph type="body" sz="quarter" idx="34" hasCustomPrompt="1"/>
          </p:nvPr>
        </p:nvSpPr>
        <p:spPr>
          <a:xfrm>
            <a:off x="385567" y="3282590"/>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2" name="Text Placeholder 17">
            <a:extLst>
              <a:ext uri="{FF2B5EF4-FFF2-40B4-BE49-F238E27FC236}">
                <a16:creationId xmlns:a16="http://schemas.microsoft.com/office/drawing/2014/main" id="{B4CC20AB-81BB-228E-40A6-1C653A6CB114}"/>
              </a:ext>
            </a:extLst>
          </p:cNvPr>
          <p:cNvSpPr>
            <a:spLocks noGrp="1"/>
          </p:cNvSpPr>
          <p:nvPr>
            <p:ph type="body" sz="quarter" idx="35" hasCustomPrompt="1"/>
          </p:nvPr>
        </p:nvSpPr>
        <p:spPr>
          <a:xfrm>
            <a:off x="385567" y="3893238"/>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3" name="Text Placeholder 17">
            <a:extLst>
              <a:ext uri="{FF2B5EF4-FFF2-40B4-BE49-F238E27FC236}">
                <a16:creationId xmlns:a16="http://schemas.microsoft.com/office/drawing/2014/main" id="{C1DBA90A-D379-3AB7-F0C7-38A1CFB1A679}"/>
              </a:ext>
            </a:extLst>
          </p:cNvPr>
          <p:cNvSpPr>
            <a:spLocks noGrp="1"/>
          </p:cNvSpPr>
          <p:nvPr>
            <p:ph type="body" sz="quarter" idx="36" hasCustomPrompt="1"/>
          </p:nvPr>
        </p:nvSpPr>
        <p:spPr>
          <a:xfrm>
            <a:off x="385567" y="4503887"/>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4" name="Text Placeholder 17">
            <a:extLst>
              <a:ext uri="{FF2B5EF4-FFF2-40B4-BE49-F238E27FC236}">
                <a16:creationId xmlns:a16="http://schemas.microsoft.com/office/drawing/2014/main" id="{4DB2DA7D-1F25-D39F-F051-31BC92A47B30}"/>
              </a:ext>
            </a:extLst>
          </p:cNvPr>
          <p:cNvSpPr>
            <a:spLocks noGrp="1"/>
          </p:cNvSpPr>
          <p:nvPr>
            <p:ph type="body" sz="quarter" idx="37" hasCustomPrompt="1"/>
          </p:nvPr>
        </p:nvSpPr>
        <p:spPr>
          <a:xfrm>
            <a:off x="385567" y="5114536"/>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Tree>
    <p:extLst>
      <p:ext uri="{BB962C8B-B14F-4D97-AF65-F5344CB8AC3E}">
        <p14:creationId xmlns:p14="http://schemas.microsoft.com/office/powerpoint/2010/main" val="2753469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Agenda Slid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54AA188-C29E-1B74-E2CE-AB2221770FDB}"/>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te of Tennessee logo. A black and white circle with three stars in it&#10;&#10;">
            <a:extLst>
              <a:ext uri="{FF2B5EF4-FFF2-40B4-BE49-F238E27FC236}">
                <a16:creationId xmlns:a16="http://schemas.microsoft.com/office/drawing/2014/main" id="{4236594F-0254-35A5-9EB9-E993ACF3EA45}"/>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sp>
        <p:nvSpPr>
          <p:cNvPr id="11" name="Title 10"/>
          <p:cNvSpPr>
            <a:spLocks noGrp="1"/>
          </p:cNvSpPr>
          <p:nvPr>
            <p:ph type="title" hasCustomPrompt="1"/>
          </p:nvPr>
        </p:nvSpPr>
        <p:spPr>
          <a:xfrm>
            <a:off x="381001" y="381000"/>
            <a:ext cx="3753677" cy="762000"/>
          </a:xfrm>
          <a:prstGeom prst="rect">
            <a:avLst/>
          </a:prstGeom>
        </p:spPr>
        <p:txBody>
          <a:bodyPr anchor="b"/>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Agenda Title</a:t>
            </a:r>
          </a:p>
        </p:txBody>
      </p:sp>
      <p:sp>
        <p:nvSpPr>
          <p:cNvPr id="40" name="Text Placeholder 17">
            <a:extLst>
              <a:ext uri="{FF2B5EF4-FFF2-40B4-BE49-F238E27FC236}">
                <a16:creationId xmlns:a16="http://schemas.microsoft.com/office/drawing/2014/main" id="{6FD69920-DAF1-5AB2-3817-2145F04C7F74}"/>
              </a:ext>
            </a:extLst>
          </p:cNvPr>
          <p:cNvSpPr>
            <a:spLocks noGrp="1"/>
          </p:cNvSpPr>
          <p:nvPr>
            <p:ph type="body" sz="quarter" idx="16" hasCustomPrompt="1"/>
          </p:nvPr>
        </p:nvSpPr>
        <p:spPr>
          <a:xfrm>
            <a:off x="440970" y="2684066"/>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41" name="Text Placeholder 17">
            <a:extLst>
              <a:ext uri="{FF2B5EF4-FFF2-40B4-BE49-F238E27FC236}">
                <a16:creationId xmlns:a16="http://schemas.microsoft.com/office/drawing/2014/main" id="{859222B6-EE6A-90BA-49C9-287BFD042B2A}"/>
              </a:ext>
            </a:extLst>
          </p:cNvPr>
          <p:cNvSpPr>
            <a:spLocks noGrp="1"/>
          </p:cNvSpPr>
          <p:nvPr>
            <p:ph type="body" sz="quarter" idx="18" hasCustomPrompt="1"/>
          </p:nvPr>
        </p:nvSpPr>
        <p:spPr>
          <a:xfrm>
            <a:off x="440970" y="1564215"/>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23" name="Text Placeholder 17">
            <a:extLst>
              <a:ext uri="{FF2B5EF4-FFF2-40B4-BE49-F238E27FC236}">
                <a16:creationId xmlns:a16="http://schemas.microsoft.com/office/drawing/2014/main" id="{3B2E07E3-DFAC-0059-0AE9-60B4F37E3D93}"/>
              </a:ext>
            </a:extLst>
          </p:cNvPr>
          <p:cNvSpPr>
            <a:spLocks noGrp="1"/>
          </p:cNvSpPr>
          <p:nvPr>
            <p:ph type="body" sz="quarter" idx="39" hasCustomPrompt="1"/>
          </p:nvPr>
        </p:nvSpPr>
        <p:spPr>
          <a:xfrm>
            <a:off x="440970" y="4975513"/>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24" name="Text Placeholder 17">
            <a:extLst>
              <a:ext uri="{FF2B5EF4-FFF2-40B4-BE49-F238E27FC236}">
                <a16:creationId xmlns:a16="http://schemas.microsoft.com/office/drawing/2014/main" id="{0E378109-4B4D-611A-A65E-46282B359FBC}"/>
              </a:ext>
            </a:extLst>
          </p:cNvPr>
          <p:cNvSpPr>
            <a:spLocks noGrp="1"/>
          </p:cNvSpPr>
          <p:nvPr>
            <p:ph type="body" sz="quarter" idx="40" hasCustomPrompt="1"/>
          </p:nvPr>
        </p:nvSpPr>
        <p:spPr>
          <a:xfrm>
            <a:off x="440970" y="3855662"/>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28" name="Text Placeholder 17">
            <a:extLst>
              <a:ext uri="{FF2B5EF4-FFF2-40B4-BE49-F238E27FC236}">
                <a16:creationId xmlns:a16="http://schemas.microsoft.com/office/drawing/2014/main" id="{80E11C08-0BEE-D373-E85B-FF37B2E87711}"/>
              </a:ext>
            </a:extLst>
          </p:cNvPr>
          <p:cNvSpPr>
            <a:spLocks noGrp="1"/>
          </p:cNvSpPr>
          <p:nvPr>
            <p:ph type="body" sz="quarter" idx="41" hasCustomPrompt="1"/>
          </p:nvPr>
        </p:nvSpPr>
        <p:spPr>
          <a:xfrm>
            <a:off x="3589663" y="2684066"/>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29" name="Text Placeholder 17">
            <a:extLst>
              <a:ext uri="{FF2B5EF4-FFF2-40B4-BE49-F238E27FC236}">
                <a16:creationId xmlns:a16="http://schemas.microsoft.com/office/drawing/2014/main" id="{EB3B37FF-7F54-3709-314B-350772AFEB5A}"/>
              </a:ext>
            </a:extLst>
          </p:cNvPr>
          <p:cNvSpPr>
            <a:spLocks noGrp="1"/>
          </p:cNvSpPr>
          <p:nvPr>
            <p:ph type="body" sz="quarter" idx="42" hasCustomPrompt="1"/>
          </p:nvPr>
        </p:nvSpPr>
        <p:spPr>
          <a:xfrm>
            <a:off x="3589663" y="1564215"/>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0" name="Text Placeholder 17">
            <a:extLst>
              <a:ext uri="{FF2B5EF4-FFF2-40B4-BE49-F238E27FC236}">
                <a16:creationId xmlns:a16="http://schemas.microsoft.com/office/drawing/2014/main" id="{B97F0AA9-623C-1E69-024C-E59FF9EE2197}"/>
              </a:ext>
            </a:extLst>
          </p:cNvPr>
          <p:cNvSpPr>
            <a:spLocks noGrp="1"/>
          </p:cNvSpPr>
          <p:nvPr>
            <p:ph type="body" sz="quarter" idx="43" hasCustomPrompt="1"/>
          </p:nvPr>
        </p:nvSpPr>
        <p:spPr>
          <a:xfrm>
            <a:off x="3589663" y="4975513"/>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31" name="Text Placeholder 17">
            <a:extLst>
              <a:ext uri="{FF2B5EF4-FFF2-40B4-BE49-F238E27FC236}">
                <a16:creationId xmlns:a16="http://schemas.microsoft.com/office/drawing/2014/main" id="{B921945D-DAEF-FD31-636C-C80FCE72ABDD}"/>
              </a:ext>
            </a:extLst>
          </p:cNvPr>
          <p:cNvSpPr>
            <a:spLocks noGrp="1"/>
          </p:cNvSpPr>
          <p:nvPr>
            <p:ph type="body" sz="quarter" idx="44" hasCustomPrompt="1"/>
          </p:nvPr>
        </p:nvSpPr>
        <p:spPr>
          <a:xfrm>
            <a:off x="3589663" y="3855662"/>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2" name="Text Placeholder 17">
            <a:extLst>
              <a:ext uri="{FF2B5EF4-FFF2-40B4-BE49-F238E27FC236}">
                <a16:creationId xmlns:a16="http://schemas.microsoft.com/office/drawing/2014/main" id="{78805F6C-C337-5860-3499-66FBAB1076A1}"/>
              </a:ext>
            </a:extLst>
          </p:cNvPr>
          <p:cNvSpPr>
            <a:spLocks noGrp="1"/>
          </p:cNvSpPr>
          <p:nvPr>
            <p:ph type="body" sz="quarter" idx="45" hasCustomPrompt="1"/>
          </p:nvPr>
        </p:nvSpPr>
        <p:spPr>
          <a:xfrm>
            <a:off x="6738356" y="2684066"/>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33" name="Text Placeholder 17">
            <a:extLst>
              <a:ext uri="{FF2B5EF4-FFF2-40B4-BE49-F238E27FC236}">
                <a16:creationId xmlns:a16="http://schemas.microsoft.com/office/drawing/2014/main" id="{A4FF7ED4-0BB7-6DE2-8C9D-0B1A9788B3E1}"/>
              </a:ext>
            </a:extLst>
          </p:cNvPr>
          <p:cNvSpPr>
            <a:spLocks noGrp="1"/>
          </p:cNvSpPr>
          <p:nvPr>
            <p:ph type="body" sz="quarter" idx="46" hasCustomPrompt="1"/>
          </p:nvPr>
        </p:nvSpPr>
        <p:spPr>
          <a:xfrm>
            <a:off x="6738356" y="1564215"/>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4" name="Text Placeholder 17">
            <a:extLst>
              <a:ext uri="{FF2B5EF4-FFF2-40B4-BE49-F238E27FC236}">
                <a16:creationId xmlns:a16="http://schemas.microsoft.com/office/drawing/2014/main" id="{2254212D-EC94-BA70-C4A0-972FF3335D06}"/>
              </a:ext>
            </a:extLst>
          </p:cNvPr>
          <p:cNvSpPr>
            <a:spLocks noGrp="1"/>
          </p:cNvSpPr>
          <p:nvPr>
            <p:ph type="body" sz="quarter" idx="47" hasCustomPrompt="1"/>
          </p:nvPr>
        </p:nvSpPr>
        <p:spPr>
          <a:xfrm>
            <a:off x="6738356" y="4975513"/>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35" name="Text Placeholder 17">
            <a:extLst>
              <a:ext uri="{FF2B5EF4-FFF2-40B4-BE49-F238E27FC236}">
                <a16:creationId xmlns:a16="http://schemas.microsoft.com/office/drawing/2014/main" id="{877D3024-8EB2-1CA9-5F5E-EA4F685A505A}"/>
              </a:ext>
            </a:extLst>
          </p:cNvPr>
          <p:cNvSpPr>
            <a:spLocks noGrp="1"/>
          </p:cNvSpPr>
          <p:nvPr>
            <p:ph type="body" sz="quarter" idx="48" hasCustomPrompt="1"/>
          </p:nvPr>
        </p:nvSpPr>
        <p:spPr>
          <a:xfrm>
            <a:off x="6738356" y="3855662"/>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Tree>
    <p:extLst>
      <p:ext uri="{BB962C8B-B14F-4D97-AF65-F5344CB8AC3E}">
        <p14:creationId xmlns:p14="http://schemas.microsoft.com/office/powerpoint/2010/main" val="339552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Divide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41677B-69AD-1F67-A6CF-C453F2C2332B}"/>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te of Tennessee logo. A black and white circle with three stars in it&#10;&#10;">
            <a:extLst>
              <a:ext uri="{FF2B5EF4-FFF2-40B4-BE49-F238E27FC236}">
                <a16:creationId xmlns:a16="http://schemas.microsoft.com/office/drawing/2014/main" id="{891DF255-2335-E017-607D-F61D6E1D4830}"/>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sp>
        <p:nvSpPr>
          <p:cNvPr id="5" name="Text Placeholder 2">
            <a:extLst>
              <a:ext uri="{FF2B5EF4-FFF2-40B4-BE49-F238E27FC236}">
                <a16:creationId xmlns:a16="http://schemas.microsoft.com/office/drawing/2014/main" id="{A19FC178-9CCA-0B35-DC5D-DECCF740A0C5}"/>
              </a:ext>
            </a:extLst>
          </p:cNvPr>
          <p:cNvSpPr>
            <a:spLocks noGrp="1"/>
          </p:cNvSpPr>
          <p:nvPr>
            <p:ph type="body" sz="quarter" idx="10" hasCustomPrompt="1"/>
          </p:nvPr>
        </p:nvSpPr>
        <p:spPr>
          <a:xfrm>
            <a:off x="380321" y="2320784"/>
            <a:ext cx="1123626" cy="2501321"/>
          </a:xfrm>
          <a:prstGeom prst="rect">
            <a:avLst/>
          </a:prstGeom>
        </p:spPr>
        <p:txBody>
          <a:bodyPr lIns="0" tIns="108000" rIns="0" bIns="0" anchor="t"/>
          <a:lstStyle>
            <a:lvl1pPr marL="0" indent="0" algn="r" defTabSz="456926" rtl="0" fontAlgn="auto" hangingPunct="0">
              <a:lnSpc>
                <a:spcPct val="90000"/>
              </a:lnSpc>
              <a:spcBef>
                <a:spcPts val="0"/>
              </a:spcBef>
              <a:spcAft>
                <a:spcPts val="0"/>
              </a:spcAft>
              <a:buNone/>
              <a:defRPr lang="pl-PL" sz="5999" b="0" kern="0" spc="-360" dirty="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latin typeface="Open Sans" panose="020B0606030504020204" pitchFamily="34" charset="0"/>
                <a:ea typeface="Open Sans" panose="020B0606030504020204" pitchFamily="34" charset="0"/>
                <a:cs typeface="Open Sans" panose="020B0606030504020204" pitchFamily="34" charset="0"/>
              </a:rPr>
              <a:t>##</a:t>
            </a:r>
            <a:endParaRPr lang="pl-PL"/>
          </a:p>
        </p:txBody>
      </p:sp>
      <p:sp>
        <p:nvSpPr>
          <p:cNvPr id="6" name="Text Placeholder 14">
            <a:extLst>
              <a:ext uri="{FF2B5EF4-FFF2-40B4-BE49-F238E27FC236}">
                <a16:creationId xmlns:a16="http://schemas.microsoft.com/office/drawing/2014/main" id="{15AAE5E4-B932-934C-6275-B97FE2CB72AD}"/>
              </a:ext>
            </a:extLst>
          </p:cNvPr>
          <p:cNvSpPr>
            <a:spLocks noGrp="1"/>
          </p:cNvSpPr>
          <p:nvPr>
            <p:ph type="body" sz="quarter" idx="11" hasCustomPrompt="1"/>
          </p:nvPr>
        </p:nvSpPr>
        <p:spPr>
          <a:xfrm>
            <a:off x="1996975" y="2320784"/>
            <a:ext cx="4430688" cy="2501321"/>
          </a:xfrm>
          <a:prstGeom prst="rect">
            <a:avLst/>
          </a:prstGeom>
        </p:spPr>
        <p:txBody>
          <a:bodyPr lIns="0" tIns="0" rIns="0" bIns="0"/>
          <a:lstStyle>
            <a:lvl1pPr marL="0" indent="0">
              <a:buNone/>
              <a:defRPr lang="en-US" sz="5997" b="1" i="0" kern="0" spc="-180" dirty="0" smtClean="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pl-PL" err="1"/>
              <a:t>Section</a:t>
            </a:r>
            <a:r>
              <a:rPr lang="pl-PL"/>
              <a:t> </a:t>
            </a:r>
            <a:r>
              <a:rPr lang="pl-PL" err="1"/>
              <a:t>title</a:t>
            </a:r>
            <a:r>
              <a:rPr lang="pl-PL"/>
              <a:t> </a:t>
            </a:r>
            <a:r>
              <a:rPr lang="pl-PL" err="1"/>
              <a:t>here</a:t>
            </a:r>
            <a:endParaRPr lang="en-US"/>
          </a:p>
        </p:txBody>
      </p:sp>
    </p:spTree>
    <p:extLst>
      <p:ext uri="{BB962C8B-B14F-4D97-AF65-F5344CB8AC3E}">
        <p14:creationId xmlns:p14="http://schemas.microsoft.com/office/powerpoint/2010/main" val="3774308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16" name="Content Placeholder 5">
            <a:extLst>
              <a:ext uri="{FF2B5EF4-FFF2-40B4-BE49-F238E27FC236}">
                <a16:creationId xmlns:a16="http://schemas.microsoft.com/office/drawing/2014/main" id="{D450B45E-F5A1-EC83-EA11-021B0498A6FD}"/>
              </a:ext>
            </a:extLst>
          </p:cNvPr>
          <p:cNvSpPr>
            <a:spLocks noGrp="1"/>
          </p:cNvSpPr>
          <p:nvPr>
            <p:ph sz="quarter" idx="18"/>
          </p:nvPr>
        </p:nvSpPr>
        <p:spPr>
          <a:xfrm>
            <a:off x="380999" y="1273629"/>
            <a:ext cx="11446436" cy="4604658"/>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602D17F0-12EF-53B9-A6A1-479CCD088A10}"/>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14" name="Title 10">
            <a:extLst>
              <a:ext uri="{FF2B5EF4-FFF2-40B4-BE49-F238E27FC236}">
                <a16:creationId xmlns:a16="http://schemas.microsoft.com/office/drawing/2014/main" id="{CA8574FF-C39D-3F28-D076-32941C5F1F7F}"/>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5" name="Text Placeholder 2">
            <a:extLst>
              <a:ext uri="{FF2B5EF4-FFF2-40B4-BE49-F238E27FC236}">
                <a16:creationId xmlns:a16="http://schemas.microsoft.com/office/drawing/2014/main" id="{F55C0738-0D19-E4B0-355F-B8DB82832BA7}"/>
              </a:ext>
            </a:extLst>
          </p:cNvPr>
          <p:cNvSpPr>
            <a:spLocks noGrp="1"/>
          </p:cNvSpPr>
          <p:nvPr>
            <p:ph type="body" sz="quarter" idx="21" hasCustomPrompt="1"/>
          </p:nvPr>
        </p:nvSpPr>
        <p:spPr>
          <a:xfrm>
            <a:off x="371361" y="300195"/>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DSEW: PROGRAM OVERVIEW (01/03)</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210505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Key Statemen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534CC2-A4C9-6677-1D06-0B7A78254CF1}"/>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te of Tennessee logo. A black and white circle with three stars in it&#10;&#10;">
            <a:extLst>
              <a:ext uri="{FF2B5EF4-FFF2-40B4-BE49-F238E27FC236}">
                <a16:creationId xmlns:a16="http://schemas.microsoft.com/office/drawing/2014/main" id="{4CD37995-F391-8D27-6A2D-349AD7E4B566}"/>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 name="Title 1">
            <a:extLst>
              <a:ext uri="{FF2B5EF4-FFF2-40B4-BE49-F238E27FC236}">
                <a16:creationId xmlns:a16="http://schemas.microsoft.com/office/drawing/2014/main" id="{F7A3ED7B-8A4D-782B-CA38-262E86C3821C}"/>
              </a:ext>
            </a:extLst>
          </p:cNvPr>
          <p:cNvSpPr>
            <a:spLocks noGrp="1"/>
          </p:cNvSpPr>
          <p:nvPr>
            <p:ph type="ctrTitle" hasCustomPrompt="1"/>
          </p:nvPr>
        </p:nvSpPr>
        <p:spPr>
          <a:xfrm>
            <a:off x="2362201" y="1524000"/>
            <a:ext cx="7467599" cy="3376384"/>
          </a:xfrm>
        </p:spPr>
        <p:txBody>
          <a:bodyPr tIns="0" anchor="ctr" anchorCtr="0">
            <a:noAutofit/>
          </a:bodyPr>
          <a:lstStyle>
            <a:lvl1pPr algn="ctr">
              <a:lnSpc>
                <a:spcPct val="85000"/>
              </a:lnSpc>
              <a:defRPr sz="3200" b="0" spc="-15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key message</a:t>
            </a:r>
          </a:p>
        </p:txBody>
      </p:sp>
    </p:spTree>
    <p:extLst>
      <p:ext uri="{BB962C8B-B14F-4D97-AF65-F5344CB8AC3E}">
        <p14:creationId xmlns:p14="http://schemas.microsoft.com/office/powerpoint/2010/main" val="4230963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dy Slide Right Image">
    <p:spTree>
      <p:nvGrpSpPr>
        <p:cNvPr id="1" name=""/>
        <p:cNvGrpSpPr/>
        <p:nvPr/>
      </p:nvGrpSpPr>
      <p:grpSpPr>
        <a:xfrm>
          <a:off x="0" y="0"/>
          <a:ext cx="0" cy="0"/>
          <a:chOff x="0" y="0"/>
          <a:chExt cx="0" cy="0"/>
        </a:xfrm>
      </p:grpSpPr>
      <p:sp>
        <p:nvSpPr>
          <p:cNvPr id="6" name="Content Placeholder 5"/>
          <p:cNvSpPr>
            <a:spLocks noGrp="1"/>
          </p:cNvSpPr>
          <p:nvPr>
            <p:ph sz="quarter" idx="18"/>
          </p:nvPr>
        </p:nvSpPr>
        <p:spPr>
          <a:xfrm>
            <a:off x="380999" y="1306287"/>
            <a:ext cx="7505737" cy="4572000"/>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8F5D4C7F-D61E-45A7-76EF-AB5052851774}"/>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8150578" y="352926"/>
            <a:ext cx="3660422" cy="5545704"/>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11" name="Title 10"/>
          <p:cNvSpPr>
            <a:spLocks noGrp="1"/>
          </p:cNvSpPr>
          <p:nvPr>
            <p:ph type="title" hasCustomPrompt="1"/>
          </p:nvPr>
        </p:nvSpPr>
        <p:spPr>
          <a:xfrm>
            <a:off x="381000" y="558225"/>
            <a:ext cx="7505737"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7" name="Text Placeholder 2">
            <a:extLst>
              <a:ext uri="{FF2B5EF4-FFF2-40B4-BE49-F238E27FC236}">
                <a16:creationId xmlns:a16="http://schemas.microsoft.com/office/drawing/2014/main" id="{B038C7EA-6908-1821-4DA5-AED5C94A491E}"/>
              </a:ext>
            </a:extLst>
          </p:cNvPr>
          <p:cNvSpPr>
            <a:spLocks noGrp="1"/>
          </p:cNvSpPr>
          <p:nvPr>
            <p:ph type="body" sz="quarter" idx="21" hasCustomPrompt="1"/>
          </p:nvPr>
        </p:nvSpPr>
        <p:spPr>
          <a:xfrm>
            <a:off x="380603" y="300268"/>
            <a:ext cx="7505330" cy="242887"/>
          </a:xfrm>
          <a:prstGeom prst="rect">
            <a:avLst/>
          </a:prstGeom>
        </p:spPr>
        <p:txBody>
          <a:bodyPr wrap="square"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520968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dy Slide Right Image Two Columns">
    <p:spTree>
      <p:nvGrpSpPr>
        <p:cNvPr id="1" name=""/>
        <p:cNvGrpSpPr/>
        <p:nvPr/>
      </p:nvGrpSpPr>
      <p:grpSpPr>
        <a:xfrm>
          <a:off x="0" y="0"/>
          <a:ext cx="0" cy="0"/>
          <a:chOff x="0" y="0"/>
          <a:chExt cx="0" cy="0"/>
        </a:xfrm>
      </p:grpSpPr>
      <p:sp>
        <p:nvSpPr>
          <p:cNvPr id="6" name="Content Placeholder 5"/>
          <p:cNvSpPr>
            <a:spLocks noGrp="1"/>
          </p:cNvSpPr>
          <p:nvPr>
            <p:ph sz="quarter" idx="18"/>
          </p:nvPr>
        </p:nvSpPr>
        <p:spPr>
          <a:xfrm>
            <a:off x="380999" y="1302209"/>
            <a:ext cx="3654973" cy="4576077"/>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Content Placeholder 5">
            <a:extLst>
              <a:ext uri="{FF2B5EF4-FFF2-40B4-BE49-F238E27FC236}">
                <a16:creationId xmlns:a16="http://schemas.microsoft.com/office/drawing/2014/main" id="{938685F3-D4A9-F80B-A751-49A3942E7A6F}"/>
              </a:ext>
            </a:extLst>
          </p:cNvPr>
          <p:cNvSpPr>
            <a:spLocks noGrp="1"/>
          </p:cNvSpPr>
          <p:nvPr>
            <p:ph sz="quarter" idx="22"/>
          </p:nvPr>
        </p:nvSpPr>
        <p:spPr>
          <a:xfrm>
            <a:off x="4236501" y="1302027"/>
            <a:ext cx="3653210" cy="4577664"/>
          </a:xfrm>
        </p:spPr>
        <p:txBody>
          <a:bodyPr>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5" name="Rectangle 4">
            <a:extLst>
              <a:ext uri="{FF2B5EF4-FFF2-40B4-BE49-F238E27FC236}">
                <a16:creationId xmlns:a16="http://schemas.microsoft.com/office/drawing/2014/main" id="{ECF1B67E-6232-56C8-AD9B-6A1C640CAA8C}"/>
              </a:ext>
            </a:extLst>
          </p:cNvPr>
          <p:cNvSpPr/>
          <p:nvPr userDrawn="1"/>
        </p:nvSpPr>
        <p:spPr>
          <a:xfrm>
            <a:off x="-1" y="0"/>
            <a:ext cx="12192001" cy="11737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8150578" y="358274"/>
            <a:ext cx="3660422" cy="5540356"/>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11" name="Title 10"/>
          <p:cNvSpPr>
            <a:spLocks noGrp="1"/>
          </p:cNvSpPr>
          <p:nvPr>
            <p:ph type="title" hasCustomPrompt="1"/>
          </p:nvPr>
        </p:nvSpPr>
        <p:spPr>
          <a:xfrm>
            <a:off x="381000" y="558225"/>
            <a:ext cx="7505737"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8" name="Text Placeholder 2">
            <a:extLst>
              <a:ext uri="{FF2B5EF4-FFF2-40B4-BE49-F238E27FC236}">
                <a16:creationId xmlns:a16="http://schemas.microsoft.com/office/drawing/2014/main" id="{1926E5AC-03BA-3A23-E59C-3F8F88BA8091}"/>
              </a:ext>
            </a:extLst>
          </p:cNvPr>
          <p:cNvSpPr>
            <a:spLocks noGrp="1"/>
          </p:cNvSpPr>
          <p:nvPr>
            <p:ph type="body" sz="quarter" idx="21" hasCustomPrompt="1"/>
          </p:nvPr>
        </p:nvSpPr>
        <p:spPr>
          <a:xfrm>
            <a:off x="380603" y="294131"/>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770857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dy Slide Two Columns">
    <p:spTree>
      <p:nvGrpSpPr>
        <p:cNvPr id="1" name=""/>
        <p:cNvGrpSpPr/>
        <p:nvPr/>
      </p:nvGrpSpPr>
      <p:grpSpPr>
        <a:xfrm>
          <a:off x="0" y="0"/>
          <a:ext cx="0" cy="0"/>
          <a:chOff x="0" y="0"/>
          <a:chExt cx="0" cy="0"/>
        </a:xfrm>
      </p:grpSpPr>
      <p:sp>
        <p:nvSpPr>
          <p:cNvPr id="25" name="Content Placeholder 5">
            <a:extLst>
              <a:ext uri="{FF2B5EF4-FFF2-40B4-BE49-F238E27FC236}">
                <a16:creationId xmlns:a16="http://schemas.microsoft.com/office/drawing/2014/main" id="{BF663FF9-4A56-8E35-DC28-4E94F45C8966}"/>
              </a:ext>
            </a:extLst>
          </p:cNvPr>
          <p:cNvSpPr>
            <a:spLocks noGrp="1"/>
          </p:cNvSpPr>
          <p:nvPr>
            <p:ph sz="quarter" idx="18"/>
          </p:nvPr>
        </p:nvSpPr>
        <p:spPr>
          <a:xfrm>
            <a:off x="381000" y="1305223"/>
            <a:ext cx="5579534" cy="4573064"/>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8" name="Content Placeholder 5">
            <a:extLst>
              <a:ext uri="{FF2B5EF4-FFF2-40B4-BE49-F238E27FC236}">
                <a16:creationId xmlns:a16="http://schemas.microsoft.com/office/drawing/2014/main" id="{D831B9A5-3F0A-AC24-B4B9-622A79C3990B}"/>
              </a:ext>
            </a:extLst>
          </p:cNvPr>
          <p:cNvSpPr>
            <a:spLocks noGrp="1"/>
          </p:cNvSpPr>
          <p:nvPr>
            <p:ph sz="quarter" idx="21"/>
          </p:nvPr>
        </p:nvSpPr>
        <p:spPr>
          <a:xfrm>
            <a:off x="6238286" y="1311966"/>
            <a:ext cx="5579534" cy="4573064"/>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28E55E26-5D0F-67E5-253D-2E264B79E3F3}"/>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6" name="Title 10">
            <a:extLst>
              <a:ext uri="{FF2B5EF4-FFF2-40B4-BE49-F238E27FC236}">
                <a16:creationId xmlns:a16="http://schemas.microsoft.com/office/drawing/2014/main" id="{1084303F-2730-2712-29DF-0F79FFC63323}"/>
              </a:ext>
            </a:extLst>
          </p:cNvPr>
          <p:cNvSpPr>
            <a:spLocks noGrp="1"/>
          </p:cNvSpPr>
          <p:nvPr>
            <p:ph type="title" hasCustomPrompt="1"/>
          </p:nvPr>
        </p:nvSpPr>
        <p:spPr>
          <a:xfrm>
            <a:off x="381000" y="558225"/>
            <a:ext cx="11438467"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5" name="Text Placeholder 2">
            <a:extLst>
              <a:ext uri="{FF2B5EF4-FFF2-40B4-BE49-F238E27FC236}">
                <a16:creationId xmlns:a16="http://schemas.microsoft.com/office/drawing/2014/main" id="{7DA2608B-5F0C-5090-CC37-48ECAD919C64}"/>
              </a:ext>
            </a:extLst>
          </p:cNvPr>
          <p:cNvSpPr>
            <a:spLocks noGrp="1"/>
          </p:cNvSpPr>
          <p:nvPr>
            <p:ph type="body" sz="quarter" idx="23"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4037807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ody Slide Two Columns 2">
    <p:spTree>
      <p:nvGrpSpPr>
        <p:cNvPr id="1" name=""/>
        <p:cNvGrpSpPr/>
        <p:nvPr/>
      </p:nvGrpSpPr>
      <p:grpSpPr>
        <a:xfrm>
          <a:off x="0" y="0"/>
          <a:ext cx="0" cy="0"/>
          <a:chOff x="0" y="0"/>
          <a:chExt cx="0" cy="0"/>
        </a:xfrm>
      </p:grpSpPr>
      <p:sp>
        <p:nvSpPr>
          <p:cNvPr id="25" name="Content Placeholder 5">
            <a:extLst>
              <a:ext uri="{FF2B5EF4-FFF2-40B4-BE49-F238E27FC236}">
                <a16:creationId xmlns:a16="http://schemas.microsoft.com/office/drawing/2014/main" id="{BF663FF9-4A56-8E35-DC28-4E94F45C8966}"/>
              </a:ext>
            </a:extLst>
          </p:cNvPr>
          <p:cNvSpPr>
            <a:spLocks noGrp="1"/>
          </p:cNvSpPr>
          <p:nvPr>
            <p:ph sz="quarter" idx="18"/>
          </p:nvPr>
        </p:nvSpPr>
        <p:spPr>
          <a:xfrm>
            <a:off x="381000" y="1861814"/>
            <a:ext cx="5579534" cy="4016471"/>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8" name="Content Placeholder 5">
            <a:extLst>
              <a:ext uri="{FF2B5EF4-FFF2-40B4-BE49-F238E27FC236}">
                <a16:creationId xmlns:a16="http://schemas.microsoft.com/office/drawing/2014/main" id="{D831B9A5-3F0A-AC24-B4B9-622A79C3990B}"/>
              </a:ext>
            </a:extLst>
          </p:cNvPr>
          <p:cNvSpPr>
            <a:spLocks noGrp="1"/>
          </p:cNvSpPr>
          <p:nvPr>
            <p:ph sz="quarter" idx="21"/>
          </p:nvPr>
        </p:nvSpPr>
        <p:spPr>
          <a:xfrm>
            <a:off x="6238286" y="1868557"/>
            <a:ext cx="5579534" cy="4016471"/>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E7CF49B8-A5AA-513D-C627-4945573AFD34}"/>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6" name="Title 10">
            <a:extLst>
              <a:ext uri="{FF2B5EF4-FFF2-40B4-BE49-F238E27FC236}">
                <a16:creationId xmlns:a16="http://schemas.microsoft.com/office/drawing/2014/main" id="{1084303F-2730-2712-29DF-0F79FFC63323}"/>
              </a:ext>
            </a:extLst>
          </p:cNvPr>
          <p:cNvSpPr>
            <a:spLocks noGrp="1"/>
          </p:cNvSpPr>
          <p:nvPr>
            <p:ph type="title" hasCustomPrompt="1"/>
          </p:nvPr>
        </p:nvSpPr>
        <p:spPr>
          <a:xfrm>
            <a:off x="381000" y="558225"/>
            <a:ext cx="11438467"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5" name="Text Placeholder 2">
            <a:extLst>
              <a:ext uri="{FF2B5EF4-FFF2-40B4-BE49-F238E27FC236}">
                <a16:creationId xmlns:a16="http://schemas.microsoft.com/office/drawing/2014/main" id="{FEC21066-CEE9-0D09-23B1-0E04FBF24719}"/>
              </a:ext>
            </a:extLst>
          </p:cNvPr>
          <p:cNvSpPr>
            <a:spLocks noGrp="1"/>
          </p:cNvSpPr>
          <p:nvPr>
            <p:ph type="body" sz="quarter" idx="23" hasCustomPrompt="1"/>
          </p:nvPr>
        </p:nvSpPr>
        <p:spPr>
          <a:xfrm>
            <a:off x="380999" y="1318353"/>
            <a:ext cx="11448144" cy="381000"/>
          </a:xfrm>
          <a:prstGeom prst="rect">
            <a:avLst/>
          </a:prstGeom>
        </p:spPr>
        <p:txBody>
          <a:bodyPr anchor="t"/>
          <a:lstStyle>
            <a:lvl1pPr>
              <a:lnSpc>
                <a:spcPct val="100000"/>
              </a:lnSpc>
              <a:spcAft>
                <a:spcPts val="0"/>
              </a:spcAft>
              <a:buClr>
                <a:schemeClr val="bg2"/>
              </a:buClr>
              <a:defRPr sz="18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4" name="Text Placeholder 2">
            <a:extLst>
              <a:ext uri="{FF2B5EF4-FFF2-40B4-BE49-F238E27FC236}">
                <a16:creationId xmlns:a16="http://schemas.microsoft.com/office/drawing/2014/main" id="{BE50D93F-BE70-DA84-F93C-D95BA789FB2A}"/>
              </a:ext>
            </a:extLst>
          </p:cNvPr>
          <p:cNvSpPr>
            <a:spLocks noGrp="1"/>
          </p:cNvSpPr>
          <p:nvPr>
            <p:ph type="body" sz="quarter" idx="24"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473871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ody Slide Three Columns">
    <p:spTree>
      <p:nvGrpSpPr>
        <p:cNvPr id="1" name=""/>
        <p:cNvGrpSpPr/>
        <p:nvPr/>
      </p:nvGrpSpPr>
      <p:grpSpPr>
        <a:xfrm>
          <a:off x="0" y="0"/>
          <a:ext cx="0" cy="0"/>
          <a:chOff x="0" y="0"/>
          <a:chExt cx="0" cy="0"/>
        </a:xfrm>
      </p:grpSpPr>
      <p:sp>
        <p:nvSpPr>
          <p:cNvPr id="25" name="Content Placeholder 5">
            <a:extLst>
              <a:ext uri="{FF2B5EF4-FFF2-40B4-BE49-F238E27FC236}">
                <a16:creationId xmlns:a16="http://schemas.microsoft.com/office/drawing/2014/main" id="{BF663FF9-4A56-8E35-DC28-4E94F45C8966}"/>
              </a:ext>
            </a:extLst>
          </p:cNvPr>
          <p:cNvSpPr>
            <a:spLocks noGrp="1"/>
          </p:cNvSpPr>
          <p:nvPr>
            <p:ph sz="quarter" idx="18"/>
          </p:nvPr>
        </p:nvSpPr>
        <p:spPr>
          <a:xfrm>
            <a:off x="380998" y="1302027"/>
            <a:ext cx="3657600" cy="4598838"/>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8" name="Content Placeholder 5">
            <a:extLst>
              <a:ext uri="{FF2B5EF4-FFF2-40B4-BE49-F238E27FC236}">
                <a16:creationId xmlns:a16="http://schemas.microsoft.com/office/drawing/2014/main" id="{D831B9A5-3F0A-AC24-B4B9-622A79C3990B}"/>
              </a:ext>
            </a:extLst>
          </p:cNvPr>
          <p:cNvSpPr>
            <a:spLocks noGrp="1"/>
          </p:cNvSpPr>
          <p:nvPr>
            <p:ph sz="quarter" idx="21"/>
          </p:nvPr>
        </p:nvSpPr>
        <p:spPr>
          <a:xfrm>
            <a:off x="8167092" y="1302027"/>
            <a:ext cx="3655953" cy="4598838"/>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5" name="Content Placeholder 5">
            <a:extLst>
              <a:ext uri="{FF2B5EF4-FFF2-40B4-BE49-F238E27FC236}">
                <a16:creationId xmlns:a16="http://schemas.microsoft.com/office/drawing/2014/main" id="{9C7151AE-D9B4-86E0-89BA-14AD6318201F}"/>
              </a:ext>
            </a:extLst>
          </p:cNvPr>
          <p:cNvSpPr>
            <a:spLocks noGrp="1"/>
          </p:cNvSpPr>
          <p:nvPr>
            <p:ph sz="quarter" idx="23"/>
          </p:nvPr>
        </p:nvSpPr>
        <p:spPr>
          <a:xfrm>
            <a:off x="4274045" y="1302027"/>
            <a:ext cx="3657600" cy="4598838"/>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64479114-C7D5-F18D-F109-7C5AF83C30A8}"/>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4" name="Title 10">
            <a:extLst>
              <a:ext uri="{FF2B5EF4-FFF2-40B4-BE49-F238E27FC236}">
                <a16:creationId xmlns:a16="http://schemas.microsoft.com/office/drawing/2014/main" id="{BB790093-D5D4-A183-0F47-B83DCF2E02B1}"/>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7" name="Text Placeholder 2">
            <a:extLst>
              <a:ext uri="{FF2B5EF4-FFF2-40B4-BE49-F238E27FC236}">
                <a16:creationId xmlns:a16="http://schemas.microsoft.com/office/drawing/2014/main" id="{BA5D275B-8793-E613-8523-7994C675F902}"/>
              </a:ext>
            </a:extLst>
          </p:cNvPr>
          <p:cNvSpPr>
            <a:spLocks noGrp="1"/>
          </p:cNvSpPr>
          <p:nvPr>
            <p:ph type="body" sz="quarter" idx="25"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091746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ody Slide Three Columns w/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086CB9B-956F-0977-C5C9-2ABAA4EBE5C5}"/>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 name="Content Placeholder 5">
            <a:extLst>
              <a:ext uri="{FF2B5EF4-FFF2-40B4-BE49-F238E27FC236}">
                <a16:creationId xmlns:a16="http://schemas.microsoft.com/office/drawing/2014/main" id="{22AC89C3-F112-6B70-6BE8-4F3AD5BB50D9}"/>
              </a:ext>
            </a:extLst>
          </p:cNvPr>
          <p:cNvSpPr>
            <a:spLocks noGrp="1"/>
          </p:cNvSpPr>
          <p:nvPr>
            <p:ph sz="quarter" idx="18" hasCustomPrompt="1"/>
          </p:nvPr>
        </p:nvSpPr>
        <p:spPr>
          <a:xfrm>
            <a:off x="381000" y="1313779"/>
            <a:ext cx="2670048" cy="1142999"/>
          </a:xfrm>
        </p:spPr>
        <p:txBody>
          <a:bodyPr>
            <a:noAutofit/>
          </a:bodyPr>
          <a:lstStyle>
            <a:lvl1pPr marL="0" indent="0">
              <a:buNone/>
              <a:defRPr sz="14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spcAft>
                <a:spcPts val="1200"/>
              </a:spcAft>
              <a:defRPr sz="1400" b="1">
                <a:solidFill>
                  <a:schemeClr val="accent1"/>
                </a:solidFill>
                <a:latin typeface="Palatino Linotype" panose="02040502050505030304" pitchFamily="18" charset="0"/>
              </a:defRPr>
            </a:lvl2pPr>
            <a:lvl3pPr marL="514338" indent="-230182">
              <a:buFont typeface="Graphik" panose="020B0503030202060203" pitchFamily="34" charset="0"/>
              <a:buChar char="–"/>
              <a:defRPr sz="1400" b="1">
                <a:solidFill>
                  <a:schemeClr val="accent1"/>
                </a:solidFill>
                <a:latin typeface="Palatino Linotype" panose="02040502050505030304" pitchFamily="18" charset="0"/>
              </a:defRPr>
            </a:lvl3pPr>
            <a:lvl5pPr marL="857229" indent="-177796">
              <a:buFont typeface="Graphik" panose="020B0503030202060203" pitchFamily="34" charset="0"/>
              <a:buChar char="–"/>
              <a:defRPr/>
            </a:lvl5pPr>
          </a:lstStyle>
          <a:p>
            <a:pPr lvl="0"/>
            <a:r>
              <a:rPr lang="en-US"/>
              <a:t>Callout text or intro text</a:t>
            </a:r>
          </a:p>
        </p:txBody>
      </p:sp>
      <p:sp>
        <p:nvSpPr>
          <p:cNvPr id="4" name="Content Placeholder 5">
            <a:extLst>
              <a:ext uri="{FF2B5EF4-FFF2-40B4-BE49-F238E27FC236}">
                <a16:creationId xmlns:a16="http://schemas.microsoft.com/office/drawing/2014/main" id="{1D00C665-21E1-9C41-CED0-E4F6FAEC288B}"/>
              </a:ext>
            </a:extLst>
          </p:cNvPr>
          <p:cNvSpPr>
            <a:spLocks noGrp="1"/>
          </p:cNvSpPr>
          <p:nvPr>
            <p:ph sz="quarter" idx="22" hasCustomPrompt="1"/>
          </p:nvPr>
        </p:nvSpPr>
        <p:spPr>
          <a:xfrm>
            <a:off x="3292158"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lvl="2"/>
            <a:r>
              <a:rPr lang="en-US"/>
              <a:t>Third level</a:t>
            </a:r>
          </a:p>
        </p:txBody>
      </p:sp>
      <p:sp>
        <p:nvSpPr>
          <p:cNvPr id="7" name="Content Placeholder 5">
            <a:extLst>
              <a:ext uri="{FF2B5EF4-FFF2-40B4-BE49-F238E27FC236}">
                <a16:creationId xmlns:a16="http://schemas.microsoft.com/office/drawing/2014/main" id="{6937B052-E07C-2BB5-2FA2-5A707E33353D}"/>
              </a:ext>
            </a:extLst>
          </p:cNvPr>
          <p:cNvSpPr>
            <a:spLocks noGrp="1"/>
          </p:cNvSpPr>
          <p:nvPr>
            <p:ph sz="quarter" idx="23" hasCustomPrompt="1"/>
          </p:nvPr>
        </p:nvSpPr>
        <p:spPr>
          <a:xfrm>
            <a:off x="6197116"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8" name="Content Placeholder 5">
            <a:extLst>
              <a:ext uri="{FF2B5EF4-FFF2-40B4-BE49-F238E27FC236}">
                <a16:creationId xmlns:a16="http://schemas.microsoft.com/office/drawing/2014/main" id="{8B52B627-86BE-D250-FBBE-8A3CB00389B2}"/>
              </a:ext>
            </a:extLst>
          </p:cNvPr>
          <p:cNvSpPr>
            <a:spLocks noGrp="1"/>
          </p:cNvSpPr>
          <p:nvPr>
            <p:ph sz="quarter" idx="24" hasCustomPrompt="1"/>
          </p:nvPr>
        </p:nvSpPr>
        <p:spPr>
          <a:xfrm>
            <a:off x="9102074"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9" name="Picture Placeholder 3">
            <a:extLst>
              <a:ext uri="{FF2B5EF4-FFF2-40B4-BE49-F238E27FC236}">
                <a16:creationId xmlns:a16="http://schemas.microsoft.com/office/drawing/2014/main" id="{5376C56E-F93C-6064-70F6-2FBC14A12A3B}"/>
              </a:ext>
            </a:extLst>
          </p:cNvPr>
          <p:cNvSpPr>
            <a:spLocks noGrp="1"/>
          </p:cNvSpPr>
          <p:nvPr>
            <p:ph type="pic" sz="quarter" idx="27"/>
          </p:nvPr>
        </p:nvSpPr>
        <p:spPr>
          <a:xfrm>
            <a:off x="381000" y="2609179"/>
            <a:ext cx="2670048" cy="3279156"/>
          </a:xfrm>
          <a:solidFill>
            <a:schemeClr val="bg1">
              <a:lumMod val="85000"/>
            </a:schemeClr>
          </a:solidFill>
        </p:spPr>
        <p:txBody>
          <a:bodyPr anchor="ctr"/>
          <a:lstStyle>
            <a:lvl1pPr algn="ctr">
              <a:buClr>
                <a:schemeClr val="bg2"/>
              </a:buClr>
              <a:defRPr/>
            </a:lvl1pPr>
          </a:lstStyle>
          <a:p>
            <a:r>
              <a:rPr lang="en-US"/>
              <a:t>Click icon to add picture</a:t>
            </a:r>
          </a:p>
        </p:txBody>
      </p:sp>
      <p:sp>
        <p:nvSpPr>
          <p:cNvPr id="6" name="Title 10">
            <a:extLst>
              <a:ext uri="{FF2B5EF4-FFF2-40B4-BE49-F238E27FC236}">
                <a16:creationId xmlns:a16="http://schemas.microsoft.com/office/drawing/2014/main" id="{11EA6F9A-EB41-5D64-C263-E64C0F001ECC}"/>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10" name="Text Placeholder 2">
            <a:extLst>
              <a:ext uri="{FF2B5EF4-FFF2-40B4-BE49-F238E27FC236}">
                <a16:creationId xmlns:a16="http://schemas.microsoft.com/office/drawing/2014/main" id="{07BFE945-8D61-3FFC-F702-D371BDAFE2BB}"/>
              </a:ext>
            </a:extLst>
          </p:cNvPr>
          <p:cNvSpPr>
            <a:spLocks noGrp="1"/>
          </p:cNvSpPr>
          <p:nvPr>
            <p:ph type="body" sz="quarter" idx="21"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279294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ody Slide Four Colum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CB99F9-ECD2-7C50-BABC-30AA3B68814A}"/>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4" name="Content Placeholder 5">
            <a:extLst>
              <a:ext uri="{FF2B5EF4-FFF2-40B4-BE49-F238E27FC236}">
                <a16:creationId xmlns:a16="http://schemas.microsoft.com/office/drawing/2014/main" id="{1D00C665-21E1-9C41-CED0-E4F6FAEC288B}"/>
              </a:ext>
            </a:extLst>
          </p:cNvPr>
          <p:cNvSpPr>
            <a:spLocks noGrp="1"/>
          </p:cNvSpPr>
          <p:nvPr>
            <p:ph sz="quarter" idx="22" hasCustomPrompt="1"/>
          </p:nvPr>
        </p:nvSpPr>
        <p:spPr>
          <a:xfrm>
            <a:off x="3292158"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lvl="2"/>
            <a:r>
              <a:rPr lang="en-US"/>
              <a:t>Third level</a:t>
            </a:r>
          </a:p>
        </p:txBody>
      </p:sp>
      <p:sp>
        <p:nvSpPr>
          <p:cNvPr id="7" name="Content Placeholder 5">
            <a:extLst>
              <a:ext uri="{FF2B5EF4-FFF2-40B4-BE49-F238E27FC236}">
                <a16:creationId xmlns:a16="http://schemas.microsoft.com/office/drawing/2014/main" id="{6937B052-E07C-2BB5-2FA2-5A707E33353D}"/>
              </a:ext>
            </a:extLst>
          </p:cNvPr>
          <p:cNvSpPr>
            <a:spLocks noGrp="1"/>
          </p:cNvSpPr>
          <p:nvPr>
            <p:ph sz="quarter" idx="23" hasCustomPrompt="1"/>
          </p:nvPr>
        </p:nvSpPr>
        <p:spPr>
          <a:xfrm>
            <a:off x="6197116"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8" name="Content Placeholder 5">
            <a:extLst>
              <a:ext uri="{FF2B5EF4-FFF2-40B4-BE49-F238E27FC236}">
                <a16:creationId xmlns:a16="http://schemas.microsoft.com/office/drawing/2014/main" id="{8B52B627-86BE-D250-FBBE-8A3CB00389B2}"/>
              </a:ext>
            </a:extLst>
          </p:cNvPr>
          <p:cNvSpPr>
            <a:spLocks noGrp="1"/>
          </p:cNvSpPr>
          <p:nvPr>
            <p:ph sz="quarter" idx="24" hasCustomPrompt="1"/>
          </p:nvPr>
        </p:nvSpPr>
        <p:spPr>
          <a:xfrm>
            <a:off x="9102074"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5" name="Content Placeholder 5">
            <a:extLst>
              <a:ext uri="{FF2B5EF4-FFF2-40B4-BE49-F238E27FC236}">
                <a16:creationId xmlns:a16="http://schemas.microsoft.com/office/drawing/2014/main" id="{0F5DE06E-841A-3D4C-A67F-07F15A66AD0F}"/>
              </a:ext>
            </a:extLst>
          </p:cNvPr>
          <p:cNvSpPr>
            <a:spLocks noGrp="1"/>
          </p:cNvSpPr>
          <p:nvPr>
            <p:ph sz="quarter" idx="25" hasCustomPrompt="1"/>
          </p:nvPr>
        </p:nvSpPr>
        <p:spPr>
          <a:xfrm>
            <a:off x="392215"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lvl="2"/>
            <a:r>
              <a:rPr lang="en-US"/>
              <a:t>Third level</a:t>
            </a:r>
          </a:p>
        </p:txBody>
      </p:sp>
      <p:sp>
        <p:nvSpPr>
          <p:cNvPr id="6" name="Title 10">
            <a:extLst>
              <a:ext uri="{FF2B5EF4-FFF2-40B4-BE49-F238E27FC236}">
                <a16:creationId xmlns:a16="http://schemas.microsoft.com/office/drawing/2014/main" id="{9345B68E-3DFA-BC9F-0F9E-1A68B3CAA923}"/>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9" name="Text Placeholder 2">
            <a:extLst>
              <a:ext uri="{FF2B5EF4-FFF2-40B4-BE49-F238E27FC236}">
                <a16:creationId xmlns:a16="http://schemas.microsoft.com/office/drawing/2014/main" id="{625459CB-8E82-5D13-EBDF-D44CA8668D34}"/>
              </a:ext>
            </a:extLst>
          </p:cNvPr>
          <p:cNvSpPr>
            <a:spLocks noGrp="1"/>
          </p:cNvSpPr>
          <p:nvPr>
            <p:ph type="body" sz="quarter" idx="21"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563423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6CB60C-DE4C-A761-C6CA-8064733C4B70}"/>
              </a:ext>
            </a:extLst>
          </p:cNvPr>
          <p:cNvSpPr/>
          <p:nvPr userDrawn="1"/>
        </p:nvSpPr>
        <p:spPr>
          <a:xfrm>
            <a:off x="0" y="-1"/>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4" name="Title 10">
            <a:extLst>
              <a:ext uri="{FF2B5EF4-FFF2-40B4-BE49-F238E27FC236}">
                <a16:creationId xmlns:a16="http://schemas.microsoft.com/office/drawing/2014/main" id="{EE1BB400-2770-7A28-395E-BABC5805C591}"/>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5" name="Text Placeholder 2">
            <a:extLst>
              <a:ext uri="{FF2B5EF4-FFF2-40B4-BE49-F238E27FC236}">
                <a16:creationId xmlns:a16="http://schemas.microsoft.com/office/drawing/2014/main" id="{CDD0B9F5-21A1-E006-59F3-393DBC3A6421}"/>
              </a:ext>
            </a:extLst>
          </p:cNvPr>
          <p:cNvSpPr>
            <a:spLocks noGrp="1"/>
          </p:cNvSpPr>
          <p:nvPr>
            <p:ph type="body" sz="quarter" idx="21"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9122687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with Subhea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782931-23A0-8CF6-F550-235EDDDB1FF9}"/>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15" name="Text Placeholder 2">
            <a:extLst>
              <a:ext uri="{FF2B5EF4-FFF2-40B4-BE49-F238E27FC236}">
                <a16:creationId xmlns:a16="http://schemas.microsoft.com/office/drawing/2014/main" id="{FB431A0B-0C56-53A4-A5E2-137D3D637168}"/>
              </a:ext>
            </a:extLst>
          </p:cNvPr>
          <p:cNvSpPr>
            <a:spLocks noGrp="1"/>
          </p:cNvSpPr>
          <p:nvPr>
            <p:ph type="body" sz="quarter" idx="20" hasCustomPrompt="1"/>
          </p:nvPr>
        </p:nvSpPr>
        <p:spPr>
          <a:xfrm>
            <a:off x="380999" y="1318353"/>
            <a:ext cx="11446436" cy="381000"/>
          </a:xfrm>
          <a:prstGeom prst="rect">
            <a:avLst/>
          </a:prstGeom>
        </p:spPr>
        <p:txBody>
          <a:bodyPr anchor="t"/>
          <a:lstStyle>
            <a:lvl1pPr>
              <a:lnSpc>
                <a:spcPct val="100000"/>
              </a:lnSpc>
              <a:spcAft>
                <a:spcPts val="0"/>
              </a:spcAft>
              <a:buClr>
                <a:schemeClr val="bg2"/>
              </a:buClr>
              <a:defRPr sz="18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4" name="Title 10">
            <a:extLst>
              <a:ext uri="{FF2B5EF4-FFF2-40B4-BE49-F238E27FC236}">
                <a16:creationId xmlns:a16="http://schemas.microsoft.com/office/drawing/2014/main" id="{50C0F249-1B78-9E84-026C-DE17C99A165D}"/>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5" name="Text Placeholder 2">
            <a:extLst>
              <a:ext uri="{FF2B5EF4-FFF2-40B4-BE49-F238E27FC236}">
                <a16:creationId xmlns:a16="http://schemas.microsoft.com/office/drawing/2014/main" id="{54CD4C92-439D-37CD-E9AF-BE90C5D70A24}"/>
              </a:ext>
            </a:extLst>
          </p:cNvPr>
          <p:cNvSpPr>
            <a:spLocks noGrp="1"/>
          </p:cNvSpPr>
          <p:nvPr>
            <p:ph type="body" sz="quarter" idx="21"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331330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Footer Only">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Tree>
    <p:extLst>
      <p:ext uri="{BB962C8B-B14F-4D97-AF65-F5344CB8AC3E}">
        <p14:creationId xmlns:p14="http://schemas.microsoft.com/office/powerpoint/2010/main" val="2508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AADB6C-5DB9-58F6-B069-C498878DE91F}"/>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te of Tennessee logo. A black and white circle with three stars in it&#10;&#10;">
            <a:extLst>
              <a:ext uri="{FF2B5EF4-FFF2-40B4-BE49-F238E27FC236}">
                <a16:creationId xmlns:a16="http://schemas.microsoft.com/office/drawing/2014/main" id="{933EA83A-B269-848D-F2C0-2498C1B19169}"/>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cxnSp>
        <p:nvCxnSpPr>
          <p:cNvPr id="8" name="Straight Connector 7"/>
          <p:cNvCxnSpPr>
            <a:cxnSpLocks/>
          </p:cNvCxnSpPr>
          <p:nvPr/>
        </p:nvCxnSpPr>
        <p:spPr>
          <a:xfrm>
            <a:off x="6096000" y="310134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6400800" y="3268027"/>
            <a:ext cx="4775200" cy="457200"/>
          </a:xfrm>
          <a:prstGeom prst="rect">
            <a:avLst/>
          </a:prstGeom>
        </p:spPr>
        <p:txBody>
          <a:bodyPr anchor="t">
            <a:noAutofit/>
          </a:bodyPr>
          <a:lstStyle>
            <a:lvl1pPr algn="l">
              <a:defRPr sz="2400" b="1" cap="all" baseline="0">
                <a:solidFill>
                  <a:schemeClr val="bg1"/>
                </a:solidFill>
              </a:defRPr>
            </a:lvl1pPr>
          </a:lstStyle>
          <a:p>
            <a:r>
              <a:rPr lang="en-US"/>
              <a:t>THANK YOU</a:t>
            </a:r>
            <a:endParaRPr lang="en-JM"/>
          </a:p>
        </p:txBody>
      </p:sp>
      <p:pic>
        <p:nvPicPr>
          <p:cNvPr id="7" name="Picture 6" descr="A black background with white text&#10;&#10;Description automatically generated with low confidence">
            <a:extLst>
              <a:ext uri="{FF2B5EF4-FFF2-40B4-BE49-F238E27FC236}">
                <a16:creationId xmlns:a16="http://schemas.microsoft.com/office/drawing/2014/main" id="{AC017321-A33E-735B-B206-D7D639956F06}"/>
              </a:ext>
            </a:extLst>
          </p:cNvPr>
          <p:cNvPicPr>
            <a:picLocks noChangeAspect="1"/>
          </p:cNvPicPr>
          <p:nvPr userDrawn="1"/>
        </p:nvPicPr>
        <p:blipFill>
          <a:blip r:embed="rId3"/>
          <a:stretch>
            <a:fillRect/>
          </a:stretch>
        </p:blipFill>
        <p:spPr>
          <a:xfrm>
            <a:off x="1892169" y="3014059"/>
            <a:ext cx="3886200" cy="965200"/>
          </a:xfrm>
          <a:prstGeom prst="rect">
            <a:avLst/>
          </a:prstGeom>
        </p:spPr>
      </p:pic>
    </p:spTree>
    <p:extLst>
      <p:ext uri="{BB962C8B-B14F-4D97-AF65-F5344CB8AC3E}">
        <p14:creationId xmlns:p14="http://schemas.microsoft.com/office/powerpoint/2010/main" val="2090085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1_Thank You">
    <p:spTree>
      <p:nvGrpSpPr>
        <p:cNvPr id="1" name=""/>
        <p:cNvGrpSpPr/>
        <p:nvPr/>
      </p:nvGrpSpPr>
      <p:grpSpPr>
        <a:xfrm>
          <a:off x="0" y="0"/>
          <a:ext cx="0" cy="0"/>
          <a:chOff x="0" y="0"/>
          <a:chExt cx="0" cy="0"/>
        </a:xfrm>
      </p:grpSpPr>
      <p:pic>
        <p:nvPicPr>
          <p:cNvPr id="6" name="Picture 5" descr="A picture containing outdoor, landscape, sky, cloud&#10;&#10;Description automatically generated">
            <a:extLst>
              <a:ext uri="{FF2B5EF4-FFF2-40B4-BE49-F238E27FC236}">
                <a16:creationId xmlns:a16="http://schemas.microsoft.com/office/drawing/2014/main" id="{C2ADF0A3-74D6-CC42-F1B5-92E63F8F1D57}"/>
              </a:ext>
            </a:extLst>
          </p:cNvPr>
          <p:cNvPicPr>
            <a:picLocks noChangeAspect="1"/>
          </p:cNvPicPr>
          <p:nvPr userDrawn="1"/>
        </p:nvPicPr>
        <p:blipFill rotWithShape="1">
          <a:blip r:embed="rId2"/>
          <a:srcRect l="3292" r="7819"/>
          <a:stretch/>
        </p:blipFill>
        <p:spPr>
          <a:xfrm>
            <a:off x="0" y="14514"/>
            <a:ext cx="12192000" cy="6858000"/>
          </a:xfrm>
          <a:prstGeom prst="rect">
            <a:avLst/>
          </a:prstGeom>
        </p:spPr>
      </p:pic>
      <p:pic>
        <p:nvPicPr>
          <p:cNvPr id="4" name="Picture 3" descr="A transparent dark filter to add darkness to the picture">
            <a:extLst>
              <a:ext uri="{FF2B5EF4-FFF2-40B4-BE49-F238E27FC236}">
                <a16:creationId xmlns:a16="http://schemas.microsoft.com/office/drawing/2014/main" id="{01D068D7-79D2-2E28-B927-0E15BE467CFA}"/>
              </a:ext>
            </a:extLst>
          </p:cNvPr>
          <p:cNvPicPr>
            <a:picLocks noChangeAspect="1"/>
          </p:cNvPicPr>
          <p:nvPr userDrawn="1"/>
        </p:nvPicPr>
        <p:blipFill>
          <a:blip r:embed="rId3"/>
          <a:stretch>
            <a:fillRect/>
          </a:stretch>
        </p:blipFill>
        <p:spPr>
          <a:xfrm>
            <a:off x="0" y="0"/>
            <a:ext cx="12192001" cy="6858000"/>
          </a:xfrm>
          <a:prstGeom prst="rect">
            <a:avLst/>
          </a:prstGeom>
        </p:spPr>
      </p:pic>
      <p:pic>
        <p:nvPicPr>
          <p:cNvPr id="5" name="Picture 4" descr="State of Tennessee logo. A black and white circle with three stars in it&#10;&#10;">
            <a:extLst>
              <a:ext uri="{FF2B5EF4-FFF2-40B4-BE49-F238E27FC236}">
                <a16:creationId xmlns:a16="http://schemas.microsoft.com/office/drawing/2014/main" id="{7C15EF2E-D997-DBA4-5599-B3DEDF2C48C1}"/>
              </a:ext>
            </a:extLst>
          </p:cNvPr>
          <p:cNvPicPr>
            <a:picLocks noChangeAspect="1"/>
          </p:cNvPicPr>
          <p:nvPr userDrawn="1"/>
        </p:nvPicPr>
        <p:blipFill rotWithShape="1">
          <a:blip r:embed="rId4">
            <a:alphaModFix amt="8000"/>
          </a:blip>
          <a:srcRect l="23509" t="12982" b="15965"/>
          <a:stretch/>
        </p:blipFill>
        <p:spPr>
          <a:xfrm>
            <a:off x="1" y="0"/>
            <a:ext cx="8418286" cy="6858000"/>
          </a:xfrm>
          <a:prstGeom prst="rect">
            <a:avLst/>
          </a:prstGeom>
        </p:spPr>
      </p:pic>
      <p:cxnSp>
        <p:nvCxnSpPr>
          <p:cNvPr id="8" name="Straight Connector 7"/>
          <p:cNvCxnSpPr>
            <a:cxnSpLocks/>
          </p:cNvCxnSpPr>
          <p:nvPr/>
        </p:nvCxnSpPr>
        <p:spPr>
          <a:xfrm>
            <a:off x="6096000" y="310134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6400800" y="3268027"/>
            <a:ext cx="4775200" cy="457200"/>
          </a:xfrm>
          <a:prstGeom prst="rect">
            <a:avLst/>
          </a:prstGeom>
        </p:spPr>
        <p:txBody>
          <a:bodyPr anchor="t">
            <a:noAutofit/>
          </a:bodyPr>
          <a:lstStyle>
            <a:lvl1pPr algn="l">
              <a:defRPr sz="2400" b="1" cap="all" baseline="0">
                <a:solidFill>
                  <a:schemeClr val="bg1"/>
                </a:solidFill>
              </a:defRPr>
            </a:lvl1pPr>
          </a:lstStyle>
          <a:p>
            <a:r>
              <a:rPr lang="en-US"/>
              <a:t>THANK YOU</a:t>
            </a:r>
            <a:endParaRPr lang="en-JM"/>
          </a:p>
        </p:txBody>
      </p:sp>
      <p:pic>
        <p:nvPicPr>
          <p:cNvPr id="7" name="Picture 6" descr="A black background with white text&#10;&#10;Description automatically generated with low confidence">
            <a:extLst>
              <a:ext uri="{FF2B5EF4-FFF2-40B4-BE49-F238E27FC236}">
                <a16:creationId xmlns:a16="http://schemas.microsoft.com/office/drawing/2014/main" id="{AC017321-A33E-735B-B206-D7D639956F06}"/>
              </a:ext>
            </a:extLst>
          </p:cNvPr>
          <p:cNvPicPr>
            <a:picLocks noChangeAspect="1"/>
          </p:cNvPicPr>
          <p:nvPr userDrawn="1"/>
        </p:nvPicPr>
        <p:blipFill>
          <a:blip r:embed="rId5"/>
          <a:stretch>
            <a:fillRect/>
          </a:stretch>
        </p:blipFill>
        <p:spPr>
          <a:xfrm>
            <a:off x="1892169" y="3014059"/>
            <a:ext cx="3886200" cy="965200"/>
          </a:xfrm>
          <a:prstGeom prst="rect">
            <a:avLst/>
          </a:prstGeom>
        </p:spPr>
      </p:pic>
    </p:spTree>
    <p:extLst>
      <p:ext uri="{BB962C8B-B14F-4D97-AF65-F5344CB8AC3E}">
        <p14:creationId xmlns:p14="http://schemas.microsoft.com/office/powerpoint/2010/main" val="255792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ody Slide Right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5D4C7F-D61E-45A7-76EF-AB5052851774}"/>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8150578" y="352926"/>
            <a:ext cx="3660422" cy="5545704"/>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6" name="Content Placeholder 5"/>
          <p:cNvSpPr>
            <a:spLocks noGrp="1"/>
          </p:cNvSpPr>
          <p:nvPr>
            <p:ph sz="quarter" idx="18"/>
          </p:nvPr>
        </p:nvSpPr>
        <p:spPr>
          <a:xfrm>
            <a:off x="380999" y="1828801"/>
            <a:ext cx="7505737" cy="4049485"/>
          </a:xfrm>
          <a:prstGeom prst="rect">
            <a:avLst/>
          </a:prstGeom>
        </p:spPr>
        <p:txBody>
          <a:bodyPr numCol="1" spcCol="274320">
            <a:noAutofit/>
          </a:bodyPr>
          <a:lstStyle>
            <a:lvl1pPr>
              <a:spcAft>
                <a:spcPts val="600"/>
              </a:spcAft>
              <a:buClr>
                <a:schemeClr val="bg2"/>
              </a:buClr>
              <a:defRPr sz="1800" b="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a:spcAft>
                <a:spcPts val="600"/>
              </a:spcAft>
              <a:buClr>
                <a:schemeClr val="bg2"/>
              </a:buClr>
              <a:defRPr sz="1800">
                <a:solidFill>
                  <a:schemeClr val="accent5"/>
                </a:solidFill>
                <a:latin typeface="Open Sans" panose="020B0606030504020204" pitchFamily="34" charset="0"/>
                <a:ea typeface="Open Sans" panose="020B0606030504020204" pitchFamily="34" charset="0"/>
                <a:cs typeface="Open Sans" panose="020B0606030504020204" pitchFamily="34" charset="0"/>
              </a:defRPr>
            </a:lvl2pPr>
            <a:lvl3pPr marL="365760" indent="-182880">
              <a:spcAft>
                <a:spcPts val="600"/>
              </a:spcAft>
              <a:buClr>
                <a:schemeClr val="bg2"/>
              </a:buClr>
              <a:buFont typeface="Arial" panose="020B0604020202020204" pitchFamily="34" charset="0"/>
              <a:buChar char="─"/>
              <a:defRPr sz="1800">
                <a:solidFill>
                  <a:schemeClr val="accent5"/>
                </a:solidFill>
                <a:latin typeface="Open Sans" panose="020B0606030504020204" pitchFamily="34" charset="0"/>
                <a:ea typeface="Open Sans" panose="020B0606030504020204" pitchFamily="34" charset="0"/>
                <a:cs typeface="Open Sans" panose="020B06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11" name="Title 10"/>
          <p:cNvSpPr>
            <a:spLocks noGrp="1"/>
          </p:cNvSpPr>
          <p:nvPr>
            <p:ph type="title" hasCustomPrompt="1"/>
          </p:nvPr>
        </p:nvSpPr>
        <p:spPr>
          <a:xfrm>
            <a:off x="381000" y="381000"/>
            <a:ext cx="7505737" cy="762000"/>
          </a:xfrm>
          <a:prstGeom prst="rect">
            <a:avLst/>
          </a:prstGeom>
        </p:spPr>
        <p:txBody>
          <a:bodyPr anchor="b"/>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3" name="Text Placeholder 2">
            <a:extLst>
              <a:ext uri="{FF2B5EF4-FFF2-40B4-BE49-F238E27FC236}">
                <a16:creationId xmlns:a16="http://schemas.microsoft.com/office/drawing/2014/main" id="{E74DB538-6CDA-4E91-ADF3-0A0B05A04179}"/>
              </a:ext>
            </a:extLst>
          </p:cNvPr>
          <p:cNvSpPr>
            <a:spLocks noGrp="1"/>
          </p:cNvSpPr>
          <p:nvPr>
            <p:ph type="body" sz="quarter" idx="20" hasCustomPrompt="1"/>
          </p:nvPr>
        </p:nvSpPr>
        <p:spPr>
          <a:xfrm>
            <a:off x="380999" y="1318353"/>
            <a:ext cx="7505737" cy="381000"/>
          </a:xfrm>
          <a:prstGeom prst="rect">
            <a:avLst/>
          </a:prstGeom>
        </p:spPr>
        <p:txBody>
          <a:bodyPr anchor="t"/>
          <a:lstStyle>
            <a:lvl1pPr>
              <a:lnSpc>
                <a:spcPct val="100000"/>
              </a:lnSpc>
              <a:spcAft>
                <a:spcPts val="0"/>
              </a:spcAft>
              <a:buClr>
                <a:schemeClr val="bg2"/>
              </a:buClr>
              <a:defRPr sz="18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Tree>
    <p:extLst>
      <p:ext uri="{BB962C8B-B14F-4D97-AF65-F5344CB8AC3E}">
        <p14:creationId xmlns:p14="http://schemas.microsoft.com/office/powerpoint/2010/main" val="13697418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ody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2D17F0-12EF-53B9-A6A1-479CCD088A10}"/>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14" name="Title 10">
            <a:extLst>
              <a:ext uri="{FF2B5EF4-FFF2-40B4-BE49-F238E27FC236}">
                <a16:creationId xmlns:a16="http://schemas.microsoft.com/office/drawing/2014/main" id="{CA8574FF-C39D-3F28-D076-32941C5F1F7F}"/>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16" name="Content Placeholder 5">
            <a:extLst>
              <a:ext uri="{FF2B5EF4-FFF2-40B4-BE49-F238E27FC236}">
                <a16:creationId xmlns:a16="http://schemas.microsoft.com/office/drawing/2014/main" id="{D450B45E-F5A1-EC83-EA11-021B0498A6FD}"/>
              </a:ext>
            </a:extLst>
          </p:cNvPr>
          <p:cNvSpPr>
            <a:spLocks noGrp="1"/>
          </p:cNvSpPr>
          <p:nvPr>
            <p:ph sz="quarter" idx="18"/>
          </p:nvPr>
        </p:nvSpPr>
        <p:spPr>
          <a:xfrm>
            <a:off x="380999" y="1312607"/>
            <a:ext cx="11446436" cy="4565680"/>
          </a:xfrm>
          <a:prstGeom prst="rect">
            <a:avLst/>
          </a:prstGeom>
        </p:spPr>
        <p:txBody>
          <a:bodyPr numCol="1" spcCol="274320">
            <a:noAutofit/>
          </a:bodyPr>
          <a:lstStyle>
            <a:lvl1pPr>
              <a:spcAft>
                <a:spcPts val="600"/>
              </a:spcAft>
              <a:buClr>
                <a:schemeClr val="bg2"/>
              </a:buClr>
              <a:defRPr sz="18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8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8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5" name="Text Placeholder 2">
            <a:extLst>
              <a:ext uri="{FF2B5EF4-FFF2-40B4-BE49-F238E27FC236}">
                <a16:creationId xmlns:a16="http://schemas.microsoft.com/office/drawing/2014/main" id="{FACE2078-C9F8-EA33-E6B8-3B9A6FB80700}"/>
              </a:ext>
            </a:extLst>
          </p:cNvPr>
          <p:cNvSpPr>
            <a:spLocks noGrp="1"/>
          </p:cNvSpPr>
          <p:nvPr>
            <p:ph type="body" sz="quarter" idx="22" hasCustomPrompt="1"/>
          </p:nvPr>
        </p:nvSpPr>
        <p:spPr>
          <a:xfrm>
            <a:off x="380999" y="269841"/>
            <a:ext cx="11446436" cy="276999"/>
          </a:xfrm>
          <a:prstGeom prst="rect">
            <a:avLst/>
          </a:prstGeom>
        </p:spPr>
        <p:txBody>
          <a:bodyPr anchor="t">
            <a:spAutoFit/>
          </a:bodyPr>
          <a:lstStyle>
            <a:lvl1pPr marL="0" indent="0">
              <a:lnSpc>
                <a:spcPct val="100000"/>
              </a:lnSpc>
              <a:spcAft>
                <a:spcPts val="0"/>
              </a:spcAft>
              <a:buClr>
                <a:schemeClr val="bg2"/>
              </a:buClr>
              <a:buNone/>
              <a:defRPr sz="12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Tree>
    <p:extLst>
      <p:ext uri="{BB962C8B-B14F-4D97-AF65-F5344CB8AC3E}">
        <p14:creationId xmlns:p14="http://schemas.microsoft.com/office/powerpoint/2010/main" val="36371550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1458AE-67C9-1913-EE00-ED19478C224A}"/>
              </a:ext>
            </a:extLst>
          </p:cNvPr>
          <p:cNvSpPr/>
          <p:nvPr userDrawn="1"/>
        </p:nvSpPr>
        <p:spPr>
          <a:xfrm>
            <a:off x="0" y="4590774"/>
            <a:ext cx="12192000" cy="2267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outdoor, landscape, sky, cloud&#10;&#10;Description automatically generated">
            <a:extLst>
              <a:ext uri="{FF2B5EF4-FFF2-40B4-BE49-F238E27FC236}">
                <a16:creationId xmlns:a16="http://schemas.microsoft.com/office/drawing/2014/main" id="{37648A85-902E-DC2E-0993-2F4A22D19149}"/>
              </a:ext>
            </a:extLst>
          </p:cNvPr>
          <p:cNvPicPr>
            <a:picLocks noChangeAspect="1"/>
          </p:cNvPicPr>
          <p:nvPr userDrawn="1"/>
        </p:nvPicPr>
        <p:blipFill rotWithShape="1">
          <a:blip r:embed="rId2"/>
          <a:srcRect l="3247" t="23369" r="2676" b="5538"/>
          <a:stretch/>
        </p:blipFill>
        <p:spPr>
          <a:xfrm>
            <a:off x="0" y="0"/>
            <a:ext cx="12192000" cy="4606724"/>
          </a:xfrm>
          <a:prstGeom prst="rect">
            <a:avLst/>
          </a:prstGeom>
        </p:spPr>
      </p:pic>
      <p:pic>
        <p:nvPicPr>
          <p:cNvPr id="7" name="Picture 6" descr="A transparent dark filter to add darkness to the picture">
            <a:extLst>
              <a:ext uri="{FF2B5EF4-FFF2-40B4-BE49-F238E27FC236}">
                <a16:creationId xmlns:a16="http://schemas.microsoft.com/office/drawing/2014/main" id="{0CC680EE-88C6-5B81-35D6-33E6F8C2B29D}"/>
              </a:ext>
            </a:extLst>
          </p:cNvPr>
          <p:cNvPicPr>
            <a:picLocks noChangeAspect="1"/>
          </p:cNvPicPr>
          <p:nvPr userDrawn="1"/>
        </p:nvPicPr>
        <p:blipFill>
          <a:blip r:embed="rId3"/>
          <a:stretch>
            <a:fillRect/>
          </a:stretch>
        </p:blipFill>
        <p:spPr>
          <a:xfrm>
            <a:off x="1" y="1"/>
            <a:ext cx="12192001" cy="4583575"/>
          </a:xfrm>
          <a:prstGeom prst="rect">
            <a:avLst/>
          </a:prstGeom>
        </p:spPr>
      </p:pic>
      <p:pic>
        <p:nvPicPr>
          <p:cNvPr id="6" name="Picture 5" descr="State of Tennessee logo. A black and white circle with three stars in it&#10;&#10;">
            <a:extLst>
              <a:ext uri="{FF2B5EF4-FFF2-40B4-BE49-F238E27FC236}">
                <a16:creationId xmlns:a16="http://schemas.microsoft.com/office/drawing/2014/main" id="{934841E1-5AF5-203C-A492-24C43426441D}"/>
              </a:ext>
            </a:extLst>
          </p:cNvPr>
          <p:cNvPicPr>
            <a:picLocks noChangeAspect="1"/>
          </p:cNvPicPr>
          <p:nvPr userDrawn="1"/>
        </p:nvPicPr>
        <p:blipFill rotWithShape="1">
          <a:blip r:embed="rId4">
            <a:alphaModFix amt="8000"/>
          </a:blip>
          <a:srcRect l="23509" t="32183" b="20088"/>
          <a:stretch/>
        </p:blipFill>
        <p:spPr>
          <a:xfrm>
            <a:off x="3" y="0"/>
            <a:ext cx="8040912" cy="4606724"/>
          </a:xfrm>
          <a:prstGeom prst="rect">
            <a:avLst/>
          </a:prstGeom>
        </p:spPr>
      </p:pic>
      <p:sp>
        <p:nvSpPr>
          <p:cNvPr id="4" name="AutoShape 2">
            <a:extLst>
              <a:ext uri="{FF2B5EF4-FFF2-40B4-BE49-F238E27FC236}">
                <a16:creationId xmlns:a16="http://schemas.microsoft.com/office/drawing/2014/main" id="{7737DD29-4DC8-F887-194D-87C68702EB96}"/>
              </a:ext>
            </a:extLst>
          </p:cNvPr>
          <p:cNvSpPr>
            <a:spLocks noChangeAspect="1" noChangeArrowheads="1"/>
          </p:cNvSpPr>
          <p:nvPr userDrawn="1"/>
        </p:nvSpPr>
        <p:spPr bwMode="auto">
          <a:xfrm>
            <a:off x="5892800" y="3276601"/>
            <a:ext cx="406400" cy="3026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sp>
        <p:nvSpPr>
          <p:cNvPr id="8" name="Text Placeholder 2">
            <a:extLst>
              <a:ext uri="{FF2B5EF4-FFF2-40B4-BE49-F238E27FC236}">
                <a16:creationId xmlns:a16="http://schemas.microsoft.com/office/drawing/2014/main" id="{32B50935-5D9D-5BCC-7BE4-345C93B341EC}"/>
              </a:ext>
            </a:extLst>
          </p:cNvPr>
          <p:cNvSpPr>
            <a:spLocks noGrp="1"/>
          </p:cNvSpPr>
          <p:nvPr userDrawn="1">
            <p:ph type="body" idx="1" hasCustomPrompt="1"/>
          </p:nvPr>
        </p:nvSpPr>
        <p:spPr>
          <a:xfrm>
            <a:off x="373419" y="6047218"/>
            <a:ext cx="6926579"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9" name="Title 1">
            <a:extLst>
              <a:ext uri="{FF2B5EF4-FFF2-40B4-BE49-F238E27FC236}">
                <a16:creationId xmlns:a16="http://schemas.microsoft.com/office/drawing/2014/main" id="{2BCC808F-9352-D70E-14BD-71C463346434}"/>
              </a:ext>
            </a:extLst>
          </p:cNvPr>
          <p:cNvSpPr>
            <a:spLocks noGrp="1"/>
          </p:cNvSpPr>
          <p:nvPr userDrawn="1">
            <p:ph type="title"/>
          </p:nvPr>
        </p:nvSpPr>
        <p:spPr>
          <a:xfrm>
            <a:off x="371537" y="4933424"/>
            <a:ext cx="6908800" cy="1077218"/>
          </a:xfrm>
          <a:prstGeom prst="rect">
            <a:avLst/>
          </a:prstGeom>
        </p:spPr>
        <p:txBody>
          <a:bodyPr anchor="ctr">
            <a:spAutoFit/>
          </a:bodyPr>
          <a:lstStyle>
            <a:lvl1pPr algn="l">
              <a:defRPr sz="3200" b="1" cap="all">
                <a:solidFill>
                  <a:schemeClr val="bg1"/>
                </a:solidFill>
              </a:defRPr>
            </a:lvl1pPr>
          </a:lstStyle>
          <a:p>
            <a:r>
              <a:rPr lang="en-US"/>
              <a:t>Click to edit Master title style</a:t>
            </a:r>
            <a:endParaRPr lang="en-JM"/>
          </a:p>
        </p:txBody>
      </p:sp>
      <p:sp>
        <p:nvSpPr>
          <p:cNvPr id="10" name="Text Placeholder 2">
            <a:extLst>
              <a:ext uri="{FF2B5EF4-FFF2-40B4-BE49-F238E27FC236}">
                <a16:creationId xmlns:a16="http://schemas.microsoft.com/office/drawing/2014/main" id="{C32913C5-7C12-1A15-2A9A-BAC79D0A2B1E}"/>
              </a:ext>
            </a:extLst>
          </p:cNvPr>
          <p:cNvSpPr>
            <a:spLocks noGrp="1"/>
          </p:cNvSpPr>
          <p:nvPr userDrawn="1">
            <p:ph type="body" idx="10" hasCustomPrompt="1"/>
          </p:nvPr>
        </p:nvSpPr>
        <p:spPr>
          <a:xfrm>
            <a:off x="8976419" y="6017039"/>
            <a:ext cx="2844800" cy="457200"/>
          </a:xfrm>
          <a:prstGeom prst="rect">
            <a:avLst/>
          </a:prstGeom>
        </p:spPr>
        <p:txBody>
          <a:bodyPr anchor="b">
            <a:normAutofit/>
          </a:bodyPr>
          <a:lstStyle>
            <a:lvl1pPr marL="0" indent="0" algn="r">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pic>
        <p:nvPicPr>
          <p:cNvPr id="18" name="Picture 17" descr="A black background with white text&#10;&#10;Description automatically generated with low confidence">
            <a:extLst>
              <a:ext uri="{FF2B5EF4-FFF2-40B4-BE49-F238E27FC236}">
                <a16:creationId xmlns:a16="http://schemas.microsoft.com/office/drawing/2014/main" id="{B13D1E71-870A-C89D-1387-1BC075680535}"/>
              </a:ext>
            </a:extLst>
          </p:cNvPr>
          <p:cNvPicPr>
            <a:picLocks noChangeAspect="1"/>
          </p:cNvPicPr>
          <p:nvPr userDrawn="1"/>
        </p:nvPicPr>
        <p:blipFill>
          <a:blip r:embed="rId5"/>
          <a:stretch>
            <a:fillRect/>
          </a:stretch>
        </p:blipFill>
        <p:spPr>
          <a:xfrm>
            <a:off x="378001" y="3353157"/>
            <a:ext cx="3886200" cy="965200"/>
          </a:xfrm>
          <a:prstGeom prst="rect">
            <a:avLst/>
          </a:prstGeom>
        </p:spPr>
      </p:pic>
    </p:spTree>
    <p:extLst>
      <p:ext uri="{BB962C8B-B14F-4D97-AF65-F5344CB8AC3E}">
        <p14:creationId xmlns:p14="http://schemas.microsoft.com/office/powerpoint/2010/main" val="32572315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outdoor, landscape, sky, cloud&#10;&#10;Description automatically generated">
            <a:extLst>
              <a:ext uri="{FF2B5EF4-FFF2-40B4-BE49-F238E27FC236}">
                <a16:creationId xmlns:a16="http://schemas.microsoft.com/office/drawing/2014/main" id="{37648A85-902E-DC2E-0993-2F4A22D19149}"/>
              </a:ext>
            </a:extLst>
          </p:cNvPr>
          <p:cNvPicPr>
            <a:picLocks noChangeAspect="1"/>
          </p:cNvPicPr>
          <p:nvPr userDrawn="1"/>
        </p:nvPicPr>
        <p:blipFill rotWithShape="1">
          <a:blip r:embed="rId2"/>
          <a:srcRect l="3292" r="7819"/>
          <a:stretch/>
        </p:blipFill>
        <p:spPr>
          <a:xfrm>
            <a:off x="0" y="0"/>
            <a:ext cx="12192000" cy="6858000"/>
          </a:xfrm>
          <a:prstGeom prst="rect">
            <a:avLst/>
          </a:prstGeom>
        </p:spPr>
      </p:pic>
      <p:pic>
        <p:nvPicPr>
          <p:cNvPr id="7" name="Picture 6" descr="A transparent dark filter to add darkness to the picture">
            <a:extLst>
              <a:ext uri="{FF2B5EF4-FFF2-40B4-BE49-F238E27FC236}">
                <a16:creationId xmlns:a16="http://schemas.microsoft.com/office/drawing/2014/main" id="{0CC680EE-88C6-5B81-35D6-33E6F8C2B29D}"/>
              </a:ext>
            </a:extLst>
          </p:cNvPr>
          <p:cNvPicPr>
            <a:picLocks noChangeAspect="1"/>
          </p:cNvPicPr>
          <p:nvPr userDrawn="1"/>
        </p:nvPicPr>
        <p:blipFill>
          <a:blip r:embed="rId3"/>
          <a:stretch>
            <a:fillRect/>
          </a:stretch>
        </p:blipFill>
        <p:spPr>
          <a:xfrm>
            <a:off x="-1" y="0"/>
            <a:ext cx="12192001" cy="6858000"/>
          </a:xfrm>
          <a:prstGeom prst="rect">
            <a:avLst/>
          </a:prstGeom>
        </p:spPr>
      </p:pic>
      <p:pic>
        <p:nvPicPr>
          <p:cNvPr id="6" name="Picture 5" descr="State of Tennessee logo. A black and white circle with three stars in it&#10;&#10;">
            <a:extLst>
              <a:ext uri="{FF2B5EF4-FFF2-40B4-BE49-F238E27FC236}">
                <a16:creationId xmlns:a16="http://schemas.microsoft.com/office/drawing/2014/main" id="{934841E1-5AF5-203C-A492-24C43426441D}"/>
              </a:ext>
            </a:extLst>
          </p:cNvPr>
          <p:cNvPicPr>
            <a:picLocks noChangeAspect="1"/>
          </p:cNvPicPr>
          <p:nvPr userDrawn="1"/>
        </p:nvPicPr>
        <p:blipFill rotWithShape="1">
          <a:blip r:embed="rId4">
            <a:alphaModFix amt="8000"/>
          </a:blip>
          <a:srcRect l="23509" t="12982" b="15965"/>
          <a:stretch/>
        </p:blipFill>
        <p:spPr>
          <a:xfrm>
            <a:off x="2" y="0"/>
            <a:ext cx="7590970" cy="6858000"/>
          </a:xfrm>
          <a:prstGeom prst="rect">
            <a:avLst/>
          </a:prstGeom>
        </p:spPr>
      </p:pic>
      <p:sp>
        <p:nvSpPr>
          <p:cNvPr id="4" name="AutoShape 2">
            <a:extLst>
              <a:ext uri="{FF2B5EF4-FFF2-40B4-BE49-F238E27FC236}">
                <a16:creationId xmlns:a16="http://schemas.microsoft.com/office/drawing/2014/main" id="{7737DD29-4DC8-F887-194D-87C68702EB96}"/>
              </a:ext>
            </a:extLst>
          </p:cNvPr>
          <p:cNvSpPr>
            <a:spLocks noChangeAspect="1" noChangeArrowheads="1"/>
          </p:cNvSpPr>
          <p:nvPr userDrawn="1"/>
        </p:nvSpPr>
        <p:spPr bwMode="auto">
          <a:xfrm>
            <a:off x="5892800" y="3276601"/>
            <a:ext cx="406400" cy="3026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cxnSp>
        <p:nvCxnSpPr>
          <p:cNvPr id="20" name="Straight Connector 19">
            <a:extLst>
              <a:ext uri="{FF2B5EF4-FFF2-40B4-BE49-F238E27FC236}">
                <a16:creationId xmlns:a16="http://schemas.microsoft.com/office/drawing/2014/main" id="{001D6908-063F-49DE-DE06-F7C27ADC95C5}"/>
              </a:ext>
            </a:extLst>
          </p:cNvPr>
          <p:cNvCxnSpPr/>
          <p:nvPr userDrawn="1"/>
        </p:nvCxnSpPr>
        <p:spPr>
          <a:xfrm>
            <a:off x="4876800" y="312420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black background with white text&#10;&#10;Description automatically generated with low confidence">
            <a:extLst>
              <a:ext uri="{FF2B5EF4-FFF2-40B4-BE49-F238E27FC236}">
                <a16:creationId xmlns:a16="http://schemas.microsoft.com/office/drawing/2014/main" id="{67131FE5-9ADD-F950-56A1-FB4634E1619E}"/>
              </a:ext>
            </a:extLst>
          </p:cNvPr>
          <p:cNvPicPr>
            <a:picLocks noChangeAspect="1"/>
          </p:cNvPicPr>
          <p:nvPr userDrawn="1"/>
        </p:nvPicPr>
        <p:blipFill>
          <a:blip r:embed="rId5"/>
          <a:stretch>
            <a:fillRect/>
          </a:stretch>
        </p:blipFill>
        <p:spPr>
          <a:xfrm>
            <a:off x="797247" y="3010884"/>
            <a:ext cx="3886200" cy="965200"/>
          </a:xfrm>
          <a:prstGeom prst="rect">
            <a:avLst/>
          </a:prstGeom>
        </p:spPr>
      </p:pic>
      <p:sp>
        <p:nvSpPr>
          <p:cNvPr id="23" name="Text Placeholder 2">
            <a:extLst>
              <a:ext uri="{FF2B5EF4-FFF2-40B4-BE49-F238E27FC236}">
                <a16:creationId xmlns:a16="http://schemas.microsoft.com/office/drawing/2014/main" id="{333C3F2E-056F-A9DD-4D21-30EF211187D9}"/>
              </a:ext>
            </a:extLst>
          </p:cNvPr>
          <p:cNvSpPr>
            <a:spLocks noGrp="1"/>
          </p:cNvSpPr>
          <p:nvPr userDrawn="1">
            <p:ph type="body" idx="10" hasCustomPrompt="1"/>
          </p:nvPr>
        </p:nvSpPr>
        <p:spPr>
          <a:xfrm>
            <a:off x="8969618" y="6096000"/>
            <a:ext cx="2844800" cy="457200"/>
          </a:xfrm>
          <a:prstGeom prst="rect">
            <a:avLst/>
          </a:prstGeom>
        </p:spPr>
        <p:txBody>
          <a:bodyPr anchor="b">
            <a:normAutofit/>
          </a:bodyPr>
          <a:lstStyle>
            <a:lvl1pPr marL="0" indent="0" algn="r">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21" name="Text Placeholder 2">
            <a:extLst>
              <a:ext uri="{FF2B5EF4-FFF2-40B4-BE49-F238E27FC236}">
                <a16:creationId xmlns:a16="http://schemas.microsoft.com/office/drawing/2014/main" id="{F213131B-C0B3-76A3-5F0D-CF44F7C3F163}"/>
              </a:ext>
            </a:extLst>
          </p:cNvPr>
          <p:cNvSpPr>
            <a:spLocks noGrp="1"/>
          </p:cNvSpPr>
          <p:nvPr userDrawn="1">
            <p:ph type="body" idx="1" hasCustomPrompt="1"/>
          </p:nvPr>
        </p:nvSpPr>
        <p:spPr>
          <a:xfrm>
            <a:off x="5080000" y="3581400"/>
            <a:ext cx="2844800"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22" name="Title 1">
            <a:extLst>
              <a:ext uri="{FF2B5EF4-FFF2-40B4-BE49-F238E27FC236}">
                <a16:creationId xmlns:a16="http://schemas.microsoft.com/office/drawing/2014/main" id="{45045BF7-652A-E30C-76E1-B110EC23190D}"/>
              </a:ext>
            </a:extLst>
          </p:cNvPr>
          <p:cNvSpPr>
            <a:spLocks noGrp="1"/>
          </p:cNvSpPr>
          <p:nvPr userDrawn="1">
            <p:ph type="title"/>
          </p:nvPr>
        </p:nvSpPr>
        <p:spPr>
          <a:xfrm>
            <a:off x="5079999" y="3048001"/>
            <a:ext cx="6748585" cy="533399"/>
          </a:xfrm>
          <a:prstGeom prst="rect">
            <a:avLst/>
          </a:prstGeom>
        </p:spPr>
        <p:txBody>
          <a:bodyPr anchor="ctr">
            <a:noAutofit/>
          </a:bodyPr>
          <a:lstStyle>
            <a:lvl1pPr algn="l">
              <a:defRPr sz="2000" b="1" cap="all">
                <a:solidFill>
                  <a:schemeClr val="bg1"/>
                </a:solidFill>
              </a:defRPr>
            </a:lvl1pPr>
          </a:lstStyle>
          <a:p>
            <a:r>
              <a:rPr lang="en-US"/>
              <a:t>Click to edit Master title style</a:t>
            </a:r>
            <a:endParaRPr lang="en-JM"/>
          </a:p>
        </p:txBody>
      </p:sp>
    </p:spTree>
    <p:extLst>
      <p:ext uri="{BB962C8B-B14F-4D97-AF65-F5344CB8AC3E}">
        <p14:creationId xmlns:p14="http://schemas.microsoft.com/office/powerpoint/2010/main" val="3368504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0CCD94B-BE7C-BAAF-7929-FD495D53F020}"/>
              </a:ext>
            </a:extLst>
          </p:cNvPr>
          <p:cNvSpPr/>
          <p:nvPr userDrawn="1"/>
        </p:nvSpPr>
        <p:spPr>
          <a:xfrm>
            <a:off x="0" y="2406374"/>
            <a:ext cx="12192000" cy="2267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p:cNvSpPr>
            <a:spLocks noGrp="1"/>
          </p:cNvSpPr>
          <p:nvPr>
            <p:ph type="body" idx="10" hasCustomPrompt="1"/>
          </p:nvPr>
        </p:nvSpPr>
        <p:spPr>
          <a:xfrm>
            <a:off x="8972885" y="6096000"/>
            <a:ext cx="2844800" cy="457200"/>
          </a:xfrm>
          <a:prstGeom prst="rect">
            <a:avLst/>
          </a:prstGeom>
        </p:spPr>
        <p:txBody>
          <a:bodyPr anchor="b">
            <a:normAutofit/>
          </a:bodyPr>
          <a:lstStyle>
            <a:lvl1pPr marL="0" indent="0" algn="r">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cxnSp>
        <p:nvCxnSpPr>
          <p:cNvPr id="2" name="Straight Connector 1">
            <a:extLst>
              <a:ext uri="{FF2B5EF4-FFF2-40B4-BE49-F238E27FC236}">
                <a16:creationId xmlns:a16="http://schemas.microsoft.com/office/drawing/2014/main" id="{0B6D9346-97D0-EA68-6C16-A7F410F45ABA}"/>
              </a:ext>
            </a:extLst>
          </p:cNvPr>
          <p:cNvCxnSpPr/>
          <p:nvPr userDrawn="1"/>
        </p:nvCxnSpPr>
        <p:spPr>
          <a:xfrm>
            <a:off x="4876800" y="312420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white text&#10;&#10;Description automatically generated with low confidence">
            <a:extLst>
              <a:ext uri="{FF2B5EF4-FFF2-40B4-BE49-F238E27FC236}">
                <a16:creationId xmlns:a16="http://schemas.microsoft.com/office/drawing/2014/main" id="{4CF2AA8E-681E-2C0D-2AE8-92D4F45F256F}"/>
              </a:ext>
            </a:extLst>
          </p:cNvPr>
          <p:cNvPicPr>
            <a:picLocks noChangeAspect="1"/>
          </p:cNvPicPr>
          <p:nvPr userDrawn="1"/>
        </p:nvPicPr>
        <p:blipFill>
          <a:blip r:embed="rId2"/>
          <a:stretch>
            <a:fillRect/>
          </a:stretch>
        </p:blipFill>
        <p:spPr>
          <a:xfrm>
            <a:off x="797247" y="3010884"/>
            <a:ext cx="3886200" cy="965200"/>
          </a:xfrm>
          <a:prstGeom prst="rect">
            <a:avLst/>
          </a:prstGeom>
        </p:spPr>
      </p:pic>
      <p:sp>
        <p:nvSpPr>
          <p:cNvPr id="7" name="Text Placeholder 2">
            <a:extLst>
              <a:ext uri="{FF2B5EF4-FFF2-40B4-BE49-F238E27FC236}">
                <a16:creationId xmlns:a16="http://schemas.microsoft.com/office/drawing/2014/main" id="{84945E6F-0660-778D-9854-FAEBB28DF586}"/>
              </a:ext>
            </a:extLst>
          </p:cNvPr>
          <p:cNvSpPr>
            <a:spLocks noGrp="1"/>
          </p:cNvSpPr>
          <p:nvPr>
            <p:ph type="body" idx="1" hasCustomPrompt="1"/>
          </p:nvPr>
        </p:nvSpPr>
        <p:spPr>
          <a:xfrm>
            <a:off x="5080000" y="3581400"/>
            <a:ext cx="2844800"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0" name="Title 1">
            <a:extLst>
              <a:ext uri="{FF2B5EF4-FFF2-40B4-BE49-F238E27FC236}">
                <a16:creationId xmlns:a16="http://schemas.microsoft.com/office/drawing/2014/main" id="{28D51F0C-5303-D0C0-0DAC-2ED0C6F7B8B5}"/>
              </a:ext>
            </a:extLst>
          </p:cNvPr>
          <p:cNvSpPr>
            <a:spLocks noGrp="1"/>
          </p:cNvSpPr>
          <p:nvPr>
            <p:ph type="title"/>
          </p:nvPr>
        </p:nvSpPr>
        <p:spPr>
          <a:xfrm>
            <a:off x="5079999" y="3048001"/>
            <a:ext cx="6748585" cy="533399"/>
          </a:xfrm>
          <a:prstGeom prst="rect">
            <a:avLst/>
          </a:prstGeom>
        </p:spPr>
        <p:txBody>
          <a:bodyPr anchor="ctr">
            <a:noAutofit/>
          </a:bodyPr>
          <a:lstStyle>
            <a:lvl1pPr algn="l">
              <a:defRPr sz="2000" b="1" cap="all">
                <a:solidFill>
                  <a:schemeClr val="bg1"/>
                </a:solidFill>
              </a:defRPr>
            </a:lvl1pPr>
          </a:lstStyle>
          <a:p>
            <a:r>
              <a:rPr lang="en-US"/>
              <a:t>Click to edit Master title style</a:t>
            </a:r>
            <a:endParaRPr lang="en-JM"/>
          </a:p>
        </p:txBody>
      </p:sp>
    </p:spTree>
    <p:extLst>
      <p:ext uri="{BB962C8B-B14F-4D97-AF65-F5344CB8AC3E}">
        <p14:creationId xmlns:p14="http://schemas.microsoft.com/office/powerpoint/2010/main" val="2007946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748411-9E2E-1BC7-9044-694DA60B85C1}"/>
              </a:ext>
            </a:extLst>
          </p:cNvPr>
          <p:cNvSpPr/>
          <p:nvPr userDrawn="1"/>
        </p:nvSpPr>
        <p:spPr>
          <a:xfrm>
            <a:off x="0" y="-1"/>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4396874" y="358274"/>
            <a:ext cx="7366001" cy="5544682"/>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11" name="Title 10"/>
          <p:cNvSpPr>
            <a:spLocks noGrp="1"/>
          </p:cNvSpPr>
          <p:nvPr>
            <p:ph type="title" hasCustomPrompt="1"/>
          </p:nvPr>
        </p:nvSpPr>
        <p:spPr>
          <a:xfrm>
            <a:off x="381001" y="381000"/>
            <a:ext cx="3753677" cy="762000"/>
          </a:xfrm>
          <a:prstGeom prst="rect">
            <a:avLst/>
          </a:prstGeom>
        </p:spPr>
        <p:txBody>
          <a:bodyPr anchor="b"/>
          <a:lstStyle>
            <a:lvl1pPr>
              <a:defRPr>
                <a:solidFill>
                  <a:schemeClr val="bg1"/>
                </a:solidFill>
              </a:defRPr>
            </a:lvl1pPr>
          </a:lstStyle>
          <a:p>
            <a:r>
              <a:rPr lang="en-US"/>
              <a:t>Agenda Title</a:t>
            </a:r>
          </a:p>
        </p:txBody>
      </p:sp>
      <p:sp>
        <p:nvSpPr>
          <p:cNvPr id="40" name="Text Placeholder 17">
            <a:extLst>
              <a:ext uri="{FF2B5EF4-FFF2-40B4-BE49-F238E27FC236}">
                <a16:creationId xmlns:a16="http://schemas.microsoft.com/office/drawing/2014/main" id="{6FD69920-DAF1-5AB2-3817-2145F04C7F74}"/>
              </a:ext>
            </a:extLst>
          </p:cNvPr>
          <p:cNvSpPr>
            <a:spLocks noGrp="1"/>
          </p:cNvSpPr>
          <p:nvPr>
            <p:ph type="body" sz="quarter" idx="16" hasCustomPrompt="1"/>
          </p:nvPr>
        </p:nvSpPr>
        <p:spPr>
          <a:xfrm>
            <a:off x="1140692" y="1450644"/>
            <a:ext cx="2940893" cy="485340"/>
          </a:xfrm>
          <a:prstGeom prst="rect">
            <a:avLst/>
          </a:prstGeom>
        </p:spPr>
        <p:txBody>
          <a:bodyPr anchor="ctr"/>
          <a:lstStyle>
            <a:lvl1pPr>
              <a:spcAft>
                <a:spcPts val="0"/>
              </a:spcAft>
              <a:buNone/>
              <a:defRPr sz="1599"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agenda item</a:t>
            </a:r>
            <a:endParaRPr lang="en-US"/>
          </a:p>
        </p:txBody>
      </p:sp>
      <p:sp>
        <p:nvSpPr>
          <p:cNvPr id="41" name="Text Placeholder 17">
            <a:extLst>
              <a:ext uri="{FF2B5EF4-FFF2-40B4-BE49-F238E27FC236}">
                <a16:creationId xmlns:a16="http://schemas.microsoft.com/office/drawing/2014/main" id="{859222B6-EE6A-90BA-49C9-287BFD042B2A}"/>
              </a:ext>
            </a:extLst>
          </p:cNvPr>
          <p:cNvSpPr>
            <a:spLocks noGrp="1"/>
          </p:cNvSpPr>
          <p:nvPr>
            <p:ph type="body" sz="quarter" idx="18" hasCustomPrompt="1"/>
          </p:nvPr>
        </p:nvSpPr>
        <p:spPr>
          <a:xfrm>
            <a:off x="1140692" y="2061293"/>
            <a:ext cx="2940779" cy="485340"/>
          </a:xfrm>
          <a:prstGeom prst="rect">
            <a:avLst/>
          </a:prstGeom>
        </p:spPr>
        <p:txBody>
          <a:bodyPr anchor="ctr"/>
          <a:lstStyle>
            <a:lvl1pPr>
              <a:spcAft>
                <a:spcPts val="0"/>
              </a:spcAft>
              <a:buNone/>
              <a:defRPr sz="1599"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agenda item</a:t>
            </a:r>
            <a:endParaRPr lang="en-US"/>
          </a:p>
        </p:txBody>
      </p:sp>
      <p:sp>
        <p:nvSpPr>
          <p:cNvPr id="42" name="Text Placeholder 17">
            <a:extLst>
              <a:ext uri="{FF2B5EF4-FFF2-40B4-BE49-F238E27FC236}">
                <a16:creationId xmlns:a16="http://schemas.microsoft.com/office/drawing/2014/main" id="{DFED8A4E-0802-FC25-AB81-98F639F23E28}"/>
              </a:ext>
            </a:extLst>
          </p:cNvPr>
          <p:cNvSpPr>
            <a:spLocks noGrp="1"/>
          </p:cNvSpPr>
          <p:nvPr>
            <p:ph type="body" sz="quarter" idx="20" hasCustomPrompt="1"/>
          </p:nvPr>
        </p:nvSpPr>
        <p:spPr>
          <a:xfrm>
            <a:off x="1140692" y="2671941"/>
            <a:ext cx="2940779" cy="485340"/>
          </a:xfrm>
          <a:prstGeom prst="rect">
            <a:avLst/>
          </a:prstGeom>
        </p:spPr>
        <p:txBody>
          <a:bodyPr anchor="ctr"/>
          <a:lstStyle>
            <a:lvl1pPr>
              <a:spcAft>
                <a:spcPts val="0"/>
              </a:spcAft>
              <a:buNone/>
              <a:defRPr sz="1599"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agenda item</a:t>
            </a:r>
            <a:endParaRPr lang="en-US"/>
          </a:p>
        </p:txBody>
      </p:sp>
      <p:sp>
        <p:nvSpPr>
          <p:cNvPr id="43" name="Text Placeholder 17">
            <a:extLst>
              <a:ext uri="{FF2B5EF4-FFF2-40B4-BE49-F238E27FC236}">
                <a16:creationId xmlns:a16="http://schemas.microsoft.com/office/drawing/2014/main" id="{19633CD7-A4E0-D7EB-19A8-451C44887E38}"/>
              </a:ext>
            </a:extLst>
          </p:cNvPr>
          <p:cNvSpPr>
            <a:spLocks noGrp="1"/>
          </p:cNvSpPr>
          <p:nvPr>
            <p:ph type="body" sz="quarter" idx="22" hasCustomPrompt="1"/>
          </p:nvPr>
        </p:nvSpPr>
        <p:spPr>
          <a:xfrm>
            <a:off x="1140692" y="3282590"/>
            <a:ext cx="2940893" cy="485340"/>
          </a:xfrm>
          <a:prstGeom prst="rect">
            <a:avLst/>
          </a:prstGeom>
        </p:spPr>
        <p:txBody>
          <a:bodyPr anchor="ctr"/>
          <a:lstStyle>
            <a:lvl1pPr>
              <a:spcAft>
                <a:spcPts val="0"/>
              </a:spcAft>
              <a:buNone/>
              <a:defRPr sz="1599"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agenda item</a:t>
            </a:r>
            <a:endParaRPr lang="en-US"/>
          </a:p>
        </p:txBody>
      </p:sp>
      <p:sp>
        <p:nvSpPr>
          <p:cNvPr id="44" name="Text Placeholder 17">
            <a:extLst>
              <a:ext uri="{FF2B5EF4-FFF2-40B4-BE49-F238E27FC236}">
                <a16:creationId xmlns:a16="http://schemas.microsoft.com/office/drawing/2014/main" id="{6F858DE1-47C3-07FD-E001-4D4F563B5DAB}"/>
              </a:ext>
            </a:extLst>
          </p:cNvPr>
          <p:cNvSpPr>
            <a:spLocks noGrp="1"/>
          </p:cNvSpPr>
          <p:nvPr>
            <p:ph type="body" sz="quarter" idx="24" hasCustomPrompt="1"/>
          </p:nvPr>
        </p:nvSpPr>
        <p:spPr>
          <a:xfrm>
            <a:off x="1140692" y="3893238"/>
            <a:ext cx="2940893" cy="485340"/>
          </a:xfrm>
          <a:prstGeom prst="rect">
            <a:avLst/>
          </a:prstGeom>
        </p:spPr>
        <p:txBody>
          <a:bodyPr anchor="ctr"/>
          <a:lstStyle>
            <a:lvl1pPr>
              <a:spcAft>
                <a:spcPts val="0"/>
              </a:spcAft>
              <a:buNone/>
              <a:defRPr sz="1599"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agenda item</a:t>
            </a:r>
            <a:endParaRPr lang="en-US"/>
          </a:p>
        </p:txBody>
      </p:sp>
      <p:sp>
        <p:nvSpPr>
          <p:cNvPr id="45" name="Text Placeholder 17">
            <a:extLst>
              <a:ext uri="{FF2B5EF4-FFF2-40B4-BE49-F238E27FC236}">
                <a16:creationId xmlns:a16="http://schemas.microsoft.com/office/drawing/2014/main" id="{704A6E00-204B-12EC-464C-8ED4AF2F9BA8}"/>
              </a:ext>
            </a:extLst>
          </p:cNvPr>
          <p:cNvSpPr>
            <a:spLocks noGrp="1"/>
          </p:cNvSpPr>
          <p:nvPr>
            <p:ph type="body" sz="quarter" idx="26" hasCustomPrompt="1"/>
          </p:nvPr>
        </p:nvSpPr>
        <p:spPr>
          <a:xfrm>
            <a:off x="1140692" y="4503887"/>
            <a:ext cx="2940893" cy="485340"/>
          </a:xfrm>
          <a:prstGeom prst="rect">
            <a:avLst/>
          </a:prstGeom>
        </p:spPr>
        <p:txBody>
          <a:bodyPr anchor="ctr"/>
          <a:lstStyle>
            <a:lvl1pPr>
              <a:spcAft>
                <a:spcPts val="0"/>
              </a:spcAft>
              <a:buNone/>
              <a:defRPr sz="1599"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agenda item</a:t>
            </a:r>
            <a:endParaRPr lang="en-US"/>
          </a:p>
        </p:txBody>
      </p:sp>
      <p:sp>
        <p:nvSpPr>
          <p:cNvPr id="46" name="Text Placeholder 17">
            <a:extLst>
              <a:ext uri="{FF2B5EF4-FFF2-40B4-BE49-F238E27FC236}">
                <a16:creationId xmlns:a16="http://schemas.microsoft.com/office/drawing/2014/main" id="{BA97A0F1-AA2D-2DFF-CAEE-75034E58C077}"/>
              </a:ext>
            </a:extLst>
          </p:cNvPr>
          <p:cNvSpPr>
            <a:spLocks noGrp="1"/>
          </p:cNvSpPr>
          <p:nvPr>
            <p:ph type="body" sz="quarter" idx="28" hasCustomPrompt="1"/>
          </p:nvPr>
        </p:nvSpPr>
        <p:spPr>
          <a:xfrm>
            <a:off x="1140692" y="5114536"/>
            <a:ext cx="2940893" cy="485340"/>
          </a:xfrm>
          <a:prstGeom prst="rect">
            <a:avLst/>
          </a:prstGeom>
        </p:spPr>
        <p:txBody>
          <a:bodyPr anchor="ctr"/>
          <a:lstStyle>
            <a:lvl1pPr>
              <a:spcAft>
                <a:spcPts val="0"/>
              </a:spcAft>
              <a:buNone/>
              <a:defRPr sz="1599"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agenda item</a:t>
            </a:r>
            <a:endParaRPr lang="en-US"/>
          </a:p>
        </p:txBody>
      </p:sp>
      <p:sp>
        <p:nvSpPr>
          <p:cNvPr id="48" name="Text Placeholder 17">
            <a:extLst>
              <a:ext uri="{FF2B5EF4-FFF2-40B4-BE49-F238E27FC236}">
                <a16:creationId xmlns:a16="http://schemas.microsoft.com/office/drawing/2014/main" id="{90F999CF-D140-59C4-BED9-8CAD97742331}"/>
              </a:ext>
            </a:extLst>
          </p:cNvPr>
          <p:cNvSpPr>
            <a:spLocks noGrp="1"/>
          </p:cNvSpPr>
          <p:nvPr>
            <p:ph type="body" sz="quarter" idx="31" hasCustomPrompt="1"/>
          </p:nvPr>
        </p:nvSpPr>
        <p:spPr>
          <a:xfrm>
            <a:off x="385567" y="1450644"/>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sz="1799"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49" name="Text Placeholder 17">
            <a:extLst>
              <a:ext uri="{FF2B5EF4-FFF2-40B4-BE49-F238E27FC236}">
                <a16:creationId xmlns:a16="http://schemas.microsoft.com/office/drawing/2014/main" id="{2B8D3E77-3886-1E26-347A-889AD7CA2058}"/>
              </a:ext>
            </a:extLst>
          </p:cNvPr>
          <p:cNvSpPr>
            <a:spLocks noGrp="1"/>
          </p:cNvSpPr>
          <p:nvPr>
            <p:ph type="body" sz="quarter" idx="32" hasCustomPrompt="1"/>
          </p:nvPr>
        </p:nvSpPr>
        <p:spPr>
          <a:xfrm>
            <a:off x="385567" y="2061293"/>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0" name="Text Placeholder 17">
            <a:extLst>
              <a:ext uri="{FF2B5EF4-FFF2-40B4-BE49-F238E27FC236}">
                <a16:creationId xmlns:a16="http://schemas.microsoft.com/office/drawing/2014/main" id="{B84C8315-BB5D-CBA1-3A78-8C6935062EE5}"/>
              </a:ext>
            </a:extLst>
          </p:cNvPr>
          <p:cNvSpPr>
            <a:spLocks noGrp="1"/>
          </p:cNvSpPr>
          <p:nvPr>
            <p:ph type="body" sz="quarter" idx="33" hasCustomPrompt="1"/>
          </p:nvPr>
        </p:nvSpPr>
        <p:spPr>
          <a:xfrm>
            <a:off x="385567" y="2671941"/>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1" name="Text Placeholder 17">
            <a:extLst>
              <a:ext uri="{FF2B5EF4-FFF2-40B4-BE49-F238E27FC236}">
                <a16:creationId xmlns:a16="http://schemas.microsoft.com/office/drawing/2014/main" id="{E5B1E278-9115-FF83-B7BB-C7448DA74F52}"/>
              </a:ext>
            </a:extLst>
          </p:cNvPr>
          <p:cNvSpPr>
            <a:spLocks noGrp="1"/>
          </p:cNvSpPr>
          <p:nvPr>
            <p:ph type="body" sz="quarter" idx="34" hasCustomPrompt="1"/>
          </p:nvPr>
        </p:nvSpPr>
        <p:spPr>
          <a:xfrm>
            <a:off x="385567" y="3282590"/>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2" name="Text Placeholder 17">
            <a:extLst>
              <a:ext uri="{FF2B5EF4-FFF2-40B4-BE49-F238E27FC236}">
                <a16:creationId xmlns:a16="http://schemas.microsoft.com/office/drawing/2014/main" id="{B4CC20AB-81BB-228E-40A6-1C653A6CB114}"/>
              </a:ext>
            </a:extLst>
          </p:cNvPr>
          <p:cNvSpPr>
            <a:spLocks noGrp="1"/>
          </p:cNvSpPr>
          <p:nvPr>
            <p:ph type="body" sz="quarter" idx="35" hasCustomPrompt="1"/>
          </p:nvPr>
        </p:nvSpPr>
        <p:spPr>
          <a:xfrm>
            <a:off x="385567" y="3893238"/>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3" name="Text Placeholder 17">
            <a:extLst>
              <a:ext uri="{FF2B5EF4-FFF2-40B4-BE49-F238E27FC236}">
                <a16:creationId xmlns:a16="http://schemas.microsoft.com/office/drawing/2014/main" id="{C1DBA90A-D379-3AB7-F0C7-38A1CFB1A679}"/>
              </a:ext>
            </a:extLst>
          </p:cNvPr>
          <p:cNvSpPr>
            <a:spLocks noGrp="1"/>
          </p:cNvSpPr>
          <p:nvPr>
            <p:ph type="body" sz="quarter" idx="36" hasCustomPrompt="1"/>
          </p:nvPr>
        </p:nvSpPr>
        <p:spPr>
          <a:xfrm>
            <a:off x="385567" y="4503887"/>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4" name="Text Placeholder 17">
            <a:extLst>
              <a:ext uri="{FF2B5EF4-FFF2-40B4-BE49-F238E27FC236}">
                <a16:creationId xmlns:a16="http://schemas.microsoft.com/office/drawing/2014/main" id="{4DB2DA7D-1F25-D39F-F051-31BC92A47B30}"/>
              </a:ext>
            </a:extLst>
          </p:cNvPr>
          <p:cNvSpPr>
            <a:spLocks noGrp="1"/>
          </p:cNvSpPr>
          <p:nvPr>
            <p:ph type="body" sz="quarter" idx="37" hasCustomPrompt="1"/>
          </p:nvPr>
        </p:nvSpPr>
        <p:spPr>
          <a:xfrm>
            <a:off x="385567" y="5114536"/>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Tree>
    <p:extLst>
      <p:ext uri="{BB962C8B-B14F-4D97-AF65-F5344CB8AC3E}">
        <p14:creationId xmlns:p14="http://schemas.microsoft.com/office/powerpoint/2010/main" val="39620028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Agenda Slid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54AA188-C29E-1B74-E2CE-AB2221770FDB}"/>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p:cNvSpPr>
            <a:spLocks noGrp="1"/>
          </p:cNvSpPr>
          <p:nvPr>
            <p:ph type="title" hasCustomPrompt="1"/>
          </p:nvPr>
        </p:nvSpPr>
        <p:spPr>
          <a:xfrm>
            <a:off x="381001" y="381000"/>
            <a:ext cx="3753677" cy="762000"/>
          </a:xfrm>
          <a:prstGeom prst="rect">
            <a:avLst/>
          </a:prstGeom>
        </p:spPr>
        <p:txBody>
          <a:bodyPr anchor="b"/>
          <a:lstStyle>
            <a:lvl1pPr>
              <a:defRPr>
                <a:solidFill>
                  <a:schemeClr val="bg1"/>
                </a:solidFill>
              </a:defRPr>
            </a:lvl1pPr>
          </a:lstStyle>
          <a:p>
            <a:r>
              <a:rPr lang="en-US"/>
              <a:t>Agenda Title</a:t>
            </a:r>
          </a:p>
        </p:txBody>
      </p:sp>
      <p:sp>
        <p:nvSpPr>
          <p:cNvPr id="40" name="Text Placeholder 17">
            <a:extLst>
              <a:ext uri="{FF2B5EF4-FFF2-40B4-BE49-F238E27FC236}">
                <a16:creationId xmlns:a16="http://schemas.microsoft.com/office/drawing/2014/main" id="{6FD69920-DAF1-5AB2-3817-2145F04C7F74}"/>
              </a:ext>
            </a:extLst>
          </p:cNvPr>
          <p:cNvSpPr>
            <a:spLocks noGrp="1"/>
          </p:cNvSpPr>
          <p:nvPr>
            <p:ph type="body" sz="quarter" idx="16" hasCustomPrompt="1"/>
          </p:nvPr>
        </p:nvSpPr>
        <p:spPr>
          <a:xfrm>
            <a:off x="440970" y="2684066"/>
            <a:ext cx="2286000" cy="400110"/>
          </a:xfrm>
          <a:prstGeom prst="rect">
            <a:avLst/>
          </a:prstGeom>
        </p:spPr>
        <p:txBody>
          <a:bodyPr anchor="t" anchorCtr="0">
            <a:spAutoFit/>
          </a:bodyPr>
          <a:lstStyle>
            <a:lvl1pPr marL="0" indent="0" algn="l">
              <a:spcAft>
                <a:spcPts val="0"/>
              </a:spcAft>
              <a:buNone/>
              <a:defRPr sz="2000" b="1" i="0">
                <a:solidFill>
                  <a:schemeClr val="tx2"/>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1" name="Text Placeholder 17">
            <a:extLst>
              <a:ext uri="{FF2B5EF4-FFF2-40B4-BE49-F238E27FC236}">
                <a16:creationId xmlns:a16="http://schemas.microsoft.com/office/drawing/2014/main" id="{859222B6-EE6A-90BA-49C9-287BFD042B2A}"/>
              </a:ext>
            </a:extLst>
          </p:cNvPr>
          <p:cNvSpPr>
            <a:spLocks noGrp="1"/>
          </p:cNvSpPr>
          <p:nvPr>
            <p:ph type="body" sz="quarter" idx="18" hasCustomPrompt="1"/>
          </p:nvPr>
        </p:nvSpPr>
        <p:spPr>
          <a:xfrm>
            <a:off x="440970" y="1471882"/>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23" name="Text Placeholder 17">
            <a:extLst>
              <a:ext uri="{FF2B5EF4-FFF2-40B4-BE49-F238E27FC236}">
                <a16:creationId xmlns:a16="http://schemas.microsoft.com/office/drawing/2014/main" id="{3B2E07E3-DFAC-0059-0AE9-60B4F37E3D93}"/>
              </a:ext>
            </a:extLst>
          </p:cNvPr>
          <p:cNvSpPr>
            <a:spLocks noGrp="1"/>
          </p:cNvSpPr>
          <p:nvPr>
            <p:ph type="body" sz="quarter" idx="39" hasCustomPrompt="1"/>
          </p:nvPr>
        </p:nvSpPr>
        <p:spPr>
          <a:xfrm>
            <a:off x="440970" y="4975513"/>
            <a:ext cx="2286000" cy="400110"/>
          </a:xfrm>
          <a:prstGeom prst="rect">
            <a:avLst/>
          </a:prstGeom>
        </p:spPr>
        <p:txBody>
          <a:bodyPr anchor="t" anchorCtr="0">
            <a:spAutoFit/>
          </a:bodyPr>
          <a:lstStyle>
            <a:lvl1pPr marL="0" indent="0" algn="l">
              <a:spcAft>
                <a:spcPts val="0"/>
              </a:spcAft>
              <a:buNone/>
              <a:defRPr sz="2000" b="1" i="0">
                <a:solidFill>
                  <a:schemeClr val="tx2"/>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24" name="Text Placeholder 17">
            <a:extLst>
              <a:ext uri="{FF2B5EF4-FFF2-40B4-BE49-F238E27FC236}">
                <a16:creationId xmlns:a16="http://schemas.microsoft.com/office/drawing/2014/main" id="{0E378109-4B4D-611A-A65E-46282B359FBC}"/>
              </a:ext>
            </a:extLst>
          </p:cNvPr>
          <p:cNvSpPr>
            <a:spLocks noGrp="1"/>
          </p:cNvSpPr>
          <p:nvPr>
            <p:ph type="body" sz="quarter" idx="40" hasCustomPrompt="1"/>
          </p:nvPr>
        </p:nvSpPr>
        <p:spPr>
          <a:xfrm>
            <a:off x="440970" y="3763329"/>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28" name="Text Placeholder 17">
            <a:extLst>
              <a:ext uri="{FF2B5EF4-FFF2-40B4-BE49-F238E27FC236}">
                <a16:creationId xmlns:a16="http://schemas.microsoft.com/office/drawing/2014/main" id="{80E11C08-0BEE-D373-E85B-FF37B2E87711}"/>
              </a:ext>
            </a:extLst>
          </p:cNvPr>
          <p:cNvSpPr>
            <a:spLocks noGrp="1"/>
          </p:cNvSpPr>
          <p:nvPr>
            <p:ph type="body" sz="quarter" idx="41" hasCustomPrompt="1"/>
          </p:nvPr>
        </p:nvSpPr>
        <p:spPr>
          <a:xfrm>
            <a:off x="3589663" y="2684066"/>
            <a:ext cx="2286000" cy="400110"/>
          </a:xfrm>
          <a:prstGeom prst="rect">
            <a:avLst/>
          </a:prstGeom>
        </p:spPr>
        <p:txBody>
          <a:bodyPr anchor="t" anchorCtr="0">
            <a:spAutoFit/>
          </a:bodyPr>
          <a:lstStyle>
            <a:lvl1pPr marL="0" indent="0" algn="l">
              <a:spcAft>
                <a:spcPts val="0"/>
              </a:spcAft>
              <a:buNone/>
              <a:defRPr sz="2000" b="1" i="0">
                <a:solidFill>
                  <a:schemeClr val="tx2"/>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29" name="Text Placeholder 17">
            <a:extLst>
              <a:ext uri="{FF2B5EF4-FFF2-40B4-BE49-F238E27FC236}">
                <a16:creationId xmlns:a16="http://schemas.microsoft.com/office/drawing/2014/main" id="{EB3B37FF-7F54-3709-314B-350772AFEB5A}"/>
              </a:ext>
            </a:extLst>
          </p:cNvPr>
          <p:cNvSpPr>
            <a:spLocks noGrp="1"/>
          </p:cNvSpPr>
          <p:nvPr>
            <p:ph type="body" sz="quarter" idx="42" hasCustomPrompt="1"/>
          </p:nvPr>
        </p:nvSpPr>
        <p:spPr>
          <a:xfrm>
            <a:off x="3589663" y="1471882"/>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0" name="Text Placeholder 17">
            <a:extLst>
              <a:ext uri="{FF2B5EF4-FFF2-40B4-BE49-F238E27FC236}">
                <a16:creationId xmlns:a16="http://schemas.microsoft.com/office/drawing/2014/main" id="{B97F0AA9-623C-1E69-024C-E59FF9EE2197}"/>
              </a:ext>
            </a:extLst>
          </p:cNvPr>
          <p:cNvSpPr>
            <a:spLocks noGrp="1"/>
          </p:cNvSpPr>
          <p:nvPr>
            <p:ph type="body" sz="quarter" idx="43" hasCustomPrompt="1"/>
          </p:nvPr>
        </p:nvSpPr>
        <p:spPr>
          <a:xfrm>
            <a:off x="3589663" y="4975513"/>
            <a:ext cx="2286000" cy="400110"/>
          </a:xfrm>
          <a:prstGeom prst="rect">
            <a:avLst/>
          </a:prstGeom>
        </p:spPr>
        <p:txBody>
          <a:bodyPr anchor="t" anchorCtr="0">
            <a:spAutoFit/>
          </a:bodyPr>
          <a:lstStyle>
            <a:lvl1pPr marL="0" indent="0" algn="l">
              <a:spcAft>
                <a:spcPts val="0"/>
              </a:spcAft>
              <a:buNone/>
              <a:defRPr sz="2000" b="1" i="0">
                <a:solidFill>
                  <a:schemeClr val="tx2"/>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31" name="Text Placeholder 17">
            <a:extLst>
              <a:ext uri="{FF2B5EF4-FFF2-40B4-BE49-F238E27FC236}">
                <a16:creationId xmlns:a16="http://schemas.microsoft.com/office/drawing/2014/main" id="{B921945D-DAEF-FD31-636C-C80FCE72ABDD}"/>
              </a:ext>
            </a:extLst>
          </p:cNvPr>
          <p:cNvSpPr>
            <a:spLocks noGrp="1"/>
          </p:cNvSpPr>
          <p:nvPr>
            <p:ph type="body" sz="quarter" idx="44" hasCustomPrompt="1"/>
          </p:nvPr>
        </p:nvSpPr>
        <p:spPr>
          <a:xfrm>
            <a:off x="3589663" y="3763329"/>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2" name="Text Placeholder 17">
            <a:extLst>
              <a:ext uri="{FF2B5EF4-FFF2-40B4-BE49-F238E27FC236}">
                <a16:creationId xmlns:a16="http://schemas.microsoft.com/office/drawing/2014/main" id="{78805F6C-C337-5860-3499-66FBAB1076A1}"/>
              </a:ext>
            </a:extLst>
          </p:cNvPr>
          <p:cNvSpPr>
            <a:spLocks noGrp="1"/>
          </p:cNvSpPr>
          <p:nvPr>
            <p:ph type="body" sz="quarter" idx="45" hasCustomPrompt="1"/>
          </p:nvPr>
        </p:nvSpPr>
        <p:spPr>
          <a:xfrm>
            <a:off x="6738356" y="2684066"/>
            <a:ext cx="2286000" cy="400110"/>
          </a:xfrm>
          <a:prstGeom prst="rect">
            <a:avLst/>
          </a:prstGeom>
        </p:spPr>
        <p:txBody>
          <a:bodyPr anchor="t" anchorCtr="0">
            <a:spAutoFit/>
          </a:bodyPr>
          <a:lstStyle>
            <a:lvl1pPr marL="0" indent="0" algn="l">
              <a:spcAft>
                <a:spcPts val="0"/>
              </a:spcAft>
              <a:buNone/>
              <a:defRPr sz="2000" b="1" i="0">
                <a:solidFill>
                  <a:schemeClr val="tx2"/>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33" name="Text Placeholder 17">
            <a:extLst>
              <a:ext uri="{FF2B5EF4-FFF2-40B4-BE49-F238E27FC236}">
                <a16:creationId xmlns:a16="http://schemas.microsoft.com/office/drawing/2014/main" id="{A4FF7ED4-0BB7-6DE2-8C9D-0B1A9788B3E1}"/>
              </a:ext>
            </a:extLst>
          </p:cNvPr>
          <p:cNvSpPr>
            <a:spLocks noGrp="1"/>
          </p:cNvSpPr>
          <p:nvPr>
            <p:ph type="body" sz="quarter" idx="46" hasCustomPrompt="1"/>
          </p:nvPr>
        </p:nvSpPr>
        <p:spPr>
          <a:xfrm>
            <a:off x="6738356" y="1471882"/>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4" name="Text Placeholder 17">
            <a:extLst>
              <a:ext uri="{FF2B5EF4-FFF2-40B4-BE49-F238E27FC236}">
                <a16:creationId xmlns:a16="http://schemas.microsoft.com/office/drawing/2014/main" id="{2254212D-EC94-BA70-C4A0-972FF3335D06}"/>
              </a:ext>
            </a:extLst>
          </p:cNvPr>
          <p:cNvSpPr>
            <a:spLocks noGrp="1"/>
          </p:cNvSpPr>
          <p:nvPr>
            <p:ph type="body" sz="quarter" idx="47" hasCustomPrompt="1"/>
          </p:nvPr>
        </p:nvSpPr>
        <p:spPr>
          <a:xfrm>
            <a:off x="6738356" y="4975513"/>
            <a:ext cx="2286000" cy="400110"/>
          </a:xfrm>
          <a:prstGeom prst="rect">
            <a:avLst/>
          </a:prstGeom>
        </p:spPr>
        <p:txBody>
          <a:bodyPr anchor="t" anchorCtr="0">
            <a:spAutoFit/>
          </a:bodyPr>
          <a:lstStyle>
            <a:lvl1pPr marL="0" indent="0" algn="l">
              <a:spcAft>
                <a:spcPts val="0"/>
              </a:spcAft>
              <a:buNone/>
              <a:defRPr sz="2000" b="1" i="0">
                <a:solidFill>
                  <a:schemeClr val="tx2"/>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35" name="Text Placeholder 17">
            <a:extLst>
              <a:ext uri="{FF2B5EF4-FFF2-40B4-BE49-F238E27FC236}">
                <a16:creationId xmlns:a16="http://schemas.microsoft.com/office/drawing/2014/main" id="{877D3024-8EB2-1CA9-5F5E-EA4F685A505A}"/>
              </a:ext>
            </a:extLst>
          </p:cNvPr>
          <p:cNvSpPr>
            <a:spLocks noGrp="1"/>
          </p:cNvSpPr>
          <p:nvPr>
            <p:ph type="body" sz="quarter" idx="48" hasCustomPrompt="1"/>
          </p:nvPr>
        </p:nvSpPr>
        <p:spPr>
          <a:xfrm>
            <a:off x="6738356" y="3763329"/>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Tree>
    <p:extLst>
      <p:ext uri="{BB962C8B-B14F-4D97-AF65-F5344CB8AC3E}">
        <p14:creationId xmlns:p14="http://schemas.microsoft.com/office/powerpoint/2010/main" val="38279618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Agenda Slid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54AA188-C29E-1B74-E2CE-AB2221770FDB}"/>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p:cNvSpPr>
            <a:spLocks noGrp="1"/>
          </p:cNvSpPr>
          <p:nvPr>
            <p:ph type="title" hasCustomPrompt="1"/>
          </p:nvPr>
        </p:nvSpPr>
        <p:spPr>
          <a:xfrm>
            <a:off x="381001" y="381000"/>
            <a:ext cx="3753677" cy="762000"/>
          </a:xfrm>
          <a:prstGeom prst="rect">
            <a:avLst/>
          </a:prstGeom>
        </p:spPr>
        <p:txBody>
          <a:bodyPr anchor="b"/>
          <a:lstStyle>
            <a:lvl1pPr>
              <a:defRPr>
                <a:solidFill>
                  <a:schemeClr val="bg1"/>
                </a:solidFill>
              </a:defRPr>
            </a:lvl1pPr>
          </a:lstStyle>
          <a:p>
            <a:r>
              <a:rPr lang="en-US"/>
              <a:t>Agenda Title</a:t>
            </a:r>
          </a:p>
        </p:txBody>
      </p:sp>
      <p:sp>
        <p:nvSpPr>
          <p:cNvPr id="40" name="Text Placeholder 17">
            <a:extLst>
              <a:ext uri="{FF2B5EF4-FFF2-40B4-BE49-F238E27FC236}">
                <a16:creationId xmlns:a16="http://schemas.microsoft.com/office/drawing/2014/main" id="{6FD69920-DAF1-5AB2-3817-2145F04C7F74}"/>
              </a:ext>
            </a:extLst>
          </p:cNvPr>
          <p:cNvSpPr>
            <a:spLocks noGrp="1"/>
          </p:cNvSpPr>
          <p:nvPr>
            <p:ph type="body" sz="quarter" idx="16" hasCustomPrompt="1"/>
          </p:nvPr>
        </p:nvSpPr>
        <p:spPr>
          <a:xfrm>
            <a:off x="440970" y="2684066"/>
            <a:ext cx="2286000" cy="400110"/>
          </a:xfrm>
          <a:prstGeom prst="rect">
            <a:avLst/>
          </a:prstGeom>
        </p:spPr>
        <p:txBody>
          <a:bodyPr anchor="t" anchorCtr="0">
            <a:spAutoFit/>
          </a:bodyPr>
          <a:lstStyle>
            <a:lvl1pPr marL="0" indent="0" algn="l">
              <a:spcAft>
                <a:spcPts val="0"/>
              </a:spcAft>
              <a:buNone/>
              <a:defRPr sz="2000" b="1" i="0">
                <a:solidFill>
                  <a:schemeClr val="bg1"/>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1" name="Text Placeholder 17">
            <a:extLst>
              <a:ext uri="{FF2B5EF4-FFF2-40B4-BE49-F238E27FC236}">
                <a16:creationId xmlns:a16="http://schemas.microsoft.com/office/drawing/2014/main" id="{859222B6-EE6A-90BA-49C9-287BFD042B2A}"/>
              </a:ext>
            </a:extLst>
          </p:cNvPr>
          <p:cNvSpPr>
            <a:spLocks noGrp="1"/>
          </p:cNvSpPr>
          <p:nvPr>
            <p:ph type="body" sz="quarter" idx="18" hasCustomPrompt="1"/>
          </p:nvPr>
        </p:nvSpPr>
        <p:spPr>
          <a:xfrm>
            <a:off x="440970" y="1471882"/>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23" name="Text Placeholder 17">
            <a:extLst>
              <a:ext uri="{FF2B5EF4-FFF2-40B4-BE49-F238E27FC236}">
                <a16:creationId xmlns:a16="http://schemas.microsoft.com/office/drawing/2014/main" id="{3B2E07E3-DFAC-0059-0AE9-60B4F37E3D93}"/>
              </a:ext>
            </a:extLst>
          </p:cNvPr>
          <p:cNvSpPr>
            <a:spLocks noGrp="1"/>
          </p:cNvSpPr>
          <p:nvPr>
            <p:ph type="body" sz="quarter" idx="39" hasCustomPrompt="1"/>
          </p:nvPr>
        </p:nvSpPr>
        <p:spPr>
          <a:xfrm>
            <a:off x="440970" y="4975513"/>
            <a:ext cx="2286000" cy="400110"/>
          </a:xfrm>
          <a:prstGeom prst="rect">
            <a:avLst/>
          </a:prstGeom>
        </p:spPr>
        <p:txBody>
          <a:bodyPr anchor="t" anchorCtr="0">
            <a:spAutoFit/>
          </a:bodyPr>
          <a:lstStyle>
            <a:lvl1pPr marL="0" indent="0" algn="l">
              <a:spcAft>
                <a:spcPts val="0"/>
              </a:spcAft>
              <a:buNone/>
              <a:defRPr sz="2000" b="1" i="0">
                <a:solidFill>
                  <a:schemeClr val="bg1"/>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24" name="Text Placeholder 17">
            <a:extLst>
              <a:ext uri="{FF2B5EF4-FFF2-40B4-BE49-F238E27FC236}">
                <a16:creationId xmlns:a16="http://schemas.microsoft.com/office/drawing/2014/main" id="{0E378109-4B4D-611A-A65E-46282B359FBC}"/>
              </a:ext>
            </a:extLst>
          </p:cNvPr>
          <p:cNvSpPr>
            <a:spLocks noGrp="1"/>
          </p:cNvSpPr>
          <p:nvPr>
            <p:ph type="body" sz="quarter" idx="40" hasCustomPrompt="1"/>
          </p:nvPr>
        </p:nvSpPr>
        <p:spPr>
          <a:xfrm>
            <a:off x="440970" y="3763329"/>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28" name="Text Placeholder 17">
            <a:extLst>
              <a:ext uri="{FF2B5EF4-FFF2-40B4-BE49-F238E27FC236}">
                <a16:creationId xmlns:a16="http://schemas.microsoft.com/office/drawing/2014/main" id="{80E11C08-0BEE-D373-E85B-FF37B2E87711}"/>
              </a:ext>
            </a:extLst>
          </p:cNvPr>
          <p:cNvSpPr>
            <a:spLocks noGrp="1"/>
          </p:cNvSpPr>
          <p:nvPr>
            <p:ph type="body" sz="quarter" idx="41" hasCustomPrompt="1"/>
          </p:nvPr>
        </p:nvSpPr>
        <p:spPr>
          <a:xfrm>
            <a:off x="3589663" y="2684066"/>
            <a:ext cx="2286000" cy="400110"/>
          </a:xfrm>
          <a:prstGeom prst="rect">
            <a:avLst/>
          </a:prstGeom>
        </p:spPr>
        <p:txBody>
          <a:bodyPr anchor="t" anchorCtr="0">
            <a:spAutoFit/>
          </a:bodyPr>
          <a:lstStyle>
            <a:lvl1pPr marL="0" indent="0" algn="l">
              <a:spcAft>
                <a:spcPts val="0"/>
              </a:spcAft>
              <a:buNone/>
              <a:defRPr sz="2000" b="1" i="0">
                <a:solidFill>
                  <a:schemeClr val="bg1"/>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29" name="Text Placeholder 17">
            <a:extLst>
              <a:ext uri="{FF2B5EF4-FFF2-40B4-BE49-F238E27FC236}">
                <a16:creationId xmlns:a16="http://schemas.microsoft.com/office/drawing/2014/main" id="{EB3B37FF-7F54-3709-314B-350772AFEB5A}"/>
              </a:ext>
            </a:extLst>
          </p:cNvPr>
          <p:cNvSpPr>
            <a:spLocks noGrp="1"/>
          </p:cNvSpPr>
          <p:nvPr>
            <p:ph type="body" sz="quarter" idx="42" hasCustomPrompt="1"/>
          </p:nvPr>
        </p:nvSpPr>
        <p:spPr>
          <a:xfrm>
            <a:off x="3589663" y="1471882"/>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0" name="Text Placeholder 17">
            <a:extLst>
              <a:ext uri="{FF2B5EF4-FFF2-40B4-BE49-F238E27FC236}">
                <a16:creationId xmlns:a16="http://schemas.microsoft.com/office/drawing/2014/main" id="{B97F0AA9-623C-1E69-024C-E59FF9EE2197}"/>
              </a:ext>
            </a:extLst>
          </p:cNvPr>
          <p:cNvSpPr>
            <a:spLocks noGrp="1"/>
          </p:cNvSpPr>
          <p:nvPr>
            <p:ph type="body" sz="quarter" idx="43" hasCustomPrompt="1"/>
          </p:nvPr>
        </p:nvSpPr>
        <p:spPr>
          <a:xfrm>
            <a:off x="3589663" y="4975513"/>
            <a:ext cx="2286000" cy="400110"/>
          </a:xfrm>
          <a:prstGeom prst="rect">
            <a:avLst/>
          </a:prstGeom>
        </p:spPr>
        <p:txBody>
          <a:bodyPr anchor="t" anchorCtr="0">
            <a:spAutoFit/>
          </a:bodyPr>
          <a:lstStyle>
            <a:lvl1pPr marL="0" indent="0" algn="l">
              <a:spcAft>
                <a:spcPts val="0"/>
              </a:spcAft>
              <a:buNone/>
              <a:defRPr sz="2000" b="1" i="0">
                <a:solidFill>
                  <a:schemeClr val="bg1"/>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31" name="Text Placeholder 17">
            <a:extLst>
              <a:ext uri="{FF2B5EF4-FFF2-40B4-BE49-F238E27FC236}">
                <a16:creationId xmlns:a16="http://schemas.microsoft.com/office/drawing/2014/main" id="{B921945D-DAEF-FD31-636C-C80FCE72ABDD}"/>
              </a:ext>
            </a:extLst>
          </p:cNvPr>
          <p:cNvSpPr>
            <a:spLocks noGrp="1"/>
          </p:cNvSpPr>
          <p:nvPr>
            <p:ph type="body" sz="quarter" idx="44" hasCustomPrompt="1"/>
          </p:nvPr>
        </p:nvSpPr>
        <p:spPr>
          <a:xfrm>
            <a:off x="3589663" y="3763329"/>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2" name="Text Placeholder 17">
            <a:extLst>
              <a:ext uri="{FF2B5EF4-FFF2-40B4-BE49-F238E27FC236}">
                <a16:creationId xmlns:a16="http://schemas.microsoft.com/office/drawing/2014/main" id="{78805F6C-C337-5860-3499-66FBAB1076A1}"/>
              </a:ext>
            </a:extLst>
          </p:cNvPr>
          <p:cNvSpPr>
            <a:spLocks noGrp="1"/>
          </p:cNvSpPr>
          <p:nvPr>
            <p:ph type="body" sz="quarter" idx="45" hasCustomPrompt="1"/>
          </p:nvPr>
        </p:nvSpPr>
        <p:spPr>
          <a:xfrm>
            <a:off x="6738356" y="2684066"/>
            <a:ext cx="2286000" cy="400110"/>
          </a:xfrm>
          <a:prstGeom prst="rect">
            <a:avLst/>
          </a:prstGeom>
        </p:spPr>
        <p:txBody>
          <a:bodyPr anchor="t" anchorCtr="0">
            <a:spAutoFit/>
          </a:bodyPr>
          <a:lstStyle>
            <a:lvl1pPr marL="0" indent="0" algn="l">
              <a:spcAft>
                <a:spcPts val="0"/>
              </a:spcAft>
              <a:buNone/>
              <a:defRPr sz="2000" b="1" i="0">
                <a:solidFill>
                  <a:schemeClr val="bg1"/>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33" name="Text Placeholder 17">
            <a:extLst>
              <a:ext uri="{FF2B5EF4-FFF2-40B4-BE49-F238E27FC236}">
                <a16:creationId xmlns:a16="http://schemas.microsoft.com/office/drawing/2014/main" id="{A4FF7ED4-0BB7-6DE2-8C9D-0B1A9788B3E1}"/>
              </a:ext>
            </a:extLst>
          </p:cNvPr>
          <p:cNvSpPr>
            <a:spLocks noGrp="1"/>
          </p:cNvSpPr>
          <p:nvPr>
            <p:ph type="body" sz="quarter" idx="46" hasCustomPrompt="1"/>
          </p:nvPr>
        </p:nvSpPr>
        <p:spPr>
          <a:xfrm>
            <a:off x="6738356" y="1471882"/>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4" name="Text Placeholder 17">
            <a:extLst>
              <a:ext uri="{FF2B5EF4-FFF2-40B4-BE49-F238E27FC236}">
                <a16:creationId xmlns:a16="http://schemas.microsoft.com/office/drawing/2014/main" id="{2254212D-EC94-BA70-C4A0-972FF3335D06}"/>
              </a:ext>
            </a:extLst>
          </p:cNvPr>
          <p:cNvSpPr>
            <a:spLocks noGrp="1"/>
          </p:cNvSpPr>
          <p:nvPr>
            <p:ph type="body" sz="quarter" idx="47" hasCustomPrompt="1"/>
          </p:nvPr>
        </p:nvSpPr>
        <p:spPr>
          <a:xfrm>
            <a:off x="6738356" y="4975513"/>
            <a:ext cx="2286000" cy="400110"/>
          </a:xfrm>
          <a:prstGeom prst="rect">
            <a:avLst/>
          </a:prstGeom>
        </p:spPr>
        <p:txBody>
          <a:bodyPr anchor="t" anchorCtr="0">
            <a:spAutoFit/>
          </a:bodyPr>
          <a:lstStyle>
            <a:lvl1pPr marL="0" indent="0" algn="l">
              <a:spcAft>
                <a:spcPts val="0"/>
              </a:spcAft>
              <a:buNone/>
              <a:defRPr sz="2000" b="1" i="0">
                <a:solidFill>
                  <a:schemeClr val="bg1"/>
                </a:solidFill>
                <a:latin typeface="Source Sans Pro SemiBold" panose="020B0503030403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35" name="Text Placeholder 17">
            <a:extLst>
              <a:ext uri="{FF2B5EF4-FFF2-40B4-BE49-F238E27FC236}">
                <a16:creationId xmlns:a16="http://schemas.microsoft.com/office/drawing/2014/main" id="{877D3024-8EB2-1CA9-5F5E-EA4F685A505A}"/>
              </a:ext>
            </a:extLst>
          </p:cNvPr>
          <p:cNvSpPr>
            <a:spLocks noGrp="1"/>
          </p:cNvSpPr>
          <p:nvPr>
            <p:ph type="body" sz="quarter" idx="48" hasCustomPrompt="1"/>
          </p:nvPr>
        </p:nvSpPr>
        <p:spPr>
          <a:xfrm>
            <a:off x="6738356" y="3763329"/>
            <a:ext cx="1645920" cy="1200329"/>
          </a:xfrm>
          <a:prstGeom prst="rect">
            <a:avLst/>
          </a:prstGeom>
        </p:spPr>
        <p:txBody>
          <a:bodyPr anchor="ctr">
            <a:spAutoFit/>
          </a:bodyPr>
          <a:lstStyle>
            <a:lvl1pPr>
              <a:spcAft>
                <a:spcPts val="0"/>
              </a:spcAft>
              <a:buNone/>
              <a:defRPr sz="7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pic>
        <p:nvPicPr>
          <p:cNvPr id="3" name="Picture 2" descr="State of Tennessee logo. A black and white circle with three stars in it&#10;&#10;">
            <a:extLst>
              <a:ext uri="{FF2B5EF4-FFF2-40B4-BE49-F238E27FC236}">
                <a16:creationId xmlns:a16="http://schemas.microsoft.com/office/drawing/2014/main" id="{4236594F-0254-35A5-9EB9-E993ACF3EA45}"/>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spTree>
    <p:extLst>
      <p:ext uri="{BB962C8B-B14F-4D97-AF65-F5344CB8AC3E}">
        <p14:creationId xmlns:p14="http://schemas.microsoft.com/office/powerpoint/2010/main" val="9483992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6804955" y="393990"/>
            <a:ext cx="5021651" cy="5501201"/>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5" name="Text Placeholder 2">
            <a:extLst>
              <a:ext uri="{FF2B5EF4-FFF2-40B4-BE49-F238E27FC236}">
                <a16:creationId xmlns:a16="http://schemas.microsoft.com/office/drawing/2014/main" id="{A19FC178-9CCA-0B35-DC5D-DECCF740A0C5}"/>
              </a:ext>
            </a:extLst>
          </p:cNvPr>
          <p:cNvSpPr>
            <a:spLocks noGrp="1"/>
          </p:cNvSpPr>
          <p:nvPr>
            <p:ph type="body" sz="quarter" idx="10" hasCustomPrompt="1"/>
          </p:nvPr>
        </p:nvSpPr>
        <p:spPr>
          <a:xfrm>
            <a:off x="380321" y="2320784"/>
            <a:ext cx="1123626" cy="2501321"/>
          </a:xfrm>
          <a:prstGeom prst="rect">
            <a:avLst/>
          </a:prstGeom>
        </p:spPr>
        <p:txBody>
          <a:bodyPr lIns="0" tIns="108000" rIns="0" bIns="0" anchor="t"/>
          <a:lstStyle>
            <a:lvl1pPr marL="0" indent="0" algn="r" defTabSz="456926" rtl="0" fontAlgn="auto" hangingPunct="0">
              <a:lnSpc>
                <a:spcPct val="90000"/>
              </a:lnSpc>
              <a:spcBef>
                <a:spcPts val="0"/>
              </a:spcBef>
              <a:spcAft>
                <a:spcPts val="0"/>
              </a:spcAft>
              <a:buNone/>
              <a:defRPr lang="pl-PL" sz="5999" b="0" kern="0" spc="-360" dirty="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latin typeface="Open Sans" panose="020B0606030504020204" pitchFamily="34" charset="0"/>
                <a:ea typeface="Open Sans" panose="020B0606030504020204" pitchFamily="34" charset="0"/>
                <a:cs typeface="Open Sans" panose="020B0606030504020204" pitchFamily="34" charset="0"/>
              </a:rPr>
              <a:t>##</a:t>
            </a:r>
            <a:endParaRPr lang="pl-PL"/>
          </a:p>
        </p:txBody>
      </p:sp>
      <p:sp>
        <p:nvSpPr>
          <p:cNvPr id="6" name="Text Placeholder 14">
            <a:extLst>
              <a:ext uri="{FF2B5EF4-FFF2-40B4-BE49-F238E27FC236}">
                <a16:creationId xmlns:a16="http://schemas.microsoft.com/office/drawing/2014/main" id="{15AAE5E4-B932-934C-6275-B97FE2CB72AD}"/>
              </a:ext>
            </a:extLst>
          </p:cNvPr>
          <p:cNvSpPr>
            <a:spLocks noGrp="1"/>
          </p:cNvSpPr>
          <p:nvPr>
            <p:ph type="body" sz="quarter" idx="11" hasCustomPrompt="1"/>
          </p:nvPr>
        </p:nvSpPr>
        <p:spPr>
          <a:xfrm>
            <a:off x="1996975" y="2320784"/>
            <a:ext cx="4430688" cy="2501321"/>
          </a:xfrm>
          <a:prstGeom prst="rect">
            <a:avLst/>
          </a:prstGeom>
        </p:spPr>
        <p:txBody>
          <a:bodyPr lIns="0" tIns="0" rIns="0" bIns="0"/>
          <a:lstStyle>
            <a:lvl1pPr marL="0" indent="0">
              <a:buNone/>
              <a:defRPr lang="en-US" sz="5997" b="1" i="0" kern="0" spc="-180" dirty="0" smtClean="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pl-PL" err="1"/>
              <a:t>Section</a:t>
            </a:r>
            <a:r>
              <a:rPr lang="pl-PL"/>
              <a:t> </a:t>
            </a:r>
            <a:r>
              <a:rPr lang="pl-PL" err="1"/>
              <a:t>title</a:t>
            </a:r>
            <a:r>
              <a:rPr lang="pl-PL"/>
              <a:t> </a:t>
            </a:r>
            <a:r>
              <a:rPr lang="pl-PL" err="1"/>
              <a:t>here</a:t>
            </a:r>
            <a:endParaRPr lang="en-US"/>
          </a:p>
        </p:txBody>
      </p:sp>
    </p:spTree>
    <p:extLst>
      <p:ext uri="{BB962C8B-B14F-4D97-AF65-F5344CB8AC3E}">
        <p14:creationId xmlns:p14="http://schemas.microsoft.com/office/powerpoint/2010/main" val="3023869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ection Divide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41677B-69AD-1F67-A6CF-C453F2C2332B}"/>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te of Tennessee logo. A black and white circle with three stars in it&#10;&#10;">
            <a:extLst>
              <a:ext uri="{FF2B5EF4-FFF2-40B4-BE49-F238E27FC236}">
                <a16:creationId xmlns:a16="http://schemas.microsoft.com/office/drawing/2014/main" id="{891DF255-2335-E017-607D-F61D6E1D4830}"/>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sp>
        <p:nvSpPr>
          <p:cNvPr id="5" name="Text Placeholder 2">
            <a:extLst>
              <a:ext uri="{FF2B5EF4-FFF2-40B4-BE49-F238E27FC236}">
                <a16:creationId xmlns:a16="http://schemas.microsoft.com/office/drawing/2014/main" id="{A19FC178-9CCA-0B35-DC5D-DECCF740A0C5}"/>
              </a:ext>
            </a:extLst>
          </p:cNvPr>
          <p:cNvSpPr>
            <a:spLocks noGrp="1"/>
          </p:cNvSpPr>
          <p:nvPr>
            <p:ph type="body" sz="quarter" idx="10" hasCustomPrompt="1"/>
          </p:nvPr>
        </p:nvSpPr>
        <p:spPr>
          <a:xfrm>
            <a:off x="380321" y="2320784"/>
            <a:ext cx="1123626" cy="2501321"/>
          </a:xfrm>
          <a:prstGeom prst="rect">
            <a:avLst/>
          </a:prstGeom>
        </p:spPr>
        <p:txBody>
          <a:bodyPr lIns="0" tIns="108000" rIns="0" bIns="0" anchor="t"/>
          <a:lstStyle>
            <a:lvl1pPr marL="0" indent="0" algn="r" defTabSz="456926" rtl="0" fontAlgn="auto" hangingPunct="0">
              <a:lnSpc>
                <a:spcPct val="90000"/>
              </a:lnSpc>
              <a:spcBef>
                <a:spcPts val="0"/>
              </a:spcBef>
              <a:spcAft>
                <a:spcPts val="0"/>
              </a:spcAft>
              <a:buNone/>
              <a:defRPr lang="pl-PL" sz="5999" b="0" kern="0" spc="-360" dirty="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latin typeface="Open Sans" panose="020B0606030504020204" pitchFamily="34" charset="0"/>
                <a:ea typeface="Open Sans" panose="020B0606030504020204" pitchFamily="34" charset="0"/>
                <a:cs typeface="Open Sans" panose="020B0606030504020204" pitchFamily="34" charset="0"/>
              </a:rPr>
              <a:t>##</a:t>
            </a:r>
            <a:endParaRPr lang="pl-PL"/>
          </a:p>
        </p:txBody>
      </p:sp>
      <p:sp>
        <p:nvSpPr>
          <p:cNvPr id="6" name="Text Placeholder 14">
            <a:extLst>
              <a:ext uri="{FF2B5EF4-FFF2-40B4-BE49-F238E27FC236}">
                <a16:creationId xmlns:a16="http://schemas.microsoft.com/office/drawing/2014/main" id="{15AAE5E4-B932-934C-6275-B97FE2CB72AD}"/>
              </a:ext>
            </a:extLst>
          </p:cNvPr>
          <p:cNvSpPr>
            <a:spLocks noGrp="1"/>
          </p:cNvSpPr>
          <p:nvPr>
            <p:ph type="body" sz="quarter" idx="11" hasCustomPrompt="1"/>
          </p:nvPr>
        </p:nvSpPr>
        <p:spPr>
          <a:xfrm>
            <a:off x="1996975" y="2320784"/>
            <a:ext cx="4430688" cy="2501321"/>
          </a:xfrm>
          <a:prstGeom prst="rect">
            <a:avLst/>
          </a:prstGeom>
        </p:spPr>
        <p:txBody>
          <a:bodyPr lIns="0" tIns="0" rIns="0" bIns="0"/>
          <a:lstStyle>
            <a:lvl1pPr marL="0" indent="0">
              <a:buNone/>
              <a:defRPr lang="en-US" sz="5997" b="1" i="0" kern="0" spc="-180" dirty="0" smtClean="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pl-PL" err="1"/>
              <a:t>Section</a:t>
            </a:r>
            <a:r>
              <a:rPr lang="pl-PL"/>
              <a:t> </a:t>
            </a:r>
            <a:r>
              <a:rPr lang="pl-PL" err="1"/>
              <a:t>title</a:t>
            </a:r>
            <a:r>
              <a:rPr lang="pl-PL"/>
              <a:t> </a:t>
            </a:r>
            <a:r>
              <a:rPr lang="pl-PL" err="1"/>
              <a:t>here</a:t>
            </a:r>
            <a:endParaRPr lang="en-US"/>
          </a:p>
        </p:txBody>
      </p:sp>
    </p:spTree>
    <p:extLst>
      <p:ext uri="{BB962C8B-B14F-4D97-AF65-F5344CB8AC3E}">
        <p14:creationId xmlns:p14="http://schemas.microsoft.com/office/powerpoint/2010/main" val="5486135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A19FC178-9CCA-0B35-DC5D-DECCF740A0C5}"/>
              </a:ext>
            </a:extLst>
          </p:cNvPr>
          <p:cNvSpPr>
            <a:spLocks noGrp="1"/>
          </p:cNvSpPr>
          <p:nvPr>
            <p:ph type="body" sz="quarter" idx="10" hasCustomPrompt="1"/>
          </p:nvPr>
        </p:nvSpPr>
        <p:spPr>
          <a:xfrm>
            <a:off x="380321" y="2320784"/>
            <a:ext cx="1123626" cy="2501321"/>
          </a:xfrm>
          <a:prstGeom prst="rect">
            <a:avLst/>
          </a:prstGeom>
        </p:spPr>
        <p:txBody>
          <a:bodyPr lIns="0" tIns="108000" rIns="0" bIns="0" anchor="t"/>
          <a:lstStyle>
            <a:lvl1pPr marL="0" indent="0" algn="r" defTabSz="456926" rtl="0" fontAlgn="auto" hangingPunct="0">
              <a:lnSpc>
                <a:spcPct val="90000"/>
              </a:lnSpc>
              <a:spcBef>
                <a:spcPts val="0"/>
              </a:spcBef>
              <a:spcAft>
                <a:spcPts val="0"/>
              </a:spcAft>
              <a:buNone/>
              <a:defRPr lang="pl-PL" sz="5999" b="0" kern="0" spc="-360" dirty="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latin typeface="Open Sans" panose="020B0606030504020204" pitchFamily="34" charset="0"/>
                <a:ea typeface="Open Sans" panose="020B0606030504020204" pitchFamily="34" charset="0"/>
                <a:cs typeface="Open Sans" panose="020B0606030504020204" pitchFamily="34" charset="0"/>
              </a:rPr>
              <a:t>##</a:t>
            </a:r>
            <a:endParaRPr lang="pl-PL"/>
          </a:p>
        </p:txBody>
      </p:sp>
      <p:sp>
        <p:nvSpPr>
          <p:cNvPr id="6" name="Text Placeholder 14">
            <a:extLst>
              <a:ext uri="{FF2B5EF4-FFF2-40B4-BE49-F238E27FC236}">
                <a16:creationId xmlns:a16="http://schemas.microsoft.com/office/drawing/2014/main" id="{15AAE5E4-B932-934C-6275-B97FE2CB72AD}"/>
              </a:ext>
            </a:extLst>
          </p:cNvPr>
          <p:cNvSpPr>
            <a:spLocks noGrp="1"/>
          </p:cNvSpPr>
          <p:nvPr>
            <p:ph type="body" sz="quarter" idx="11" hasCustomPrompt="1"/>
          </p:nvPr>
        </p:nvSpPr>
        <p:spPr>
          <a:xfrm>
            <a:off x="1996975" y="2320784"/>
            <a:ext cx="4430688" cy="2501321"/>
          </a:xfrm>
          <a:prstGeom prst="rect">
            <a:avLst/>
          </a:prstGeom>
        </p:spPr>
        <p:txBody>
          <a:bodyPr lIns="0" tIns="0" rIns="0" bIns="0"/>
          <a:lstStyle>
            <a:lvl1pPr marL="0" indent="0">
              <a:buNone/>
              <a:defRPr lang="en-US" sz="5997" b="1" i="0" kern="0" spc="-180" dirty="0" smtClean="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pl-PL" err="1"/>
              <a:t>Section</a:t>
            </a:r>
            <a:r>
              <a:rPr lang="pl-PL"/>
              <a:t> </a:t>
            </a:r>
            <a:r>
              <a:rPr lang="pl-PL" err="1"/>
              <a:t>title</a:t>
            </a:r>
            <a:r>
              <a:rPr lang="pl-PL"/>
              <a:t> </a:t>
            </a:r>
            <a:r>
              <a:rPr lang="pl-PL" err="1"/>
              <a:t>here</a:t>
            </a:r>
            <a:endParaRPr lang="en-US"/>
          </a:p>
        </p:txBody>
      </p:sp>
      <p:sp>
        <p:nvSpPr>
          <p:cNvPr id="2" name="Text Placeholder 18">
            <a:extLst>
              <a:ext uri="{FF2B5EF4-FFF2-40B4-BE49-F238E27FC236}">
                <a16:creationId xmlns:a16="http://schemas.microsoft.com/office/drawing/2014/main" id="{59FE0AD8-FAE9-FF76-F36F-3D52DB58AFF6}"/>
              </a:ext>
            </a:extLst>
          </p:cNvPr>
          <p:cNvSpPr>
            <a:spLocks noGrp="1"/>
          </p:cNvSpPr>
          <p:nvPr>
            <p:ph type="body" sz="quarter" idx="15" hasCustomPrompt="1"/>
          </p:nvPr>
        </p:nvSpPr>
        <p:spPr>
          <a:xfrm>
            <a:off x="7588155" y="2320785"/>
            <a:ext cx="4240679" cy="2501321"/>
          </a:xfrm>
          <a:prstGeom prst="rect">
            <a:avLst/>
          </a:prstGeom>
        </p:spPr>
        <p:txBody>
          <a:bodyPr lIns="0" tIns="0" rIns="0" bIns="0">
            <a:normAutofit/>
          </a:bodyPr>
          <a:lstStyle>
            <a:lvl1pPr marL="0" indent="0">
              <a:lnSpc>
                <a:spcPct val="120000"/>
              </a:lnSpc>
              <a:buNone/>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a:t>
            </a:r>
            <a:r>
              <a:rPr lang="en-US" err="1"/>
              <a:t>placerat</a:t>
            </a:r>
            <a:r>
              <a:rPr lang="en-US"/>
              <a:t>, </a:t>
            </a:r>
            <a:r>
              <a:rPr lang="en-US" err="1"/>
              <a:t>sem</a:t>
            </a:r>
            <a:r>
              <a:rPr lang="en-US"/>
              <a:t> </a:t>
            </a:r>
            <a:r>
              <a:rPr lang="en-US" err="1"/>
              <a:t>laoreet</a:t>
            </a:r>
            <a:r>
              <a:rPr lang="en-US"/>
              <a:t> </a:t>
            </a:r>
            <a:r>
              <a:rPr lang="en-US" err="1"/>
              <a:t>viverra</a:t>
            </a:r>
            <a:r>
              <a:rPr lang="en-US"/>
              <a:t> maximus, </a:t>
            </a:r>
            <a:r>
              <a:rPr lang="en-US" err="1"/>
              <a:t>lacus</a:t>
            </a:r>
            <a:r>
              <a:rPr lang="en-US"/>
              <a:t> ipsum </a:t>
            </a:r>
            <a:r>
              <a:rPr lang="en-US" err="1"/>
              <a:t>egestas</a:t>
            </a:r>
            <a:endParaRPr lang="en-US"/>
          </a:p>
        </p:txBody>
      </p:sp>
    </p:spTree>
    <p:extLst>
      <p:ext uri="{BB962C8B-B14F-4D97-AF65-F5344CB8AC3E}">
        <p14:creationId xmlns:p14="http://schemas.microsoft.com/office/powerpoint/2010/main" val="40047211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2D17F0-12EF-53B9-A6A1-479CCD088A10}"/>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14" name="Title 10">
            <a:extLst>
              <a:ext uri="{FF2B5EF4-FFF2-40B4-BE49-F238E27FC236}">
                <a16:creationId xmlns:a16="http://schemas.microsoft.com/office/drawing/2014/main" id="{CA8574FF-C39D-3F28-D076-32941C5F1F7F}"/>
              </a:ext>
            </a:extLst>
          </p:cNvPr>
          <p:cNvSpPr>
            <a:spLocks noGrp="1"/>
          </p:cNvSpPr>
          <p:nvPr>
            <p:ph type="title" hasCustomPrompt="1"/>
          </p:nvPr>
        </p:nvSpPr>
        <p:spPr>
          <a:xfrm>
            <a:off x="381002" y="381000"/>
            <a:ext cx="11446434" cy="762000"/>
          </a:xfrm>
          <a:prstGeom prst="rect">
            <a:avLst/>
          </a:prstGeom>
        </p:spPr>
        <p:txBody>
          <a:bodyPr anchor="b"/>
          <a:lstStyle>
            <a:lvl1pPr>
              <a:defRPr>
                <a:solidFill>
                  <a:schemeClr val="bg1"/>
                </a:solidFill>
              </a:defRPr>
            </a:lvl1pPr>
          </a:lstStyle>
          <a:p>
            <a:r>
              <a:rPr lang="en-US"/>
              <a:t>Click to edit title text</a:t>
            </a:r>
          </a:p>
        </p:txBody>
      </p:sp>
      <p:sp>
        <p:nvSpPr>
          <p:cNvPr id="15" name="Text Placeholder 2">
            <a:extLst>
              <a:ext uri="{FF2B5EF4-FFF2-40B4-BE49-F238E27FC236}">
                <a16:creationId xmlns:a16="http://schemas.microsoft.com/office/drawing/2014/main" id="{FB431A0B-0C56-53A4-A5E2-137D3D637168}"/>
              </a:ext>
            </a:extLst>
          </p:cNvPr>
          <p:cNvSpPr>
            <a:spLocks noGrp="1"/>
          </p:cNvSpPr>
          <p:nvPr>
            <p:ph type="body" sz="quarter" idx="20" hasCustomPrompt="1"/>
          </p:nvPr>
        </p:nvSpPr>
        <p:spPr>
          <a:xfrm>
            <a:off x="380999" y="1318353"/>
            <a:ext cx="11446436" cy="381000"/>
          </a:xfrm>
          <a:prstGeom prst="rect">
            <a:avLst/>
          </a:prstGeom>
        </p:spPr>
        <p:txBody>
          <a:bodyPr anchor="t"/>
          <a:lstStyle>
            <a:lvl1pPr>
              <a:lnSpc>
                <a:spcPct val="80000"/>
              </a:lnSpc>
              <a:spcAft>
                <a:spcPts val="0"/>
              </a:spcAft>
              <a:buClr>
                <a:schemeClr val="bg2"/>
              </a:buClr>
              <a:buFont typeface="Arial" panose="020B0604020202020204" pitchFamily="34" charset="0"/>
              <a:buChar cha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16" name="Content Placeholder 5">
            <a:extLst>
              <a:ext uri="{FF2B5EF4-FFF2-40B4-BE49-F238E27FC236}">
                <a16:creationId xmlns:a16="http://schemas.microsoft.com/office/drawing/2014/main" id="{D450B45E-F5A1-EC83-EA11-021B0498A6FD}"/>
              </a:ext>
            </a:extLst>
          </p:cNvPr>
          <p:cNvSpPr>
            <a:spLocks noGrp="1"/>
          </p:cNvSpPr>
          <p:nvPr>
            <p:ph sz="quarter" idx="18"/>
          </p:nvPr>
        </p:nvSpPr>
        <p:spPr>
          <a:xfrm>
            <a:off x="380999" y="1828801"/>
            <a:ext cx="11446436" cy="4049485"/>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034675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Key Statemen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534CC2-A4C9-6677-1D06-0B7A78254CF1}"/>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te of Tennessee logo. A black and white circle with three stars in it&#10;&#10;">
            <a:extLst>
              <a:ext uri="{FF2B5EF4-FFF2-40B4-BE49-F238E27FC236}">
                <a16:creationId xmlns:a16="http://schemas.microsoft.com/office/drawing/2014/main" id="{4CD37995-F391-8D27-6A2D-349AD7E4B566}"/>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 name="Title 1">
            <a:extLst>
              <a:ext uri="{FF2B5EF4-FFF2-40B4-BE49-F238E27FC236}">
                <a16:creationId xmlns:a16="http://schemas.microsoft.com/office/drawing/2014/main" id="{F7A3ED7B-8A4D-782B-CA38-262E86C3821C}"/>
              </a:ext>
            </a:extLst>
          </p:cNvPr>
          <p:cNvSpPr>
            <a:spLocks noGrp="1"/>
          </p:cNvSpPr>
          <p:nvPr>
            <p:ph type="ctrTitle" hasCustomPrompt="1"/>
          </p:nvPr>
        </p:nvSpPr>
        <p:spPr>
          <a:xfrm>
            <a:off x="2362201" y="1524000"/>
            <a:ext cx="7467599" cy="3376384"/>
          </a:xfrm>
        </p:spPr>
        <p:txBody>
          <a:bodyPr tIns="0" anchor="ctr" anchorCtr="0">
            <a:noAutofit/>
          </a:bodyPr>
          <a:lstStyle>
            <a:lvl1pPr algn="ctr">
              <a:lnSpc>
                <a:spcPct val="85000"/>
              </a:lnSpc>
              <a:defRPr sz="3200" b="1" i="0" spc="-150"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key message</a:t>
            </a:r>
          </a:p>
        </p:txBody>
      </p:sp>
    </p:spTree>
    <p:extLst>
      <p:ext uri="{BB962C8B-B14F-4D97-AF65-F5344CB8AC3E}">
        <p14:creationId xmlns:p14="http://schemas.microsoft.com/office/powerpoint/2010/main" val="9764362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ody Slide Right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5D4C7F-D61E-45A7-76EF-AB5052851774}"/>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8150578" y="352926"/>
            <a:ext cx="3660422" cy="5545704"/>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6" name="Content Placeholder 5"/>
          <p:cNvSpPr>
            <a:spLocks noGrp="1"/>
          </p:cNvSpPr>
          <p:nvPr>
            <p:ph sz="quarter" idx="18"/>
          </p:nvPr>
        </p:nvSpPr>
        <p:spPr>
          <a:xfrm>
            <a:off x="380999" y="1828801"/>
            <a:ext cx="7505737" cy="4049485"/>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11" name="Title 10"/>
          <p:cNvSpPr>
            <a:spLocks noGrp="1"/>
          </p:cNvSpPr>
          <p:nvPr>
            <p:ph type="title" hasCustomPrompt="1"/>
          </p:nvPr>
        </p:nvSpPr>
        <p:spPr>
          <a:xfrm>
            <a:off x="381000" y="381000"/>
            <a:ext cx="7505737" cy="762000"/>
          </a:xfrm>
          <a:prstGeom prst="rect">
            <a:avLst/>
          </a:prstGeom>
        </p:spPr>
        <p:txBody>
          <a:bodyPr anchor="b"/>
          <a:lstStyle>
            <a:lvl1pPr>
              <a:defRPr>
                <a:solidFill>
                  <a:schemeClr val="bg1"/>
                </a:solidFill>
              </a:defRPr>
            </a:lvl1pPr>
          </a:lstStyle>
          <a:p>
            <a:r>
              <a:rPr lang="en-US"/>
              <a:t>Click to edit title text</a:t>
            </a:r>
          </a:p>
        </p:txBody>
      </p:sp>
      <p:sp>
        <p:nvSpPr>
          <p:cNvPr id="3" name="Text Placeholder 2">
            <a:extLst>
              <a:ext uri="{FF2B5EF4-FFF2-40B4-BE49-F238E27FC236}">
                <a16:creationId xmlns:a16="http://schemas.microsoft.com/office/drawing/2014/main" id="{E74DB538-6CDA-4E91-ADF3-0A0B05A04179}"/>
              </a:ext>
            </a:extLst>
          </p:cNvPr>
          <p:cNvSpPr>
            <a:spLocks noGrp="1"/>
          </p:cNvSpPr>
          <p:nvPr>
            <p:ph type="body" sz="quarter" idx="20" hasCustomPrompt="1"/>
          </p:nvPr>
        </p:nvSpPr>
        <p:spPr>
          <a:xfrm>
            <a:off x="380999" y="1318353"/>
            <a:ext cx="7505737"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Tree>
    <p:extLst>
      <p:ext uri="{BB962C8B-B14F-4D97-AF65-F5344CB8AC3E}">
        <p14:creationId xmlns:p14="http://schemas.microsoft.com/office/powerpoint/2010/main" val="42364301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ody Slide Right Image Two Colum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F1B67E-6232-56C8-AD9B-6A1C640CAA8C}"/>
              </a:ext>
            </a:extLst>
          </p:cNvPr>
          <p:cNvSpPr/>
          <p:nvPr userDrawn="1"/>
        </p:nvSpPr>
        <p:spPr>
          <a:xfrm>
            <a:off x="-1" y="0"/>
            <a:ext cx="12192001" cy="11737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8150578" y="358274"/>
            <a:ext cx="3660422" cy="5540356"/>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6" name="Content Placeholder 5"/>
          <p:cNvSpPr>
            <a:spLocks noGrp="1"/>
          </p:cNvSpPr>
          <p:nvPr>
            <p:ph sz="quarter" idx="18"/>
          </p:nvPr>
        </p:nvSpPr>
        <p:spPr>
          <a:xfrm>
            <a:off x="380999" y="1828801"/>
            <a:ext cx="3654973" cy="4049485"/>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11" name="Title 10"/>
          <p:cNvSpPr>
            <a:spLocks noGrp="1"/>
          </p:cNvSpPr>
          <p:nvPr>
            <p:ph type="title" hasCustomPrompt="1"/>
          </p:nvPr>
        </p:nvSpPr>
        <p:spPr>
          <a:xfrm>
            <a:off x="381000" y="381000"/>
            <a:ext cx="7505737" cy="762000"/>
          </a:xfrm>
          <a:prstGeom prst="rect">
            <a:avLst/>
          </a:prstGeom>
        </p:spPr>
        <p:txBody>
          <a:bodyPr anchor="b"/>
          <a:lstStyle>
            <a:lvl1pPr>
              <a:defRPr>
                <a:solidFill>
                  <a:schemeClr val="bg1"/>
                </a:solidFill>
              </a:defRPr>
            </a:lvl1pPr>
          </a:lstStyle>
          <a:p>
            <a:r>
              <a:rPr lang="en-US"/>
              <a:t>Click to edit title text</a:t>
            </a:r>
          </a:p>
        </p:txBody>
      </p:sp>
      <p:sp>
        <p:nvSpPr>
          <p:cNvPr id="3" name="Text Placeholder 2">
            <a:extLst>
              <a:ext uri="{FF2B5EF4-FFF2-40B4-BE49-F238E27FC236}">
                <a16:creationId xmlns:a16="http://schemas.microsoft.com/office/drawing/2014/main" id="{E74DB538-6CDA-4E91-ADF3-0A0B05A04179}"/>
              </a:ext>
            </a:extLst>
          </p:cNvPr>
          <p:cNvSpPr>
            <a:spLocks noGrp="1"/>
          </p:cNvSpPr>
          <p:nvPr>
            <p:ph type="body" sz="quarter" idx="20" hasCustomPrompt="1"/>
          </p:nvPr>
        </p:nvSpPr>
        <p:spPr>
          <a:xfrm>
            <a:off x="380999" y="1318353"/>
            <a:ext cx="7505737"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2" name="Content Placeholder 5">
            <a:extLst>
              <a:ext uri="{FF2B5EF4-FFF2-40B4-BE49-F238E27FC236}">
                <a16:creationId xmlns:a16="http://schemas.microsoft.com/office/drawing/2014/main" id="{938685F3-D4A9-F80B-A751-49A3942E7A6F}"/>
              </a:ext>
            </a:extLst>
          </p:cNvPr>
          <p:cNvSpPr>
            <a:spLocks noGrp="1"/>
          </p:cNvSpPr>
          <p:nvPr>
            <p:ph sz="quarter" idx="22"/>
          </p:nvPr>
        </p:nvSpPr>
        <p:spPr>
          <a:xfrm>
            <a:off x="4236501" y="1828801"/>
            <a:ext cx="3653210" cy="4050889"/>
          </a:xfrm>
        </p:spPr>
        <p:txBody>
          <a:bodyPr>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549642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ody Slide Two Colum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E55E26-5D0F-67E5-253D-2E264B79E3F3}"/>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5" name="Content Placeholder 5">
            <a:extLst>
              <a:ext uri="{FF2B5EF4-FFF2-40B4-BE49-F238E27FC236}">
                <a16:creationId xmlns:a16="http://schemas.microsoft.com/office/drawing/2014/main" id="{BF663FF9-4A56-8E35-DC28-4E94F45C8966}"/>
              </a:ext>
            </a:extLst>
          </p:cNvPr>
          <p:cNvSpPr>
            <a:spLocks noGrp="1"/>
          </p:cNvSpPr>
          <p:nvPr>
            <p:ph sz="quarter" idx="18"/>
          </p:nvPr>
        </p:nvSpPr>
        <p:spPr>
          <a:xfrm>
            <a:off x="381000" y="1828801"/>
            <a:ext cx="5579534" cy="4049485"/>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6" name="Title 10">
            <a:extLst>
              <a:ext uri="{FF2B5EF4-FFF2-40B4-BE49-F238E27FC236}">
                <a16:creationId xmlns:a16="http://schemas.microsoft.com/office/drawing/2014/main" id="{1084303F-2730-2712-29DF-0F79FFC63323}"/>
              </a:ext>
            </a:extLst>
          </p:cNvPr>
          <p:cNvSpPr>
            <a:spLocks noGrp="1"/>
          </p:cNvSpPr>
          <p:nvPr>
            <p:ph type="title" hasCustomPrompt="1"/>
          </p:nvPr>
        </p:nvSpPr>
        <p:spPr>
          <a:xfrm>
            <a:off x="381000" y="381000"/>
            <a:ext cx="11438467" cy="762000"/>
          </a:xfrm>
          <a:prstGeom prst="rect">
            <a:avLst/>
          </a:prstGeom>
        </p:spPr>
        <p:txBody>
          <a:bodyPr anchor="b"/>
          <a:lstStyle>
            <a:lvl1pPr>
              <a:defRPr>
                <a:solidFill>
                  <a:schemeClr val="bg1"/>
                </a:solidFill>
              </a:defRPr>
            </a:lvl1pPr>
          </a:lstStyle>
          <a:p>
            <a:r>
              <a:rPr lang="en-US"/>
              <a:t>Click to edit title text</a:t>
            </a:r>
          </a:p>
        </p:txBody>
      </p:sp>
      <p:sp>
        <p:nvSpPr>
          <p:cNvPr id="27" name="Text Placeholder 2">
            <a:extLst>
              <a:ext uri="{FF2B5EF4-FFF2-40B4-BE49-F238E27FC236}">
                <a16:creationId xmlns:a16="http://schemas.microsoft.com/office/drawing/2014/main" id="{EBB0C2D3-ECC4-D27A-0FB7-1EE9EB7FDCD3}"/>
              </a:ext>
            </a:extLst>
          </p:cNvPr>
          <p:cNvSpPr>
            <a:spLocks noGrp="1"/>
          </p:cNvSpPr>
          <p:nvPr>
            <p:ph type="body" sz="quarter" idx="20" hasCustomPrompt="1"/>
          </p:nvPr>
        </p:nvSpPr>
        <p:spPr>
          <a:xfrm>
            <a:off x="381000" y="1318353"/>
            <a:ext cx="5577840"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28" name="Content Placeholder 5">
            <a:extLst>
              <a:ext uri="{FF2B5EF4-FFF2-40B4-BE49-F238E27FC236}">
                <a16:creationId xmlns:a16="http://schemas.microsoft.com/office/drawing/2014/main" id="{D831B9A5-3F0A-AC24-B4B9-622A79C3990B}"/>
              </a:ext>
            </a:extLst>
          </p:cNvPr>
          <p:cNvSpPr>
            <a:spLocks noGrp="1"/>
          </p:cNvSpPr>
          <p:nvPr>
            <p:ph sz="quarter" idx="21"/>
          </p:nvPr>
        </p:nvSpPr>
        <p:spPr>
          <a:xfrm>
            <a:off x="6238286" y="1835544"/>
            <a:ext cx="5579534" cy="4049485"/>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9" name="Text Placeholder 2">
            <a:extLst>
              <a:ext uri="{FF2B5EF4-FFF2-40B4-BE49-F238E27FC236}">
                <a16:creationId xmlns:a16="http://schemas.microsoft.com/office/drawing/2014/main" id="{E13DEAA9-BA8B-4A7D-9C87-71F2387C2051}"/>
              </a:ext>
            </a:extLst>
          </p:cNvPr>
          <p:cNvSpPr>
            <a:spLocks noGrp="1"/>
          </p:cNvSpPr>
          <p:nvPr>
            <p:ph type="body" sz="quarter" idx="22" hasCustomPrompt="1"/>
          </p:nvPr>
        </p:nvSpPr>
        <p:spPr>
          <a:xfrm>
            <a:off x="6238286" y="1325096"/>
            <a:ext cx="5577840"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Tree>
    <p:extLst>
      <p:ext uri="{BB962C8B-B14F-4D97-AF65-F5344CB8AC3E}">
        <p14:creationId xmlns:p14="http://schemas.microsoft.com/office/powerpoint/2010/main" val="30516400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dy Slide Two Columns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CF49B8-A5AA-513D-C627-4945573AFD34}"/>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5" name="Content Placeholder 5">
            <a:extLst>
              <a:ext uri="{FF2B5EF4-FFF2-40B4-BE49-F238E27FC236}">
                <a16:creationId xmlns:a16="http://schemas.microsoft.com/office/drawing/2014/main" id="{BF663FF9-4A56-8E35-DC28-4E94F45C8966}"/>
              </a:ext>
            </a:extLst>
          </p:cNvPr>
          <p:cNvSpPr>
            <a:spLocks noGrp="1"/>
          </p:cNvSpPr>
          <p:nvPr>
            <p:ph sz="quarter" idx="18"/>
          </p:nvPr>
        </p:nvSpPr>
        <p:spPr>
          <a:xfrm>
            <a:off x="381000" y="2388412"/>
            <a:ext cx="5579534" cy="3489873"/>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6" name="Title 10">
            <a:extLst>
              <a:ext uri="{FF2B5EF4-FFF2-40B4-BE49-F238E27FC236}">
                <a16:creationId xmlns:a16="http://schemas.microsoft.com/office/drawing/2014/main" id="{1084303F-2730-2712-29DF-0F79FFC63323}"/>
              </a:ext>
            </a:extLst>
          </p:cNvPr>
          <p:cNvSpPr>
            <a:spLocks noGrp="1"/>
          </p:cNvSpPr>
          <p:nvPr>
            <p:ph type="title" hasCustomPrompt="1"/>
          </p:nvPr>
        </p:nvSpPr>
        <p:spPr>
          <a:xfrm>
            <a:off x="381000" y="381000"/>
            <a:ext cx="11438467" cy="762000"/>
          </a:xfrm>
          <a:prstGeom prst="rect">
            <a:avLst/>
          </a:prstGeom>
        </p:spPr>
        <p:txBody>
          <a:bodyPr anchor="b"/>
          <a:lstStyle>
            <a:lvl1pPr>
              <a:defRPr>
                <a:solidFill>
                  <a:schemeClr val="bg1"/>
                </a:solidFill>
              </a:defRPr>
            </a:lvl1pPr>
          </a:lstStyle>
          <a:p>
            <a:r>
              <a:rPr lang="en-US"/>
              <a:t>Click to edit title text</a:t>
            </a:r>
          </a:p>
        </p:txBody>
      </p:sp>
      <p:sp>
        <p:nvSpPr>
          <p:cNvPr id="27" name="Text Placeholder 2">
            <a:extLst>
              <a:ext uri="{FF2B5EF4-FFF2-40B4-BE49-F238E27FC236}">
                <a16:creationId xmlns:a16="http://schemas.microsoft.com/office/drawing/2014/main" id="{EBB0C2D3-ECC4-D27A-0FB7-1EE9EB7FDCD3}"/>
              </a:ext>
            </a:extLst>
          </p:cNvPr>
          <p:cNvSpPr>
            <a:spLocks noGrp="1"/>
          </p:cNvSpPr>
          <p:nvPr>
            <p:ph type="body" sz="quarter" idx="20" hasCustomPrompt="1"/>
          </p:nvPr>
        </p:nvSpPr>
        <p:spPr>
          <a:xfrm>
            <a:off x="381000" y="1876209"/>
            <a:ext cx="5577840"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28" name="Content Placeholder 5">
            <a:extLst>
              <a:ext uri="{FF2B5EF4-FFF2-40B4-BE49-F238E27FC236}">
                <a16:creationId xmlns:a16="http://schemas.microsoft.com/office/drawing/2014/main" id="{D831B9A5-3F0A-AC24-B4B9-622A79C3990B}"/>
              </a:ext>
            </a:extLst>
          </p:cNvPr>
          <p:cNvSpPr>
            <a:spLocks noGrp="1"/>
          </p:cNvSpPr>
          <p:nvPr>
            <p:ph sz="quarter" idx="21"/>
          </p:nvPr>
        </p:nvSpPr>
        <p:spPr>
          <a:xfrm>
            <a:off x="6238286" y="2395155"/>
            <a:ext cx="5579534" cy="3489873"/>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9" name="Text Placeholder 2">
            <a:extLst>
              <a:ext uri="{FF2B5EF4-FFF2-40B4-BE49-F238E27FC236}">
                <a16:creationId xmlns:a16="http://schemas.microsoft.com/office/drawing/2014/main" id="{E13DEAA9-BA8B-4A7D-9C87-71F2387C2051}"/>
              </a:ext>
            </a:extLst>
          </p:cNvPr>
          <p:cNvSpPr>
            <a:spLocks noGrp="1"/>
          </p:cNvSpPr>
          <p:nvPr>
            <p:ph type="body" sz="quarter" idx="22" hasCustomPrompt="1"/>
          </p:nvPr>
        </p:nvSpPr>
        <p:spPr>
          <a:xfrm>
            <a:off x="6238286" y="1882952"/>
            <a:ext cx="5577840"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5" name="Text Placeholder 2">
            <a:extLst>
              <a:ext uri="{FF2B5EF4-FFF2-40B4-BE49-F238E27FC236}">
                <a16:creationId xmlns:a16="http://schemas.microsoft.com/office/drawing/2014/main" id="{FEC21066-CEE9-0D09-23B1-0E04FBF24719}"/>
              </a:ext>
            </a:extLst>
          </p:cNvPr>
          <p:cNvSpPr>
            <a:spLocks noGrp="1"/>
          </p:cNvSpPr>
          <p:nvPr>
            <p:ph type="body" sz="quarter" idx="23" hasCustomPrompt="1"/>
          </p:nvPr>
        </p:nvSpPr>
        <p:spPr>
          <a:xfrm>
            <a:off x="380999" y="1318353"/>
            <a:ext cx="11448144"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Tree>
    <p:extLst>
      <p:ext uri="{BB962C8B-B14F-4D97-AF65-F5344CB8AC3E}">
        <p14:creationId xmlns:p14="http://schemas.microsoft.com/office/powerpoint/2010/main" val="25032809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dy Slide Three Colum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479114-C7D5-F18D-F109-7C5AF83C30A8}"/>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5" name="Content Placeholder 5">
            <a:extLst>
              <a:ext uri="{FF2B5EF4-FFF2-40B4-BE49-F238E27FC236}">
                <a16:creationId xmlns:a16="http://schemas.microsoft.com/office/drawing/2014/main" id="{BF663FF9-4A56-8E35-DC28-4E94F45C8966}"/>
              </a:ext>
            </a:extLst>
          </p:cNvPr>
          <p:cNvSpPr>
            <a:spLocks noGrp="1"/>
          </p:cNvSpPr>
          <p:nvPr>
            <p:ph sz="quarter" idx="18"/>
          </p:nvPr>
        </p:nvSpPr>
        <p:spPr>
          <a:xfrm>
            <a:off x="380998" y="1851379"/>
            <a:ext cx="3657600" cy="4049485"/>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6" name="Title 10">
            <a:extLst>
              <a:ext uri="{FF2B5EF4-FFF2-40B4-BE49-F238E27FC236}">
                <a16:creationId xmlns:a16="http://schemas.microsoft.com/office/drawing/2014/main" id="{1084303F-2730-2712-29DF-0F79FFC63323}"/>
              </a:ext>
            </a:extLst>
          </p:cNvPr>
          <p:cNvSpPr>
            <a:spLocks noGrp="1"/>
          </p:cNvSpPr>
          <p:nvPr>
            <p:ph type="title" hasCustomPrompt="1"/>
          </p:nvPr>
        </p:nvSpPr>
        <p:spPr>
          <a:xfrm>
            <a:off x="381000" y="381000"/>
            <a:ext cx="11438467" cy="762000"/>
          </a:xfrm>
          <a:prstGeom prst="rect">
            <a:avLst/>
          </a:prstGeom>
        </p:spPr>
        <p:txBody>
          <a:bodyPr anchor="b"/>
          <a:lstStyle>
            <a:lvl1pPr>
              <a:defRPr>
                <a:solidFill>
                  <a:schemeClr val="bg1"/>
                </a:solidFill>
              </a:defRPr>
            </a:lvl1pPr>
          </a:lstStyle>
          <a:p>
            <a:r>
              <a:rPr lang="en-US"/>
              <a:t>Click to edit title text</a:t>
            </a:r>
          </a:p>
        </p:txBody>
      </p:sp>
      <p:sp>
        <p:nvSpPr>
          <p:cNvPr id="27" name="Text Placeholder 2">
            <a:extLst>
              <a:ext uri="{FF2B5EF4-FFF2-40B4-BE49-F238E27FC236}">
                <a16:creationId xmlns:a16="http://schemas.microsoft.com/office/drawing/2014/main" id="{EBB0C2D3-ECC4-D27A-0FB7-1EE9EB7FDCD3}"/>
              </a:ext>
            </a:extLst>
          </p:cNvPr>
          <p:cNvSpPr>
            <a:spLocks noGrp="1"/>
          </p:cNvSpPr>
          <p:nvPr>
            <p:ph type="body" sz="quarter" idx="20" hasCustomPrompt="1"/>
          </p:nvPr>
        </p:nvSpPr>
        <p:spPr>
          <a:xfrm>
            <a:off x="381000" y="1318353"/>
            <a:ext cx="3657600"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28" name="Content Placeholder 5">
            <a:extLst>
              <a:ext uri="{FF2B5EF4-FFF2-40B4-BE49-F238E27FC236}">
                <a16:creationId xmlns:a16="http://schemas.microsoft.com/office/drawing/2014/main" id="{D831B9A5-3F0A-AC24-B4B9-622A79C3990B}"/>
              </a:ext>
            </a:extLst>
          </p:cNvPr>
          <p:cNvSpPr>
            <a:spLocks noGrp="1"/>
          </p:cNvSpPr>
          <p:nvPr>
            <p:ph sz="quarter" idx="21"/>
          </p:nvPr>
        </p:nvSpPr>
        <p:spPr>
          <a:xfrm>
            <a:off x="8167092" y="1851379"/>
            <a:ext cx="3655953" cy="4049485"/>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9" name="Text Placeholder 2">
            <a:extLst>
              <a:ext uri="{FF2B5EF4-FFF2-40B4-BE49-F238E27FC236}">
                <a16:creationId xmlns:a16="http://schemas.microsoft.com/office/drawing/2014/main" id="{E13DEAA9-BA8B-4A7D-9C87-71F2387C2051}"/>
              </a:ext>
            </a:extLst>
          </p:cNvPr>
          <p:cNvSpPr>
            <a:spLocks noGrp="1"/>
          </p:cNvSpPr>
          <p:nvPr>
            <p:ph type="body" sz="quarter" idx="22" hasCustomPrompt="1"/>
          </p:nvPr>
        </p:nvSpPr>
        <p:spPr>
          <a:xfrm>
            <a:off x="4274214" y="1318353"/>
            <a:ext cx="3657600"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5" name="Content Placeholder 5">
            <a:extLst>
              <a:ext uri="{FF2B5EF4-FFF2-40B4-BE49-F238E27FC236}">
                <a16:creationId xmlns:a16="http://schemas.microsoft.com/office/drawing/2014/main" id="{9C7151AE-D9B4-86E0-89BA-14AD6318201F}"/>
              </a:ext>
            </a:extLst>
          </p:cNvPr>
          <p:cNvSpPr>
            <a:spLocks noGrp="1"/>
          </p:cNvSpPr>
          <p:nvPr>
            <p:ph sz="quarter" idx="23"/>
          </p:nvPr>
        </p:nvSpPr>
        <p:spPr>
          <a:xfrm>
            <a:off x="4274045" y="1851379"/>
            <a:ext cx="3657600" cy="4049485"/>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6" name="Text Placeholder 2">
            <a:extLst>
              <a:ext uri="{FF2B5EF4-FFF2-40B4-BE49-F238E27FC236}">
                <a16:creationId xmlns:a16="http://schemas.microsoft.com/office/drawing/2014/main" id="{E83D9D95-CE29-C468-425D-DB1774E901AD}"/>
              </a:ext>
            </a:extLst>
          </p:cNvPr>
          <p:cNvSpPr>
            <a:spLocks noGrp="1"/>
          </p:cNvSpPr>
          <p:nvPr>
            <p:ph type="body" sz="quarter" idx="24" hasCustomPrompt="1"/>
          </p:nvPr>
        </p:nvSpPr>
        <p:spPr>
          <a:xfrm>
            <a:off x="8167428" y="1318353"/>
            <a:ext cx="3657600"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Tree>
    <p:extLst>
      <p:ext uri="{BB962C8B-B14F-4D97-AF65-F5344CB8AC3E}">
        <p14:creationId xmlns:p14="http://schemas.microsoft.com/office/powerpoint/2010/main" val="27695827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dy Slide Three Columns w/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086CB9B-956F-0977-C5C9-2ABAA4EBE5C5}"/>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6" name="Title 10">
            <a:extLst>
              <a:ext uri="{FF2B5EF4-FFF2-40B4-BE49-F238E27FC236}">
                <a16:creationId xmlns:a16="http://schemas.microsoft.com/office/drawing/2014/main" id="{1084303F-2730-2712-29DF-0F79FFC63323}"/>
              </a:ext>
            </a:extLst>
          </p:cNvPr>
          <p:cNvSpPr>
            <a:spLocks noGrp="1"/>
          </p:cNvSpPr>
          <p:nvPr>
            <p:ph type="title" hasCustomPrompt="1"/>
          </p:nvPr>
        </p:nvSpPr>
        <p:spPr>
          <a:xfrm>
            <a:off x="381000" y="381000"/>
            <a:ext cx="11438467" cy="762000"/>
          </a:xfrm>
          <a:prstGeom prst="rect">
            <a:avLst/>
          </a:prstGeom>
        </p:spPr>
        <p:txBody>
          <a:bodyPr anchor="b"/>
          <a:lstStyle>
            <a:lvl1pPr>
              <a:defRPr>
                <a:solidFill>
                  <a:schemeClr val="bg1"/>
                </a:solidFill>
              </a:defRPr>
            </a:lvl1pPr>
          </a:lstStyle>
          <a:p>
            <a:r>
              <a:rPr lang="en-US"/>
              <a:t>Click to edit title text</a:t>
            </a:r>
          </a:p>
        </p:txBody>
      </p:sp>
      <p:sp>
        <p:nvSpPr>
          <p:cNvPr id="2" name="Content Placeholder 5">
            <a:extLst>
              <a:ext uri="{FF2B5EF4-FFF2-40B4-BE49-F238E27FC236}">
                <a16:creationId xmlns:a16="http://schemas.microsoft.com/office/drawing/2014/main" id="{22AC89C3-F112-6B70-6BE8-4F3AD5BB50D9}"/>
              </a:ext>
            </a:extLst>
          </p:cNvPr>
          <p:cNvSpPr>
            <a:spLocks noGrp="1"/>
          </p:cNvSpPr>
          <p:nvPr>
            <p:ph sz="quarter" idx="18" hasCustomPrompt="1"/>
          </p:nvPr>
        </p:nvSpPr>
        <p:spPr>
          <a:xfrm>
            <a:off x="381000" y="1313779"/>
            <a:ext cx="2670048" cy="1142999"/>
          </a:xfrm>
        </p:spPr>
        <p:txBody>
          <a:bodyPr>
            <a:noAutofit/>
          </a:bodyPr>
          <a:lstStyle>
            <a:lvl1pPr marL="0" indent="0">
              <a:buNone/>
              <a:defRPr sz="14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a:spcAft>
                <a:spcPts val="1200"/>
              </a:spcAft>
              <a:defRPr sz="1400" b="1">
                <a:solidFill>
                  <a:schemeClr val="accent1"/>
                </a:solidFill>
                <a:latin typeface="Palatino Linotype" panose="02040502050505030304" pitchFamily="18" charset="0"/>
              </a:defRPr>
            </a:lvl2pPr>
            <a:lvl3pPr marL="514338" indent="-230182">
              <a:buFont typeface="Graphik" panose="020B0503030202060203" pitchFamily="34" charset="0"/>
              <a:buChar char="–"/>
              <a:defRPr sz="1400" b="1">
                <a:solidFill>
                  <a:schemeClr val="accent1"/>
                </a:solidFill>
                <a:latin typeface="Palatino Linotype" panose="02040502050505030304" pitchFamily="18" charset="0"/>
              </a:defRPr>
            </a:lvl3pPr>
            <a:lvl5pPr marL="857229" indent="-177796">
              <a:buFont typeface="Graphik" panose="020B0503030202060203" pitchFamily="34" charset="0"/>
              <a:buChar char="–"/>
              <a:defRPr/>
            </a:lvl5pPr>
          </a:lstStyle>
          <a:p>
            <a:pPr lvl="0"/>
            <a:r>
              <a:rPr lang="en-US"/>
              <a:t>Callout text or intro text</a:t>
            </a:r>
          </a:p>
        </p:txBody>
      </p:sp>
      <p:sp>
        <p:nvSpPr>
          <p:cNvPr id="4" name="Content Placeholder 5">
            <a:extLst>
              <a:ext uri="{FF2B5EF4-FFF2-40B4-BE49-F238E27FC236}">
                <a16:creationId xmlns:a16="http://schemas.microsoft.com/office/drawing/2014/main" id="{1D00C665-21E1-9C41-CED0-E4F6FAEC288B}"/>
              </a:ext>
            </a:extLst>
          </p:cNvPr>
          <p:cNvSpPr>
            <a:spLocks noGrp="1"/>
          </p:cNvSpPr>
          <p:nvPr>
            <p:ph sz="quarter" idx="22" hasCustomPrompt="1"/>
          </p:nvPr>
        </p:nvSpPr>
        <p:spPr>
          <a:xfrm>
            <a:off x="3292158"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lvl="2"/>
            <a:r>
              <a:rPr lang="en-US"/>
              <a:t>Third level</a:t>
            </a:r>
          </a:p>
        </p:txBody>
      </p:sp>
      <p:sp>
        <p:nvSpPr>
          <p:cNvPr id="7" name="Content Placeholder 5">
            <a:extLst>
              <a:ext uri="{FF2B5EF4-FFF2-40B4-BE49-F238E27FC236}">
                <a16:creationId xmlns:a16="http://schemas.microsoft.com/office/drawing/2014/main" id="{6937B052-E07C-2BB5-2FA2-5A707E33353D}"/>
              </a:ext>
            </a:extLst>
          </p:cNvPr>
          <p:cNvSpPr>
            <a:spLocks noGrp="1"/>
          </p:cNvSpPr>
          <p:nvPr>
            <p:ph sz="quarter" idx="23" hasCustomPrompt="1"/>
          </p:nvPr>
        </p:nvSpPr>
        <p:spPr>
          <a:xfrm>
            <a:off x="6197116"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8" name="Content Placeholder 5">
            <a:extLst>
              <a:ext uri="{FF2B5EF4-FFF2-40B4-BE49-F238E27FC236}">
                <a16:creationId xmlns:a16="http://schemas.microsoft.com/office/drawing/2014/main" id="{8B52B627-86BE-D250-FBBE-8A3CB00389B2}"/>
              </a:ext>
            </a:extLst>
          </p:cNvPr>
          <p:cNvSpPr>
            <a:spLocks noGrp="1"/>
          </p:cNvSpPr>
          <p:nvPr>
            <p:ph sz="quarter" idx="24" hasCustomPrompt="1"/>
          </p:nvPr>
        </p:nvSpPr>
        <p:spPr>
          <a:xfrm>
            <a:off x="9102074"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9" name="Picture Placeholder 3">
            <a:extLst>
              <a:ext uri="{FF2B5EF4-FFF2-40B4-BE49-F238E27FC236}">
                <a16:creationId xmlns:a16="http://schemas.microsoft.com/office/drawing/2014/main" id="{5376C56E-F93C-6064-70F6-2FBC14A12A3B}"/>
              </a:ext>
            </a:extLst>
          </p:cNvPr>
          <p:cNvSpPr>
            <a:spLocks noGrp="1"/>
          </p:cNvSpPr>
          <p:nvPr>
            <p:ph type="pic" sz="quarter" idx="27"/>
          </p:nvPr>
        </p:nvSpPr>
        <p:spPr>
          <a:xfrm>
            <a:off x="381000" y="2609179"/>
            <a:ext cx="2670048" cy="3279156"/>
          </a:xfrm>
          <a:solidFill>
            <a:schemeClr val="bg1">
              <a:lumMod val="85000"/>
            </a:schemeClr>
          </a:solidFill>
        </p:spPr>
        <p:txBody>
          <a:bodyPr anchor="ctr"/>
          <a:lstStyle>
            <a:lvl1pPr algn="ctr">
              <a:buClr>
                <a:schemeClr val="tx2"/>
              </a:buClr>
              <a:defRPr/>
            </a:lvl1pPr>
          </a:lstStyle>
          <a:p>
            <a:r>
              <a:rPr lang="en-US"/>
              <a:t>Click icon to add picture</a:t>
            </a:r>
          </a:p>
        </p:txBody>
      </p:sp>
    </p:spTree>
    <p:extLst>
      <p:ext uri="{BB962C8B-B14F-4D97-AF65-F5344CB8AC3E}">
        <p14:creationId xmlns:p14="http://schemas.microsoft.com/office/powerpoint/2010/main" val="31113478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dy Slide Four Colum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CB99F9-ECD2-7C50-BABC-30AA3B68814A}"/>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6" name="Title 10">
            <a:extLst>
              <a:ext uri="{FF2B5EF4-FFF2-40B4-BE49-F238E27FC236}">
                <a16:creationId xmlns:a16="http://schemas.microsoft.com/office/drawing/2014/main" id="{1084303F-2730-2712-29DF-0F79FFC63323}"/>
              </a:ext>
            </a:extLst>
          </p:cNvPr>
          <p:cNvSpPr>
            <a:spLocks noGrp="1"/>
          </p:cNvSpPr>
          <p:nvPr>
            <p:ph type="title" hasCustomPrompt="1"/>
          </p:nvPr>
        </p:nvSpPr>
        <p:spPr>
          <a:xfrm>
            <a:off x="381000" y="381000"/>
            <a:ext cx="11438467" cy="762000"/>
          </a:xfrm>
          <a:prstGeom prst="rect">
            <a:avLst/>
          </a:prstGeom>
        </p:spPr>
        <p:txBody>
          <a:bodyPr anchor="b"/>
          <a:lstStyle>
            <a:lvl1pPr>
              <a:defRPr>
                <a:solidFill>
                  <a:schemeClr val="bg1"/>
                </a:solidFill>
              </a:defRPr>
            </a:lvl1pPr>
          </a:lstStyle>
          <a:p>
            <a:r>
              <a:rPr lang="en-US"/>
              <a:t>Click to edit title text</a:t>
            </a:r>
          </a:p>
        </p:txBody>
      </p:sp>
      <p:sp>
        <p:nvSpPr>
          <p:cNvPr id="4" name="Content Placeholder 5">
            <a:extLst>
              <a:ext uri="{FF2B5EF4-FFF2-40B4-BE49-F238E27FC236}">
                <a16:creationId xmlns:a16="http://schemas.microsoft.com/office/drawing/2014/main" id="{1D00C665-21E1-9C41-CED0-E4F6FAEC288B}"/>
              </a:ext>
            </a:extLst>
          </p:cNvPr>
          <p:cNvSpPr>
            <a:spLocks noGrp="1"/>
          </p:cNvSpPr>
          <p:nvPr>
            <p:ph sz="quarter" idx="22" hasCustomPrompt="1"/>
          </p:nvPr>
        </p:nvSpPr>
        <p:spPr>
          <a:xfrm>
            <a:off x="3292158"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lvl="2"/>
            <a:r>
              <a:rPr lang="en-US"/>
              <a:t>Third level</a:t>
            </a:r>
          </a:p>
        </p:txBody>
      </p:sp>
      <p:sp>
        <p:nvSpPr>
          <p:cNvPr id="7" name="Content Placeholder 5">
            <a:extLst>
              <a:ext uri="{FF2B5EF4-FFF2-40B4-BE49-F238E27FC236}">
                <a16:creationId xmlns:a16="http://schemas.microsoft.com/office/drawing/2014/main" id="{6937B052-E07C-2BB5-2FA2-5A707E33353D}"/>
              </a:ext>
            </a:extLst>
          </p:cNvPr>
          <p:cNvSpPr>
            <a:spLocks noGrp="1"/>
          </p:cNvSpPr>
          <p:nvPr>
            <p:ph sz="quarter" idx="23" hasCustomPrompt="1"/>
          </p:nvPr>
        </p:nvSpPr>
        <p:spPr>
          <a:xfrm>
            <a:off x="6197116"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8" name="Content Placeholder 5">
            <a:extLst>
              <a:ext uri="{FF2B5EF4-FFF2-40B4-BE49-F238E27FC236}">
                <a16:creationId xmlns:a16="http://schemas.microsoft.com/office/drawing/2014/main" id="{8B52B627-86BE-D250-FBBE-8A3CB00389B2}"/>
              </a:ext>
            </a:extLst>
          </p:cNvPr>
          <p:cNvSpPr>
            <a:spLocks noGrp="1"/>
          </p:cNvSpPr>
          <p:nvPr>
            <p:ph sz="quarter" idx="24" hasCustomPrompt="1"/>
          </p:nvPr>
        </p:nvSpPr>
        <p:spPr>
          <a:xfrm>
            <a:off x="9102074"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5" name="Content Placeholder 5">
            <a:extLst>
              <a:ext uri="{FF2B5EF4-FFF2-40B4-BE49-F238E27FC236}">
                <a16:creationId xmlns:a16="http://schemas.microsoft.com/office/drawing/2014/main" id="{0F5DE06E-841A-3D4C-A67F-07F15A66AD0F}"/>
              </a:ext>
            </a:extLst>
          </p:cNvPr>
          <p:cNvSpPr>
            <a:spLocks noGrp="1"/>
          </p:cNvSpPr>
          <p:nvPr>
            <p:ph sz="quarter" idx="25" hasCustomPrompt="1"/>
          </p:nvPr>
        </p:nvSpPr>
        <p:spPr>
          <a:xfrm>
            <a:off x="392215"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79568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6CB60C-DE4C-A761-C6CA-8064733C4B70}"/>
              </a:ext>
            </a:extLst>
          </p:cNvPr>
          <p:cNvSpPr/>
          <p:nvPr userDrawn="1"/>
        </p:nvSpPr>
        <p:spPr>
          <a:xfrm>
            <a:off x="0" y="-1"/>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14" name="Title 10">
            <a:extLst>
              <a:ext uri="{FF2B5EF4-FFF2-40B4-BE49-F238E27FC236}">
                <a16:creationId xmlns:a16="http://schemas.microsoft.com/office/drawing/2014/main" id="{CA8574FF-C39D-3F28-D076-32941C5F1F7F}"/>
              </a:ext>
            </a:extLst>
          </p:cNvPr>
          <p:cNvSpPr>
            <a:spLocks noGrp="1"/>
          </p:cNvSpPr>
          <p:nvPr>
            <p:ph type="title" hasCustomPrompt="1"/>
          </p:nvPr>
        </p:nvSpPr>
        <p:spPr>
          <a:xfrm>
            <a:off x="381002" y="381000"/>
            <a:ext cx="11446434" cy="762000"/>
          </a:xfrm>
          <a:prstGeom prst="rect">
            <a:avLst/>
          </a:prstGeom>
        </p:spPr>
        <p:txBody>
          <a:bodyPr anchor="b"/>
          <a:lstStyle>
            <a:lvl1pPr>
              <a:defRPr>
                <a:solidFill>
                  <a:schemeClr val="bg1"/>
                </a:solidFill>
              </a:defRPr>
            </a:lvl1pPr>
          </a:lstStyle>
          <a:p>
            <a:r>
              <a:rPr lang="en-US"/>
              <a:t>Click to edit title text</a:t>
            </a:r>
          </a:p>
        </p:txBody>
      </p:sp>
    </p:spTree>
    <p:extLst>
      <p:ext uri="{BB962C8B-B14F-4D97-AF65-F5344CB8AC3E}">
        <p14:creationId xmlns:p14="http://schemas.microsoft.com/office/powerpoint/2010/main" val="12717567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with Subhea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782931-23A0-8CF6-F550-235EDDDB1FF9}"/>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14" name="Title 10">
            <a:extLst>
              <a:ext uri="{FF2B5EF4-FFF2-40B4-BE49-F238E27FC236}">
                <a16:creationId xmlns:a16="http://schemas.microsoft.com/office/drawing/2014/main" id="{CA8574FF-C39D-3F28-D076-32941C5F1F7F}"/>
              </a:ext>
            </a:extLst>
          </p:cNvPr>
          <p:cNvSpPr>
            <a:spLocks noGrp="1"/>
          </p:cNvSpPr>
          <p:nvPr>
            <p:ph type="title" hasCustomPrompt="1"/>
          </p:nvPr>
        </p:nvSpPr>
        <p:spPr>
          <a:xfrm>
            <a:off x="381002" y="381000"/>
            <a:ext cx="11446434" cy="762000"/>
          </a:xfrm>
          <a:prstGeom prst="rect">
            <a:avLst/>
          </a:prstGeom>
        </p:spPr>
        <p:txBody>
          <a:bodyPr anchor="b"/>
          <a:lstStyle>
            <a:lvl1pPr>
              <a:defRPr>
                <a:solidFill>
                  <a:schemeClr val="bg1"/>
                </a:solidFill>
              </a:defRPr>
            </a:lvl1pPr>
          </a:lstStyle>
          <a:p>
            <a:r>
              <a:rPr lang="en-US"/>
              <a:t>Click to edit title text</a:t>
            </a:r>
          </a:p>
        </p:txBody>
      </p:sp>
      <p:sp>
        <p:nvSpPr>
          <p:cNvPr id="15" name="Text Placeholder 2">
            <a:extLst>
              <a:ext uri="{FF2B5EF4-FFF2-40B4-BE49-F238E27FC236}">
                <a16:creationId xmlns:a16="http://schemas.microsoft.com/office/drawing/2014/main" id="{FB431A0B-0C56-53A4-A5E2-137D3D637168}"/>
              </a:ext>
            </a:extLst>
          </p:cNvPr>
          <p:cNvSpPr>
            <a:spLocks noGrp="1"/>
          </p:cNvSpPr>
          <p:nvPr>
            <p:ph type="body" sz="quarter" idx="20" hasCustomPrompt="1"/>
          </p:nvPr>
        </p:nvSpPr>
        <p:spPr>
          <a:xfrm>
            <a:off x="380999" y="1318353"/>
            <a:ext cx="11446436"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Tree>
    <p:extLst>
      <p:ext uri="{BB962C8B-B14F-4D97-AF65-F5344CB8AC3E}">
        <p14:creationId xmlns:p14="http://schemas.microsoft.com/office/powerpoint/2010/main" val="16538451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Footer Only">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Tree>
    <p:extLst>
      <p:ext uri="{BB962C8B-B14F-4D97-AF65-F5344CB8AC3E}">
        <p14:creationId xmlns:p14="http://schemas.microsoft.com/office/powerpoint/2010/main" val="1112815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pic>
        <p:nvPicPr>
          <p:cNvPr id="6" name="Picture 5" descr="A picture containing outdoor, landscape, sky, cloud&#10;&#10;Description automatically generated">
            <a:extLst>
              <a:ext uri="{FF2B5EF4-FFF2-40B4-BE49-F238E27FC236}">
                <a16:creationId xmlns:a16="http://schemas.microsoft.com/office/drawing/2014/main" id="{C2ADF0A3-74D6-CC42-F1B5-92E63F8F1D57}"/>
              </a:ext>
            </a:extLst>
          </p:cNvPr>
          <p:cNvPicPr>
            <a:picLocks noChangeAspect="1"/>
          </p:cNvPicPr>
          <p:nvPr userDrawn="1"/>
        </p:nvPicPr>
        <p:blipFill rotWithShape="1">
          <a:blip r:embed="rId2"/>
          <a:srcRect l="3292" r="7819"/>
          <a:stretch/>
        </p:blipFill>
        <p:spPr>
          <a:xfrm>
            <a:off x="0" y="14514"/>
            <a:ext cx="12192000" cy="6858000"/>
          </a:xfrm>
          <a:prstGeom prst="rect">
            <a:avLst/>
          </a:prstGeom>
        </p:spPr>
      </p:pic>
      <p:pic>
        <p:nvPicPr>
          <p:cNvPr id="4" name="Picture 3" descr="A transparent dark filter to add darkness to the picture">
            <a:extLst>
              <a:ext uri="{FF2B5EF4-FFF2-40B4-BE49-F238E27FC236}">
                <a16:creationId xmlns:a16="http://schemas.microsoft.com/office/drawing/2014/main" id="{01D068D7-79D2-2E28-B927-0E15BE467CFA}"/>
              </a:ext>
            </a:extLst>
          </p:cNvPr>
          <p:cNvPicPr>
            <a:picLocks noChangeAspect="1"/>
          </p:cNvPicPr>
          <p:nvPr userDrawn="1"/>
        </p:nvPicPr>
        <p:blipFill>
          <a:blip r:embed="rId3"/>
          <a:stretch>
            <a:fillRect/>
          </a:stretch>
        </p:blipFill>
        <p:spPr>
          <a:xfrm>
            <a:off x="0" y="0"/>
            <a:ext cx="12192001" cy="6858000"/>
          </a:xfrm>
          <a:prstGeom prst="rect">
            <a:avLst/>
          </a:prstGeom>
        </p:spPr>
      </p:pic>
      <p:pic>
        <p:nvPicPr>
          <p:cNvPr id="5" name="Picture 4" descr="State of Tennessee logo. A black and white circle with three stars in it&#10;&#10;">
            <a:extLst>
              <a:ext uri="{FF2B5EF4-FFF2-40B4-BE49-F238E27FC236}">
                <a16:creationId xmlns:a16="http://schemas.microsoft.com/office/drawing/2014/main" id="{7C15EF2E-D997-DBA4-5599-B3DEDF2C48C1}"/>
              </a:ext>
            </a:extLst>
          </p:cNvPr>
          <p:cNvPicPr>
            <a:picLocks noChangeAspect="1"/>
          </p:cNvPicPr>
          <p:nvPr userDrawn="1"/>
        </p:nvPicPr>
        <p:blipFill rotWithShape="1">
          <a:blip r:embed="rId4">
            <a:alphaModFix amt="8000"/>
          </a:blip>
          <a:srcRect l="23509" t="12982" b="15965"/>
          <a:stretch/>
        </p:blipFill>
        <p:spPr>
          <a:xfrm>
            <a:off x="1" y="0"/>
            <a:ext cx="8418286" cy="6858000"/>
          </a:xfrm>
          <a:prstGeom prst="rect">
            <a:avLst/>
          </a:prstGeom>
        </p:spPr>
      </p:pic>
      <p:cxnSp>
        <p:nvCxnSpPr>
          <p:cNvPr id="8" name="Straight Connector 7"/>
          <p:cNvCxnSpPr>
            <a:cxnSpLocks/>
          </p:cNvCxnSpPr>
          <p:nvPr/>
        </p:nvCxnSpPr>
        <p:spPr>
          <a:xfrm>
            <a:off x="6096000" y="310134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6400800" y="3268027"/>
            <a:ext cx="4775200" cy="457200"/>
          </a:xfrm>
          <a:prstGeom prst="rect">
            <a:avLst/>
          </a:prstGeom>
        </p:spPr>
        <p:txBody>
          <a:bodyPr anchor="t">
            <a:noAutofit/>
          </a:bodyPr>
          <a:lstStyle>
            <a:lvl1pPr algn="l">
              <a:defRPr sz="2400" b="1" cap="all" baseline="0">
                <a:solidFill>
                  <a:schemeClr val="bg1"/>
                </a:solidFill>
              </a:defRPr>
            </a:lvl1pPr>
          </a:lstStyle>
          <a:p>
            <a:r>
              <a:rPr lang="en-US"/>
              <a:t>THANK YOU</a:t>
            </a:r>
            <a:endParaRPr lang="en-JM"/>
          </a:p>
        </p:txBody>
      </p:sp>
      <p:pic>
        <p:nvPicPr>
          <p:cNvPr id="7" name="Picture 6" descr="A black background with white text&#10;&#10;Description automatically generated with low confidence">
            <a:extLst>
              <a:ext uri="{FF2B5EF4-FFF2-40B4-BE49-F238E27FC236}">
                <a16:creationId xmlns:a16="http://schemas.microsoft.com/office/drawing/2014/main" id="{AC017321-A33E-735B-B206-D7D639956F06}"/>
              </a:ext>
            </a:extLst>
          </p:cNvPr>
          <p:cNvPicPr>
            <a:picLocks noChangeAspect="1"/>
          </p:cNvPicPr>
          <p:nvPr userDrawn="1"/>
        </p:nvPicPr>
        <p:blipFill>
          <a:blip r:embed="rId5"/>
          <a:stretch>
            <a:fillRect/>
          </a:stretch>
        </p:blipFill>
        <p:spPr>
          <a:xfrm>
            <a:off x="1892169" y="3014059"/>
            <a:ext cx="3886200" cy="965200"/>
          </a:xfrm>
          <a:prstGeom prst="rect">
            <a:avLst/>
          </a:prstGeom>
        </p:spPr>
      </p:pic>
    </p:spTree>
    <p:extLst>
      <p:ext uri="{BB962C8B-B14F-4D97-AF65-F5344CB8AC3E}">
        <p14:creationId xmlns:p14="http://schemas.microsoft.com/office/powerpoint/2010/main" val="13302745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Body Slide Three Columns">
    <p:spTree>
      <p:nvGrpSpPr>
        <p:cNvPr id="1" name=""/>
        <p:cNvGrpSpPr/>
        <p:nvPr/>
      </p:nvGrpSpPr>
      <p:grpSpPr>
        <a:xfrm>
          <a:off x="0" y="0"/>
          <a:ext cx="0" cy="0"/>
          <a:chOff x="0" y="0"/>
          <a:chExt cx="0" cy="0"/>
        </a:xfrm>
      </p:grpSpPr>
      <p:sp>
        <p:nvSpPr>
          <p:cNvPr id="25" name="Content Placeholder 5">
            <a:extLst>
              <a:ext uri="{FF2B5EF4-FFF2-40B4-BE49-F238E27FC236}">
                <a16:creationId xmlns:a16="http://schemas.microsoft.com/office/drawing/2014/main" id="{BF663FF9-4A56-8E35-DC28-4E94F45C8966}"/>
              </a:ext>
            </a:extLst>
          </p:cNvPr>
          <p:cNvSpPr>
            <a:spLocks noGrp="1"/>
          </p:cNvSpPr>
          <p:nvPr>
            <p:ph sz="quarter" idx="18"/>
          </p:nvPr>
        </p:nvSpPr>
        <p:spPr>
          <a:xfrm>
            <a:off x="380998" y="1302027"/>
            <a:ext cx="3657600" cy="4598838"/>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8" name="Content Placeholder 5">
            <a:extLst>
              <a:ext uri="{FF2B5EF4-FFF2-40B4-BE49-F238E27FC236}">
                <a16:creationId xmlns:a16="http://schemas.microsoft.com/office/drawing/2014/main" id="{D831B9A5-3F0A-AC24-B4B9-622A79C3990B}"/>
              </a:ext>
            </a:extLst>
          </p:cNvPr>
          <p:cNvSpPr>
            <a:spLocks noGrp="1"/>
          </p:cNvSpPr>
          <p:nvPr>
            <p:ph sz="quarter" idx="21"/>
          </p:nvPr>
        </p:nvSpPr>
        <p:spPr>
          <a:xfrm>
            <a:off x="8167092" y="1302027"/>
            <a:ext cx="3655953" cy="4598838"/>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5" name="Content Placeholder 5">
            <a:extLst>
              <a:ext uri="{FF2B5EF4-FFF2-40B4-BE49-F238E27FC236}">
                <a16:creationId xmlns:a16="http://schemas.microsoft.com/office/drawing/2014/main" id="{9C7151AE-D9B4-86E0-89BA-14AD6318201F}"/>
              </a:ext>
            </a:extLst>
          </p:cNvPr>
          <p:cNvSpPr>
            <a:spLocks noGrp="1"/>
          </p:cNvSpPr>
          <p:nvPr>
            <p:ph sz="quarter" idx="23"/>
          </p:nvPr>
        </p:nvSpPr>
        <p:spPr>
          <a:xfrm>
            <a:off x="4274045" y="1302027"/>
            <a:ext cx="3657600" cy="4598838"/>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64479114-C7D5-F18D-F109-7C5AF83C30A8}"/>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4" name="Title 10">
            <a:extLst>
              <a:ext uri="{FF2B5EF4-FFF2-40B4-BE49-F238E27FC236}">
                <a16:creationId xmlns:a16="http://schemas.microsoft.com/office/drawing/2014/main" id="{BB790093-D5D4-A183-0F47-B83DCF2E02B1}"/>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7" name="Text Placeholder 2">
            <a:extLst>
              <a:ext uri="{FF2B5EF4-FFF2-40B4-BE49-F238E27FC236}">
                <a16:creationId xmlns:a16="http://schemas.microsoft.com/office/drawing/2014/main" id="{BA5D275B-8793-E613-8523-7994C675F902}"/>
              </a:ext>
            </a:extLst>
          </p:cNvPr>
          <p:cNvSpPr>
            <a:spLocks noGrp="1"/>
          </p:cNvSpPr>
          <p:nvPr>
            <p:ph type="body" sz="quarter" idx="25"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956498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image" Target="../media/image1.png"/><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3821" y="383822"/>
            <a:ext cx="11435645" cy="114300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3" name="Text Placeholder 2"/>
          <p:cNvSpPr>
            <a:spLocks noGrp="1"/>
          </p:cNvSpPr>
          <p:nvPr>
            <p:ph type="body" idx="1"/>
          </p:nvPr>
        </p:nvSpPr>
        <p:spPr>
          <a:xfrm>
            <a:off x="374073" y="1701806"/>
            <a:ext cx="11445750" cy="41949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5" name="Slide Number Placeholder 3">
            <a:extLst>
              <a:ext uri="{FF2B5EF4-FFF2-40B4-BE49-F238E27FC236}">
                <a16:creationId xmlns:a16="http://schemas.microsoft.com/office/drawing/2014/main" id="{545BE670-3A73-FFFF-C626-E4A20E8693D1}"/>
              </a:ext>
            </a:extLst>
          </p:cNvPr>
          <p:cNvSpPr txBox="1">
            <a:spLocks/>
          </p:cNvSpPr>
          <p:nvPr userDrawn="1"/>
        </p:nvSpPr>
        <p:spPr>
          <a:xfrm rot="16200000">
            <a:off x="11341831" y="6134100"/>
            <a:ext cx="381000" cy="609600"/>
          </a:xfrm>
          <a:prstGeom prst="rect">
            <a:avLst/>
          </a:prstGeom>
          <a:noFill/>
        </p:spPr>
        <p:txBody>
          <a:bodyPr vert="vert" anchor="ctr" anchorCtr="1"/>
          <a:lstStyle>
            <a:defPPr>
              <a:defRPr lang="en-US"/>
            </a:defPPr>
            <a:lvl1pPr marL="0" algn="l" defTabSz="914400" rtl="0" eaLnBrk="1" latinLnBrk="0" hangingPunct="1">
              <a:defRPr sz="18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B4D3B3-1937-AB48-AF5F-DF2988F16F28}" type="slidenum">
              <a:rPr lang="en-US" sz="1200" smtClean="0">
                <a:solidFill>
                  <a:schemeClr val="accent5"/>
                </a:solidFill>
              </a:rPr>
              <a:t>‹#›</a:t>
            </a:fld>
            <a:endParaRPr lang="en-US" sz="1200">
              <a:solidFill>
                <a:schemeClr val="accent5"/>
              </a:solidFill>
              <a:latin typeface="Open Sans"/>
              <a:cs typeface="Open Sans"/>
            </a:endParaRPr>
          </a:p>
        </p:txBody>
      </p:sp>
      <p:pic>
        <p:nvPicPr>
          <p:cNvPr id="10" name="Picture 9" descr="A picture containing text, screenshot, font, graphics&#10;&#10;Description automatically generated">
            <a:extLst>
              <a:ext uri="{FF2B5EF4-FFF2-40B4-BE49-F238E27FC236}">
                <a16:creationId xmlns:a16="http://schemas.microsoft.com/office/drawing/2014/main" id="{E92374B0-8DE6-CE19-0716-131A18D8A2EB}"/>
              </a:ext>
            </a:extLst>
          </p:cNvPr>
          <p:cNvPicPr>
            <a:picLocks noChangeAspect="1"/>
          </p:cNvPicPr>
          <p:nvPr userDrawn="1"/>
        </p:nvPicPr>
        <p:blipFill>
          <a:blip r:embed="rId25"/>
          <a:stretch>
            <a:fillRect/>
          </a:stretch>
        </p:blipFill>
        <p:spPr>
          <a:xfrm>
            <a:off x="370514" y="6166296"/>
            <a:ext cx="486808" cy="533811"/>
          </a:xfrm>
          <a:prstGeom prst="rect">
            <a:avLst/>
          </a:prstGeom>
        </p:spPr>
      </p:pic>
    </p:spTree>
    <p:extLst>
      <p:ext uri="{BB962C8B-B14F-4D97-AF65-F5344CB8AC3E}">
        <p14:creationId xmlns:p14="http://schemas.microsoft.com/office/powerpoint/2010/main" val="2245395530"/>
      </p:ext>
    </p:extLst>
  </p:cSld>
  <p:clrMap bg1="lt1" tx1="dk1" bg2="lt2" tx2="dk2" accent1="accent1" accent2="accent2" accent3="accent3" accent4="accent4" accent5="accent5" accent6="accent6" hlink="hlink" folHlink="folHlink"/>
  <p:sldLayoutIdLst>
    <p:sldLayoutId id="2147483725" r:id="rId1"/>
    <p:sldLayoutId id="2147483743" r:id="rId2"/>
    <p:sldLayoutId id="2147483717" r:id="rId3"/>
    <p:sldLayoutId id="2147483697" r:id="rId4"/>
    <p:sldLayoutId id="2147483723" r:id="rId5"/>
    <p:sldLayoutId id="2147483741" r:id="rId6"/>
    <p:sldLayoutId id="2147483742" r:id="rId7"/>
    <p:sldLayoutId id="2147483748" r:id="rId8"/>
    <p:sldLayoutId id="2147483727" r:id="rId9"/>
    <p:sldLayoutId id="2147483724" r:id="rId10"/>
    <p:sldLayoutId id="2147483732" r:id="rId11"/>
    <p:sldLayoutId id="2147483726" r:id="rId12"/>
    <p:sldLayoutId id="2147483731" r:id="rId13"/>
    <p:sldLayoutId id="2147483734" r:id="rId14"/>
    <p:sldLayoutId id="2147483735" r:id="rId15"/>
    <p:sldLayoutId id="2147483736" r:id="rId16"/>
    <p:sldLayoutId id="2147483737" r:id="rId17"/>
    <p:sldLayoutId id="2147483738" r:id="rId18"/>
    <p:sldLayoutId id="2147483739" r:id="rId19"/>
    <p:sldLayoutId id="2147483700" r:id="rId20"/>
    <p:sldLayoutId id="2147483744" r:id="rId21"/>
    <p:sldLayoutId id="2147483749" r:id="rId22"/>
    <p:sldLayoutId id="2147483750" r:id="rId23"/>
  </p:sldLayoutIdLst>
  <p:txStyles>
    <p:titleStyle>
      <a:lvl1pPr algn="l" defTabSz="914400" rtl="0" eaLnBrk="1" latinLnBrk="0" hangingPunct="1">
        <a:spcBef>
          <a:spcPct val="0"/>
        </a:spcBef>
        <a:buNone/>
        <a:defRPr sz="3200" b="1"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3821" y="383822"/>
            <a:ext cx="11435645" cy="114300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3" name="Text Placeholder 2"/>
          <p:cNvSpPr>
            <a:spLocks noGrp="1"/>
          </p:cNvSpPr>
          <p:nvPr>
            <p:ph type="body" idx="1"/>
          </p:nvPr>
        </p:nvSpPr>
        <p:spPr>
          <a:xfrm>
            <a:off x="374073" y="1701806"/>
            <a:ext cx="11445750" cy="41949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5" name="Slide Number Placeholder 3">
            <a:extLst>
              <a:ext uri="{FF2B5EF4-FFF2-40B4-BE49-F238E27FC236}">
                <a16:creationId xmlns:a16="http://schemas.microsoft.com/office/drawing/2014/main" id="{545BE670-3A73-FFFF-C626-E4A20E8693D1}"/>
              </a:ext>
            </a:extLst>
          </p:cNvPr>
          <p:cNvSpPr txBox="1">
            <a:spLocks/>
          </p:cNvSpPr>
          <p:nvPr userDrawn="1"/>
        </p:nvSpPr>
        <p:spPr>
          <a:xfrm rot="16200000">
            <a:off x="11341831" y="6134100"/>
            <a:ext cx="381000" cy="609600"/>
          </a:xfrm>
          <a:prstGeom prst="rect">
            <a:avLst/>
          </a:prstGeom>
          <a:noFill/>
        </p:spPr>
        <p:txBody>
          <a:bodyPr vert="vert" anchor="ctr" anchorCtr="1"/>
          <a:lstStyle>
            <a:defPPr>
              <a:defRPr lang="en-US"/>
            </a:defPPr>
            <a:lvl1pPr marL="0" algn="l" defTabSz="914400" rtl="0" eaLnBrk="1" latinLnBrk="0" hangingPunct="1">
              <a:defRPr sz="18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B4D3B3-1937-AB48-AF5F-DF2988F16F28}" type="slidenum">
              <a:rPr lang="en-US" sz="1200" smtClean="0">
                <a:solidFill>
                  <a:schemeClr val="accent5"/>
                </a:solidFill>
              </a:rPr>
              <a:t>‹#›</a:t>
            </a:fld>
            <a:endParaRPr lang="en-US" sz="1200">
              <a:solidFill>
                <a:schemeClr val="accent5"/>
              </a:solidFill>
              <a:latin typeface="Open Sans"/>
              <a:cs typeface="Open Sans"/>
            </a:endParaRPr>
          </a:p>
        </p:txBody>
      </p:sp>
      <p:pic>
        <p:nvPicPr>
          <p:cNvPr id="10" name="Picture 9" descr="A picture containing text, screenshot, font, graphics&#10;&#10;Description automatically generated">
            <a:extLst>
              <a:ext uri="{FF2B5EF4-FFF2-40B4-BE49-F238E27FC236}">
                <a16:creationId xmlns:a16="http://schemas.microsoft.com/office/drawing/2014/main" id="{E92374B0-8DE6-CE19-0716-131A18D8A2EB}"/>
              </a:ext>
            </a:extLst>
          </p:cNvPr>
          <p:cNvPicPr>
            <a:picLocks noChangeAspect="1"/>
          </p:cNvPicPr>
          <p:nvPr userDrawn="1"/>
        </p:nvPicPr>
        <p:blipFill>
          <a:blip r:embed="rId25"/>
          <a:stretch>
            <a:fillRect/>
          </a:stretch>
        </p:blipFill>
        <p:spPr>
          <a:xfrm>
            <a:off x="370514" y="6166296"/>
            <a:ext cx="486808" cy="533811"/>
          </a:xfrm>
          <a:prstGeom prst="rect">
            <a:avLst/>
          </a:prstGeom>
        </p:spPr>
      </p:pic>
    </p:spTree>
    <p:extLst>
      <p:ext uri="{BB962C8B-B14F-4D97-AF65-F5344CB8AC3E}">
        <p14:creationId xmlns:p14="http://schemas.microsoft.com/office/powerpoint/2010/main" val="110739513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Lst>
  <p:txStyles>
    <p:titleStyle>
      <a:lvl1pPr algn="l" defTabSz="914400" rtl="0" eaLnBrk="1" latinLnBrk="0" hangingPunct="1">
        <a:spcBef>
          <a:spcPct val="0"/>
        </a:spcBef>
        <a:buNone/>
        <a:defRPr sz="3200" b="1"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43.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jpeg"/><Relationship Id="rId1" Type="http://schemas.openxmlformats.org/officeDocument/2006/relationships/slideLayout" Target="../slideLayouts/slideLayout10.xml"/><Relationship Id="rId4" Type="http://schemas.openxmlformats.org/officeDocument/2006/relationships/image" Target="../media/image14.sv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ecd.grants.tn.gov/s_Login.jsp" TargetMode="External"/><Relationship Id="rId1" Type="http://schemas.openxmlformats.org/officeDocument/2006/relationships/slideLayout" Target="../slideLayouts/slideLayout10.xml"/><Relationship Id="rId5" Type="http://schemas.openxmlformats.org/officeDocument/2006/relationships/image" Target="../media/image33.png"/><Relationship Id="rId4" Type="http://schemas.openxmlformats.org/officeDocument/2006/relationships/image" Target="../media/image32.sv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sv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4.sv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8.png"/><Relationship Id="rId1" Type="http://schemas.openxmlformats.org/officeDocument/2006/relationships/slideLayout" Target="../slideLayouts/slideLayout8.xml"/><Relationship Id="rId5" Type="http://schemas.openxmlformats.org/officeDocument/2006/relationships/image" Target="../media/image39.png"/><Relationship Id="rId4" Type="http://schemas.openxmlformats.org/officeDocument/2006/relationships/image" Target="../media/image14.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8/10/relationships/comments" Target="../comments/modernComment_7FFFFB0F_B45957D3.xml"/><Relationship Id="rId1" Type="http://schemas.openxmlformats.org/officeDocument/2006/relationships/slideLayout" Target="../slideLayouts/slideLayout10.xml"/><Relationship Id="rId5" Type="http://schemas.openxmlformats.org/officeDocument/2006/relationships/image" Target="../media/image40.jpeg"/><Relationship Id="rId4" Type="http://schemas.openxmlformats.org/officeDocument/2006/relationships/image" Target="../media/image14.svg"/></Relationships>
</file>

<file path=ppt/slides/_rels/slide3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0.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s://www.tn.gov/tdot/multimodal-transportation-resources/office-of-public-transportation/public-transit-services1.html" TargetMode="Externa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hyperlink" Target="https://www.tn.gov/ecd/rural-development/broadband-office.html" TargetMode="External"/><Relationship Id="rId2" Type="http://schemas.openxmlformats.org/officeDocument/2006/relationships/image" Target="../media/image42.jpeg"/><Relationship Id="rId1" Type="http://schemas.openxmlformats.org/officeDocument/2006/relationships/slideLayout" Target="../slideLayouts/slideLayout10.xml"/><Relationship Id="rId6" Type="http://schemas.openxmlformats.org/officeDocument/2006/relationships/hyperlink" Target="mailto:codi.drake@tn.gov" TargetMode="External"/><Relationship Id="rId5" Type="http://schemas.openxmlformats.org/officeDocument/2006/relationships/hyperlink" Target="https://www.tn.gov/ecd/rural-development/crd-grant-administration.html" TargetMode="External"/><Relationship Id="rId4" Type="http://schemas.openxmlformats.org/officeDocument/2006/relationships/hyperlink" Target="https://www.tn.gov/ecd/rural-development/broadband-office/grants.html"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forms.office.com/g/cLnqL6mQLv"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2" Type="http://schemas.microsoft.com/office/2018/10/relationships/comments" Target="../comments/modernComment_7FFFFB07_C4118128.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hyperlink" Target="https://comptroller.tn.gov/maps/tennessee-county-profiles.html"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hyperlink" Target="https://www.tn.gov/transparenttn/state-financial-overview/open-ecd/openecd/tnecd-performance-metrics/openecd-long-term-objectives-quick-stats/distressed-counties.html#:~:text=The%208%20distressed%20counties%20in,%2C%20Scott%2C%20Hancock%20and%20Cocke"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534ED0-578B-38A3-1C7E-E7957CA6A0FE}"/>
              </a:ext>
            </a:extLst>
          </p:cNvPr>
          <p:cNvSpPr>
            <a:spLocks noGrp="1"/>
          </p:cNvSpPr>
          <p:nvPr>
            <p:ph type="body" idx="1"/>
          </p:nvPr>
        </p:nvSpPr>
        <p:spPr>
          <a:xfrm>
            <a:off x="373419" y="6081926"/>
            <a:ext cx="6926579" cy="338554"/>
          </a:xfrm>
        </p:spPr>
        <p:txBody>
          <a:bodyPr anchor="ctr" anchorCtr="0">
            <a:spAutoFit/>
          </a:bodyPr>
          <a:lstStyle/>
          <a:p>
            <a:r>
              <a:rPr lang="en-US">
                <a:effectLst/>
              </a:rPr>
              <a:t>Application Webinar</a:t>
            </a:r>
            <a:endParaRPr lang="en-US"/>
          </a:p>
        </p:txBody>
      </p:sp>
      <p:sp>
        <p:nvSpPr>
          <p:cNvPr id="3" name="Title 2">
            <a:extLst>
              <a:ext uri="{FF2B5EF4-FFF2-40B4-BE49-F238E27FC236}">
                <a16:creationId xmlns:a16="http://schemas.microsoft.com/office/drawing/2014/main" id="{0BE1CAEC-8016-226A-4E17-172AE2F25506}"/>
              </a:ext>
            </a:extLst>
          </p:cNvPr>
          <p:cNvSpPr>
            <a:spLocks noGrp="1"/>
          </p:cNvSpPr>
          <p:nvPr>
            <p:ph type="title"/>
          </p:nvPr>
        </p:nvSpPr>
        <p:spPr>
          <a:xfrm>
            <a:off x="371537" y="4763729"/>
            <a:ext cx="10405320" cy="1077218"/>
          </a:xfrm>
        </p:spPr>
        <p:txBody>
          <a:bodyPr/>
          <a:lstStyle/>
          <a:p>
            <a:r>
              <a:rPr lang="en-US" sz="3200" kern="100">
                <a:effectLst/>
              </a:rPr>
              <a:t>The CONNECTED COMMUNITY </a:t>
            </a:r>
            <a:r>
              <a:rPr lang="en-US" kern="100"/>
              <a:t>FACILITIES 2.0 </a:t>
            </a:r>
            <a:br>
              <a:rPr lang="en-US" kern="100"/>
            </a:br>
            <a:r>
              <a:rPr lang="en-US" sz="3200" kern="100">
                <a:effectLst/>
              </a:rPr>
              <a:t>Grants Program</a:t>
            </a:r>
            <a:r>
              <a:rPr lang="en-US" sz="3200" kern="100">
                <a:solidFill>
                  <a:srgbClr val="000000"/>
                </a:solidFill>
                <a:effectLst/>
              </a:rPr>
              <a:t> </a:t>
            </a:r>
            <a:endParaRPr lang="en-US"/>
          </a:p>
        </p:txBody>
      </p:sp>
      <p:sp>
        <p:nvSpPr>
          <p:cNvPr id="4" name="Text Placeholder 3">
            <a:extLst>
              <a:ext uri="{FF2B5EF4-FFF2-40B4-BE49-F238E27FC236}">
                <a16:creationId xmlns:a16="http://schemas.microsoft.com/office/drawing/2014/main" id="{AD9F71B2-0A69-2910-EA5E-191CFEFEB5DA}"/>
              </a:ext>
            </a:extLst>
          </p:cNvPr>
          <p:cNvSpPr>
            <a:spLocks noGrp="1"/>
          </p:cNvSpPr>
          <p:nvPr>
            <p:ph type="body" idx="10"/>
          </p:nvPr>
        </p:nvSpPr>
        <p:spPr>
          <a:xfrm>
            <a:off x="8976419" y="6081926"/>
            <a:ext cx="2844800" cy="338554"/>
          </a:xfrm>
        </p:spPr>
        <p:txBody>
          <a:bodyPr anchor="ctr" anchorCtr="0">
            <a:spAutoFit/>
          </a:bodyPr>
          <a:lstStyle/>
          <a:p>
            <a:r>
              <a:rPr lang="en-US" sz="1600">
                <a:latin typeface="Open Sans"/>
                <a:ea typeface="Open Sans"/>
                <a:cs typeface="Open Sans"/>
              </a:rPr>
              <a:t>May  2024</a:t>
            </a:r>
          </a:p>
        </p:txBody>
      </p:sp>
    </p:spTree>
    <p:extLst>
      <p:ext uri="{BB962C8B-B14F-4D97-AF65-F5344CB8AC3E}">
        <p14:creationId xmlns:p14="http://schemas.microsoft.com/office/powerpoint/2010/main" val="1117268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6ADA-091E-17F5-0887-1724E62B6D2F}"/>
              </a:ext>
            </a:extLst>
          </p:cNvPr>
          <p:cNvSpPr>
            <a:spLocks noGrp="1"/>
          </p:cNvSpPr>
          <p:nvPr>
            <p:ph type="ctrTitle"/>
          </p:nvPr>
        </p:nvSpPr>
        <p:spPr>
          <a:xfrm>
            <a:off x="2362201" y="1740808"/>
            <a:ext cx="7467599" cy="3376384"/>
          </a:xfrm>
        </p:spPr>
        <p:txBody>
          <a:bodyPr/>
          <a:lstStyle/>
          <a:p>
            <a:r>
              <a:rPr lang="en-US" sz="6000"/>
              <a:t>Welcome!</a:t>
            </a:r>
          </a:p>
        </p:txBody>
      </p:sp>
    </p:spTree>
    <p:extLst>
      <p:ext uri="{BB962C8B-B14F-4D97-AF65-F5344CB8AC3E}">
        <p14:creationId xmlns:p14="http://schemas.microsoft.com/office/powerpoint/2010/main" val="2567509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11CF6-49F4-B4CA-9B3C-0B694F06AA14}"/>
              </a:ext>
            </a:extLst>
          </p:cNvPr>
          <p:cNvSpPr>
            <a:spLocks noGrp="1"/>
          </p:cNvSpPr>
          <p:nvPr>
            <p:ph type="title"/>
          </p:nvPr>
        </p:nvSpPr>
        <p:spPr/>
        <p:txBody>
          <a:bodyPr/>
          <a:lstStyle/>
          <a:p>
            <a:r>
              <a:rPr lang="en-US">
                <a:latin typeface="Open Sans Semibold"/>
                <a:ea typeface="Open Sans Semibold"/>
                <a:cs typeface="Open Sans Semibold"/>
              </a:rPr>
              <a:t>Housekeeping</a:t>
            </a:r>
            <a:endParaRPr lang="en-US"/>
          </a:p>
        </p:txBody>
      </p:sp>
      <p:sp>
        <p:nvSpPr>
          <p:cNvPr id="5" name="Content Placeholder 1">
            <a:extLst>
              <a:ext uri="{FF2B5EF4-FFF2-40B4-BE49-F238E27FC236}">
                <a16:creationId xmlns:a16="http://schemas.microsoft.com/office/drawing/2014/main" id="{D9A82B12-FE95-A210-169E-01E6F87A766A}"/>
              </a:ext>
            </a:extLst>
          </p:cNvPr>
          <p:cNvSpPr txBox="1">
            <a:spLocks/>
          </p:cNvSpPr>
          <p:nvPr/>
        </p:nvSpPr>
        <p:spPr>
          <a:xfrm>
            <a:off x="380999" y="1273629"/>
            <a:ext cx="11446436" cy="1240971"/>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000"/>
              </a:lnSpc>
              <a:spcBef>
                <a:spcPts val="0"/>
              </a:spcBef>
              <a:buFont typeface="Arial" panose="020B0604020202020204" pitchFamily="34" charset="0"/>
              <a:buNone/>
            </a:pPr>
            <a:endParaRPr lang="en-US" sz="1600">
              <a:latin typeface="Open Sans Light"/>
              <a:ea typeface="Open Sans Light"/>
              <a:cs typeface="Open Sans Light"/>
            </a:endParaRPr>
          </a:p>
        </p:txBody>
      </p:sp>
      <p:sp>
        <p:nvSpPr>
          <p:cNvPr id="6" name="Rectangle 2">
            <a:extLst>
              <a:ext uri="{FF2B5EF4-FFF2-40B4-BE49-F238E27FC236}">
                <a16:creationId xmlns:a16="http://schemas.microsoft.com/office/drawing/2014/main" id="{5FA87D21-273B-EED3-B73D-AE5D9B3A394C}"/>
              </a:ext>
            </a:extLst>
          </p:cNvPr>
          <p:cNvSpPr>
            <a:spLocks noChangeArrowheads="1"/>
          </p:cNvSpPr>
          <p:nvPr/>
        </p:nvSpPr>
        <p:spPr bwMode="auto">
          <a:xfrm>
            <a:off x="-276225" y="241662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4A8E25FF-996E-57A6-53A4-27EA146D269D}"/>
              </a:ext>
            </a:extLst>
          </p:cNvPr>
          <p:cNvSpPr>
            <a:spLocks noChangeArrowheads="1"/>
          </p:cNvSpPr>
          <p:nvPr/>
        </p:nvSpPr>
        <p:spPr bwMode="auto">
          <a:xfrm>
            <a:off x="2220871" y="2181530"/>
            <a:ext cx="774958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1270" algn="ctr">
              <a:spcBef>
                <a:spcPct val="0"/>
              </a:spcBef>
              <a:spcAft>
                <a:spcPct val="0"/>
              </a:spcAft>
            </a:pPr>
            <a:r>
              <a:rPr lang="en-US" sz="2800" b="1">
                <a:solidFill>
                  <a:srgbClr val="002060"/>
                </a:solidFill>
                <a:latin typeface="Open Sans"/>
                <a:ea typeface="Open Sans"/>
                <a:cs typeface="Open Sans"/>
              </a:rPr>
              <a:t>Kindly remain on mute throughout the presentation. For questions, please utilize the provided QR code or link </a:t>
            </a:r>
            <a:r>
              <a:rPr kumimoji="0" lang="en-US" sz="2800" b="1" i="0" u="none" strike="noStrike" cap="none" normalizeH="0" baseline="0">
                <a:ln>
                  <a:noFill/>
                </a:ln>
                <a:solidFill>
                  <a:srgbClr val="002060"/>
                </a:solidFill>
                <a:effectLst/>
                <a:latin typeface="Open Sans"/>
                <a:ea typeface="Open Sans"/>
                <a:cs typeface="Open Sans"/>
              </a:rPr>
              <a:t>in the </a:t>
            </a:r>
            <a:r>
              <a:rPr lang="en-US" sz="2800" b="1">
                <a:solidFill>
                  <a:srgbClr val="002060"/>
                </a:solidFill>
                <a:latin typeface="Open Sans"/>
                <a:ea typeface="Open Sans"/>
                <a:cs typeface="Open Sans"/>
              </a:rPr>
              <a:t>chat</a:t>
            </a:r>
            <a:r>
              <a:rPr kumimoji="0" lang="en-US" sz="2800" b="1" i="0" u="none" strike="noStrike" cap="none" normalizeH="0" baseline="0">
                <a:ln>
                  <a:noFill/>
                </a:ln>
                <a:solidFill>
                  <a:srgbClr val="002060"/>
                </a:solidFill>
                <a:effectLst/>
                <a:latin typeface="Open Sans"/>
                <a:ea typeface="Open Sans"/>
                <a:cs typeface="Open Sans"/>
              </a:rPr>
              <a:t>.</a:t>
            </a:r>
            <a:endParaRPr lang="en-US">
              <a:latin typeface="Open Sans"/>
              <a:ea typeface="Open Sans"/>
              <a:cs typeface="Open Sans"/>
            </a:endParaRPr>
          </a:p>
        </p:txBody>
      </p:sp>
      <p:pic>
        <p:nvPicPr>
          <p:cNvPr id="12" name="Picture 11" descr="A qr code on a green background&#10;&#10;Description automatically generated">
            <a:extLst>
              <a:ext uri="{FF2B5EF4-FFF2-40B4-BE49-F238E27FC236}">
                <a16:creationId xmlns:a16="http://schemas.microsoft.com/office/drawing/2014/main" id="{FCE4B6F3-1442-ACB8-6A11-F93C2184EE4A}"/>
              </a:ext>
            </a:extLst>
          </p:cNvPr>
          <p:cNvPicPr>
            <a:picLocks noChangeAspect="1"/>
          </p:cNvPicPr>
          <p:nvPr/>
        </p:nvPicPr>
        <p:blipFill rotWithShape="1">
          <a:blip r:embed="rId2"/>
          <a:srcRect l="25655" t="36740" r="25279" b="14197"/>
          <a:stretch/>
        </p:blipFill>
        <p:spPr>
          <a:xfrm>
            <a:off x="5154976" y="3843522"/>
            <a:ext cx="1879510" cy="1879166"/>
          </a:xfrm>
          <a:prstGeom prst="rect">
            <a:avLst/>
          </a:prstGeom>
        </p:spPr>
      </p:pic>
    </p:spTree>
    <p:extLst>
      <p:ext uri="{BB962C8B-B14F-4D97-AF65-F5344CB8AC3E}">
        <p14:creationId xmlns:p14="http://schemas.microsoft.com/office/powerpoint/2010/main" val="557891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882C398D-FA37-B7D2-FCFB-CD580F24A646}"/>
              </a:ext>
            </a:extLst>
          </p:cNvPr>
          <p:cNvPicPr>
            <a:picLocks noGrp="1" noChangeAspect="1"/>
          </p:cNvPicPr>
          <p:nvPr>
            <p:ph type="pic" sz="quarter" idx="25"/>
          </p:nvPr>
        </p:nvPicPr>
        <p:blipFill rotWithShape="1">
          <a:blip r:embed="rId3"/>
          <a:srcRect l="31172" r="-62"/>
          <a:stretch/>
        </p:blipFill>
        <p:spPr>
          <a:xfrm>
            <a:off x="6088284" y="381924"/>
            <a:ext cx="5727664" cy="5543550"/>
          </a:xfrm>
        </p:spPr>
      </p:pic>
      <p:sp>
        <p:nvSpPr>
          <p:cNvPr id="3" name="Title 2">
            <a:extLst>
              <a:ext uri="{FF2B5EF4-FFF2-40B4-BE49-F238E27FC236}">
                <a16:creationId xmlns:a16="http://schemas.microsoft.com/office/drawing/2014/main" id="{266C469B-1FAF-8FED-9B08-2CD4C11BB0E8}"/>
              </a:ext>
            </a:extLst>
          </p:cNvPr>
          <p:cNvSpPr>
            <a:spLocks noGrp="1"/>
          </p:cNvSpPr>
          <p:nvPr>
            <p:ph type="title"/>
          </p:nvPr>
        </p:nvSpPr>
        <p:spPr/>
        <p:txBody>
          <a:bodyPr/>
          <a:lstStyle/>
          <a:p>
            <a:r>
              <a:rPr lang="en-US"/>
              <a:t>Agenda</a:t>
            </a:r>
          </a:p>
        </p:txBody>
      </p:sp>
      <p:sp>
        <p:nvSpPr>
          <p:cNvPr id="5" name="Text Placeholder 4">
            <a:extLst>
              <a:ext uri="{FF2B5EF4-FFF2-40B4-BE49-F238E27FC236}">
                <a16:creationId xmlns:a16="http://schemas.microsoft.com/office/drawing/2014/main" id="{568A8AF0-3D0B-A92F-5FA5-033A828305DF}"/>
              </a:ext>
            </a:extLst>
          </p:cNvPr>
          <p:cNvSpPr>
            <a:spLocks noGrp="1"/>
          </p:cNvSpPr>
          <p:nvPr>
            <p:ph type="body" sz="quarter" idx="18"/>
          </p:nvPr>
        </p:nvSpPr>
        <p:spPr>
          <a:xfrm>
            <a:off x="937717" y="1864727"/>
            <a:ext cx="5127347" cy="485340"/>
          </a:xfrm>
        </p:spPr>
        <p:txBody>
          <a:bodyPr>
            <a:normAutofit/>
          </a:bodyPr>
          <a:lstStyle/>
          <a:p>
            <a:r>
              <a:rPr lang="en-US" sz="1600">
                <a:solidFill>
                  <a:schemeClr val="accent5"/>
                </a:solidFill>
              </a:rPr>
              <a:t>Eligibility Requirements</a:t>
            </a:r>
          </a:p>
        </p:txBody>
      </p:sp>
      <p:sp>
        <p:nvSpPr>
          <p:cNvPr id="8" name="Text Placeholder 7">
            <a:extLst>
              <a:ext uri="{FF2B5EF4-FFF2-40B4-BE49-F238E27FC236}">
                <a16:creationId xmlns:a16="http://schemas.microsoft.com/office/drawing/2014/main" id="{8490D71D-4985-955C-EA01-A3DA668BA9F1}"/>
              </a:ext>
            </a:extLst>
          </p:cNvPr>
          <p:cNvSpPr>
            <a:spLocks noGrp="1"/>
          </p:cNvSpPr>
          <p:nvPr>
            <p:ph type="body" sz="quarter" idx="24"/>
          </p:nvPr>
        </p:nvSpPr>
        <p:spPr>
          <a:xfrm>
            <a:off x="931619" y="3602471"/>
            <a:ext cx="5110901" cy="485340"/>
          </a:xfrm>
        </p:spPr>
        <p:txBody>
          <a:bodyPr>
            <a:normAutofit/>
          </a:bodyPr>
          <a:lstStyle/>
          <a:p>
            <a:r>
              <a:rPr lang="en-US" sz="1600">
                <a:solidFill>
                  <a:schemeClr val="accent5"/>
                </a:solidFill>
              </a:rPr>
              <a:t>Administration</a:t>
            </a:r>
          </a:p>
        </p:txBody>
      </p:sp>
      <p:sp>
        <p:nvSpPr>
          <p:cNvPr id="9" name="Text Placeholder 8">
            <a:extLst>
              <a:ext uri="{FF2B5EF4-FFF2-40B4-BE49-F238E27FC236}">
                <a16:creationId xmlns:a16="http://schemas.microsoft.com/office/drawing/2014/main" id="{221CD62E-DB94-DB82-181B-1CCA09A41454}"/>
              </a:ext>
            </a:extLst>
          </p:cNvPr>
          <p:cNvSpPr>
            <a:spLocks noGrp="1"/>
          </p:cNvSpPr>
          <p:nvPr>
            <p:ph type="body" sz="quarter" idx="26"/>
          </p:nvPr>
        </p:nvSpPr>
        <p:spPr>
          <a:xfrm>
            <a:off x="914102" y="4167303"/>
            <a:ext cx="5110901" cy="485340"/>
          </a:xfrm>
        </p:spPr>
        <p:txBody>
          <a:bodyPr>
            <a:normAutofit/>
          </a:bodyPr>
          <a:lstStyle/>
          <a:p>
            <a:r>
              <a:rPr lang="en-US" sz="1600">
                <a:solidFill>
                  <a:schemeClr val="accent5"/>
                </a:solidFill>
              </a:rPr>
              <a:t>Summary</a:t>
            </a:r>
          </a:p>
        </p:txBody>
      </p:sp>
      <p:sp>
        <p:nvSpPr>
          <p:cNvPr id="11" name="Text Placeholder 10">
            <a:extLst>
              <a:ext uri="{FF2B5EF4-FFF2-40B4-BE49-F238E27FC236}">
                <a16:creationId xmlns:a16="http://schemas.microsoft.com/office/drawing/2014/main" id="{D8819DD2-F19A-D12D-6318-643BD6B1A0AB}"/>
              </a:ext>
            </a:extLst>
          </p:cNvPr>
          <p:cNvSpPr>
            <a:spLocks noGrp="1"/>
          </p:cNvSpPr>
          <p:nvPr>
            <p:ph type="body" sz="quarter" idx="31"/>
          </p:nvPr>
        </p:nvSpPr>
        <p:spPr>
          <a:xfrm>
            <a:off x="385567" y="1851690"/>
            <a:ext cx="540729" cy="485340"/>
          </a:xfrm>
        </p:spPr>
        <p:txBody>
          <a:bodyPr>
            <a:normAutofit/>
          </a:bodyPr>
          <a:lstStyle/>
          <a:p>
            <a:r>
              <a:rPr lang="en-US" sz="1600"/>
              <a:t>B.</a:t>
            </a:r>
          </a:p>
        </p:txBody>
      </p:sp>
      <p:sp>
        <p:nvSpPr>
          <p:cNvPr id="12" name="Text Placeholder 11">
            <a:extLst>
              <a:ext uri="{FF2B5EF4-FFF2-40B4-BE49-F238E27FC236}">
                <a16:creationId xmlns:a16="http://schemas.microsoft.com/office/drawing/2014/main" id="{90E9D4E7-5624-CEA8-F3B4-09A15CD00554}"/>
              </a:ext>
            </a:extLst>
          </p:cNvPr>
          <p:cNvSpPr>
            <a:spLocks noGrp="1"/>
          </p:cNvSpPr>
          <p:nvPr>
            <p:ph type="body" sz="quarter" idx="32"/>
          </p:nvPr>
        </p:nvSpPr>
        <p:spPr>
          <a:xfrm>
            <a:off x="385567" y="2416520"/>
            <a:ext cx="540729" cy="485340"/>
          </a:xfrm>
        </p:spPr>
        <p:txBody>
          <a:bodyPr>
            <a:norm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a:t>
            </a:r>
          </a:p>
        </p:txBody>
      </p:sp>
      <p:sp>
        <p:nvSpPr>
          <p:cNvPr id="14" name="Text Placeholder 13">
            <a:extLst>
              <a:ext uri="{FF2B5EF4-FFF2-40B4-BE49-F238E27FC236}">
                <a16:creationId xmlns:a16="http://schemas.microsoft.com/office/drawing/2014/main" id="{A860FDE4-E9D0-E03F-15A7-7918FAD65260}"/>
              </a:ext>
            </a:extLst>
          </p:cNvPr>
          <p:cNvSpPr>
            <a:spLocks noGrp="1"/>
          </p:cNvSpPr>
          <p:nvPr>
            <p:ph type="body" sz="quarter" idx="34"/>
          </p:nvPr>
        </p:nvSpPr>
        <p:spPr>
          <a:xfrm>
            <a:off x="372867" y="3038180"/>
            <a:ext cx="540729" cy="485340"/>
          </a:xfrm>
        </p:spPr>
        <p:txBody>
          <a:bodyPr>
            <a:normAutofit/>
          </a:bodyPr>
          <a:lstStyle/>
          <a:p>
            <a:r>
              <a:rPr lang="en-US" sz="1600">
                <a:latin typeface="Open Sans" panose="020B0606030504020204" pitchFamily="34" charset="0"/>
                <a:ea typeface="Open Sans" panose="020B0606030504020204" pitchFamily="34" charset="0"/>
                <a:cs typeface="Open Sans" panose="020B0606030504020204" pitchFamily="34" charset="0"/>
              </a:rPr>
              <a:t>D.</a:t>
            </a:r>
          </a:p>
        </p:txBody>
      </p:sp>
      <p:sp>
        <p:nvSpPr>
          <p:cNvPr id="15" name="Text Placeholder 14">
            <a:extLst>
              <a:ext uri="{FF2B5EF4-FFF2-40B4-BE49-F238E27FC236}">
                <a16:creationId xmlns:a16="http://schemas.microsoft.com/office/drawing/2014/main" id="{790CE761-D61E-FBC0-CADB-F1441F977F0C}"/>
              </a:ext>
            </a:extLst>
          </p:cNvPr>
          <p:cNvSpPr>
            <a:spLocks noGrp="1"/>
          </p:cNvSpPr>
          <p:nvPr>
            <p:ph type="body" sz="quarter" idx="35"/>
          </p:nvPr>
        </p:nvSpPr>
        <p:spPr>
          <a:xfrm>
            <a:off x="372867" y="3603010"/>
            <a:ext cx="540729" cy="485340"/>
          </a:xfrm>
        </p:spPr>
        <p:txBody>
          <a:bodyPr>
            <a:normAutofit/>
          </a:bodyPr>
          <a:lstStyle/>
          <a:p>
            <a:r>
              <a:rPr lang="en-US" sz="1600">
                <a:latin typeface="Open Sans" panose="020B0606030504020204" pitchFamily="34" charset="0"/>
                <a:ea typeface="Open Sans" panose="020B0606030504020204" pitchFamily="34" charset="0"/>
                <a:cs typeface="Open Sans" panose="020B0606030504020204" pitchFamily="34" charset="0"/>
              </a:rPr>
              <a:t>E.</a:t>
            </a:r>
          </a:p>
        </p:txBody>
      </p:sp>
      <p:sp>
        <p:nvSpPr>
          <p:cNvPr id="16" name="Text Placeholder 15">
            <a:extLst>
              <a:ext uri="{FF2B5EF4-FFF2-40B4-BE49-F238E27FC236}">
                <a16:creationId xmlns:a16="http://schemas.microsoft.com/office/drawing/2014/main" id="{06282AE6-DFC2-E9E6-51F3-8F6C4ACDFEF2}"/>
              </a:ext>
            </a:extLst>
          </p:cNvPr>
          <p:cNvSpPr>
            <a:spLocks noGrp="1"/>
          </p:cNvSpPr>
          <p:nvPr>
            <p:ph type="body" sz="quarter" idx="36"/>
          </p:nvPr>
        </p:nvSpPr>
        <p:spPr>
          <a:xfrm>
            <a:off x="372867" y="4167840"/>
            <a:ext cx="540729" cy="485340"/>
          </a:xfrm>
        </p:spPr>
        <p:txBody>
          <a:bodyPr>
            <a:normAutofit/>
          </a:bodyPr>
          <a:lstStyle/>
          <a:p>
            <a:r>
              <a:rPr lang="en-US" sz="1600">
                <a:latin typeface="Open Sans" panose="020B0606030504020204" pitchFamily="34" charset="0"/>
                <a:ea typeface="Open Sans" panose="020B0606030504020204" pitchFamily="34" charset="0"/>
                <a:cs typeface="Open Sans" panose="020B0606030504020204" pitchFamily="34" charset="0"/>
              </a:rPr>
              <a:t>F.</a:t>
            </a:r>
          </a:p>
        </p:txBody>
      </p:sp>
      <p:grpSp>
        <p:nvGrpSpPr>
          <p:cNvPr id="24" name="Group 23">
            <a:extLst>
              <a:ext uri="{FF2B5EF4-FFF2-40B4-BE49-F238E27FC236}">
                <a16:creationId xmlns:a16="http://schemas.microsoft.com/office/drawing/2014/main" id="{0E3874B6-23AE-9027-342E-E55B0A176DB7}"/>
              </a:ext>
            </a:extLst>
          </p:cNvPr>
          <p:cNvGrpSpPr/>
          <p:nvPr/>
        </p:nvGrpSpPr>
        <p:grpSpPr>
          <a:xfrm>
            <a:off x="1501106" y="5650125"/>
            <a:ext cx="3740808" cy="588870"/>
            <a:chOff x="1050359" y="5315099"/>
            <a:chExt cx="3637176" cy="576678"/>
          </a:xfrm>
        </p:grpSpPr>
        <p:sp>
          <p:nvSpPr>
            <p:cNvPr id="2" name="Freeform: Shape 167">
              <a:extLst>
                <a:ext uri="{FF2B5EF4-FFF2-40B4-BE49-F238E27FC236}">
                  <a16:creationId xmlns:a16="http://schemas.microsoft.com/office/drawing/2014/main" id="{858C5EFE-3164-2368-DFDA-08AEFECB067C}"/>
                </a:ext>
                <a:ext uri="{C183D7F6-B498-43B3-948B-1728B52AA6E4}">
                  <adec:decorative xmlns:adec="http://schemas.microsoft.com/office/drawing/2017/decorative" val="1"/>
                </a:ext>
              </a:extLst>
            </p:cNvPr>
            <p:cNvSpPr/>
            <p:nvPr/>
          </p:nvSpPr>
          <p:spPr>
            <a:xfrm>
              <a:off x="1256179" y="5315099"/>
              <a:ext cx="3431356" cy="576678"/>
            </a:xfrm>
            <a:custGeom>
              <a:avLst/>
              <a:gdLst>
                <a:gd name="connsiteX0" fmla="*/ 0 w 1892844"/>
                <a:gd name="connsiteY0" fmla="*/ 64044 h 558603"/>
                <a:gd name="connsiteX1" fmla="*/ 0 w 1892844"/>
                <a:gd name="connsiteY1" fmla="*/ 0 h 558603"/>
                <a:gd name="connsiteX2" fmla="*/ 1892844 w 1892844"/>
                <a:gd name="connsiteY2" fmla="*/ 0 h 558603"/>
                <a:gd name="connsiteX3" fmla="*/ 1892844 w 1892844"/>
                <a:gd name="connsiteY3" fmla="*/ 558603 h 558603"/>
                <a:gd name="connsiteX4" fmla="*/ 0 w 1892844"/>
                <a:gd name="connsiteY4" fmla="*/ 558603 h 558603"/>
                <a:gd name="connsiteX5" fmla="*/ 0 w 1892844"/>
                <a:gd name="connsiteY5" fmla="*/ 480327 h 558603"/>
                <a:gd name="connsiteX6" fmla="*/ 0 w 1892844"/>
                <a:gd name="connsiteY6" fmla="*/ 480327 h 55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844" h="558603">
                  <a:moveTo>
                    <a:pt x="0" y="64044"/>
                  </a:moveTo>
                  <a:lnTo>
                    <a:pt x="0" y="0"/>
                  </a:lnTo>
                  <a:lnTo>
                    <a:pt x="1892844" y="0"/>
                  </a:lnTo>
                  <a:lnTo>
                    <a:pt x="1892844" y="558603"/>
                  </a:lnTo>
                  <a:lnTo>
                    <a:pt x="0" y="558603"/>
                  </a:lnTo>
                  <a:lnTo>
                    <a:pt x="0" y="480327"/>
                  </a:lnTo>
                  <a:lnTo>
                    <a:pt x="0" y="480327"/>
                  </a:lnTo>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6436CD9-627E-FF7D-6B81-2A69EF25ECA8}"/>
                </a:ext>
              </a:extLst>
            </p:cNvPr>
            <p:cNvSpPr txBox="1"/>
            <p:nvPr/>
          </p:nvSpPr>
          <p:spPr>
            <a:xfrm>
              <a:off x="1546499" y="5410122"/>
              <a:ext cx="3056195" cy="386632"/>
            </a:xfrm>
            <a:prstGeom prst="rect">
              <a:avLst/>
            </a:prstGeom>
            <a:noFill/>
          </p:spPr>
          <p:txBody>
            <a:bodyPr wrap="square" lIns="0" tIns="0" rIns="0" bIns="0" rtlCol="0" anchor="ctr">
              <a:noAutofit/>
            </a:bodyPr>
            <a:lstStyle/>
            <a:p>
              <a:r>
                <a:rPr lang="en-US" sz="1600" b="1">
                  <a:solidFill>
                    <a:schemeClr val="tx2"/>
                  </a:solidFill>
                  <a:latin typeface="Open Sans Semibold"/>
                  <a:ea typeface="Open Sans Semibold"/>
                  <a:cs typeface="Open Sans Semibold"/>
                </a:rPr>
                <a:t>Use the QR code for questions</a:t>
              </a:r>
              <a:endParaRPr lang="en-US" sz="1600" b="1">
                <a:solidFill>
                  <a:schemeClr val="tx2"/>
                </a:solidFill>
                <a:effectLst/>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18" name="Graphic 17" descr="Chat bubble outline">
              <a:extLst>
                <a:ext uri="{FF2B5EF4-FFF2-40B4-BE49-F238E27FC236}">
                  <a16:creationId xmlns:a16="http://schemas.microsoft.com/office/drawing/2014/main" id="{630F8A1B-D720-76B4-E1FF-3BFC30C734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50359" y="5409010"/>
              <a:ext cx="388856" cy="388856"/>
            </a:xfrm>
            <a:prstGeom prst="rect">
              <a:avLst/>
            </a:prstGeom>
          </p:spPr>
        </p:pic>
      </p:grpSp>
      <p:sp>
        <p:nvSpPr>
          <p:cNvPr id="23" name="Text Placeholder 7">
            <a:extLst>
              <a:ext uri="{FF2B5EF4-FFF2-40B4-BE49-F238E27FC236}">
                <a16:creationId xmlns:a16="http://schemas.microsoft.com/office/drawing/2014/main" id="{74A86EF4-F3C1-04DE-B7BD-A54D043535E7}"/>
              </a:ext>
            </a:extLst>
          </p:cNvPr>
          <p:cNvSpPr txBox="1">
            <a:spLocks/>
          </p:cNvSpPr>
          <p:nvPr/>
        </p:nvSpPr>
        <p:spPr>
          <a:xfrm>
            <a:off x="931619" y="2481570"/>
            <a:ext cx="5110901" cy="48534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spcAft>
                <a:spcPts val="0"/>
              </a:spcAft>
              <a:buClr>
                <a:srgbClr val="E71B1B"/>
              </a:buClr>
              <a:buFont typeface="Arial" panose="020B0604020202020204" pitchFamily="34" charset="0"/>
              <a:buNone/>
              <a:defRPr sz="15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a:solidFill>
                  <a:schemeClr val="accent5"/>
                </a:solidFill>
                <a:latin typeface="Open Sans"/>
                <a:ea typeface="Open Sans"/>
                <a:cs typeface="Open Sans"/>
              </a:rPr>
              <a:t>Application Information</a:t>
            </a:r>
            <a:endParaRPr lang="en-US" sz="1600">
              <a:solidFill>
                <a:schemeClr val="accent5"/>
              </a:solidFill>
            </a:endParaRPr>
          </a:p>
        </p:txBody>
      </p:sp>
      <p:sp>
        <p:nvSpPr>
          <p:cNvPr id="26" name="Text Placeholder 7">
            <a:extLst>
              <a:ext uri="{FF2B5EF4-FFF2-40B4-BE49-F238E27FC236}">
                <a16:creationId xmlns:a16="http://schemas.microsoft.com/office/drawing/2014/main" id="{A8BB0116-868E-23DE-6705-A3FF4C61B36C}"/>
              </a:ext>
            </a:extLst>
          </p:cNvPr>
          <p:cNvSpPr txBox="1">
            <a:spLocks/>
          </p:cNvSpPr>
          <p:nvPr/>
        </p:nvSpPr>
        <p:spPr>
          <a:xfrm>
            <a:off x="931619" y="3037641"/>
            <a:ext cx="5110901" cy="48534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spcAft>
                <a:spcPts val="0"/>
              </a:spcAft>
              <a:buClr>
                <a:srgbClr val="E71B1B"/>
              </a:buClr>
              <a:buFont typeface="Arial" panose="020B0604020202020204" pitchFamily="34" charset="0"/>
              <a:buNone/>
              <a:defRPr sz="15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a:solidFill>
                  <a:schemeClr val="accent5"/>
                </a:solidFill>
                <a:latin typeface="Open Sans"/>
                <a:ea typeface="Open Sans"/>
                <a:cs typeface="Open Sans"/>
              </a:rPr>
              <a:t>The Application Review Process</a:t>
            </a:r>
            <a:endParaRPr lang="en-US" sz="1600">
              <a:solidFill>
                <a:schemeClr val="accent5"/>
              </a:solidFill>
            </a:endParaRPr>
          </a:p>
        </p:txBody>
      </p:sp>
      <p:sp>
        <p:nvSpPr>
          <p:cNvPr id="6" name="Text Placeholder 3">
            <a:extLst>
              <a:ext uri="{FF2B5EF4-FFF2-40B4-BE49-F238E27FC236}">
                <a16:creationId xmlns:a16="http://schemas.microsoft.com/office/drawing/2014/main" id="{76E93E3E-27B8-B879-3C84-6B9107CD5569}"/>
              </a:ext>
            </a:extLst>
          </p:cNvPr>
          <p:cNvSpPr txBox="1">
            <a:spLocks/>
          </p:cNvSpPr>
          <p:nvPr/>
        </p:nvSpPr>
        <p:spPr>
          <a:xfrm>
            <a:off x="958395" y="1317834"/>
            <a:ext cx="5314649" cy="48534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spcAft>
                <a:spcPts val="0"/>
              </a:spcAft>
              <a:buClr>
                <a:srgbClr val="E71B1B"/>
              </a:buClr>
              <a:buFont typeface="Arial" panose="020B0604020202020204" pitchFamily="34" charset="0"/>
              <a:buNone/>
              <a:defRPr sz="1599"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a:solidFill>
                  <a:schemeClr val="accent5"/>
                </a:solidFill>
                <a:latin typeface="Open Sans"/>
                <a:ea typeface="Open Sans"/>
                <a:cs typeface="Open Sans"/>
              </a:rPr>
              <a:t>Program Overview</a:t>
            </a:r>
            <a:endParaRPr lang="en-US" sz="1600">
              <a:solidFill>
                <a:schemeClr val="accent5"/>
              </a:solidFill>
            </a:endParaRPr>
          </a:p>
        </p:txBody>
      </p:sp>
      <p:sp>
        <p:nvSpPr>
          <p:cNvPr id="7" name="Text Placeholder 10">
            <a:extLst>
              <a:ext uri="{FF2B5EF4-FFF2-40B4-BE49-F238E27FC236}">
                <a16:creationId xmlns:a16="http://schemas.microsoft.com/office/drawing/2014/main" id="{C5830B43-7846-82F0-7374-A1545D5D45F2}"/>
              </a:ext>
            </a:extLst>
          </p:cNvPr>
          <p:cNvSpPr txBox="1">
            <a:spLocks/>
          </p:cNvSpPr>
          <p:nvPr/>
        </p:nvSpPr>
        <p:spPr>
          <a:xfrm>
            <a:off x="390995" y="1317834"/>
            <a:ext cx="540729" cy="485340"/>
          </a:xfrm>
          <a:prstGeom prst="rect">
            <a:avLst/>
          </a:prstGeom>
        </p:spPr>
        <p:txBody>
          <a:bodyPr vert="horz" lIns="91440" tIns="45720" rIns="91440" bIns="45720" rtlCol="0" anchor="ctr">
            <a:normAutofit/>
          </a:bodyP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sz="1799" b="0" i="0" kern="1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a:t>A.</a:t>
            </a:r>
          </a:p>
        </p:txBody>
      </p:sp>
    </p:spTree>
    <p:extLst>
      <p:ext uri="{BB962C8B-B14F-4D97-AF65-F5344CB8AC3E}">
        <p14:creationId xmlns:p14="http://schemas.microsoft.com/office/powerpoint/2010/main" val="3586691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11CF6-49F4-B4CA-9B3C-0B694F06AA14}"/>
              </a:ext>
            </a:extLst>
          </p:cNvPr>
          <p:cNvSpPr>
            <a:spLocks noGrp="1"/>
          </p:cNvSpPr>
          <p:nvPr>
            <p:ph type="title"/>
          </p:nvPr>
        </p:nvSpPr>
        <p:spPr/>
        <p:txBody>
          <a:bodyPr/>
          <a:lstStyle/>
          <a:p>
            <a:r>
              <a:rPr lang="en-US"/>
              <a:t>2024 Changes</a:t>
            </a:r>
          </a:p>
        </p:txBody>
      </p:sp>
      <p:sp>
        <p:nvSpPr>
          <p:cNvPr id="3" name="Text Placeholder 2">
            <a:extLst>
              <a:ext uri="{FF2B5EF4-FFF2-40B4-BE49-F238E27FC236}">
                <a16:creationId xmlns:a16="http://schemas.microsoft.com/office/drawing/2014/main" id="{4CBB1DEB-C0AA-D8AA-17C6-4728E0E68BE9}"/>
              </a:ext>
            </a:extLst>
          </p:cNvPr>
          <p:cNvSpPr>
            <a:spLocks noGrp="1"/>
          </p:cNvSpPr>
          <p:nvPr>
            <p:ph type="body" sz="quarter" idx="21"/>
          </p:nvPr>
        </p:nvSpPr>
        <p:spPr>
          <a:xfrm>
            <a:off x="380603" y="300268"/>
            <a:ext cx="11446436"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PROGRAM OVERVIEW</a:t>
            </a:r>
          </a:p>
        </p:txBody>
      </p:sp>
      <p:sp>
        <p:nvSpPr>
          <p:cNvPr id="5" name="Content Placeholder 1">
            <a:extLst>
              <a:ext uri="{FF2B5EF4-FFF2-40B4-BE49-F238E27FC236}">
                <a16:creationId xmlns:a16="http://schemas.microsoft.com/office/drawing/2014/main" id="{D9A82B12-FE95-A210-169E-01E6F87A766A}"/>
              </a:ext>
            </a:extLst>
          </p:cNvPr>
          <p:cNvSpPr txBox="1">
            <a:spLocks/>
          </p:cNvSpPr>
          <p:nvPr/>
        </p:nvSpPr>
        <p:spPr>
          <a:xfrm>
            <a:off x="380999" y="1273629"/>
            <a:ext cx="11446436" cy="1240971"/>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000"/>
              </a:lnSpc>
              <a:spcBef>
                <a:spcPts val="0"/>
              </a:spcBef>
              <a:buFont typeface="Arial" panose="020B0604020202020204" pitchFamily="34" charset="0"/>
              <a:buNone/>
            </a:pPr>
            <a:endParaRPr lang="en-US" sz="1600">
              <a:latin typeface="Open Sans Light"/>
              <a:ea typeface="Open Sans Light"/>
              <a:cs typeface="Open Sans Light"/>
            </a:endParaRPr>
          </a:p>
        </p:txBody>
      </p:sp>
      <p:sp>
        <p:nvSpPr>
          <p:cNvPr id="6" name="Rectangle 2">
            <a:extLst>
              <a:ext uri="{FF2B5EF4-FFF2-40B4-BE49-F238E27FC236}">
                <a16:creationId xmlns:a16="http://schemas.microsoft.com/office/drawing/2014/main" id="{5FA87D21-273B-EED3-B73D-AE5D9B3A394C}"/>
              </a:ext>
            </a:extLst>
          </p:cNvPr>
          <p:cNvSpPr>
            <a:spLocks noChangeArrowheads="1"/>
          </p:cNvSpPr>
          <p:nvPr/>
        </p:nvSpPr>
        <p:spPr bwMode="auto">
          <a:xfrm>
            <a:off x="-276225" y="241662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Graphic 7" descr="Wireless with solid fill">
            <a:extLst>
              <a:ext uri="{FF2B5EF4-FFF2-40B4-BE49-F238E27FC236}">
                <a16:creationId xmlns:a16="http://schemas.microsoft.com/office/drawing/2014/main" id="{0B725DCE-4119-0B20-7EDA-5FA6F3DE96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88720" y="2061982"/>
            <a:ext cx="2167127" cy="2167127"/>
          </a:xfrm>
          <a:prstGeom prst="rect">
            <a:avLst/>
          </a:prstGeom>
        </p:spPr>
      </p:pic>
      <p:sp>
        <p:nvSpPr>
          <p:cNvPr id="8" name="Rectangle 3">
            <a:extLst>
              <a:ext uri="{FF2B5EF4-FFF2-40B4-BE49-F238E27FC236}">
                <a16:creationId xmlns:a16="http://schemas.microsoft.com/office/drawing/2014/main" id="{4A8E25FF-996E-57A6-53A4-27EA146D269D}"/>
              </a:ext>
            </a:extLst>
          </p:cNvPr>
          <p:cNvSpPr>
            <a:spLocks noChangeArrowheads="1"/>
          </p:cNvSpPr>
          <p:nvPr/>
        </p:nvSpPr>
        <p:spPr bwMode="auto">
          <a:xfrm>
            <a:off x="3026664" y="2237604"/>
            <a:ext cx="7749582"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588"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002060"/>
                </a:solidFill>
                <a:effectLst/>
                <a:latin typeface="Open Sans" panose="020B0606030504020204" pitchFamily="34" charset="0"/>
                <a:ea typeface="Open Sans" panose="020B0606030504020204" pitchFamily="34" charset="0"/>
                <a:cs typeface="Open Sans" panose="020B0606030504020204" pitchFamily="34" charset="0"/>
              </a:rPr>
              <a:t>Changes to Connected Communities Facilities Grant </a:t>
            </a:r>
            <a:r>
              <a:rPr lang="en-US" alt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1</a:t>
            </a:r>
            <a:r>
              <a:rPr kumimoji="0" lang="en-US" altLang="en-US" sz="2800" b="1" i="0" u="none" strike="noStrike" cap="none" normalizeH="0" baseline="0">
                <a:ln>
                  <a:noFill/>
                </a:ln>
                <a:solidFill>
                  <a:srgbClr val="002060"/>
                </a:solidFill>
                <a:effectLst/>
                <a:latin typeface="Open Sans" panose="020B0606030504020204" pitchFamily="34" charset="0"/>
                <a:ea typeface="Open Sans" panose="020B0606030504020204" pitchFamily="34" charset="0"/>
                <a:cs typeface="Open Sans" panose="020B0606030504020204" pitchFamily="34" charset="0"/>
              </a:rPr>
              <a:t>.0 are </a:t>
            </a:r>
          </a:p>
          <a:p>
            <a:pPr marL="0" marR="0" lvl="0" indent="1588"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002060"/>
                </a:solidFill>
                <a:effectLst/>
                <a:latin typeface="Open Sans" panose="020B0606030504020204" pitchFamily="34" charset="0"/>
                <a:ea typeface="Open Sans" panose="020B0606030504020204" pitchFamily="34" charset="0"/>
                <a:cs typeface="Open Sans" panose="020B0606030504020204" pitchFamily="34" charset="0"/>
              </a:rPr>
              <a:t>highlighted in the webinar by the following symbol.</a:t>
            </a:r>
            <a:endParaRPr kumimoji="0" lang="en-US" altLang="en-US" sz="2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26330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BD7C57-B2C0-535B-7CE9-6640B3C21D27}"/>
              </a:ext>
            </a:extLst>
          </p:cNvPr>
          <p:cNvSpPr>
            <a:spLocks noGrp="1"/>
          </p:cNvSpPr>
          <p:nvPr>
            <p:ph type="body" sz="quarter" idx="10"/>
          </p:nvPr>
        </p:nvSpPr>
        <p:spPr/>
        <p:txBody>
          <a:bodyPr/>
          <a:lstStyle/>
          <a:p>
            <a:r>
              <a:rPr lang="en-US"/>
              <a:t>A.</a:t>
            </a:r>
          </a:p>
        </p:txBody>
      </p:sp>
      <p:sp>
        <p:nvSpPr>
          <p:cNvPr id="3" name="Text Placeholder 2">
            <a:extLst>
              <a:ext uri="{FF2B5EF4-FFF2-40B4-BE49-F238E27FC236}">
                <a16:creationId xmlns:a16="http://schemas.microsoft.com/office/drawing/2014/main" id="{4D2F399F-AF19-AC3B-DA25-0A9EBC373C3A}"/>
              </a:ext>
            </a:extLst>
          </p:cNvPr>
          <p:cNvSpPr>
            <a:spLocks noGrp="1"/>
          </p:cNvSpPr>
          <p:nvPr>
            <p:ph type="body" sz="quarter" idx="11"/>
          </p:nvPr>
        </p:nvSpPr>
        <p:spPr>
          <a:xfrm>
            <a:off x="1996974" y="2320784"/>
            <a:ext cx="8471001" cy="2501321"/>
          </a:xfrm>
        </p:spPr>
        <p:txBody>
          <a:bodyPr vert="horz" lIns="0" tIns="0" rIns="0" bIns="0" rtlCol="0" anchor="t">
            <a:noAutofit/>
          </a:bodyPr>
          <a:lstStyle/>
          <a:p>
            <a:r>
              <a:rPr lang="en-US" sz="6000"/>
              <a:t>Program Overview</a:t>
            </a:r>
          </a:p>
        </p:txBody>
      </p:sp>
    </p:spTree>
    <p:extLst>
      <p:ext uri="{BB962C8B-B14F-4D97-AF65-F5344CB8AC3E}">
        <p14:creationId xmlns:p14="http://schemas.microsoft.com/office/powerpoint/2010/main" val="2594780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72DB-1770-4B08-8FAD-6EC8F278D491}"/>
              </a:ext>
            </a:extLst>
          </p:cNvPr>
          <p:cNvSpPr>
            <a:spLocks noGrp="1"/>
          </p:cNvSpPr>
          <p:nvPr>
            <p:ph type="title"/>
          </p:nvPr>
        </p:nvSpPr>
        <p:spPr/>
        <p:txBody>
          <a:bodyPr>
            <a:normAutofit/>
          </a:bodyPr>
          <a:lstStyle/>
          <a:p>
            <a:r>
              <a:rPr lang="en-US"/>
              <a:t>Tennessee's Goals for Digital Opportunity</a:t>
            </a:r>
          </a:p>
        </p:txBody>
      </p:sp>
      <p:sp>
        <p:nvSpPr>
          <p:cNvPr id="3" name="Rectangle 2">
            <a:extLst>
              <a:ext uri="{FF2B5EF4-FFF2-40B4-BE49-F238E27FC236}">
                <a16:creationId xmlns:a16="http://schemas.microsoft.com/office/drawing/2014/main" id="{0AE294F0-F6C3-6A86-CE1A-A5E4768F7ABD}"/>
              </a:ext>
            </a:extLst>
          </p:cNvPr>
          <p:cNvSpPr/>
          <p:nvPr/>
        </p:nvSpPr>
        <p:spPr>
          <a:xfrm>
            <a:off x="3300412" y="2211502"/>
            <a:ext cx="8891588" cy="164592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3A23674A-AF2B-14B6-8DE9-8CDC4A4CB77B}"/>
              </a:ext>
            </a:extLst>
          </p:cNvPr>
          <p:cNvSpPr/>
          <p:nvPr/>
        </p:nvSpPr>
        <p:spPr>
          <a:xfrm>
            <a:off x="0" y="2109438"/>
            <a:ext cx="2928257" cy="183723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Placeholder 2">
            <a:extLst>
              <a:ext uri="{FF2B5EF4-FFF2-40B4-BE49-F238E27FC236}">
                <a16:creationId xmlns:a16="http://schemas.microsoft.com/office/drawing/2014/main" id="{E0300385-34DA-F2BE-A3BB-DAA0C0D797E2}"/>
              </a:ext>
            </a:extLst>
          </p:cNvPr>
          <p:cNvSpPr txBox="1">
            <a:spLocks/>
          </p:cNvSpPr>
          <p:nvPr/>
        </p:nvSpPr>
        <p:spPr>
          <a:xfrm>
            <a:off x="519044" y="1580119"/>
            <a:ext cx="2171111" cy="1066800"/>
          </a:xfrm>
          <a:prstGeom prst="rect">
            <a:avLst/>
          </a:prstGeom>
        </p:spPr>
        <p:txBody>
          <a:bodyPr anchor="b">
            <a:norm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E71B1B"/>
              </a:buClr>
              <a:buSzTx/>
              <a:buFont typeface="Arial" panose="020B0604020202020204" pitchFamily="34" charset="0"/>
              <a:buNone/>
              <a:tabLst/>
              <a:defRPr/>
            </a:pPr>
            <a:r>
              <a:rPr kumimoji="0" lang="en-US" sz="54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80%</a:t>
            </a:r>
          </a:p>
        </p:txBody>
      </p:sp>
      <p:sp>
        <p:nvSpPr>
          <p:cNvPr id="6" name="Content Placeholder 3">
            <a:extLst>
              <a:ext uri="{FF2B5EF4-FFF2-40B4-BE49-F238E27FC236}">
                <a16:creationId xmlns:a16="http://schemas.microsoft.com/office/drawing/2014/main" id="{F7A2781F-2D5C-D01A-E252-7E438824C451}"/>
              </a:ext>
            </a:extLst>
          </p:cNvPr>
          <p:cNvSpPr txBox="1">
            <a:spLocks/>
          </p:cNvSpPr>
          <p:nvPr/>
        </p:nvSpPr>
        <p:spPr>
          <a:xfrm>
            <a:off x="529604" y="2531114"/>
            <a:ext cx="2076164" cy="765680"/>
          </a:xfrm>
          <a:prstGeom prst="rect">
            <a:avLst/>
          </a:prstGeom>
        </p:spPr>
        <p:txBody>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E71B1B"/>
              </a:buClr>
              <a:buSzTx/>
              <a:buFont typeface="Arial" panose="020B0604020202020204" pitchFamily="34" charset="0"/>
              <a:buNone/>
              <a:tabLst/>
              <a:defRPr/>
            </a:pPr>
            <a:r>
              <a:rPr kumimoji="0" lang="en-US" sz="11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of Tennessee residents belong to a covered population that may be disproportionately impacted by the digital divide </a:t>
            </a:r>
            <a:r>
              <a:rPr kumimoji="0" lang="en-US" sz="1100" b="0" i="1"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(NTIA Estimates)</a:t>
            </a:r>
          </a:p>
        </p:txBody>
      </p:sp>
      <p:sp>
        <p:nvSpPr>
          <p:cNvPr id="7" name="Trapezoid 6">
            <a:extLst>
              <a:ext uri="{FF2B5EF4-FFF2-40B4-BE49-F238E27FC236}">
                <a16:creationId xmlns:a16="http://schemas.microsoft.com/office/drawing/2014/main" id="{D686ACA4-554C-8193-8EE1-8CFA06D7340C}"/>
              </a:ext>
            </a:extLst>
          </p:cNvPr>
          <p:cNvSpPr/>
          <p:nvPr/>
        </p:nvSpPr>
        <p:spPr>
          <a:xfrm rot="5400000">
            <a:off x="2152175" y="2798434"/>
            <a:ext cx="1837232" cy="459241"/>
          </a:xfrm>
          <a:prstGeom prst="trapezoi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8" name="Group 7">
            <a:extLst>
              <a:ext uri="{FF2B5EF4-FFF2-40B4-BE49-F238E27FC236}">
                <a16:creationId xmlns:a16="http://schemas.microsoft.com/office/drawing/2014/main" id="{791EB342-206D-00BA-507D-2D59054909F9}"/>
              </a:ext>
            </a:extLst>
          </p:cNvPr>
          <p:cNvGrpSpPr/>
          <p:nvPr/>
        </p:nvGrpSpPr>
        <p:grpSpPr>
          <a:xfrm>
            <a:off x="3594392" y="2397651"/>
            <a:ext cx="1614430" cy="1312228"/>
            <a:chOff x="3672567" y="2205212"/>
            <a:chExt cx="1933576" cy="1254580"/>
          </a:xfrm>
        </p:grpSpPr>
        <p:pic>
          <p:nvPicPr>
            <p:cNvPr id="9" name="Graphic 8" descr="Cheers with solid fill">
              <a:extLst>
                <a:ext uri="{FF2B5EF4-FFF2-40B4-BE49-F238E27FC236}">
                  <a16:creationId xmlns:a16="http://schemas.microsoft.com/office/drawing/2014/main" id="{0B21DAA4-FBEF-631E-6D1E-906A500FE1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7737" y="2205212"/>
              <a:ext cx="750951" cy="750951"/>
            </a:xfrm>
            <a:prstGeom prst="rect">
              <a:avLst/>
            </a:prstGeom>
          </p:spPr>
        </p:pic>
        <p:sp>
          <p:nvSpPr>
            <p:cNvPr id="10" name="TextBox 9">
              <a:extLst>
                <a:ext uri="{FF2B5EF4-FFF2-40B4-BE49-F238E27FC236}">
                  <a16:creationId xmlns:a16="http://schemas.microsoft.com/office/drawing/2014/main" id="{1B0C99C7-9635-73D6-0F52-081C240AFE58}"/>
                </a:ext>
              </a:extLst>
            </p:cNvPr>
            <p:cNvSpPr txBox="1"/>
            <p:nvPr/>
          </p:nvSpPr>
          <p:spPr>
            <a:xfrm>
              <a:off x="3672567" y="2998127"/>
              <a:ext cx="1933576"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Digital Opportunity Taskforce </a:t>
              </a:r>
            </a:p>
          </p:txBody>
        </p:sp>
      </p:grpSp>
      <p:grpSp>
        <p:nvGrpSpPr>
          <p:cNvPr id="12" name="Group 11">
            <a:extLst>
              <a:ext uri="{FF2B5EF4-FFF2-40B4-BE49-F238E27FC236}">
                <a16:creationId xmlns:a16="http://schemas.microsoft.com/office/drawing/2014/main" id="{8DE1AF30-895A-3DDA-15A6-AE6850BB7706}"/>
              </a:ext>
            </a:extLst>
          </p:cNvPr>
          <p:cNvGrpSpPr/>
          <p:nvPr/>
        </p:nvGrpSpPr>
        <p:grpSpPr>
          <a:xfrm>
            <a:off x="5428832" y="2308312"/>
            <a:ext cx="1439467" cy="1301132"/>
            <a:chOff x="5440478" y="2123487"/>
            <a:chExt cx="1724026" cy="1243971"/>
          </a:xfrm>
        </p:grpSpPr>
        <p:pic>
          <p:nvPicPr>
            <p:cNvPr id="13" name="Graphic 12" descr="Boardroom with solid fill">
              <a:extLst>
                <a:ext uri="{FF2B5EF4-FFF2-40B4-BE49-F238E27FC236}">
                  <a16:creationId xmlns:a16="http://schemas.microsoft.com/office/drawing/2014/main" id="{5BFA9E5F-C4DC-4893-C259-EC53B5B566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5291" y="2123487"/>
              <a:ext cx="914400" cy="914400"/>
            </a:xfrm>
            <a:prstGeom prst="rect">
              <a:avLst/>
            </a:prstGeom>
          </p:spPr>
        </p:pic>
        <p:sp>
          <p:nvSpPr>
            <p:cNvPr id="14" name="TextBox 13">
              <a:extLst>
                <a:ext uri="{FF2B5EF4-FFF2-40B4-BE49-F238E27FC236}">
                  <a16:creationId xmlns:a16="http://schemas.microsoft.com/office/drawing/2014/main" id="{C1AEE346-D90B-064F-A135-3F01B3A83A73}"/>
                </a:ext>
              </a:extLst>
            </p:cNvPr>
            <p:cNvSpPr txBox="1"/>
            <p:nvPr/>
          </p:nvSpPr>
          <p:spPr>
            <a:xfrm>
              <a:off x="5440478" y="2905793"/>
              <a:ext cx="1724026"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Community Listening &amp; Working Groups</a:t>
              </a:r>
            </a:p>
          </p:txBody>
        </p:sp>
      </p:grpSp>
      <p:grpSp>
        <p:nvGrpSpPr>
          <p:cNvPr id="15" name="Group 14">
            <a:extLst>
              <a:ext uri="{FF2B5EF4-FFF2-40B4-BE49-F238E27FC236}">
                <a16:creationId xmlns:a16="http://schemas.microsoft.com/office/drawing/2014/main" id="{636F4C9F-E45F-2FF9-0C65-15048C01CAA7}"/>
              </a:ext>
            </a:extLst>
          </p:cNvPr>
          <p:cNvGrpSpPr/>
          <p:nvPr/>
        </p:nvGrpSpPr>
        <p:grpSpPr>
          <a:xfrm>
            <a:off x="7067125" y="2389015"/>
            <a:ext cx="1359148" cy="1240161"/>
            <a:chOff x="7104769" y="2226158"/>
            <a:chExt cx="1627828" cy="1185679"/>
          </a:xfrm>
        </p:grpSpPr>
        <p:pic>
          <p:nvPicPr>
            <p:cNvPr id="16" name="Picture 15" descr="A blue icon of a person at a podium with people behind him&#10;&#10;Description automatically generated">
              <a:extLst>
                <a:ext uri="{FF2B5EF4-FFF2-40B4-BE49-F238E27FC236}">
                  <a16:creationId xmlns:a16="http://schemas.microsoft.com/office/drawing/2014/main" id="{C8F68DF8-BD89-FC1F-9504-11136979FC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09499" y="2226158"/>
              <a:ext cx="660165" cy="660165"/>
            </a:xfrm>
            <a:prstGeom prst="rect">
              <a:avLst/>
            </a:prstGeom>
          </p:spPr>
        </p:pic>
        <p:sp>
          <p:nvSpPr>
            <p:cNvPr id="17" name="TextBox 16">
              <a:extLst>
                <a:ext uri="{FF2B5EF4-FFF2-40B4-BE49-F238E27FC236}">
                  <a16:creationId xmlns:a16="http://schemas.microsoft.com/office/drawing/2014/main" id="{8AC4FE4B-DED1-3EC4-2855-6F3FEA6B8C20}"/>
                </a:ext>
              </a:extLst>
            </p:cNvPr>
            <p:cNvSpPr txBox="1"/>
            <p:nvPr/>
          </p:nvSpPr>
          <p:spPr>
            <a:xfrm>
              <a:off x="7104769" y="2950172"/>
              <a:ext cx="1627828"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Digital Opportunity Summit</a:t>
              </a:r>
            </a:p>
          </p:txBody>
        </p:sp>
      </p:grpSp>
      <p:grpSp>
        <p:nvGrpSpPr>
          <p:cNvPr id="18" name="Group 17">
            <a:extLst>
              <a:ext uri="{FF2B5EF4-FFF2-40B4-BE49-F238E27FC236}">
                <a16:creationId xmlns:a16="http://schemas.microsoft.com/office/drawing/2014/main" id="{79DEC6EA-C5BA-041B-5B53-92A3DC62F0AB}"/>
              </a:ext>
            </a:extLst>
          </p:cNvPr>
          <p:cNvGrpSpPr/>
          <p:nvPr/>
        </p:nvGrpSpPr>
        <p:grpSpPr>
          <a:xfrm>
            <a:off x="8646291" y="2308310"/>
            <a:ext cx="1359149" cy="1401566"/>
            <a:chOff x="8352170" y="2201275"/>
            <a:chExt cx="1627828" cy="1339994"/>
          </a:xfrm>
        </p:grpSpPr>
        <p:pic>
          <p:nvPicPr>
            <p:cNvPr id="19" name="Graphic 18" descr="Clipboard with solid fill">
              <a:extLst>
                <a:ext uri="{FF2B5EF4-FFF2-40B4-BE49-F238E27FC236}">
                  <a16:creationId xmlns:a16="http://schemas.microsoft.com/office/drawing/2014/main" id="{8AF8782C-42EE-848A-98AA-0FDFE048F5B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758725" y="2201275"/>
              <a:ext cx="823095" cy="823095"/>
            </a:xfrm>
            <a:prstGeom prst="rect">
              <a:avLst/>
            </a:prstGeom>
          </p:spPr>
        </p:pic>
        <p:sp>
          <p:nvSpPr>
            <p:cNvPr id="20" name="TextBox 19">
              <a:extLst>
                <a:ext uri="{FF2B5EF4-FFF2-40B4-BE49-F238E27FC236}">
                  <a16:creationId xmlns:a16="http://schemas.microsoft.com/office/drawing/2014/main" id="{9F04E644-2C09-5E34-D832-E11A6B3E0772}"/>
                </a:ext>
              </a:extLst>
            </p:cNvPr>
            <p:cNvSpPr txBox="1"/>
            <p:nvPr/>
          </p:nvSpPr>
          <p:spPr>
            <a:xfrm>
              <a:off x="8352170" y="3079604"/>
              <a:ext cx="1627828"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Online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Surveys</a:t>
              </a:r>
            </a:p>
          </p:txBody>
        </p:sp>
      </p:grpSp>
      <p:grpSp>
        <p:nvGrpSpPr>
          <p:cNvPr id="21" name="Group 20">
            <a:extLst>
              <a:ext uri="{FF2B5EF4-FFF2-40B4-BE49-F238E27FC236}">
                <a16:creationId xmlns:a16="http://schemas.microsoft.com/office/drawing/2014/main" id="{80D5987B-1F5C-DE69-58C6-987D66D347B6}"/>
              </a:ext>
            </a:extLst>
          </p:cNvPr>
          <p:cNvGrpSpPr/>
          <p:nvPr/>
        </p:nvGrpSpPr>
        <p:grpSpPr>
          <a:xfrm>
            <a:off x="10225446" y="2334421"/>
            <a:ext cx="1545125" cy="1349349"/>
            <a:chOff x="9671421" y="2262054"/>
            <a:chExt cx="1850570" cy="1290070"/>
          </a:xfrm>
        </p:grpSpPr>
        <p:pic>
          <p:nvPicPr>
            <p:cNvPr id="22" name="Picture 21" descr="A person holding a tablet and stack of boxes&#10;&#10;Description automatically generated">
              <a:extLst>
                <a:ext uri="{FF2B5EF4-FFF2-40B4-BE49-F238E27FC236}">
                  <a16:creationId xmlns:a16="http://schemas.microsoft.com/office/drawing/2014/main" id="{1F884497-6275-D725-4DD9-837F51A9ED2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48900" y="2262054"/>
              <a:ext cx="652230" cy="652230"/>
            </a:xfrm>
            <a:prstGeom prst="rect">
              <a:avLst/>
            </a:prstGeom>
          </p:spPr>
        </p:pic>
        <p:sp>
          <p:nvSpPr>
            <p:cNvPr id="23" name="TextBox 22">
              <a:extLst>
                <a:ext uri="{FF2B5EF4-FFF2-40B4-BE49-F238E27FC236}">
                  <a16:creationId xmlns:a16="http://schemas.microsoft.com/office/drawing/2014/main" id="{8A07C331-4256-FAF3-6C43-AE1F3A218CEA}"/>
                </a:ext>
              </a:extLst>
            </p:cNvPr>
            <p:cNvSpPr txBox="1"/>
            <p:nvPr/>
          </p:nvSpPr>
          <p:spPr>
            <a:xfrm>
              <a:off x="9671421" y="3090459"/>
              <a:ext cx="1850570"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Digital Opportunity Asset Inventory</a:t>
              </a:r>
              <a:endPar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24" name="Rectangle 23">
            <a:extLst>
              <a:ext uri="{FF2B5EF4-FFF2-40B4-BE49-F238E27FC236}">
                <a16:creationId xmlns:a16="http://schemas.microsoft.com/office/drawing/2014/main" id="{D4EE7CFC-3F2A-6F20-27FD-EAC67A091C8B}"/>
              </a:ext>
            </a:extLst>
          </p:cNvPr>
          <p:cNvSpPr/>
          <p:nvPr/>
        </p:nvSpPr>
        <p:spPr>
          <a:xfrm rot="16200000">
            <a:off x="-656667" y="5207784"/>
            <a:ext cx="2484337" cy="4589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Graphik"/>
                <a:ea typeface="+mn-ea"/>
                <a:cs typeface="+mn-cs"/>
              </a:rPr>
              <a:t>Needs and Barriers</a:t>
            </a:r>
          </a:p>
        </p:txBody>
      </p:sp>
      <p:cxnSp>
        <p:nvCxnSpPr>
          <p:cNvPr id="25" name="Straight Connector 24">
            <a:extLst>
              <a:ext uri="{FF2B5EF4-FFF2-40B4-BE49-F238E27FC236}">
                <a16:creationId xmlns:a16="http://schemas.microsoft.com/office/drawing/2014/main" id="{1CEFF9BD-C24D-E542-38BD-9E24EDECE5BB}"/>
              </a:ext>
            </a:extLst>
          </p:cNvPr>
          <p:cNvCxnSpPr>
            <a:cxnSpLocks/>
          </p:cNvCxnSpPr>
          <p:nvPr/>
        </p:nvCxnSpPr>
        <p:spPr>
          <a:xfrm>
            <a:off x="1009297" y="4822436"/>
            <a:ext cx="10908238"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9ABFDB8B-8620-03FB-C6EE-ADB71BEA56EA}"/>
              </a:ext>
            </a:extLst>
          </p:cNvPr>
          <p:cNvSpPr/>
          <p:nvPr/>
        </p:nvSpPr>
        <p:spPr>
          <a:xfrm>
            <a:off x="1486876" y="4305761"/>
            <a:ext cx="1438493" cy="478687"/>
          </a:xfrm>
          <a:prstGeom prst="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Affordability</a:t>
            </a:r>
          </a:p>
        </p:txBody>
      </p:sp>
      <p:sp>
        <p:nvSpPr>
          <p:cNvPr id="27" name="Rectangle 26">
            <a:extLst>
              <a:ext uri="{FF2B5EF4-FFF2-40B4-BE49-F238E27FC236}">
                <a16:creationId xmlns:a16="http://schemas.microsoft.com/office/drawing/2014/main" id="{18893EF1-AB81-F559-2417-3DEA994070EA}"/>
              </a:ext>
            </a:extLst>
          </p:cNvPr>
          <p:cNvSpPr/>
          <p:nvPr/>
        </p:nvSpPr>
        <p:spPr>
          <a:xfrm>
            <a:off x="3119275" y="4305761"/>
            <a:ext cx="1438493" cy="478687"/>
          </a:xfrm>
          <a:prstGeom prst="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Digital Skills</a:t>
            </a:r>
          </a:p>
        </p:txBody>
      </p:sp>
      <p:sp>
        <p:nvSpPr>
          <p:cNvPr id="28" name="Rectangle 27">
            <a:extLst>
              <a:ext uri="{FF2B5EF4-FFF2-40B4-BE49-F238E27FC236}">
                <a16:creationId xmlns:a16="http://schemas.microsoft.com/office/drawing/2014/main" id="{CE085B6A-400D-A610-C88C-AED1A2437C64}"/>
              </a:ext>
            </a:extLst>
          </p:cNvPr>
          <p:cNvSpPr/>
          <p:nvPr/>
        </p:nvSpPr>
        <p:spPr>
          <a:xfrm>
            <a:off x="4751674" y="4305761"/>
            <a:ext cx="1856465" cy="478687"/>
          </a:xfrm>
          <a:prstGeom prst="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Technical Support</a:t>
            </a:r>
          </a:p>
        </p:txBody>
      </p:sp>
      <p:sp>
        <p:nvSpPr>
          <p:cNvPr id="29" name="Rectangle 28">
            <a:extLst>
              <a:ext uri="{FF2B5EF4-FFF2-40B4-BE49-F238E27FC236}">
                <a16:creationId xmlns:a16="http://schemas.microsoft.com/office/drawing/2014/main" id="{8EA0729E-A487-EE61-8CD5-B24384A625DE}"/>
              </a:ext>
            </a:extLst>
          </p:cNvPr>
          <p:cNvSpPr/>
          <p:nvPr/>
        </p:nvSpPr>
        <p:spPr>
          <a:xfrm>
            <a:off x="6802045" y="4305761"/>
            <a:ext cx="2263020" cy="478687"/>
          </a:xfrm>
          <a:prstGeom prst="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Access to Quality Devices </a:t>
            </a:r>
            <a:endParaRPr kumimoji="0" lang="en-GB"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9">
            <a:extLst>
              <a:ext uri="{FF2B5EF4-FFF2-40B4-BE49-F238E27FC236}">
                <a16:creationId xmlns:a16="http://schemas.microsoft.com/office/drawing/2014/main" id="{0F8024CA-A825-CE70-204C-1D075B176158}"/>
              </a:ext>
            </a:extLst>
          </p:cNvPr>
          <p:cNvSpPr/>
          <p:nvPr/>
        </p:nvSpPr>
        <p:spPr>
          <a:xfrm>
            <a:off x="9258971" y="4305761"/>
            <a:ext cx="2263020" cy="478687"/>
          </a:xfrm>
          <a:prstGeom prst="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Online Safety and Privacy</a:t>
            </a:r>
            <a:endParaRPr kumimoji="0" lang="en-GB"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30">
            <a:extLst>
              <a:ext uri="{FF2B5EF4-FFF2-40B4-BE49-F238E27FC236}">
                <a16:creationId xmlns:a16="http://schemas.microsoft.com/office/drawing/2014/main" id="{FE9BD146-5EB6-6567-5B0D-1A463FFAB9A1}"/>
              </a:ext>
            </a:extLst>
          </p:cNvPr>
          <p:cNvSpPr/>
          <p:nvPr/>
        </p:nvSpPr>
        <p:spPr>
          <a:xfrm>
            <a:off x="1287806" y="5089484"/>
            <a:ext cx="1782985" cy="2325562"/>
          </a:xfrm>
          <a:prstGeom prst="rect">
            <a:avLst/>
          </a:prstGeom>
          <a:noFill/>
          <a:ln w="25400" cap="flat" cmpd="sng" algn="ctr">
            <a:noFill/>
            <a:prstDash val="solid"/>
          </a:ln>
          <a:effectLst/>
        </p:spPr>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1100" b="0" i="0" u="none" strike="noStrike" kern="1200" cap="none" spc="0" normalizeH="0" baseline="0" noProof="0">
                <a:ln>
                  <a:noFill/>
                </a:ln>
                <a:solidFill>
                  <a:prstClr val="black"/>
                </a:solidFill>
                <a:effectLst/>
                <a:uLnTx/>
                <a:uFillTx/>
                <a:latin typeface="Graphik" panose="020B0503030202060203" pitchFamily="34" charset="0"/>
                <a:ea typeface="+mn-ea"/>
                <a:cs typeface="+mn-cs"/>
              </a:rPr>
              <a:t>Broadband cost was the top barrier across all covered populations and communities</a:t>
            </a:r>
            <a:endParaRPr kumimoji="0" lang="en-GB" sz="1100" b="0" i="0" u="none" strike="noStrike" kern="0" cap="none" spc="0" normalizeH="0" baseline="0" noProof="0">
              <a:ln>
                <a:noFill/>
              </a:ln>
              <a:solidFill>
                <a:srgbClr val="A100FF">
                  <a:lumMod val="60000"/>
                  <a:lumOff val="40000"/>
                </a:srgbClr>
              </a:solidFill>
              <a:effectLst/>
              <a:uLnTx/>
              <a:uFillTx/>
              <a:latin typeface="Graphik" panose="020B0503030202060203" pitchFamily="34" charset="0"/>
              <a:ea typeface="+mn-ea"/>
              <a:cs typeface="+mn-cs"/>
            </a:endParaRPr>
          </a:p>
        </p:txBody>
      </p:sp>
      <p:sp>
        <p:nvSpPr>
          <p:cNvPr id="32" name="Rectangle 31">
            <a:extLst>
              <a:ext uri="{FF2B5EF4-FFF2-40B4-BE49-F238E27FC236}">
                <a16:creationId xmlns:a16="http://schemas.microsoft.com/office/drawing/2014/main" id="{E5D15CDE-6F32-ACEA-E7EC-8C7F03768797}"/>
              </a:ext>
            </a:extLst>
          </p:cNvPr>
          <p:cNvSpPr/>
          <p:nvPr/>
        </p:nvSpPr>
        <p:spPr>
          <a:xfrm>
            <a:off x="2945557" y="5089484"/>
            <a:ext cx="1782985" cy="2325562"/>
          </a:xfrm>
          <a:prstGeom prst="rect">
            <a:avLst/>
          </a:prstGeom>
          <a:noFill/>
          <a:ln w="25400" cap="flat" cmpd="sng" algn="ctr">
            <a:noFill/>
            <a:prstDash val="solid"/>
          </a:ln>
          <a:effectLst/>
        </p:spPr>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1100" b="0" i="0" u="none" strike="noStrike" kern="1200" cap="none" spc="0" normalizeH="0" baseline="0" noProof="0">
                <a:ln>
                  <a:noFill/>
                </a:ln>
                <a:solidFill>
                  <a:prstClr val="black"/>
                </a:solidFill>
                <a:effectLst/>
                <a:uLnTx/>
                <a:uFillTx/>
                <a:latin typeface="Graphik" panose="020B0503030202060203" pitchFamily="34" charset="0"/>
                <a:ea typeface="+mn-ea"/>
                <a:cs typeface="+mn-cs"/>
              </a:rPr>
              <a:t>Key Concern for Aging individuals as well as for employment opportunities and higher education</a:t>
            </a:r>
            <a:endParaRPr kumimoji="0" lang="en-GB" sz="1100" b="0" i="0" u="none" strike="noStrike" kern="0" cap="none" spc="0" normalizeH="0" baseline="0" noProof="0">
              <a:ln>
                <a:noFill/>
              </a:ln>
              <a:solidFill>
                <a:srgbClr val="A100FF">
                  <a:lumMod val="60000"/>
                  <a:lumOff val="40000"/>
                </a:srgbClr>
              </a:solidFill>
              <a:effectLst/>
              <a:uLnTx/>
              <a:uFillTx/>
              <a:latin typeface="Graphik" panose="020B0503030202060203" pitchFamily="34" charset="0"/>
              <a:ea typeface="+mn-ea"/>
              <a:cs typeface="+mn-cs"/>
            </a:endParaRPr>
          </a:p>
        </p:txBody>
      </p:sp>
      <p:sp>
        <p:nvSpPr>
          <p:cNvPr id="33" name="Rectangle 32">
            <a:extLst>
              <a:ext uri="{FF2B5EF4-FFF2-40B4-BE49-F238E27FC236}">
                <a16:creationId xmlns:a16="http://schemas.microsoft.com/office/drawing/2014/main" id="{2DECF1EE-AE60-AA3B-5988-B7088B202B9A}"/>
              </a:ext>
            </a:extLst>
          </p:cNvPr>
          <p:cNvSpPr/>
          <p:nvPr/>
        </p:nvSpPr>
        <p:spPr>
          <a:xfrm>
            <a:off x="4714650" y="5089484"/>
            <a:ext cx="1782985" cy="2325562"/>
          </a:xfrm>
          <a:prstGeom prst="rect">
            <a:avLst/>
          </a:prstGeom>
          <a:noFill/>
          <a:ln w="25400" cap="flat" cmpd="sng" algn="ctr">
            <a:noFill/>
            <a:prstDash val="solid"/>
          </a:ln>
          <a:effectLst/>
        </p:spPr>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1100" b="0" i="0" u="none" strike="noStrike" kern="1200" cap="none" spc="0" normalizeH="0" baseline="0" noProof="0">
                <a:ln>
                  <a:noFill/>
                </a:ln>
                <a:solidFill>
                  <a:prstClr val="black"/>
                </a:solidFill>
                <a:effectLst/>
                <a:uLnTx/>
                <a:uFillTx/>
                <a:latin typeface="Graphik" panose="020B0503030202060203" pitchFamily="34" charset="0"/>
                <a:ea typeface="+mn-ea"/>
                <a:cs typeface="+mn-cs"/>
              </a:rPr>
              <a:t>Lack of resources around troubleshooting, technical repairs, and maintenance services</a:t>
            </a:r>
            <a:endParaRPr kumimoji="0" lang="en-GB" sz="1100" b="0" i="0" u="none" strike="noStrike" kern="0" cap="none" spc="0" normalizeH="0" baseline="0" noProof="0">
              <a:ln>
                <a:noFill/>
              </a:ln>
              <a:solidFill>
                <a:srgbClr val="A100FF">
                  <a:lumMod val="60000"/>
                  <a:lumOff val="40000"/>
                </a:srgbClr>
              </a:solidFill>
              <a:effectLst/>
              <a:uLnTx/>
              <a:uFillTx/>
              <a:latin typeface="Graphik" panose="020B0503030202060203" pitchFamily="34" charset="0"/>
              <a:ea typeface="+mn-ea"/>
              <a:cs typeface="+mn-cs"/>
            </a:endParaRPr>
          </a:p>
        </p:txBody>
      </p:sp>
      <p:sp>
        <p:nvSpPr>
          <p:cNvPr id="34" name="Rectangle 33">
            <a:extLst>
              <a:ext uri="{FF2B5EF4-FFF2-40B4-BE49-F238E27FC236}">
                <a16:creationId xmlns:a16="http://schemas.microsoft.com/office/drawing/2014/main" id="{32A64A26-9906-63D7-21E3-9F8FB6367B39}"/>
              </a:ext>
            </a:extLst>
          </p:cNvPr>
          <p:cNvSpPr/>
          <p:nvPr/>
        </p:nvSpPr>
        <p:spPr>
          <a:xfrm>
            <a:off x="6872967" y="5000584"/>
            <a:ext cx="1782985" cy="2325562"/>
          </a:xfrm>
          <a:prstGeom prst="rect">
            <a:avLst/>
          </a:prstGeom>
          <a:noFill/>
          <a:ln w="25400" cap="flat" cmpd="sng" algn="ctr">
            <a:noFill/>
            <a:prstDash val="solid"/>
          </a:ln>
          <a:effectLst/>
        </p:spPr>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1100" b="0" i="0" u="none" strike="noStrike" kern="1200" cap="none" spc="0" normalizeH="0" baseline="0" noProof="0">
                <a:ln>
                  <a:noFill/>
                </a:ln>
                <a:solidFill>
                  <a:prstClr val="black"/>
                </a:solidFill>
                <a:effectLst/>
                <a:uLnTx/>
                <a:uFillTx/>
                <a:latin typeface="Graphik" panose="020B0503030202060203" pitchFamily="34" charset="0"/>
                <a:ea typeface="+mn-ea"/>
                <a:cs typeface="+mn-cs"/>
              </a:rPr>
              <a:t>Most Tennesseans have a smartphone, but many lack access to a device that enable remote working, online education etc.</a:t>
            </a:r>
            <a:endParaRPr kumimoji="0" lang="en-GB" sz="1100" b="0" i="0" u="none" strike="noStrike" kern="0" cap="none" spc="0" normalizeH="0" baseline="0" noProof="0">
              <a:ln>
                <a:noFill/>
              </a:ln>
              <a:solidFill>
                <a:srgbClr val="A100FF">
                  <a:lumMod val="60000"/>
                  <a:lumOff val="40000"/>
                </a:srgbClr>
              </a:solidFill>
              <a:effectLst/>
              <a:uLnTx/>
              <a:uFillTx/>
              <a:latin typeface="Graphik" panose="020B0503030202060203" pitchFamily="34" charset="0"/>
              <a:ea typeface="+mn-ea"/>
              <a:cs typeface="+mn-cs"/>
            </a:endParaRPr>
          </a:p>
        </p:txBody>
      </p:sp>
      <p:sp>
        <p:nvSpPr>
          <p:cNvPr id="35" name="Rectangle 34">
            <a:extLst>
              <a:ext uri="{FF2B5EF4-FFF2-40B4-BE49-F238E27FC236}">
                <a16:creationId xmlns:a16="http://schemas.microsoft.com/office/drawing/2014/main" id="{054F13FF-5BA2-E2AD-D1B7-5C62E3FA7D7D}"/>
              </a:ext>
            </a:extLst>
          </p:cNvPr>
          <p:cNvSpPr/>
          <p:nvPr/>
        </p:nvSpPr>
        <p:spPr>
          <a:xfrm>
            <a:off x="9258971" y="5000584"/>
            <a:ext cx="2171029" cy="2325562"/>
          </a:xfrm>
          <a:prstGeom prst="rect">
            <a:avLst/>
          </a:prstGeom>
          <a:noFill/>
          <a:ln w="25400" cap="flat" cmpd="sng" algn="ctr">
            <a:noFill/>
            <a:prstDash val="solid"/>
          </a:ln>
          <a:effectLst/>
        </p:spPr>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1100" b="0" i="0" u="none" strike="noStrike" kern="1200" cap="none" spc="0" normalizeH="0" baseline="0" noProof="0">
                <a:ln>
                  <a:noFill/>
                </a:ln>
                <a:solidFill>
                  <a:prstClr val="black"/>
                </a:solidFill>
                <a:effectLst/>
                <a:uLnTx/>
                <a:uFillTx/>
                <a:latin typeface="Graphik" panose="020B0503030202060203" pitchFamily="34" charset="0"/>
                <a:ea typeface="+mn-ea"/>
                <a:cs typeface="+mn-cs"/>
              </a:rPr>
              <a:t>Tennesseans expressed concerns for the safety of both children and aging individuals utilizing the Internet with a strong correlation to digital skills</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endParaRPr kumimoji="0" lang="en-GB" sz="1100" b="0" i="0" u="none" strike="noStrike" kern="0" cap="none" spc="0" normalizeH="0" baseline="0" noProof="0">
              <a:ln>
                <a:noFill/>
              </a:ln>
              <a:solidFill>
                <a:srgbClr val="A100FF">
                  <a:lumMod val="60000"/>
                  <a:lumOff val="40000"/>
                </a:srgbClr>
              </a:solidFill>
              <a:effectLst/>
              <a:uLnTx/>
              <a:uFillTx/>
              <a:latin typeface="Graphik" panose="020B0503030202060203" pitchFamily="34" charset="0"/>
              <a:ea typeface="+mn-ea"/>
              <a:cs typeface="+mn-cs"/>
            </a:endParaRPr>
          </a:p>
        </p:txBody>
      </p:sp>
    </p:spTree>
    <p:extLst>
      <p:ext uri="{BB962C8B-B14F-4D97-AF65-F5344CB8AC3E}">
        <p14:creationId xmlns:p14="http://schemas.microsoft.com/office/powerpoint/2010/main" val="2231722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72DB-1770-4B08-8FAD-6EC8F278D491}"/>
              </a:ext>
            </a:extLst>
          </p:cNvPr>
          <p:cNvSpPr>
            <a:spLocks noGrp="1"/>
          </p:cNvSpPr>
          <p:nvPr>
            <p:ph type="title"/>
          </p:nvPr>
        </p:nvSpPr>
        <p:spPr/>
        <p:txBody>
          <a:bodyPr>
            <a:normAutofit/>
          </a:bodyPr>
          <a:lstStyle/>
          <a:p>
            <a:r>
              <a:rPr lang="en-US">
                <a:latin typeface="Open Sans"/>
                <a:ea typeface="Open Sans"/>
                <a:cs typeface="Open Sans"/>
              </a:rPr>
              <a:t>TNECD’s Digital Opportunity Efforts to Date</a:t>
            </a:r>
          </a:p>
        </p:txBody>
      </p:sp>
      <p:sp>
        <p:nvSpPr>
          <p:cNvPr id="58" name="TextBox 57">
            <a:extLst>
              <a:ext uri="{FF2B5EF4-FFF2-40B4-BE49-F238E27FC236}">
                <a16:creationId xmlns:a16="http://schemas.microsoft.com/office/drawing/2014/main" id="{EAFDA871-7D7E-1B70-A349-95190F91B988}"/>
              </a:ext>
            </a:extLst>
          </p:cNvPr>
          <p:cNvSpPr txBox="1"/>
          <p:nvPr/>
        </p:nvSpPr>
        <p:spPr>
          <a:xfrm>
            <a:off x="381002" y="1794587"/>
            <a:ext cx="11602451" cy="425757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800" b="1" i="0" u="none" strike="noStrike" kern="1200" cap="none" spc="0" normalizeH="0" baseline="0" noProof="0">
                <a:ln>
                  <a:noFill/>
                </a:ln>
                <a:solidFill>
                  <a:srgbClr val="FF0F00"/>
                </a:solidFill>
                <a:effectLst/>
                <a:uLnTx/>
                <a:uFillTx/>
                <a:latin typeface="Open Sans Light"/>
                <a:ea typeface="Open Sans"/>
                <a:cs typeface="Open Sans"/>
              </a:rPr>
              <a:t>DO Initiatives to Date</a:t>
            </a:r>
            <a:endParaRPr lang="en-US" sz="1800" b="1" i="0" u="none" strike="noStrike" kern="1200" cap="none" spc="0" normalizeH="0" baseline="0" noProof="0">
              <a:ln>
                <a:noFill/>
              </a:ln>
              <a:solidFill>
                <a:srgbClr val="FF0F00"/>
              </a:solidFill>
              <a:effectLst/>
              <a:uLnTx/>
              <a:uFillTx/>
              <a:latin typeface="Open Sans Light"/>
              <a:ea typeface="Open Sans"/>
              <a:cs typeface="Open Sans"/>
            </a:endParaRPr>
          </a:p>
          <a:p>
            <a:pPr>
              <a:spcAft>
                <a:spcPts val="700"/>
              </a:spcAft>
              <a:defRPr/>
            </a:pPr>
            <a:r>
              <a:rPr kumimoji="0" lang="en-US" sz="1400" b="0" i="0" u="none" strike="noStrike" kern="1200" cap="none" spc="0" normalizeH="0" baseline="0" noProof="0">
                <a:ln>
                  <a:noFill/>
                </a:ln>
                <a:solidFill>
                  <a:srgbClr val="666666"/>
                </a:solidFill>
                <a:effectLst/>
                <a:uLnTx/>
                <a:uFillTx/>
                <a:latin typeface="Open Sans Light"/>
                <a:ea typeface="Open Sans"/>
                <a:cs typeface="Open Sans"/>
              </a:rPr>
              <a:t>Through ARPA dollars, launched:</a:t>
            </a:r>
            <a:r>
              <a:rPr lang="en-US" sz="1400">
                <a:solidFill>
                  <a:srgbClr val="666666"/>
                </a:solidFill>
                <a:latin typeface="Open Sans Light"/>
                <a:ea typeface="Open Sans"/>
                <a:cs typeface="Open Sans"/>
              </a:rPr>
              <a:t> </a:t>
            </a:r>
            <a:endParaRPr lang="en-US" sz="1400" b="0" i="0" u="none" strike="noStrike" kern="1200" cap="none" spc="0" normalizeH="0" baseline="0" noProof="0">
              <a:ln>
                <a:noFill/>
              </a:ln>
              <a:solidFill>
                <a:srgbClr val="666666"/>
              </a:solidFill>
              <a:effectLst/>
              <a:uLnTx/>
              <a:uFillTx/>
              <a:latin typeface="Open Sans Light"/>
              <a:ea typeface="Open Sans" panose="020B0606030504020204" pitchFamily="34" charset="0"/>
              <a:cs typeface="Open Sans" panose="020B0606030504020204" pitchFamily="34" charset="0"/>
            </a:endParaRPr>
          </a:p>
          <a:p>
            <a:pPr marL="457200" marR="0" lvl="2" indent="-285750" algn="l" defTabSz="914400"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666666"/>
                </a:solidFill>
                <a:effectLst/>
                <a:uLnTx/>
                <a:uFillTx/>
                <a:latin typeface="Open Sans Light"/>
                <a:ea typeface="Open Sans"/>
                <a:cs typeface="Open Sans"/>
              </a:rPr>
              <a:t>Digital Skills, Education, and Workforce Development (DSEW)</a:t>
            </a:r>
            <a:r>
              <a:rPr kumimoji="0" lang="en-US" sz="1600" b="0" i="0" u="none" strike="noStrike" kern="1200" cap="none" spc="0" normalizeH="0" baseline="0" noProof="0">
                <a:ln>
                  <a:noFill/>
                </a:ln>
                <a:solidFill>
                  <a:srgbClr val="666666"/>
                </a:solidFill>
                <a:effectLst/>
                <a:uLnTx/>
                <a:uFillTx/>
                <a:latin typeface="Open Sans Light"/>
                <a:ea typeface="Open Sans"/>
                <a:cs typeface="Open Sans"/>
              </a:rPr>
              <a:t> – in process of distributing $38M across digital skills, education, and workforce development </a:t>
            </a:r>
            <a:endParaRPr lang="en-US" sz="1600" b="0" i="0" u="none" strike="noStrike" kern="1200" cap="none" spc="0" normalizeH="0" baseline="0" noProof="0">
              <a:ln>
                <a:noFill/>
              </a:ln>
              <a:solidFill>
                <a:srgbClr val="666666"/>
              </a:solidFill>
              <a:effectLst/>
              <a:uLnTx/>
              <a:uFillTx/>
              <a:latin typeface="Open Sans Light"/>
              <a:ea typeface="Open Sans"/>
              <a:cs typeface="Open Sans"/>
            </a:endParaRPr>
          </a:p>
          <a:p>
            <a:pPr marL="457200" marR="0" lvl="2" indent="0" algn="l" defTabSz="914400" rtl="0" eaLnBrk="1" fontAlgn="auto" latinLnBrk="0" hangingPunct="1">
              <a:lnSpc>
                <a:spcPct val="100000"/>
              </a:lnSpc>
              <a:spcBef>
                <a:spcPts val="0"/>
              </a:spcBef>
              <a:spcAft>
                <a:spcPts val="700"/>
              </a:spcAft>
              <a:buClrTx/>
              <a:buSzTx/>
              <a:buFontTx/>
              <a:buNone/>
              <a:tabLst/>
              <a:defRPr/>
            </a:pPr>
            <a:endParaRPr lang="en-US" sz="1600" b="0" i="0" u="none" strike="noStrike" kern="1200" cap="none" spc="0" normalizeH="0" baseline="0" noProof="0">
              <a:ln>
                <a:noFill/>
              </a:ln>
              <a:solidFill>
                <a:srgbClr val="666666"/>
              </a:solidFill>
              <a:effectLst/>
              <a:uLnTx/>
              <a:uFillTx/>
              <a:latin typeface="Open Sans Light"/>
              <a:ea typeface="Open Sans" panose="020B0606030504020204" pitchFamily="34" charset="0"/>
              <a:cs typeface="Open Sans" panose="020B0606030504020204" pitchFamily="34" charset="0"/>
            </a:endParaRPr>
          </a:p>
          <a:p>
            <a:pPr marL="457200" marR="0" lvl="2" indent="-285750" algn="l" defTabSz="914400"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666666"/>
                </a:solidFill>
                <a:effectLst/>
                <a:uLnTx/>
                <a:uFillTx/>
                <a:latin typeface="Open Sans Light"/>
                <a:ea typeface="Open Sans"/>
                <a:cs typeface="Open Sans"/>
              </a:rPr>
              <a:t>Connected Community Facilities (CCF) </a:t>
            </a:r>
            <a:r>
              <a:rPr kumimoji="0" lang="en-US" sz="1600" b="0" i="0" u="none" strike="noStrike" kern="1200" cap="none" spc="0" normalizeH="0" baseline="0" noProof="0">
                <a:ln>
                  <a:noFill/>
                </a:ln>
                <a:solidFill>
                  <a:srgbClr val="666666"/>
                </a:solidFill>
                <a:effectLst/>
                <a:uLnTx/>
                <a:uFillTx/>
                <a:latin typeface="Open Sans Light"/>
                <a:ea typeface="Open Sans"/>
                <a:cs typeface="Open Sans"/>
              </a:rPr>
              <a:t>– in process of enabling digital workforce development, virtual health monitoring, virtual education, and broadband access through construction or rehabilitation of a building</a:t>
            </a:r>
            <a:endParaRPr lang="en-US" sz="1600" b="0" i="0" u="none" strike="noStrike" kern="1200" cap="none" spc="0" normalizeH="0" baseline="0" noProof="0">
              <a:ln>
                <a:noFill/>
              </a:ln>
              <a:solidFill>
                <a:srgbClr val="666666"/>
              </a:solidFill>
              <a:effectLst/>
              <a:uLnTx/>
              <a:uFillTx/>
              <a:latin typeface="Open Sans Light"/>
              <a:ea typeface="Open Sans"/>
              <a:cs typeface="Open Sans"/>
            </a:endParaRPr>
          </a:p>
          <a:p>
            <a:pPr marL="457200" marR="0" lvl="2" indent="-285750" algn="l" defTabSz="914400" rtl="0" eaLnBrk="1" fontAlgn="auto" latinLnBrk="0" hangingPunct="1">
              <a:lnSpc>
                <a:spcPct val="100000"/>
              </a:lnSpc>
              <a:spcBef>
                <a:spcPts val="0"/>
              </a:spcBef>
              <a:spcAft>
                <a:spcPts val="700"/>
              </a:spcAft>
              <a:buClrTx/>
              <a:buSzTx/>
              <a:buFont typeface="Arial" panose="020B0604020202020204" pitchFamily="34" charset="0"/>
              <a:buChar char="•"/>
              <a:tabLst/>
              <a:defRPr/>
            </a:pPr>
            <a:endParaRPr lang="en-US" sz="1600" b="0" i="0" u="none" strike="noStrike" kern="1200" cap="none" spc="0" normalizeH="0" baseline="0" noProof="0">
              <a:ln>
                <a:noFill/>
              </a:ln>
              <a:solidFill>
                <a:srgbClr val="666666"/>
              </a:solidFill>
              <a:effectLst/>
              <a:uLnTx/>
              <a:uFillTx/>
              <a:latin typeface="Open Sans Light"/>
              <a:ea typeface="Open Sans" panose="020B0606030504020204" pitchFamily="34" charset="0"/>
              <a:cs typeface="Open Sans" panose="020B0606030504020204" pitchFamily="34" charset="0"/>
            </a:endParaRPr>
          </a:p>
          <a:p>
            <a:pPr marL="457200" marR="0" lvl="2" indent="-285750" algn="l" defTabSz="914400"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666666"/>
                </a:solidFill>
                <a:effectLst/>
                <a:uLnTx/>
                <a:uFillTx/>
                <a:latin typeface="Open Sans Light"/>
                <a:ea typeface="Open Sans"/>
                <a:cs typeface="Open Sans"/>
              </a:rPr>
              <a:t>Broadband Ready Communities (BRC)</a:t>
            </a:r>
            <a:r>
              <a:rPr kumimoji="0" lang="en-US" sz="1600" b="0" i="0" u="none" strike="noStrike" kern="1200" cap="none" spc="0" normalizeH="0" baseline="0" noProof="0">
                <a:ln>
                  <a:noFill/>
                </a:ln>
                <a:solidFill>
                  <a:srgbClr val="666666"/>
                </a:solidFill>
                <a:effectLst/>
                <a:uLnTx/>
                <a:uFillTx/>
                <a:latin typeface="Open Sans Light"/>
                <a:ea typeface="Open Sans"/>
                <a:cs typeface="Open Sans"/>
              </a:rPr>
              <a:t> – $10 million distributed to non-competitive grant for county and local governments to secure up to $100,000 for broadband adoption activities</a:t>
            </a:r>
            <a:endParaRPr lang="en-US" sz="1600" b="0" i="0" u="none" strike="noStrike" kern="1200" cap="none" spc="0" normalizeH="0" baseline="0" noProof="0">
              <a:ln>
                <a:noFill/>
              </a:ln>
              <a:solidFill>
                <a:srgbClr val="666666"/>
              </a:solidFill>
              <a:effectLst/>
              <a:uLnTx/>
              <a:uFillTx/>
              <a:latin typeface="Open Sans Light"/>
              <a:ea typeface="Open Sans"/>
              <a:cs typeface="Open Sans"/>
            </a:endParaRPr>
          </a:p>
          <a:p>
            <a:pPr marL="457200" marR="0" lvl="2" indent="0" algn="l" defTabSz="914400" rtl="0" eaLnBrk="1" fontAlgn="auto" latinLnBrk="0" hangingPunct="1">
              <a:lnSpc>
                <a:spcPct val="100000"/>
              </a:lnSpc>
              <a:spcBef>
                <a:spcPts val="0"/>
              </a:spcBef>
              <a:spcAft>
                <a:spcPts val="700"/>
              </a:spcAft>
              <a:buClrTx/>
              <a:buSzTx/>
              <a:buFontTx/>
              <a:buNone/>
              <a:tabLst/>
              <a:defRPr/>
            </a:pPr>
            <a:endParaRPr lang="en-US" sz="1600" b="0" i="0" u="none" strike="noStrike" kern="1200" cap="none" spc="0" normalizeH="0" baseline="0" noProof="0">
              <a:ln>
                <a:noFill/>
              </a:ln>
              <a:solidFill>
                <a:srgbClr val="666666"/>
              </a:solidFill>
              <a:effectLst/>
              <a:uLnTx/>
              <a:uFillTx/>
              <a:latin typeface="Open Sans Light"/>
              <a:ea typeface="Open Sans" panose="020B0606030504020204" pitchFamily="34" charset="0"/>
              <a:cs typeface="Open Sans" panose="020B0606030504020204" pitchFamily="34" charset="0"/>
            </a:endParaRPr>
          </a:p>
          <a:p>
            <a:pPr marL="457200" lvl="2" indent="-285750">
              <a:spcAft>
                <a:spcPts val="700"/>
              </a:spcAft>
              <a:buFont typeface="Arial" panose="020B0604020202020204" pitchFamily="34" charset="0"/>
              <a:buChar char="•"/>
              <a:defRPr/>
            </a:pPr>
            <a:r>
              <a:rPr kumimoji="0" lang="en-US" sz="1600" b="1" i="0" u="none" strike="noStrike" kern="1200" cap="none" spc="0" normalizeH="0" baseline="0" noProof="0">
                <a:ln>
                  <a:noFill/>
                </a:ln>
                <a:solidFill>
                  <a:srgbClr val="666666"/>
                </a:solidFill>
                <a:effectLst/>
                <a:uLnTx/>
                <a:uFillTx/>
                <a:latin typeface="Open Sans Light"/>
                <a:ea typeface="Open Sans"/>
                <a:cs typeface="Open Sans"/>
              </a:rPr>
              <a:t>Tennessee College of Applied Technology (TCAT)</a:t>
            </a:r>
            <a:r>
              <a:rPr lang="en-US" sz="1600">
                <a:solidFill>
                  <a:srgbClr val="666666"/>
                </a:solidFill>
                <a:latin typeface="Open Sans Light"/>
                <a:ea typeface="Open Sans"/>
                <a:cs typeface="Open Sans"/>
              </a:rPr>
              <a:t> </a:t>
            </a:r>
            <a:r>
              <a:rPr kumimoji="0" lang="en-US" sz="1600" b="0" i="0" u="none" strike="noStrike" kern="1200" cap="none" spc="0" normalizeH="0" baseline="0" noProof="0">
                <a:ln>
                  <a:noFill/>
                </a:ln>
                <a:solidFill>
                  <a:srgbClr val="666666"/>
                </a:solidFill>
                <a:effectLst/>
                <a:uLnTx/>
                <a:uFillTx/>
                <a:latin typeface="Open Sans Light"/>
                <a:ea typeface="Open Sans"/>
                <a:cs typeface="Open Sans"/>
              </a:rPr>
              <a:t> - $5 million across 5 adult educational institutions offering the Telecommunications Electronics Technician Diploma to produce the well-trained and diverse telecommunications workforce</a:t>
            </a:r>
            <a:endParaRPr kumimoji="0" lang="en-US" sz="1600" b="1" i="0" u="none" strike="noStrike" kern="1200" cap="none" spc="0" normalizeH="0" baseline="0" noProof="0">
              <a:ln>
                <a:noFill/>
              </a:ln>
              <a:solidFill>
                <a:srgbClr val="1B365D"/>
              </a:solidFill>
              <a:effectLst/>
              <a:uLnTx/>
              <a:uFillTx/>
              <a:latin typeface="Open Sans Light"/>
              <a:ea typeface="Open Sans"/>
              <a:cs typeface="Open Sans"/>
            </a:endParaRPr>
          </a:p>
        </p:txBody>
      </p:sp>
      <p:sp>
        <p:nvSpPr>
          <p:cNvPr id="11" name="TextBox 10">
            <a:extLst>
              <a:ext uri="{FF2B5EF4-FFF2-40B4-BE49-F238E27FC236}">
                <a16:creationId xmlns:a16="http://schemas.microsoft.com/office/drawing/2014/main" id="{C2440353-A6CE-0052-0E1A-EA73354A5A04}"/>
              </a:ext>
            </a:extLst>
          </p:cNvPr>
          <p:cNvSpPr txBox="1"/>
          <p:nvPr/>
        </p:nvSpPr>
        <p:spPr>
          <a:xfrm>
            <a:off x="381002" y="1310333"/>
            <a:ext cx="1087702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Using</a:t>
            </a:r>
            <a:r>
              <a:rPr kumimoji="0" lang="en-US" sz="1600" b="1"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600" b="1"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funds tactfully to maximize impact and intentionally advance covered populations</a:t>
            </a:r>
          </a:p>
        </p:txBody>
      </p:sp>
    </p:spTree>
    <p:extLst>
      <p:ext uri="{BB962C8B-B14F-4D97-AF65-F5344CB8AC3E}">
        <p14:creationId xmlns:p14="http://schemas.microsoft.com/office/powerpoint/2010/main" val="2633254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50F114F-AFE4-25A9-EDDA-42488CC3FB52}"/>
              </a:ext>
            </a:extLst>
          </p:cNvPr>
          <p:cNvSpPr>
            <a:spLocks noGrp="1"/>
          </p:cNvSpPr>
          <p:nvPr>
            <p:ph type="title"/>
          </p:nvPr>
        </p:nvSpPr>
        <p:spPr>
          <a:xfrm>
            <a:off x="381002" y="558225"/>
            <a:ext cx="11446434" cy="584775"/>
          </a:xfrm>
        </p:spPr>
        <p:txBody>
          <a:bodyPr/>
          <a:lstStyle/>
          <a:p>
            <a:r>
              <a:rPr lang="en-US">
                <a:latin typeface="Open Sans Semibold"/>
                <a:ea typeface="Open Sans Semibold"/>
                <a:cs typeface="Open Sans Semibold"/>
              </a:rPr>
              <a:t>Main CCF Goals</a:t>
            </a:r>
            <a:endParaRPr lang="en-US"/>
          </a:p>
        </p:txBody>
      </p:sp>
      <p:sp>
        <p:nvSpPr>
          <p:cNvPr id="12" name="Text Placeholder 2">
            <a:extLst>
              <a:ext uri="{FF2B5EF4-FFF2-40B4-BE49-F238E27FC236}">
                <a16:creationId xmlns:a16="http://schemas.microsoft.com/office/drawing/2014/main" id="{CCA21D1D-F29D-3FD8-9844-95B2DAF49A4E}"/>
              </a:ext>
            </a:extLst>
          </p:cNvPr>
          <p:cNvSpPr>
            <a:spLocks noGrp="1"/>
          </p:cNvSpPr>
          <p:nvPr>
            <p:ph type="body" sz="quarter" idx="21"/>
          </p:nvPr>
        </p:nvSpPr>
        <p:spPr>
          <a:xfrm>
            <a:off x="381002" y="302502"/>
            <a:ext cx="11446436" cy="242887"/>
          </a:xfrm>
        </p:spPr>
        <p:txBody>
          <a:body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PROGRAM OVERVIEW</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Content Placeholder 1">
            <a:extLst>
              <a:ext uri="{FF2B5EF4-FFF2-40B4-BE49-F238E27FC236}">
                <a16:creationId xmlns:a16="http://schemas.microsoft.com/office/drawing/2014/main" id="{04155FB1-6374-F608-FA33-29BA2A6AF0EF}"/>
              </a:ext>
            </a:extLst>
          </p:cNvPr>
          <p:cNvSpPr>
            <a:spLocks noGrp="1"/>
          </p:cNvSpPr>
          <p:nvPr>
            <p:ph sz="quarter" idx="18"/>
          </p:nvPr>
        </p:nvSpPr>
        <p:spPr>
          <a:xfrm>
            <a:off x="1983592" y="1711538"/>
            <a:ext cx="8340563" cy="631939"/>
          </a:xfrm>
        </p:spPr>
        <p:txBody>
          <a:bodyPr vert="horz" lIns="91440" tIns="45720" rIns="91440" bIns="45720" numCol="1" spcCol="274320" rtlCol="0" anchor="t">
            <a:noAutofit/>
          </a:bodyPr>
          <a:lstStyle/>
          <a:p>
            <a:pPr marL="0" indent="0" algn="ctr">
              <a:buNone/>
            </a:pPr>
            <a:endParaRPr lang="en-US" sz="3200" b="1">
              <a:solidFill>
                <a:schemeClr val="tx2"/>
              </a:solidFill>
              <a:latin typeface="Open Sans" panose="020B0606030504020204" pitchFamily="34" charset="0"/>
              <a:ea typeface="Open Sans" panose="020B0606030504020204" pitchFamily="34" charset="0"/>
              <a:cs typeface="Open Sans" panose="020B0606030504020204" pitchFamily="34" charset="0"/>
            </a:endParaRPr>
          </a:p>
          <a:p>
            <a:pPr marL="0" indent="0" algn="ctr">
              <a:buNone/>
            </a:pPr>
            <a:r>
              <a:rPr lang="en-US" sz="3200" b="1">
                <a:solidFill>
                  <a:schemeClr val="tx2"/>
                </a:solidFill>
                <a:effectLst/>
                <a:latin typeface="Open Sans"/>
                <a:ea typeface="Open Sans"/>
                <a:cs typeface="Open Sans"/>
              </a:rPr>
              <a:t>The goal is to </a:t>
            </a:r>
            <a:r>
              <a:rPr lang="en-US" sz="3200" b="1" u="sng">
                <a:solidFill>
                  <a:schemeClr val="tx2"/>
                </a:solidFill>
                <a:effectLst/>
                <a:latin typeface="Open Sans"/>
                <a:ea typeface="Open Sans"/>
                <a:cs typeface="Open Sans"/>
              </a:rPr>
              <a:t>create places</a:t>
            </a:r>
            <a:r>
              <a:rPr lang="en-US" sz="3200" b="1">
                <a:solidFill>
                  <a:schemeClr val="tx2"/>
                </a:solidFill>
                <a:effectLst/>
                <a:latin typeface="Open Sans"/>
                <a:ea typeface="Open Sans"/>
                <a:cs typeface="Open Sans"/>
              </a:rPr>
              <a:t> where people can access digital resources for </a:t>
            </a:r>
            <a:r>
              <a:rPr lang="en-US" sz="3200" b="1" u="sng">
                <a:solidFill>
                  <a:schemeClr val="tx2"/>
                </a:solidFill>
                <a:effectLst/>
                <a:latin typeface="Open Sans"/>
                <a:ea typeface="Open Sans"/>
                <a:cs typeface="Open Sans"/>
              </a:rPr>
              <a:t>work</a:t>
            </a:r>
            <a:r>
              <a:rPr lang="en-US" sz="3200" b="1">
                <a:solidFill>
                  <a:schemeClr val="tx2"/>
                </a:solidFill>
                <a:effectLst/>
                <a:latin typeface="Open Sans"/>
                <a:ea typeface="Open Sans"/>
                <a:cs typeface="Open Sans"/>
              </a:rPr>
              <a:t>, </a:t>
            </a:r>
            <a:r>
              <a:rPr lang="en-US" sz="3200" b="1" u="sng">
                <a:solidFill>
                  <a:schemeClr val="tx2"/>
                </a:solidFill>
                <a:effectLst/>
                <a:latin typeface="Open Sans"/>
                <a:ea typeface="Open Sans"/>
                <a:cs typeface="Open Sans"/>
              </a:rPr>
              <a:t>health</a:t>
            </a:r>
            <a:r>
              <a:rPr lang="en-US" sz="3200" b="1">
                <a:solidFill>
                  <a:schemeClr val="tx2"/>
                </a:solidFill>
                <a:effectLst/>
                <a:latin typeface="Open Sans"/>
                <a:ea typeface="Open Sans"/>
                <a:cs typeface="Open Sans"/>
              </a:rPr>
              <a:t>, and </a:t>
            </a:r>
            <a:r>
              <a:rPr lang="en-US" sz="3200" b="1" u="sng">
                <a:solidFill>
                  <a:schemeClr val="tx2"/>
                </a:solidFill>
                <a:effectLst/>
                <a:latin typeface="Open Sans"/>
                <a:ea typeface="Open Sans"/>
                <a:cs typeface="Open Sans"/>
              </a:rPr>
              <a:t>education</a:t>
            </a:r>
            <a:r>
              <a:rPr lang="en-US" sz="3200" b="1">
                <a:solidFill>
                  <a:schemeClr val="tx2"/>
                </a:solidFill>
                <a:effectLst/>
                <a:latin typeface="Open Sans"/>
                <a:ea typeface="Open Sans"/>
                <a:cs typeface="Open Sans"/>
              </a:rPr>
              <a:t> in one location.</a:t>
            </a:r>
            <a:r>
              <a:rPr lang="en-US" sz="3200" b="1">
                <a:solidFill>
                  <a:schemeClr val="tx2"/>
                </a:solidFill>
                <a:latin typeface="Open Sans"/>
                <a:ea typeface="Open Sans"/>
                <a:cs typeface="Open Sans"/>
              </a:rPr>
              <a:t> </a:t>
            </a:r>
            <a:endParaRPr lang="en-US" sz="3200" b="1">
              <a:solidFill>
                <a:schemeClr val="tx2"/>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a:p>
        </p:txBody>
      </p:sp>
    </p:spTree>
    <p:extLst>
      <p:ext uri="{BB962C8B-B14F-4D97-AF65-F5344CB8AC3E}">
        <p14:creationId xmlns:p14="http://schemas.microsoft.com/office/powerpoint/2010/main" val="1483859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5BCC76F-860B-6D3D-4160-BFDD44C87B35}"/>
              </a:ext>
            </a:extLst>
          </p:cNvPr>
          <p:cNvGraphicFramePr>
            <a:graphicFrameLocks/>
          </p:cNvGraphicFramePr>
          <p:nvPr>
            <p:extLst>
              <p:ext uri="{D42A27DB-BD31-4B8C-83A1-F6EECF244321}">
                <p14:modId xmlns:p14="http://schemas.microsoft.com/office/powerpoint/2010/main" val="257604476"/>
              </p:ext>
            </p:extLst>
          </p:nvPr>
        </p:nvGraphicFramePr>
        <p:xfrm>
          <a:off x="467023" y="4683169"/>
          <a:ext cx="11156224" cy="1093985"/>
        </p:xfrm>
        <a:graphic>
          <a:graphicData uri="http://schemas.openxmlformats.org/drawingml/2006/table">
            <a:tbl>
              <a:tblPr firstRow="1">
                <a:tableStyleId>{9DCAF9ED-07DC-4A11-8D7F-57B35C25682E}</a:tableStyleId>
              </a:tblPr>
              <a:tblGrid>
                <a:gridCol w="2131595">
                  <a:extLst>
                    <a:ext uri="{9D8B030D-6E8A-4147-A177-3AD203B41FA5}">
                      <a16:colId xmlns:a16="http://schemas.microsoft.com/office/drawing/2014/main" val="1564332301"/>
                    </a:ext>
                  </a:extLst>
                </a:gridCol>
                <a:gridCol w="2131595">
                  <a:extLst>
                    <a:ext uri="{9D8B030D-6E8A-4147-A177-3AD203B41FA5}">
                      <a16:colId xmlns:a16="http://schemas.microsoft.com/office/drawing/2014/main" val="2890813476"/>
                    </a:ext>
                  </a:extLst>
                </a:gridCol>
                <a:gridCol w="2131595">
                  <a:extLst>
                    <a:ext uri="{9D8B030D-6E8A-4147-A177-3AD203B41FA5}">
                      <a16:colId xmlns:a16="http://schemas.microsoft.com/office/drawing/2014/main" val="922705089"/>
                    </a:ext>
                  </a:extLst>
                </a:gridCol>
                <a:gridCol w="4761439">
                  <a:extLst>
                    <a:ext uri="{9D8B030D-6E8A-4147-A177-3AD203B41FA5}">
                      <a16:colId xmlns:a16="http://schemas.microsoft.com/office/drawing/2014/main" val="1007190419"/>
                    </a:ext>
                  </a:extLst>
                </a:gridCol>
              </a:tblGrid>
              <a:tr h="341871">
                <a:tc>
                  <a:txBody>
                    <a:bodyPr/>
                    <a:lstStyle/>
                    <a:p>
                      <a:r>
                        <a:rPr lang="en-US" sz="1600" b="1" i="0" cap="none" baseline="0">
                          <a:solidFill>
                            <a:schemeClr val="tx2"/>
                          </a:solidFill>
                          <a:latin typeface="Open Sans Semibold"/>
                          <a:ea typeface="Open Sans Semibold"/>
                          <a:cs typeface="Open Sans Semibold"/>
                        </a:rPr>
                        <a:t>Grant</a:t>
                      </a:r>
                    </a:p>
                  </a:txBody>
                  <a:tcPr marL="92676" marR="92676">
                    <a:lnL w="12700" cap="flat" cmpd="sng" algn="ctr">
                      <a:no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a:txBody>
                    <a:bodyPr/>
                    <a:lstStyle/>
                    <a:p>
                      <a:r>
                        <a:rPr lang="en-US" sz="1600" b="1" i="0" cap="none" baseline="0">
                          <a:solidFill>
                            <a:schemeClr val="tx2"/>
                          </a:solidFill>
                          <a:latin typeface="Open Sans Semibold"/>
                          <a:ea typeface="Open Sans Semibold"/>
                          <a:cs typeface="Open Sans Semibold"/>
                        </a:rPr>
                        <a:t>Grantee Match </a:t>
                      </a:r>
                    </a:p>
                  </a:txBody>
                  <a:tcPr marL="92676" marR="92676">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a:txBody>
                    <a:bodyPr/>
                    <a:lstStyle/>
                    <a:p>
                      <a:r>
                        <a:rPr lang="en-US" sz="1600" b="1" i="0" cap="none" baseline="0">
                          <a:solidFill>
                            <a:schemeClr val="tx2"/>
                          </a:solidFill>
                          <a:latin typeface="Open Sans Semibold"/>
                          <a:ea typeface="Open Sans Semibold"/>
                          <a:cs typeface="Open Sans Semibold"/>
                        </a:rPr>
                        <a:t>Total</a:t>
                      </a:r>
                      <a:endParaRPr lang="en-US" sz="1600" b="1" i="0" cap="none"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92676" marR="92676">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a:txBody>
                    <a:bodyPr/>
                    <a:lstStyle/>
                    <a:p>
                      <a:r>
                        <a:rPr lang="en-US" sz="1600" b="1" i="0" cap="none" baseline="0">
                          <a:solidFill>
                            <a:schemeClr val="tx2"/>
                          </a:solidFill>
                          <a:latin typeface="Open Sans Semibold"/>
                          <a:ea typeface="Open Sans Semibold"/>
                          <a:cs typeface="Open Sans Semibold"/>
                        </a:rPr>
                        <a:t>Total to be reimbursed</a:t>
                      </a:r>
                    </a:p>
                  </a:txBody>
                  <a:tcPr marL="92676" marR="92676">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16586151"/>
                  </a:ext>
                </a:extLst>
              </a:tr>
              <a:tr h="752114">
                <a:tc>
                  <a:txBody>
                    <a:bodyPr/>
                    <a:lstStyle/>
                    <a:p>
                      <a:r>
                        <a:rPr lang="en-US"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rPr>
                        <a:t>$2M</a:t>
                      </a:r>
                    </a:p>
                  </a:txBody>
                  <a:tcPr marL="92676" marR="92676" anchor="ctr">
                    <a:lnL w="12700" cap="flat" cmpd="sng" algn="ctr">
                      <a:no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l" rtl="0" fontAlgn="base"/>
                      <a:r>
                        <a:rPr lang="en-US" sz="1600" b="0" i="0">
                          <a:solidFill>
                            <a:schemeClr val="accent5"/>
                          </a:solidFill>
                          <a:effectLst/>
                          <a:latin typeface="Open Sans Light"/>
                          <a:ea typeface="Open Sans Light"/>
                          <a:cs typeface="Open Sans Light"/>
                        </a:rPr>
                        <a:t>$200k</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rtl="0" fontAlgn="base"/>
                      <a:r>
                        <a:rPr lang="en-US" sz="1600" b="0" i="0">
                          <a:solidFill>
                            <a:schemeClr val="accent5"/>
                          </a:solidFill>
                          <a:effectLst/>
                          <a:latin typeface="Open Sans Light"/>
                          <a:ea typeface="Open Sans Light"/>
                          <a:cs typeface="Open Sans Light"/>
                        </a:rPr>
                        <a:t>$2.2M​</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rtl="0" fontAlgn="base"/>
                      <a:r>
                        <a:rPr lang="en-US" sz="1600" b="0" i="0">
                          <a:solidFill>
                            <a:schemeClr val="accent5"/>
                          </a:solidFill>
                          <a:effectLst/>
                          <a:latin typeface="Open Sans Light"/>
                          <a:ea typeface="Open Sans Light"/>
                          <a:cs typeface="Open Sans Light"/>
                        </a:rPr>
                        <a:t>$2M</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395506669"/>
                  </a:ext>
                </a:extLst>
              </a:tr>
            </a:tbl>
          </a:graphicData>
        </a:graphic>
      </p:graphicFrame>
      <p:sp>
        <p:nvSpPr>
          <p:cNvPr id="11" name="Title 1">
            <a:extLst>
              <a:ext uri="{FF2B5EF4-FFF2-40B4-BE49-F238E27FC236}">
                <a16:creationId xmlns:a16="http://schemas.microsoft.com/office/drawing/2014/main" id="{B50F114F-AFE4-25A9-EDDA-42488CC3FB52}"/>
              </a:ext>
            </a:extLst>
          </p:cNvPr>
          <p:cNvSpPr>
            <a:spLocks noGrp="1"/>
          </p:cNvSpPr>
          <p:nvPr>
            <p:ph type="title"/>
          </p:nvPr>
        </p:nvSpPr>
        <p:spPr>
          <a:xfrm>
            <a:off x="381002" y="558225"/>
            <a:ext cx="11446434" cy="584775"/>
          </a:xfrm>
        </p:spPr>
        <p:txBody>
          <a:bodyPr/>
          <a:lstStyle/>
          <a:p>
            <a:r>
              <a:rPr lang="en-US"/>
              <a:t>Award Information</a:t>
            </a:r>
          </a:p>
        </p:txBody>
      </p:sp>
      <p:sp>
        <p:nvSpPr>
          <p:cNvPr id="12" name="Text Placeholder 2">
            <a:extLst>
              <a:ext uri="{FF2B5EF4-FFF2-40B4-BE49-F238E27FC236}">
                <a16:creationId xmlns:a16="http://schemas.microsoft.com/office/drawing/2014/main" id="{CCA21D1D-F29D-3FD8-9844-95B2DAF49A4E}"/>
              </a:ext>
            </a:extLst>
          </p:cNvPr>
          <p:cNvSpPr>
            <a:spLocks noGrp="1"/>
          </p:cNvSpPr>
          <p:nvPr>
            <p:ph type="body" sz="quarter" idx="21"/>
          </p:nvPr>
        </p:nvSpPr>
        <p:spPr>
          <a:xfrm>
            <a:off x="381002" y="302502"/>
            <a:ext cx="11446436" cy="242887"/>
          </a:xfrm>
        </p:spPr>
        <p:txBody>
          <a:body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PROGRAM OVERVIEW</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Content Placeholder 1">
            <a:extLst>
              <a:ext uri="{FF2B5EF4-FFF2-40B4-BE49-F238E27FC236}">
                <a16:creationId xmlns:a16="http://schemas.microsoft.com/office/drawing/2014/main" id="{04155FB1-6374-F608-FA33-29BA2A6AF0EF}"/>
              </a:ext>
            </a:extLst>
          </p:cNvPr>
          <p:cNvSpPr>
            <a:spLocks noGrp="1"/>
          </p:cNvSpPr>
          <p:nvPr>
            <p:ph sz="quarter" idx="18"/>
          </p:nvPr>
        </p:nvSpPr>
        <p:spPr>
          <a:xfrm>
            <a:off x="467023" y="1328397"/>
            <a:ext cx="11446436" cy="612648"/>
          </a:xfrm>
        </p:spPr>
        <p:txBody>
          <a:bodyPr vert="horz" lIns="91440" tIns="45720" rIns="91440" bIns="45720" numCol="1" spcCol="274320" rtlCol="0" anchor="t">
            <a:noAutofit/>
          </a:bodyPr>
          <a:lstStyle/>
          <a:p>
            <a:pPr marL="0" indent="0">
              <a:buNone/>
            </a:pPr>
            <a:r>
              <a:rPr lang="en-US" b="1">
                <a:latin typeface="Open Sans"/>
                <a:ea typeface="Open Sans"/>
                <a:cs typeface="Open Sans"/>
              </a:rPr>
              <a:t>Award Amount</a:t>
            </a:r>
          </a:p>
          <a:p>
            <a:pPr marL="0" indent="0">
              <a:buNone/>
            </a:pPr>
            <a:r>
              <a:rPr lang="en-US">
                <a:latin typeface="Open Sans Light"/>
                <a:ea typeface="Open Sans Light"/>
                <a:cs typeface="Open Sans Light"/>
              </a:rPr>
              <a:t>The maximum grant request allowable for the Connected Community Facilities Grant Program is $</a:t>
            </a:r>
            <a:r>
              <a:rPr lang="en-US" b="1">
                <a:solidFill>
                  <a:schemeClr val="tx2"/>
                </a:solidFill>
                <a:latin typeface="Open Sans Semibold"/>
                <a:ea typeface="Open Sans Light"/>
                <a:cs typeface="Open Sans Light"/>
              </a:rPr>
              <a:t>2 million</a:t>
            </a:r>
            <a:r>
              <a:rPr lang="en-US" b="1">
                <a:solidFill>
                  <a:schemeClr val="tx2"/>
                </a:solidFill>
                <a:latin typeface="Open Sans Light"/>
                <a:ea typeface="Open Sans Light"/>
                <a:cs typeface="Open Sans Light"/>
              </a:rPr>
              <a:t>. </a:t>
            </a:r>
            <a:endParaRPr lang="en-US" b="1">
              <a:solidFill>
                <a:schemeClr val="tx2"/>
              </a:solidFill>
            </a:endParaRPr>
          </a:p>
          <a:p>
            <a:pPr marL="0" indent="0">
              <a:buNone/>
            </a:pPr>
            <a:r>
              <a:rPr lang="en-US" b="1">
                <a:latin typeface="Segoe UI"/>
                <a:ea typeface="Open Sans"/>
                <a:cs typeface="Segoe UI"/>
              </a:rPr>
              <a:t>Period of Performance</a:t>
            </a:r>
            <a:endParaRPr lang="en-US">
              <a:solidFill>
                <a:srgbClr val="000000"/>
              </a:solidFill>
              <a:latin typeface="Segoe UI"/>
              <a:ea typeface="Open Sans"/>
              <a:cs typeface="Segoe UI"/>
            </a:endParaRPr>
          </a:p>
          <a:p>
            <a:pPr marL="0" indent="0">
              <a:buNone/>
            </a:pPr>
            <a:r>
              <a:rPr lang="en-US">
                <a:latin typeface="Open Sans Light"/>
                <a:ea typeface="Open Sans"/>
                <a:cs typeface="Segoe UI"/>
              </a:rPr>
              <a:t>All contracts with grantees must be in effect by November 30</a:t>
            </a:r>
            <a:r>
              <a:rPr lang="en-US" baseline="30000">
                <a:latin typeface="Open Sans Light"/>
                <a:ea typeface="Open Sans"/>
                <a:cs typeface="Segoe UI"/>
              </a:rPr>
              <a:t>th</a:t>
            </a:r>
            <a:r>
              <a:rPr lang="en-US">
                <a:latin typeface="Open Sans Light"/>
                <a:ea typeface="Open Sans"/>
                <a:cs typeface="Segoe UI"/>
              </a:rPr>
              <a:t>, 2024. Funds must be expended by December 30</a:t>
            </a:r>
            <a:r>
              <a:rPr lang="en-US" baseline="30000">
                <a:latin typeface="Open Sans Light"/>
                <a:ea typeface="Open Sans"/>
                <a:cs typeface="Segoe UI"/>
              </a:rPr>
              <a:t>th</a:t>
            </a:r>
            <a:r>
              <a:rPr lang="en-US">
                <a:latin typeface="Open Sans Light"/>
                <a:ea typeface="Open Sans"/>
                <a:cs typeface="Segoe UI"/>
              </a:rPr>
              <a:t>, 2026.</a:t>
            </a:r>
            <a:endParaRPr lang="en-US">
              <a:latin typeface="Open Sans"/>
              <a:ea typeface="Open Sans"/>
              <a:cs typeface="Segoe UI"/>
            </a:endParaRPr>
          </a:p>
          <a:p>
            <a:pPr marL="0" indent="0">
              <a:buNone/>
            </a:pPr>
            <a:r>
              <a:rPr lang="en-US" b="1">
                <a:latin typeface="Open Sans"/>
                <a:ea typeface="Open Sans"/>
                <a:cs typeface="Open Sans"/>
              </a:rPr>
              <a:t>Match Amount</a:t>
            </a:r>
            <a:endParaRPr lang="en-US"/>
          </a:p>
          <a:p>
            <a:pPr marL="0" indent="0">
              <a:buNone/>
            </a:pPr>
            <a:r>
              <a:rPr lang="en-US">
                <a:latin typeface="Open Sans Light"/>
                <a:ea typeface="Open Sans Light"/>
                <a:cs typeface="Open Sans Light"/>
              </a:rPr>
              <a:t>The is a </a:t>
            </a:r>
            <a:r>
              <a:rPr lang="en-US" b="1">
                <a:solidFill>
                  <a:schemeClr val="tx2"/>
                </a:solidFill>
                <a:latin typeface="Open Sans Semibold"/>
                <a:ea typeface="Open Sans Light"/>
                <a:cs typeface="Open Sans Light"/>
              </a:rPr>
              <a:t>reimbursement only grant</a:t>
            </a:r>
            <a:r>
              <a:rPr lang="en-US">
                <a:solidFill>
                  <a:schemeClr val="tx2"/>
                </a:solidFill>
                <a:latin typeface="Open Sans Light"/>
                <a:ea typeface="Open Sans Light"/>
                <a:cs typeface="Open Sans Light"/>
              </a:rPr>
              <a:t>. </a:t>
            </a:r>
            <a:r>
              <a:rPr lang="en-US">
                <a:latin typeface="Open Sans Light"/>
                <a:ea typeface="Open Sans Light"/>
                <a:cs typeface="Open Sans Light"/>
              </a:rPr>
              <a:t>The grant will cover up to </a:t>
            </a:r>
            <a:r>
              <a:rPr lang="en-US" b="1">
                <a:solidFill>
                  <a:schemeClr val="tx2"/>
                </a:solidFill>
                <a:latin typeface="Open Sans Semibold"/>
                <a:ea typeface="Open Sans Light"/>
                <a:cs typeface="Open Sans Light"/>
              </a:rPr>
              <a:t>90% of each invoice package</a:t>
            </a:r>
            <a:r>
              <a:rPr lang="en-US">
                <a:latin typeface="Open Sans Light"/>
                <a:ea typeface="Open Sans Light"/>
                <a:cs typeface="Open Sans Light"/>
              </a:rPr>
              <a:t> submitted, with a required 10% match by the grantee per each invoice package. </a:t>
            </a:r>
          </a:p>
          <a:p>
            <a:pPr marL="0" indent="0">
              <a:buNone/>
            </a:pPr>
            <a:r>
              <a:rPr lang="en-US">
                <a:latin typeface="Open Sans Light"/>
                <a:ea typeface="Open Sans Light"/>
                <a:cs typeface="Open Sans Light"/>
              </a:rPr>
              <a:t>For example, if $100,000 of invoices is submitted in an invoice package, $90,000 will be paid. </a:t>
            </a:r>
            <a:endParaRPr lang="en-US"/>
          </a:p>
          <a:p>
            <a:pPr marL="0" indent="0">
              <a:buNone/>
            </a:pPr>
            <a:endParaRPr lang="en-US" b="1" kern="0" spc="-5"/>
          </a:p>
          <a:p>
            <a:pPr marL="0" indent="0">
              <a:buNone/>
            </a:pPr>
            <a:endParaRPr lang="en-US" kern="0"/>
          </a:p>
          <a:p>
            <a:pPr marL="0" indent="0">
              <a:buNone/>
            </a:pPr>
            <a:endParaRPr lang="en-US"/>
          </a:p>
          <a:p>
            <a:pPr marL="0" indent="0">
              <a:buNone/>
            </a:pPr>
            <a:endParaRPr lang="en-US" sz="1600">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endParaRPr lang="en-US"/>
          </a:p>
          <a:p>
            <a:pPr marL="0" indent="0">
              <a:buNone/>
            </a:pPr>
            <a:endParaRPr lang="en-US"/>
          </a:p>
        </p:txBody>
      </p:sp>
    </p:spTree>
    <p:extLst>
      <p:ext uri="{BB962C8B-B14F-4D97-AF65-F5344CB8AC3E}">
        <p14:creationId xmlns:p14="http://schemas.microsoft.com/office/powerpoint/2010/main" val="3607448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701B45-926B-84BF-E9CB-5D4F9630C7D0}"/>
              </a:ext>
            </a:extLst>
          </p:cNvPr>
          <p:cNvSpPr>
            <a:spLocks noGrp="1"/>
          </p:cNvSpPr>
          <p:nvPr>
            <p:ph type="body" sz="quarter" idx="10"/>
          </p:nvPr>
        </p:nvSpPr>
        <p:spPr/>
        <p:txBody>
          <a:bodyPr/>
          <a:lstStyle/>
          <a:p>
            <a:r>
              <a:rPr lang="en-US"/>
              <a:t>B.</a:t>
            </a:r>
          </a:p>
        </p:txBody>
      </p:sp>
      <p:sp>
        <p:nvSpPr>
          <p:cNvPr id="3" name="Text Placeholder 2">
            <a:extLst>
              <a:ext uri="{FF2B5EF4-FFF2-40B4-BE49-F238E27FC236}">
                <a16:creationId xmlns:a16="http://schemas.microsoft.com/office/drawing/2014/main" id="{1F4626DF-C2F0-2CA8-AAC9-624CC4695B18}"/>
              </a:ext>
            </a:extLst>
          </p:cNvPr>
          <p:cNvSpPr>
            <a:spLocks noGrp="1"/>
          </p:cNvSpPr>
          <p:nvPr>
            <p:ph type="body" sz="quarter" idx="11"/>
          </p:nvPr>
        </p:nvSpPr>
        <p:spPr>
          <a:xfrm>
            <a:off x="1996974" y="2320784"/>
            <a:ext cx="8583939" cy="2501321"/>
          </a:xfrm>
        </p:spPr>
        <p:txBody>
          <a:bodyPr>
            <a:normAutofit/>
          </a:bodyPr>
          <a:lstStyle/>
          <a:p>
            <a:r>
              <a:rPr lang="en-US"/>
              <a:t>Eligibility Requirements</a:t>
            </a:r>
          </a:p>
        </p:txBody>
      </p:sp>
    </p:spTree>
    <p:extLst>
      <p:ext uri="{BB962C8B-B14F-4D97-AF65-F5344CB8AC3E}">
        <p14:creationId xmlns:p14="http://schemas.microsoft.com/office/powerpoint/2010/main" val="670348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8DCA62-E04F-525F-8719-65023A7A4ABD}"/>
              </a:ext>
            </a:extLst>
          </p:cNvPr>
          <p:cNvSpPr>
            <a:spLocks noGrp="1"/>
          </p:cNvSpPr>
          <p:nvPr>
            <p:ph sz="quarter" idx="18"/>
          </p:nvPr>
        </p:nvSpPr>
        <p:spPr>
          <a:xfrm>
            <a:off x="1106424" y="1472183"/>
            <a:ext cx="6780312" cy="4406103"/>
          </a:xfrm>
        </p:spPr>
        <p:txBody>
          <a:bodyPr vert="horz" lIns="91440" tIns="45720" rIns="91440" bIns="45720" numCol="1" spcCol="274320" rtlCol="0" anchor="t">
            <a:noAutofit/>
          </a:bodyPr>
          <a:lstStyle/>
          <a:p>
            <a:pPr marL="0" indent="0" algn="l">
              <a:buNone/>
            </a:pPr>
            <a:r>
              <a:rPr lang="en-US" b="0" i="0">
                <a:effectLst/>
              </a:rPr>
              <a:t>The following entities may apply for the Connected Community Facilities Grant:</a:t>
            </a:r>
          </a:p>
          <a:p>
            <a:pPr algn="l"/>
            <a:r>
              <a:rPr lang="en-US" b="0" i="0">
                <a:effectLst/>
              </a:rPr>
              <a:t>County Government</a:t>
            </a:r>
          </a:p>
          <a:p>
            <a:pPr algn="l"/>
            <a:r>
              <a:rPr lang="en-US" b="0" i="0">
                <a:effectLst/>
              </a:rPr>
              <a:t>Local Government </a:t>
            </a:r>
          </a:p>
          <a:p>
            <a:pPr algn="l"/>
            <a:r>
              <a:rPr lang="en-US" b="0" i="0">
                <a:effectLst/>
              </a:rPr>
              <a:t>Health Department</a:t>
            </a:r>
          </a:p>
          <a:p>
            <a:pPr algn="l"/>
            <a:r>
              <a:rPr lang="en-US" b="0" i="0">
                <a:effectLst/>
              </a:rPr>
              <a:t>K-12 School </a:t>
            </a:r>
          </a:p>
          <a:p>
            <a:pPr algn="l"/>
            <a:r>
              <a:rPr lang="en-US" b="0" i="0">
                <a:effectLst/>
              </a:rPr>
              <a:t>Library </a:t>
            </a:r>
          </a:p>
          <a:p>
            <a:pPr algn="l"/>
            <a:r>
              <a:rPr lang="en-US" b="0" i="0">
                <a:effectLst/>
              </a:rPr>
              <a:t>Public Safety Unit of Government </a:t>
            </a:r>
          </a:p>
          <a:p>
            <a:pPr algn="l"/>
            <a:r>
              <a:rPr lang="en-US" b="0" i="0">
                <a:effectLst/>
              </a:rPr>
              <a:t>Nonprofit partnering with any of the above governments to address the digital divide</a:t>
            </a:r>
          </a:p>
          <a:p>
            <a:pPr marL="0" indent="0" algn="l">
              <a:buNone/>
            </a:pPr>
            <a:endParaRPr lang="en-US"/>
          </a:p>
          <a:p>
            <a:pPr marL="0" indent="0">
              <a:buNone/>
            </a:pPr>
            <a:endParaRPr lang="en-US" b="0" i="0">
              <a:effectLst/>
            </a:endParaRPr>
          </a:p>
          <a:p>
            <a:pPr algn="l"/>
            <a:endParaRPr lang="en-US" b="0" i="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Picture Placeholder 6">
            <a:extLst>
              <a:ext uri="{FF2B5EF4-FFF2-40B4-BE49-F238E27FC236}">
                <a16:creationId xmlns:a16="http://schemas.microsoft.com/office/drawing/2014/main" id="{6BBE2023-6888-E68D-D29A-E22886F3EFB5}"/>
              </a:ext>
            </a:extLst>
          </p:cNvPr>
          <p:cNvSpPr>
            <a:spLocks noGrp="1"/>
          </p:cNvSpPr>
          <p:nvPr>
            <p:ph type="pic" sz="quarter" idx="25"/>
          </p:nvPr>
        </p:nvSpPr>
        <p:spPr/>
        <p:txBody>
          <a:bodyPr/>
          <a:lstStyle/>
          <a:p>
            <a:endParaRPr lang="en-US"/>
          </a:p>
        </p:txBody>
      </p:sp>
      <p:sp>
        <p:nvSpPr>
          <p:cNvPr id="6" name="Title 5">
            <a:extLst>
              <a:ext uri="{FF2B5EF4-FFF2-40B4-BE49-F238E27FC236}">
                <a16:creationId xmlns:a16="http://schemas.microsoft.com/office/drawing/2014/main" id="{0643D95C-DC32-4B3D-94E2-81C87FF4F86B}"/>
              </a:ext>
            </a:extLst>
          </p:cNvPr>
          <p:cNvSpPr>
            <a:spLocks noGrp="1"/>
          </p:cNvSpPr>
          <p:nvPr>
            <p:ph type="title"/>
          </p:nvPr>
        </p:nvSpPr>
        <p:spPr/>
        <p:txBody>
          <a:bodyPr/>
          <a:lstStyle/>
          <a:p>
            <a:r>
              <a:rPr lang="en-US"/>
              <a:t>Eligible Grant Applicants</a:t>
            </a:r>
          </a:p>
        </p:txBody>
      </p:sp>
      <p:sp>
        <p:nvSpPr>
          <p:cNvPr id="5" name="Text Placeholder 2">
            <a:extLst>
              <a:ext uri="{FF2B5EF4-FFF2-40B4-BE49-F238E27FC236}">
                <a16:creationId xmlns:a16="http://schemas.microsoft.com/office/drawing/2014/main" id="{95B14151-9531-881C-38D8-79E1A1146A8D}"/>
              </a:ext>
            </a:extLst>
          </p:cNvPr>
          <p:cNvSpPr>
            <a:spLocks noGrp="1"/>
          </p:cNvSpPr>
          <p:nvPr>
            <p:ph type="body" sz="quarter" idx="21"/>
          </p:nvPr>
        </p:nvSpPr>
        <p:spPr/>
        <p:txBody>
          <a:bodyPr/>
          <a:lstStyle/>
          <a:p>
            <a:r>
              <a:rPr lang="en-US">
                <a:solidFill>
                  <a:schemeClr val="bg1"/>
                </a:solidFill>
                <a:latin typeface="Open Sans Light"/>
                <a:ea typeface="Open Sans Light"/>
                <a:cs typeface="Open Sans Light"/>
              </a:rPr>
              <a:t>ELIGIBILITY REQUIREMENTS</a:t>
            </a:r>
            <a:endParaRPr lang="en-US">
              <a:solidFill>
                <a:schemeClr val="bg1"/>
              </a:solidFill>
            </a:endParaRPr>
          </a:p>
        </p:txBody>
      </p:sp>
      <p:pic>
        <p:nvPicPr>
          <p:cNvPr id="2" name="Picture Placeholder 6">
            <a:extLst>
              <a:ext uri="{FF2B5EF4-FFF2-40B4-BE49-F238E27FC236}">
                <a16:creationId xmlns:a16="http://schemas.microsoft.com/office/drawing/2014/main" id="{1C1E2AA0-CAD5-A7C0-0082-8677B7072BC8}"/>
              </a:ext>
            </a:extLst>
          </p:cNvPr>
          <p:cNvPicPr>
            <a:picLocks noChangeAspect="1"/>
          </p:cNvPicPr>
          <p:nvPr/>
        </p:nvPicPr>
        <p:blipFill rotWithShape="1">
          <a:blip r:embed="rId2"/>
          <a:srcRect l="16538" r="3414"/>
          <a:stretch/>
        </p:blipFill>
        <p:spPr>
          <a:xfrm flipH="1">
            <a:off x="8155113" y="355692"/>
            <a:ext cx="3657600" cy="5532242"/>
          </a:xfrm>
          <a:prstGeom prst="rect">
            <a:avLst/>
          </a:prstGeom>
          <a:solidFill>
            <a:schemeClr val="bg1">
              <a:lumMod val="85000"/>
            </a:schemeClr>
          </a:solidFill>
        </p:spPr>
      </p:pic>
      <p:pic>
        <p:nvPicPr>
          <p:cNvPr id="4" name="Graphic 7" descr="Wireless with solid fill">
            <a:extLst>
              <a:ext uri="{FF2B5EF4-FFF2-40B4-BE49-F238E27FC236}">
                <a16:creationId xmlns:a16="http://schemas.microsoft.com/office/drawing/2014/main" id="{EEFB7B30-6587-351D-95CB-7D97376D16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576" y="3813049"/>
            <a:ext cx="1088135" cy="1088135"/>
          </a:xfrm>
          <a:prstGeom prst="rect">
            <a:avLst/>
          </a:prstGeom>
        </p:spPr>
      </p:pic>
      <p:sp>
        <p:nvSpPr>
          <p:cNvPr id="8" name="Content Placeholder 1">
            <a:extLst>
              <a:ext uri="{FF2B5EF4-FFF2-40B4-BE49-F238E27FC236}">
                <a16:creationId xmlns:a16="http://schemas.microsoft.com/office/drawing/2014/main" id="{D3C26539-FEEA-1481-4C1E-431DA8A1BE5C}"/>
              </a:ext>
            </a:extLst>
          </p:cNvPr>
          <p:cNvSpPr txBox="1">
            <a:spLocks/>
          </p:cNvSpPr>
          <p:nvPr/>
        </p:nvSpPr>
        <p:spPr>
          <a:xfrm>
            <a:off x="695083" y="5029659"/>
            <a:ext cx="7193667" cy="336096"/>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nSpc>
                <a:spcPct val="107000"/>
              </a:lnSpc>
              <a:spcBef>
                <a:spcPts val="0"/>
              </a:spcBef>
              <a:spcAft>
                <a:spcPts val="800"/>
              </a:spcAft>
              <a:buNone/>
            </a:pPr>
            <a:r>
              <a:rPr lang="en-US" b="1">
                <a:solidFill>
                  <a:schemeClr val="tx2"/>
                </a:solidFill>
                <a:latin typeface="Open Sans Semibold"/>
                <a:ea typeface="Open Sans Light"/>
                <a:cs typeface="Open Sans Light"/>
              </a:rPr>
              <a:t>Note :</a:t>
            </a:r>
            <a:r>
              <a:rPr lang="en-US">
                <a:latin typeface="Open Sans Light"/>
                <a:ea typeface="Open Sans Light"/>
                <a:cs typeface="Open Sans Light"/>
              </a:rPr>
              <a:t> Applicants who are not government units themselves must apply in partnership with a government entity. Partnerships must be explained in a resolution. </a:t>
            </a:r>
            <a:endParaRPr lang="en-US"/>
          </a:p>
          <a:p>
            <a:pPr marL="0" indent="0">
              <a:buFont typeface="Arial" panose="020B0604020202020204" pitchFamily="34" charset="0"/>
              <a:buNone/>
            </a:pPr>
            <a:endParaRPr lang="en-US" sz="1400"/>
          </a:p>
          <a:p>
            <a:pPr marL="0" indent="0">
              <a:buFont typeface="Arial" panose="020B0604020202020204" pitchFamily="34" charset="0"/>
              <a:buNone/>
            </a:pPr>
            <a:endParaRPr lang="en-US" sz="1400"/>
          </a:p>
        </p:txBody>
      </p:sp>
    </p:spTree>
    <p:extLst>
      <p:ext uri="{BB962C8B-B14F-4D97-AF65-F5344CB8AC3E}">
        <p14:creationId xmlns:p14="http://schemas.microsoft.com/office/powerpoint/2010/main" val="2007097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2">
            <a:extLst>
              <a:ext uri="{FF2B5EF4-FFF2-40B4-BE49-F238E27FC236}">
                <a16:creationId xmlns:a16="http://schemas.microsoft.com/office/drawing/2014/main" id="{823C2C4F-E223-A740-6686-373D2C33C583}"/>
              </a:ext>
            </a:extLst>
          </p:cNvPr>
          <p:cNvPicPr>
            <a:picLocks noChangeAspect="1"/>
          </p:cNvPicPr>
          <p:nvPr/>
        </p:nvPicPr>
        <p:blipFill rotWithShape="1">
          <a:blip r:embed="rId3"/>
          <a:srcRect l="12587" t="22933" r="9900" b="951"/>
          <a:stretch/>
        </p:blipFill>
        <p:spPr>
          <a:xfrm flipH="1">
            <a:off x="8171542" y="352925"/>
            <a:ext cx="3647582" cy="5541264"/>
          </a:xfrm>
          <a:prstGeom prst="rect">
            <a:avLst/>
          </a:prstGeom>
          <a:solidFill>
            <a:schemeClr val="bg1">
              <a:lumMod val="85000"/>
            </a:schemeClr>
          </a:solidFill>
        </p:spPr>
      </p:pic>
      <p:sp>
        <p:nvSpPr>
          <p:cNvPr id="9" name="TextBox 8">
            <a:extLst>
              <a:ext uri="{FF2B5EF4-FFF2-40B4-BE49-F238E27FC236}">
                <a16:creationId xmlns:a16="http://schemas.microsoft.com/office/drawing/2014/main" id="{C4A9B065-63AB-BF94-D3B2-81078FCCED75}"/>
              </a:ext>
            </a:extLst>
          </p:cNvPr>
          <p:cNvSpPr txBox="1"/>
          <p:nvPr/>
        </p:nvSpPr>
        <p:spPr>
          <a:xfrm>
            <a:off x="7004957" y="782138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Content Placeholder 1">
            <a:extLst>
              <a:ext uri="{FF2B5EF4-FFF2-40B4-BE49-F238E27FC236}">
                <a16:creationId xmlns:a16="http://schemas.microsoft.com/office/drawing/2014/main" id="{47835E39-05FF-8B29-E96B-8708617C261C}"/>
              </a:ext>
            </a:extLst>
          </p:cNvPr>
          <p:cNvSpPr>
            <a:spLocks noGrp="1"/>
          </p:cNvSpPr>
          <p:nvPr>
            <p:ph sz="quarter" idx="18"/>
          </p:nvPr>
        </p:nvSpPr>
        <p:spPr/>
        <p:txBody>
          <a:bodyPr vert="horz" lIns="91440" tIns="45720" rIns="91440" bIns="45720" numCol="1" spcCol="274320" rtlCol="0" anchor="t">
            <a:noAutofit/>
          </a:bodyPr>
          <a:lstStyle/>
          <a:p>
            <a:pPr marL="0" indent="0">
              <a:spcAft>
                <a:spcPts val="1200"/>
              </a:spcAft>
              <a:buNone/>
            </a:pPr>
            <a:r>
              <a:rPr lang="en-US" b="1">
                <a:solidFill>
                  <a:srgbClr val="FF0000"/>
                </a:solidFill>
                <a:latin typeface="Open Sans Semibold"/>
                <a:ea typeface="Open Sans Semibold"/>
                <a:cs typeface="Open Sans Semibold"/>
              </a:rPr>
              <a:t>TN Counties Serving Target Populations</a:t>
            </a:r>
          </a:p>
          <a:p>
            <a:pPr marL="0" indent="0">
              <a:spcAft>
                <a:spcPts val="1200"/>
              </a:spcAft>
              <a:buNone/>
            </a:pPr>
            <a:r>
              <a:rPr lang="en-US">
                <a:latin typeface="Open Sans Light"/>
                <a:ea typeface="Open Sans Semibold"/>
                <a:cs typeface="Open Sans Semibold"/>
              </a:rPr>
              <a:t>All counties are eligible, but projects in the following counties must also identify a target population that was eligible per SLFRF. </a:t>
            </a:r>
          </a:p>
          <a:p>
            <a:pPr marL="0" indent="0">
              <a:spcAft>
                <a:spcPts val="1200"/>
              </a:spcAft>
              <a:buNone/>
            </a:pPr>
            <a:r>
              <a:rPr lang="en-US" b="1">
                <a:latin typeface="Open Sans Light"/>
                <a:ea typeface="Open Sans Semibold"/>
                <a:cs typeface="Open Sans Semibold"/>
              </a:rPr>
              <a:t>Cheatham, Davidson, Fayette, Knox, Loudon, Maury, Robertson, Rutherford, Sumner, Tipton, Williamson, or Wilson are eligible </a:t>
            </a:r>
            <a:r>
              <a:rPr lang="en-US">
                <a:latin typeface="Open Sans Light"/>
                <a:ea typeface="Open Sans Light"/>
                <a:cs typeface="Open Sans Light"/>
              </a:rPr>
              <a:t>to apply if they show that they are serving </a:t>
            </a:r>
            <a:r>
              <a:rPr lang="en-US" b="1" i="0">
                <a:effectLst/>
                <a:latin typeface="Open Sans Light"/>
                <a:ea typeface="Open Sans Semibold"/>
                <a:cs typeface="Open Sans Semibold"/>
              </a:rPr>
              <a:t>one</a:t>
            </a:r>
            <a:r>
              <a:rPr lang="en-US" i="0">
                <a:effectLst/>
                <a:latin typeface="Open Sans Light"/>
                <a:ea typeface="Open Sans Light"/>
                <a:cs typeface="Open Sans Light"/>
              </a:rPr>
              <a:t> of the following </a:t>
            </a:r>
            <a:r>
              <a:rPr lang="en-US" b="1" i="0">
                <a:effectLst/>
                <a:latin typeface="Open Sans Light"/>
                <a:ea typeface="Open Sans Semibold"/>
                <a:cs typeface="Open Sans Semibold"/>
              </a:rPr>
              <a:t>target populations</a:t>
            </a:r>
            <a:r>
              <a:rPr lang="en-US" i="0">
                <a:effectLst/>
                <a:latin typeface="Open Sans Light"/>
                <a:ea typeface="Open Sans Semibold"/>
                <a:cs typeface="Open Sans Semibold"/>
              </a:rPr>
              <a:t>:</a:t>
            </a:r>
            <a:endParaRPr lang="en-US">
              <a:latin typeface="Open Sans Light"/>
            </a:endParaRPr>
          </a:p>
          <a:p>
            <a:r>
              <a:rPr lang="en-US" i="0">
                <a:effectLst/>
                <a:latin typeface="Open Sans Light"/>
                <a:ea typeface="Open Sans Light"/>
                <a:cs typeface="Open Sans Light"/>
              </a:rPr>
              <a:t>Providing Services in a Qualified Census Tracts</a:t>
            </a:r>
            <a:r>
              <a:rPr lang="en-US">
                <a:latin typeface="Open Sans Light"/>
                <a:ea typeface="Open Sans Light"/>
                <a:cs typeface="Open Sans Light"/>
              </a:rPr>
              <a:t> </a:t>
            </a:r>
          </a:p>
          <a:p>
            <a:r>
              <a:rPr lang="en-US" i="0">
                <a:effectLst/>
                <a:latin typeface="Open Sans Light"/>
                <a:ea typeface="Open Sans Light"/>
                <a:cs typeface="Open Sans Light"/>
              </a:rPr>
              <a:t>Low-or-moderate income households or communities</a:t>
            </a:r>
            <a:r>
              <a:rPr lang="en-US">
                <a:latin typeface="Open Sans Light"/>
                <a:ea typeface="Open Sans Light"/>
                <a:cs typeface="Open Sans Light"/>
              </a:rPr>
              <a:t> </a:t>
            </a:r>
            <a:endParaRPr lang="en-US" i="0">
              <a:effectLst/>
            </a:endParaRPr>
          </a:p>
          <a:p>
            <a:r>
              <a:rPr lang="en-US" i="0">
                <a:effectLst/>
                <a:latin typeface="Open Sans Light"/>
                <a:ea typeface="Open Sans Light"/>
                <a:cs typeface="Open Sans Light"/>
              </a:rPr>
              <a:t>Households that experienced unemployment</a:t>
            </a:r>
          </a:p>
          <a:p>
            <a:r>
              <a:rPr lang="en-US" i="0">
                <a:effectLst/>
                <a:latin typeface="Open Sans Light"/>
                <a:ea typeface="Open Sans Light"/>
                <a:cs typeface="Open Sans Light"/>
              </a:rPr>
              <a:t>Households that experienced increased food or housing insecurity</a:t>
            </a:r>
          </a:p>
          <a:p>
            <a:r>
              <a:rPr lang="en-US" i="0">
                <a:effectLst/>
                <a:latin typeface="Open Sans Light"/>
                <a:ea typeface="Open Sans Light"/>
                <a:cs typeface="Open Sans Light"/>
              </a:rPr>
              <a:t>Households that qualify for the Children’s Health Insurance Program</a:t>
            </a:r>
          </a:p>
          <a:p>
            <a:r>
              <a:rPr lang="en-US" i="0">
                <a:effectLst/>
                <a:latin typeface="Open Sans Light"/>
                <a:ea typeface="Open Sans Light"/>
                <a:cs typeface="Open Sans Light"/>
              </a:rPr>
              <a:t>Households that qualify for Childcare Subsidies through the Childcare</a:t>
            </a:r>
            <a:r>
              <a:rPr lang="en-US">
                <a:latin typeface="Open Sans Light"/>
                <a:ea typeface="Open Sans Light"/>
                <a:cs typeface="Open Sans Light"/>
              </a:rPr>
              <a:t> </a:t>
            </a:r>
            <a:r>
              <a:rPr lang="en-US" i="0">
                <a:effectLst/>
                <a:latin typeface="Open Sans Light"/>
                <a:ea typeface="Open Sans Light"/>
                <a:cs typeface="Open Sans Light"/>
              </a:rPr>
              <a:t>Development Fund (CCDF) Program, or Medicaid</a:t>
            </a:r>
            <a:endParaRPr lang="en-US">
              <a:latin typeface="Open Sans Light"/>
              <a:ea typeface="Open Sans Light"/>
              <a:cs typeface="Open Sans Light"/>
            </a:endParaRPr>
          </a:p>
          <a:p>
            <a:pPr marL="0" indent="0">
              <a:buNone/>
            </a:pPr>
            <a:endParaRPr lang="en-US" sz="1400">
              <a:latin typeface="Open Sans Light"/>
              <a:ea typeface="Open Sans Light"/>
              <a:cs typeface="Open Sans Light"/>
            </a:endParaRPr>
          </a:p>
        </p:txBody>
      </p:sp>
      <p:sp>
        <p:nvSpPr>
          <p:cNvPr id="3" name="Title 3">
            <a:extLst>
              <a:ext uri="{FF2B5EF4-FFF2-40B4-BE49-F238E27FC236}">
                <a16:creationId xmlns:a16="http://schemas.microsoft.com/office/drawing/2014/main" id="{41D0CE82-2849-A49F-7F06-88FF2551C58A}"/>
              </a:ext>
            </a:extLst>
          </p:cNvPr>
          <p:cNvSpPr>
            <a:spLocks noGrp="1"/>
          </p:cNvSpPr>
          <p:nvPr>
            <p:ph type="title"/>
          </p:nvPr>
        </p:nvSpPr>
        <p:spPr>
          <a:xfrm>
            <a:off x="372876" y="1393261"/>
            <a:ext cx="8719372" cy="242887"/>
          </a:xfrm>
        </p:spPr>
        <p:txBody>
          <a:bodyPr/>
          <a:lstStyle/>
          <a:p>
            <a:r>
              <a:rPr lang="en-US"/>
              <a:t>Eligible Communities</a:t>
            </a:r>
            <a:br>
              <a:rPr lang="en-US">
                <a:latin typeface="Open Sans Semibold"/>
                <a:ea typeface="Open Sans Semibold"/>
                <a:cs typeface="Open Sans Semibold"/>
              </a:rPr>
            </a:br>
            <a:endParaRPr lang="en-US">
              <a:latin typeface="Open Sans Semibold"/>
              <a:ea typeface="Open Sans Semibold"/>
              <a:cs typeface="Open Sans Semibold"/>
            </a:endParaRPr>
          </a:p>
        </p:txBody>
      </p:sp>
      <p:sp>
        <p:nvSpPr>
          <p:cNvPr id="5" name="Text Placeholder 4">
            <a:extLst>
              <a:ext uri="{FF2B5EF4-FFF2-40B4-BE49-F238E27FC236}">
                <a16:creationId xmlns:a16="http://schemas.microsoft.com/office/drawing/2014/main" id="{780A9065-C985-5338-5BF6-D6E62305736D}"/>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spTree>
    <p:extLst>
      <p:ext uri="{BB962C8B-B14F-4D97-AF65-F5344CB8AC3E}">
        <p14:creationId xmlns:p14="http://schemas.microsoft.com/office/powerpoint/2010/main" val="1437206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4A9B065-63AB-BF94-D3B2-81078FCCED75}"/>
              </a:ext>
            </a:extLst>
          </p:cNvPr>
          <p:cNvSpPr txBox="1"/>
          <p:nvPr/>
        </p:nvSpPr>
        <p:spPr>
          <a:xfrm>
            <a:off x="7004957" y="7821386"/>
            <a:ext cx="184731" cy="369332"/>
          </a:xfrm>
          <a:prstGeom prst="rect">
            <a:avLst/>
          </a:prstGeom>
          <a:noFill/>
        </p:spPr>
        <p:txBody>
          <a:bodyPr wrap="none" rtlCol="0">
            <a:spAutoFit/>
          </a:bodyPr>
          <a:lstStyle/>
          <a:p>
            <a:endParaRPr lang="en-US"/>
          </a:p>
        </p:txBody>
      </p:sp>
      <p:sp>
        <p:nvSpPr>
          <p:cNvPr id="11" name="Title 1">
            <a:extLst>
              <a:ext uri="{FF2B5EF4-FFF2-40B4-BE49-F238E27FC236}">
                <a16:creationId xmlns:a16="http://schemas.microsoft.com/office/drawing/2014/main" id="{DD9B6E81-49EC-AF39-1A54-D9239A2162B6}"/>
              </a:ext>
            </a:extLst>
          </p:cNvPr>
          <p:cNvSpPr txBox="1">
            <a:spLocks/>
          </p:cNvSpPr>
          <p:nvPr/>
        </p:nvSpPr>
        <p:spPr>
          <a:xfrm>
            <a:off x="381002" y="558225"/>
            <a:ext cx="11446434" cy="584775"/>
          </a:xfrm>
          <a:prstGeom prst="rect">
            <a:avLst/>
          </a:prstGeom>
        </p:spPr>
        <p:txBody>
          <a:bodyPr vert="horz" lIns="91440" tIns="45720" rIns="91440" bIns="45720" rtlCol="0" anchor="b">
            <a:spAutoFit/>
          </a:bodyPr>
          <a:lstStyle>
            <a:lvl1pPr algn="l" defTabSz="914400" rtl="0" eaLnBrk="1" latinLnBrk="0" hangingPunct="1">
              <a:spcBef>
                <a:spcPct val="0"/>
              </a:spcBef>
              <a:buNone/>
              <a:defRPr sz="3200" b="1" i="0" kern="120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marL="0" indent="0">
              <a:buNone/>
            </a:pPr>
            <a:r>
              <a:rPr lang="en-US"/>
              <a:t>Eligible Communities</a:t>
            </a:r>
          </a:p>
        </p:txBody>
      </p:sp>
      <p:sp>
        <p:nvSpPr>
          <p:cNvPr id="10" name="Content Placeholder 1">
            <a:extLst>
              <a:ext uri="{FF2B5EF4-FFF2-40B4-BE49-F238E27FC236}">
                <a16:creationId xmlns:a16="http://schemas.microsoft.com/office/drawing/2014/main" id="{47835E39-05FF-8B29-E96B-8708617C261C}"/>
              </a:ext>
            </a:extLst>
          </p:cNvPr>
          <p:cNvSpPr>
            <a:spLocks noGrp="1"/>
          </p:cNvSpPr>
          <p:nvPr>
            <p:ph sz="quarter" idx="18"/>
          </p:nvPr>
        </p:nvSpPr>
        <p:spPr>
          <a:xfrm>
            <a:off x="381001" y="1306287"/>
            <a:ext cx="5358160" cy="4572000"/>
          </a:xfrm>
        </p:spPr>
        <p:txBody>
          <a:bodyPr vert="horz" lIns="91440" tIns="45720" rIns="91440" bIns="45720" numCol="1" spcCol="274320" rtlCol="0" anchor="t">
            <a:noAutofit/>
          </a:bodyPr>
          <a:lstStyle/>
          <a:p>
            <a:pPr marL="0" indent="0">
              <a:spcAft>
                <a:spcPts val="1200"/>
              </a:spcAft>
              <a:buNone/>
            </a:pPr>
            <a:r>
              <a:rPr lang="en-US">
                <a:solidFill>
                  <a:srgbClr val="FF0000"/>
                </a:solidFill>
                <a:latin typeface="Open Sans Semibold"/>
                <a:ea typeface="Open Sans Semibold"/>
                <a:cs typeface="Open Sans Semibold"/>
              </a:rPr>
              <a:t>Priority Eligible Communities </a:t>
            </a:r>
            <a:endParaRPr lang="en-US"/>
          </a:p>
          <a:p>
            <a:pPr marL="0" indent="0">
              <a:spcAft>
                <a:spcPts val="1200"/>
              </a:spcAft>
              <a:buNone/>
            </a:pPr>
            <a:r>
              <a:rPr lang="en-US">
                <a:latin typeface="Open Sans Light"/>
                <a:ea typeface="Open Sans Light"/>
                <a:cs typeface="Open Sans Light"/>
              </a:rPr>
              <a:t>Applicants may earn up to 5 points for projects in an At Risk/Distressed County or QTC, but not for both categories simultaneously.</a:t>
            </a:r>
            <a:endParaRPr lang="en-US"/>
          </a:p>
          <a:p>
            <a:pPr marL="0" indent="0">
              <a:spcAft>
                <a:spcPts val="1200"/>
              </a:spcAft>
              <a:buNone/>
            </a:pPr>
            <a:r>
              <a:rPr lang="en-US">
                <a:latin typeface="Open Sans Light"/>
                <a:ea typeface="Open Sans Light"/>
                <a:cs typeface="Open Sans Light"/>
              </a:rPr>
              <a:t>       1) </a:t>
            </a:r>
            <a:r>
              <a:rPr lang="en-US" sz="1600">
                <a:latin typeface="Open Sans Light"/>
                <a:ea typeface="Open Sans Light"/>
                <a:cs typeface="Open Sans Light"/>
              </a:rPr>
              <a:t>Tennessee's "at-risk" </a:t>
            </a:r>
            <a:r>
              <a:rPr lang="en-US">
                <a:latin typeface="Open Sans Light"/>
                <a:ea typeface="Open Sans Light"/>
                <a:cs typeface="Open Sans Light"/>
              </a:rPr>
              <a:t>or</a:t>
            </a:r>
            <a:r>
              <a:rPr lang="en-US" sz="1600">
                <a:latin typeface="Open Sans Light"/>
                <a:ea typeface="Open Sans Light"/>
                <a:cs typeface="Open Sans Light"/>
              </a:rPr>
              <a:t> "distressed" counties</a:t>
            </a:r>
          </a:p>
          <a:p>
            <a:pPr marL="0" indent="0">
              <a:spcAft>
                <a:spcPts val="1200"/>
              </a:spcAft>
              <a:buNone/>
            </a:pPr>
            <a:r>
              <a:rPr lang="en-US">
                <a:latin typeface="Open Sans Light"/>
                <a:ea typeface="Open Sans Light"/>
                <a:cs typeface="Open Sans Light"/>
              </a:rPr>
              <a:t>       </a:t>
            </a:r>
            <a:r>
              <a:rPr lang="en-US" sz="1600">
                <a:latin typeface="Open Sans Light"/>
                <a:ea typeface="Open Sans Light"/>
                <a:cs typeface="Open Sans Light"/>
              </a:rPr>
              <a:t>2) Projects in a Qualified Census Tract (QCT)</a:t>
            </a:r>
            <a:r>
              <a:rPr lang="en-US">
                <a:latin typeface="Open Sans Light"/>
                <a:ea typeface="Open Sans Light"/>
                <a:cs typeface="Open Sans Light"/>
              </a:rPr>
              <a:t> </a:t>
            </a:r>
            <a:endParaRPr lang="en-US" sz="1600">
              <a:latin typeface="Open Sans Light" panose="020B0306030504020204" pitchFamily="34" charset="0"/>
              <a:ea typeface="Open Sans Light" panose="020B0306030504020204" pitchFamily="34" charset="0"/>
              <a:cs typeface="Open Sans Light" panose="020B0306030504020204" pitchFamily="34" charset="0"/>
            </a:endParaRPr>
          </a:p>
          <a:p>
            <a:pPr marL="0" indent="0">
              <a:spcAft>
                <a:spcPts val="1200"/>
              </a:spcAft>
              <a:buNone/>
            </a:pPr>
            <a:endParaRPr lang="en-US" sz="160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 name="Text Placeholder 4">
            <a:extLst>
              <a:ext uri="{FF2B5EF4-FFF2-40B4-BE49-F238E27FC236}">
                <a16:creationId xmlns:a16="http://schemas.microsoft.com/office/drawing/2014/main" id="{F64DAD3B-EF4C-8082-C0D0-7D215C3CCA9E}"/>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pic>
        <p:nvPicPr>
          <p:cNvPr id="2" name="Graphic 7" descr="Wireless with solid fill">
            <a:extLst>
              <a:ext uri="{FF2B5EF4-FFF2-40B4-BE49-F238E27FC236}">
                <a16:creationId xmlns:a16="http://schemas.microsoft.com/office/drawing/2014/main" id="{A03F82F0-BE4F-FEBA-5CDC-4C934CDCB3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0438" y="3020452"/>
            <a:ext cx="484632" cy="484632"/>
          </a:xfrm>
          <a:prstGeom prst="rect">
            <a:avLst/>
          </a:prstGeom>
        </p:spPr>
      </p:pic>
      <p:sp>
        <p:nvSpPr>
          <p:cNvPr id="5" name="Picture Placeholder 4">
            <a:extLst>
              <a:ext uri="{FF2B5EF4-FFF2-40B4-BE49-F238E27FC236}">
                <a16:creationId xmlns:a16="http://schemas.microsoft.com/office/drawing/2014/main" id="{D6E1C09E-A230-E95F-0419-FC0B26A4928F}"/>
              </a:ext>
            </a:extLst>
          </p:cNvPr>
          <p:cNvSpPr>
            <a:spLocks noGrp="1"/>
          </p:cNvSpPr>
          <p:nvPr>
            <p:ph type="pic" sz="quarter" idx="25"/>
          </p:nvPr>
        </p:nvSpPr>
        <p:spPr/>
        <p:txBody>
          <a:bodyPr/>
          <a:lstStyle/>
          <a:p>
            <a:endParaRPr lang="en-US"/>
          </a:p>
        </p:txBody>
      </p:sp>
      <p:pic>
        <p:nvPicPr>
          <p:cNvPr id="8" name="Picture Placeholder 8">
            <a:extLst>
              <a:ext uri="{FF2B5EF4-FFF2-40B4-BE49-F238E27FC236}">
                <a16:creationId xmlns:a16="http://schemas.microsoft.com/office/drawing/2014/main" id="{C04B0896-71AC-25E5-43E1-6081452FB63C}"/>
              </a:ext>
            </a:extLst>
          </p:cNvPr>
          <p:cNvPicPr>
            <a:picLocks noChangeAspect="1"/>
          </p:cNvPicPr>
          <p:nvPr/>
        </p:nvPicPr>
        <p:blipFill rotWithShape="1">
          <a:blip r:embed="rId5"/>
          <a:srcRect l="22005" t="210" r="33756" b="-210"/>
          <a:stretch/>
        </p:blipFill>
        <p:spPr>
          <a:xfrm>
            <a:off x="8150578" y="381000"/>
            <a:ext cx="3660422" cy="5517630"/>
          </a:xfrm>
          <a:prstGeom prst="rect">
            <a:avLst/>
          </a:prstGeom>
        </p:spPr>
      </p:pic>
    </p:spTree>
    <p:extLst>
      <p:ext uri="{BB962C8B-B14F-4D97-AF65-F5344CB8AC3E}">
        <p14:creationId xmlns:p14="http://schemas.microsoft.com/office/powerpoint/2010/main" val="2056848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6">
            <a:extLst>
              <a:ext uri="{FF2B5EF4-FFF2-40B4-BE49-F238E27FC236}">
                <a16:creationId xmlns:a16="http://schemas.microsoft.com/office/drawing/2014/main" id="{E266AC0D-B27E-87CA-4170-9F391487DB8B}"/>
              </a:ext>
            </a:extLst>
          </p:cNvPr>
          <p:cNvPicPr>
            <a:picLocks noChangeAspect="1"/>
          </p:cNvPicPr>
          <p:nvPr/>
        </p:nvPicPr>
        <p:blipFill rotWithShape="1">
          <a:blip r:embed="rId2"/>
          <a:srcRect l="48235" t="701" r="7008" b="773"/>
          <a:stretch/>
        </p:blipFill>
        <p:spPr>
          <a:xfrm>
            <a:off x="8154122" y="356471"/>
            <a:ext cx="3660422" cy="5545704"/>
          </a:xfrm>
          <a:prstGeom prst="rect">
            <a:avLst/>
          </a:prstGeom>
          <a:solidFill>
            <a:schemeClr val="bg1">
              <a:lumMod val="85000"/>
            </a:schemeClr>
          </a:solidFill>
        </p:spPr>
      </p:pic>
      <p:sp>
        <p:nvSpPr>
          <p:cNvPr id="3" name="Content Placeholder 2">
            <a:extLst>
              <a:ext uri="{FF2B5EF4-FFF2-40B4-BE49-F238E27FC236}">
                <a16:creationId xmlns:a16="http://schemas.microsoft.com/office/drawing/2014/main" id="{FAB2A78C-E7D0-D309-5885-87BBAA0E86DD}"/>
              </a:ext>
            </a:extLst>
          </p:cNvPr>
          <p:cNvSpPr>
            <a:spLocks noGrp="1"/>
          </p:cNvSpPr>
          <p:nvPr>
            <p:ph sz="quarter" idx="18"/>
          </p:nvPr>
        </p:nvSpPr>
        <p:spPr>
          <a:xfrm>
            <a:off x="380999" y="1311442"/>
            <a:ext cx="7505737" cy="4566844"/>
          </a:xfrm>
        </p:spPr>
        <p:txBody>
          <a:bodyPr vert="horz" lIns="91440" tIns="45720" rIns="91440" bIns="45720" numCol="1" spcCol="274320" rtlCol="0" anchor="t">
            <a:noAutofit/>
          </a:bodyPr>
          <a:lstStyle/>
          <a:p>
            <a:pPr marL="0" indent="0">
              <a:buNone/>
            </a:pPr>
            <a:r>
              <a:rPr lang="en-US">
                <a:solidFill>
                  <a:schemeClr val="bg2"/>
                </a:solidFill>
                <a:latin typeface="Open Sans"/>
                <a:ea typeface="Open Sans"/>
                <a:cs typeface="Open Sans"/>
              </a:rPr>
              <a:t>Eligible uses</a:t>
            </a:r>
            <a:endParaRPr lang="en-US">
              <a:solidFill>
                <a:schemeClr val="bg2"/>
              </a:solidFill>
              <a:latin typeface="Open Sans Light"/>
              <a:ea typeface="Open Sans Light"/>
              <a:cs typeface="Open Sans Light"/>
            </a:endParaRPr>
          </a:p>
          <a:p>
            <a:pPr marL="0" indent="0">
              <a:lnSpc>
                <a:spcPct val="107000"/>
              </a:lnSpc>
              <a:spcBef>
                <a:spcPts val="0"/>
              </a:spcBef>
              <a:spcAft>
                <a:spcPts val="0"/>
              </a:spcAft>
              <a:buNone/>
            </a:pPr>
            <a:endParaRPr lang="en-US">
              <a:latin typeface="Open Sans Light"/>
              <a:ea typeface="Open Sans Light"/>
              <a:cs typeface="Open Sans Light"/>
            </a:endParaRPr>
          </a:p>
          <a:p>
            <a:pPr marR="661670">
              <a:lnSpc>
                <a:spcPct val="150000"/>
              </a:lnSpc>
              <a:spcBef>
                <a:spcPts val="5"/>
              </a:spcBef>
              <a:spcAft>
                <a:spcPts val="0"/>
              </a:spcAft>
              <a:buFont typeface="Symbol" panose="05050102010706020507" pitchFamily="18" charset="2"/>
              <a:buChar char=""/>
            </a:pPr>
            <a:r>
              <a:rPr lang="en-US" sz="1600">
                <a:latin typeface="Open Sans Light"/>
                <a:ea typeface="Open Sans Light"/>
                <a:cs typeface="Open Sans Light"/>
              </a:rPr>
              <a:t>Construction of facilities that directly</a:t>
            </a:r>
            <a:r>
              <a:rPr lang="en-US" sz="1600">
                <a:effectLst/>
                <a:latin typeface="Open Sans Light"/>
                <a:ea typeface="Open Sans Light"/>
                <a:cs typeface="Open Sans Light"/>
              </a:rPr>
              <a:t> </a:t>
            </a:r>
            <a:r>
              <a:rPr lang="en-US" sz="1600">
                <a:latin typeface="Open Sans Light"/>
                <a:ea typeface="Open Sans Light"/>
                <a:cs typeface="Open Sans Light"/>
              </a:rPr>
              <a:t>enable</a:t>
            </a:r>
            <a:r>
              <a:rPr lang="en-US" sz="1600">
                <a:effectLst/>
                <a:latin typeface="Open Sans Light"/>
                <a:ea typeface="Open Sans Light"/>
                <a:cs typeface="Open Sans Light"/>
              </a:rPr>
              <a:t> digital work, digital education, and telehealth</a:t>
            </a:r>
          </a:p>
          <a:p>
            <a:pPr marR="661670">
              <a:lnSpc>
                <a:spcPct val="150000"/>
              </a:lnSpc>
              <a:spcBef>
                <a:spcPts val="5"/>
              </a:spcBef>
              <a:spcAft>
                <a:spcPts val="0"/>
              </a:spcAft>
              <a:buFont typeface="Symbol" panose="05050102010706020507" pitchFamily="18" charset="2"/>
              <a:buChar char=""/>
            </a:pPr>
            <a:r>
              <a:rPr lang="en-US" sz="1600">
                <a:latin typeface="Open Sans Light"/>
                <a:ea typeface="Open Sans Light"/>
                <a:cs typeface="Open Sans Light"/>
              </a:rPr>
              <a:t>Furnishings and low-cost or free devices</a:t>
            </a:r>
            <a:endParaRPr lang="en-US" sz="1600">
              <a:effectLst/>
              <a:latin typeface="Open Sans Light" panose="020B0306030504020204" pitchFamily="34" charset="0"/>
              <a:ea typeface="Open Sans Light" panose="020B0306030504020204" pitchFamily="34" charset="0"/>
              <a:cs typeface="Open Sans Light" panose="020B0306030504020204" pitchFamily="34" charset="0"/>
            </a:endParaRPr>
          </a:p>
          <a:p>
            <a:pPr marL="0" marR="661670" lvl="0" indent="0">
              <a:lnSpc>
                <a:spcPct val="150000"/>
              </a:lnSpc>
              <a:spcBef>
                <a:spcPts val="5"/>
              </a:spcBef>
              <a:spcAft>
                <a:spcPts val="0"/>
              </a:spcAft>
              <a:buNone/>
            </a:pPr>
            <a:endParaRPr lang="en-US">
              <a:effectLst/>
              <a:latin typeface="Open Sans Light" panose="020B0306030504020204" pitchFamily="34" charset="0"/>
              <a:ea typeface="Open Sans Light" panose="020B0306030504020204" pitchFamily="34" charset="0"/>
              <a:cs typeface="Open Sans Light" panose="020B0306030504020204" pitchFamily="34" charset="0"/>
            </a:endParaRPr>
          </a:p>
          <a:p>
            <a:pPr marL="0" marR="661670" lvl="0" indent="0">
              <a:lnSpc>
                <a:spcPct val="150000"/>
              </a:lnSpc>
              <a:spcBef>
                <a:spcPts val="5"/>
              </a:spcBef>
              <a:spcAft>
                <a:spcPts val="0"/>
              </a:spcAft>
              <a:buNone/>
            </a:pPr>
            <a:endParaRPr lang="en-US">
              <a:latin typeface="Open Sans Light" panose="020B0306030504020204" pitchFamily="34" charset="0"/>
              <a:ea typeface="Open Sans Light" panose="020B0306030504020204" pitchFamily="34" charset="0"/>
              <a:cs typeface="Open Sans Light" panose="020B0306030504020204" pitchFamily="34" charset="0"/>
            </a:endParaRPr>
          </a:p>
          <a:p>
            <a:pPr marL="0" lvl="0" indent="0">
              <a:lnSpc>
                <a:spcPct val="107000"/>
              </a:lnSpc>
              <a:spcBef>
                <a:spcPts val="0"/>
              </a:spcBef>
              <a:spcAft>
                <a:spcPts val="0"/>
              </a:spcAft>
              <a:buNone/>
            </a:pPr>
            <a:endParaRPr lang="en-US" sz="1600">
              <a:latin typeface="Open Sans Light"/>
              <a:ea typeface="Open Sans Light"/>
              <a:cs typeface="Open Sans Light"/>
            </a:endParaRPr>
          </a:p>
        </p:txBody>
      </p:sp>
      <p:sp>
        <p:nvSpPr>
          <p:cNvPr id="4" name="Title 3">
            <a:extLst>
              <a:ext uri="{FF2B5EF4-FFF2-40B4-BE49-F238E27FC236}">
                <a16:creationId xmlns:a16="http://schemas.microsoft.com/office/drawing/2014/main" id="{AF37C06E-5356-0B0C-005B-5FF3A7220D58}"/>
              </a:ext>
            </a:extLst>
          </p:cNvPr>
          <p:cNvSpPr>
            <a:spLocks noGrp="1"/>
          </p:cNvSpPr>
          <p:nvPr>
            <p:ph type="title"/>
          </p:nvPr>
        </p:nvSpPr>
        <p:spPr>
          <a:xfrm>
            <a:off x="381000" y="381000"/>
            <a:ext cx="7505737" cy="762000"/>
          </a:xfrm>
        </p:spPr>
        <p:txBody>
          <a:bodyPr/>
          <a:lstStyle/>
          <a:p>
            <a:r>
              <a:rPr lang="en-US">
                <a:latin typeface="Open Sans Semibold"/>
                <a:ea typeface="Open Sans Semibold"/>
                <a:cs typeface="Open Sans Semibold"/>
              </a:rPr>
              <a:t>Use of Project Funds</a:t>
            </a:r>
          </a:p>
        </p:txBody>
      </p:sp>
      <p:sp>
        <p:nvSpPr>
          <p:cNvPr id="10" name="Text Placeholder 2">
            <a:extLst>
              <a:ext uri="{FF2B5EF4-FFF2-40B4-BE49-F238E27FC236}">
                <a16:creationId xmlns:a16="http://schemas.microsoft.com/office/drawing/2014/main" id="{08FD5CAD-FF9B-54E5-3C80-E50945C85807}"/>
              </a:ext>
            </a:extLst>
          </p:cNvPr>
          <p:cNvSpPr txBox="1">
            <a:spLocks/>
          </p:cNvSpPr>
          <p:nvPr/>
        </p:nvSpPr>
        <p:spPr>
          <a:xfrm>
            <a:off x="381000" y="301658"/>
            <a:ext cx="11446436" cy="242887"/>
          </a:xfrm>
          <a:prstGeom prst="rect">
            <a:avLst/>
          </a:prstGeom>
        </p:spPr>
        <p:txBody>
          <a:bodyPr vert="horz" lIns="91440" tIns="45720" rIns="91440" bIns="45720" rtlCol="0" anchor="t">
            <a:spAutoFit/>
          </a:bodyPr>
          <a:lstStyle>
            <a:lvl1pPr marL="0" indent="0" algn="l" defTabSz="914400" rtl="0" eaLnBrk="1" latinLnBrk="0" hangingPunct="1">
              <a:lnSpc>
                <a:spcPct val="80000"/>
              </a:lnSpc>
              <a:spcBef>
                <a:spcPct val="20000"/>
              </a:spcBef>
              <a:spcAft>
                <a:spcPts val="0"/>
              </a:spcAft>
              <a:buClr>
                <a:schemeClr val="bg2"/>
              </a:buClr>
              <a:buFont typeface="Arial" panose="020B0604020202020204" pitchFamily="34" charset="0"/>
              <a:buNone/>
              <a:defRPr sz="1200" b="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ELIGIBILITY REQUIREMENTS</a:t>
            </a:r>
          </a:p>
        </p:txBody>
      </p:sp>
    </p:spTree>
    <p:extLst>
      <p:ext uri="{BB962C8B-B14F-4D97-AF65-F5344CB8AC3E}">
        <p14:creationId xmlns:p14="http://schemas.microsoft.com/office/powerpoint/2010/main" val="347411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B65D7C-BA21-7E44-6796-3FBF7D2ACC42}"/>
              </a:ext>
            </a:extLst>
          </p:cNvPr>
          <p:cNvSpPr>
            <a:spLocks noGrp="1"/>
          </p:cNvSpPr>
          <p:nvPr>
            <p:ph sz="quarter" idx="18"/>
          </p:nvPr>
        </p:nvSpPr>
        <p:spPr>
          <a:xfrm>
            <a:off x="644841" y="1409157"/>
            <a:ext cx="7505737" cy="4572000"/>
          </a:xfrm>
        </p:spPr>
        <p:txBody>
          <a:bodyPr vert="horz" lIns="91440" tIns="45720" rIns="91440" bIns="45720" numCol="1" spcCol="274320" rtlCol="0" anchor="t">
            <a:noAutofit/>
          </a:bodyPr>
          <a:lstStyle/>
          <a:p>
            <a:pPr marL="0" indent="0">
              <a:lnSpc>
                <a:spcPct val="114000"/>
              </a:lnSpc>
              <a:spcBef>
                <a:spcPts val="0"/>
              </a:spcBef>
              <a:spcAft>
                <a:spcPts val="0"/>
              </a:spcAft>
              <a:buNone/>
            </a:pPr>
            <a:r>
              <a:rPr lang="en-US" sz="1800">
                <a:solidFill>
                  <a:schemeClr val="bg2"/>
                </a:solidFill>
                <a:latin typeface="Open Sans"/>
                <a:ea typeface="Open Sans"/>
                <a:cs typeface="Open Sans"/>
              </a:rPr>
              <a:t>Ineligible uses</a:t>
            </a:r>
            <a:endParaRPr lang="en-US" sz="1800">
              <a:solidFill>
                <a:schemeClr val="bg2"/>
              </a:solidFill>
              <a:latin typeface="Open Sans Light"/>
              <a:ea typeface="Open Sans Light"/>
              <a:cs typeface="Open Sans Light"/>
            </a:endParaRPr>
          </a:p>
          <a:p>
            <a:pPr marL="0" indent="0">
              <a:lnSpc>
                <a:spcPct val="114000"/>
              </a:lnSpc>
              <a:spcBef>
                <a:spcPts val="0"/>
              </a:spcBef>
              <a:spcAft>
                <a:spcPts val="0"/>
              </a:spcAft>
              <a:buNone/>
            </a:pPr>
            <a:endParaRPr lang="en-US">
              <a:latin typeface="Open Sans Light"/>
              <a:ea typeface="Open Sans Light"/>
              <a:cs typeface="Open Sans Light"/>
            </a:endParaRPr>
          </a:p>
          <a:p>
            <a:pPr marL="0" indent="0">
              <a:lnSpc>
                <a:spcPct val="114000"/>
              </a:lnSpc>
              <a:spcBef>
                <a:spcPts val="0"/>
              </a:spcBef>
              <a:spcAft>
                <a:spcPts val="0"/>
              </a:spcAft>
              <a:buNone/>
            </a:pPr>
            <a:r>
              <a:rPr lang="en-US" sz="1600">
                <a:latin typeface="Open Sans Light"/>
                <a:ea typeface="Open Sans Light"/>
                <a:cs typeface="Open Sans Light"/>
              </a:rPr>
              <a:t>Connected Communities Facilities funds may not be used for the following activities or initiatives:​</a:t>
            </a:r>
            <a:r>
              <a:rPr lang="en-US">
                <a:latin typeface="Open Sans Light"/>
                <a:ea typeface="Open Sans Light"/>
                <a:cs typeface="Open Sans Light"/>
              </a:rPr>
              <a:t>  </a:t>
            </a:r>
          </a:p>
          <a:p>
            <a:pPr marL="0" indent="0">
              <a:lnSpc>
                <a:spcPct val="114000"/>
              </a:lnSpc>
              <a:spcBef>
                <a:spcPts val="0"/>
              </a:spcBef>
              <a:spcAft>
                <a:spcPts val="0"/>
              </a:spcAft>
              <a:buNone/>
            </a:pPr>
            <a:endParaRPr lang="en-US" sz="1600" b="1">
              <a:solidFill>
                <a:schemeClr val="bg2">
                  <a:lumMod val="50000"/>
                </a:schemeClr>
              </a:solidFill>
              <a:latin typeface="Open Sans Semibold"/>
              <a:ea typeface="Open Sans Light" panose="020B0306030504020204" pitchFamily="34" charset="0"/>
              <a:cs typeface="Open Sans Light" panose="020B0306030504020204" pitchFamily="34" charset="0"/>
            </a:endParaRPr>
          </a:p>
          <a:p>
            <a:pPr marL="342900" marR="0" lvl="0" indent="-342900" fontAlgn="base">
              <a:spcBef>
                <a:spcPts val="0"/>
              </a:spcBef>
              <a:spcAft>
                <a:spcPts val="900"/>
              </a:spcAft>
              <a:buSzPts val="1000"/>
              <a:buFont typeface="Symbol" pitchFamily="2" charset="2"/>
              <a:buChar char=""/>
              <a:tabLst>
                <a:tab pos="685800" algn="l"/>
              </a:tabLst>
            </a:pPr>
            <a:r>
              <a:rPr lang="en-US" b="1">
                <a:solidFill>
                  <a:schemeClr val="bg2"/>
                </a:solidFill>
                <a:latin typeface="Open Sans Semibold"/>
                <a:ea typeface="Open Sans Light"/>
                <a:cs typeface="Open Sans Light"/>
              </a:rPr>
              <a:t>Operational and reoccurring expenses</a:t>
            </a:r>
          </a:p>
          <a:p>
            <a:pPr fontAlgn="base">
              <a:spcBef>
                <a:spcPts val="0"/>
              </a:spcBef>
              <a:spcAft>
                <a:spcPts val="900"/>
              </a:spcAft>
              <a:buSzPts val="1000"/>
              <a:buFont typeface="Symbol" pitchFamily="2" charset="2"/>
              <a:buChar char=""/>
              <a:tabLst>
                <a:tab pos="685800" algn="l"/>
              </a:tabLst>
            </a:pPr>
            <a:r>
              <a:rPr lang="en-US">
                <a:latin typeface="Open Sans Light"/>
                <a:ea typeface="Open Sans Light"/>
                <a:cs typeface="Open Sans Light"/>
              </a:rPr>
              <a:t>Fundraising activities </a:t>
            </a:r>
          </a:p>
          <a:p>
            <a:pPr marL="342900" marR="0" lvl="0" indent="-342900" fontAlgn="base">
              <a:spcBef>
                <a:spcPts val="0"/>
              </a:spcBef>
              <a:spcAft>
                <a:spcPts val="900"/>
              </a:spcAft>
              <a:buSzPts val="1000"/>
              <a:buFont typeface="Symbol" pitchFamily="2" charset="2"/>
              <a:buChar char=""/>
              <a:tabLst>
                <a:tab pos="685800" algn="l"/>
              </a:tabLst>
            </a:pPr>
            <a:r>
              <a:rPr lang="en-US">
                <a:latin typeface="Open Sans Light"/>
                <a:ea typeface="Open Sans Light"/>
                <a:cs typeface="Open Sans Light"/>
              </a:rPr>
              <a:t>Short-term operating leases </a:t>
            </a:r>
          </a:p>
          <a:p>
            <a:pPr marL="342900" marR="0" lvl="0" indent="-342900" fontAlgn="base">
              <a:spcBef>
                <a:spcPts val="0"/>
              </a:spcBef>
              <a:spcAft>
                <a:spcPts val="900"/>
              </a:spcAft>
              <a:buSzPts val="1000"/>
              <a:buFont typeface="Symbol" pitchFamily="2" charset="2"/>
              <a:buChar char=""/>
              <a:tabLst>
                <a:tab pos="685800" algn="l"/>
              </a:tabLst>
            </a:pPr>
            <a:r>
              <a:rPr lang="en-US">
                <a:latin typeface="Open Sans Light"/>
                <a:ea typeface="Open Sans Light"/>
                <a:cs typeface="Open Sans Light"/>
              </a:rPr>
              <a:t>Expenses incurred prior to award announcement</a:t>
            </a:r>
          </a:p>
          <a:p>
            <a:pPr fontAlgn="base">
              <a:spcBef>
                <a:spcPts val="0"/>
              </a:spcBef>
              <a:spcAft>
                <a:spcPts val="900"/>
              </a:spcAft>
              <a:buSzPts val="1000"/>
              <a:buFont typeface="Symbol" pitchFamily="2" charset="2"/>
              <a:buChar char=""/>
              <a:tabLst>
                <a:tab pos="685800" algn="l"/>
              </a:tabLst>
            </a:pPr>
            <a:r>
              <a:rPr lang="en-US">
                <a:latin typeface="Open Sans Light"/>
                <a:ea typeface="Open Sans Light"/>
                <a:cs typeface="Open Sans Light"/>
              </a:rPr>
              <a:t>Outstanding debt </a:t>
            </a:r>
          </a:p>
          <a:p>
            <a:pPr fontAlgn="base">
              <a:spcBef>
                <a:spcPts val="0"/>
              </a:spcBef>
              <a:spcAft>
                <a:spcPts val="900"/>
              </a:spcAft>
              <a:buSzPts val="1000"/>
              <a:buFont typeface="Symbol" pitchFamily="2" charset="2"/>
              <a:buChar char=""/>
              <a:tabLst>
                <a:tab pos="685800" algn="l"/>
              </a:tabLst>
            </a:pPr>
            <a:r>
              <a:rPr lang="en-US">
                <a:latin typeface="Open Sans Light"/>
                <a:ea typeface="Open Sans Light"/>
                <a:cs typeface="Open Sans Light"/>
              </a:rPr>
              <a:t>New debt </a:t>
            </a:r>
          </a:p>
          <a:p>
            <a:pPr marL="342900" marR="0" lvl="0" indent="-342900" fontAlgn="base">
              <a:spcBef>
                <a:spcPts val="0"/>
              </a:spcBef>
              <a:spcAft>
                <a:spcPts val="900"/>
              </a:spcAft>
              <a:buSzPts val="1000"/>
              <a:buFont typeface="Symbol" pitchFamily="2" charset="2"/>
              <a:buChar char=""/>
              <a:tabLst>
                <a:tab pos="685800" algn="l"/>
              </a:tabLst>
            </a:pPr>
            <a:r>
              <a:rPr lang="en-US">
                <a:latin typeface="Open Sans Light"/>
                <a:ea typeface="Open Sans Light"/>
                <a:cs typeface="Open Sans Light"/>
              </a:rPr>
              <a:t>Judicial, administrative, or regulatory proceedings </a:t>
            </a:r>
          </a:p>
          <a:p>
            <a:pPr marL="342900" marR="0" lvl="0" indent="-342900" fontAlgn="base">
              <a:spcBef>
                <a:spcPts val="0"/>
              </a:spcBef>
              <a:spcAft>
                <a:spcPts val="900"/>
              </a:spcAft>
              <a:buSzPts val="1000"/>
              <a:buFont typeface="Symbol" pitchFamily="2" charset="2"/>
              <a:buChar char=""/>
              <a:tabLst>
                <a:tab pos="685800" algn="l"/>
              </a:tabLst>
            </a:pPr>
            <a:r>
              <a:rPr lang="en-US">
                <a:latin typeface="Open Sans Light"/>
                <a:ea typeface="Open Sans Light"/>
                <a:cs typeface="Open Sans Light"/>
              </a:rPr>
              <a:t>Collective bargaining</a:t>
            </a:r>
          </a:p>
          <a:p>
            <a:pPr marL="0" marR="0" indent="0">
              <a:lnSpc>
                <a:spcPct val="107000"/>
              </a:lnSpc>
              <a:spcBef>
                <a:spcPts val="0"/>
              </a:spcBef>
              <a:spcAft>
                <a:spcPts val="800"/>
              </a:spcAft>
              <a:buNone/>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a:p>
        </p:txBody>
      </p:sp>
      <p:sp>
        <p:nvSpPr>
          <p:cNvPr id="4" name="Title 3">
            <a:extLst>
              <a:ext uri="{FF2B5EF4-FFF2-40B4-BE49-F238E27FC236}">
                <a16:creationId xmlns:a16="http://schemas.microsoft.com/office/drawing/2014/main" id="{068C3E76-030C-894B-4F2F-7182AE598794}"/>
              </a:ext>
            </a:extLst>
          </p:cNvPr>
          <p:cNvSpPr>
            <a:spLocks noGrp="1"/>
          </p:cNvSpPr>
          <p:nvPr>
            <p:ph type="title"/>
          </p:nvPr>
        </p:nvSpPr>
        <p:spPr/>
        <p:txBody>
          <a:bodyPr/>
          <a:lstStyle/>
          <a:p>
            <a:r>
              <a:rPr lang="en-US">
                <a:latin typeface="Open Sans Semibold"/>
                <a:ea typeface="Open Sans Semibold"/>
                <a:cs typeface="Open Sans Semibold"/>
              </a:rPr>
              <a:t>Use of Project Funds</a:t>
            </a:r>
            <a:endParaRPr lang="en-US"/>
          </a:p>
        </p:txBody>
      </p:sp>
      <p:sp>
        <p:nvSpPr>
          <p:cNvPr id="5" name="Text Placeholder 4">
            <a:extLst>
              <a:ext uri="{FF2B5EF4-FFF2-40B4-BE49-F238E27FC236}">
                <a16:creationId xmlns:a16="http://schemas.microsoft.com/office/drawing/2014/main" id="{D0D4E0CD-8BD1-3226-11E2-85E1CE2D0A11}"/>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sp>
        <p:nvSpPr>
          <p:cNvPr id="6" name="Heart 5">
            <a:extLst>
              <a:ext uri="{FF2B5EF4-FFF2-40B4-BE49-F238E27FC236}">
                <a16:creationId xmlns:a16="http://schemas.microsoft.com/office/drawing/2014/main" id="{021CF817-8881-3F18-6E50-0635C1F5DB4C}"/>
              </a:ext>
            </a:extLst>
          </p:cNvPr>
          <p:cNvSpPr/>
          <p:nvPr/>
        </p:nvSpPr>
        <p:spPr>
          <a:xfrm>
            <a:off x="9675341" y="580768"/>
            <a:ext cx="1902940" cy="1668162"/>
          </a:xfrm>
          <a:prstGeom prst="heart">
            <a:avLst/>
          </a:prstGeom>
          <a:gradFill flip="none" rotWithShape="1">
            <a:gsLst>
              <a:gs pos="40000">
                <a:srgbClr val="FF54ED"/>
              </a:gs>
              <a:gs pos="0">
                <a:srgbClr val="7030A0"/>
              </a:gs>
              <a:gs pos="100000">
                <a:schemeClr val="accent1">
                  <a:lumMod val="45000"/>
                  <a:lumOff val="55000"/>
                </a:schemeClr>
              </a:gs>
              <a:gs pos="83000">
                <a:schemeClr val="accent1"/>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1143">
                  <a:solidFill>
                    <a:schemeClr val="bg1">
                      <a:lumMod val="75000"/>
                    </a:schemeClr>
                  </a:solidFill>
                </a:ln>
                <a:effectLst>
                  <a:outerShdw blurRad="50800" dist="38100" dir="2700000" algn="tl" rotWithShape="0">
                    <a:prstClr val="black">
                      <a:alpha val="40000"/>
                    </a:prstClr>
                  </a:outerShdw>
                </a:effectLst>
              </a:rPr>
              <a:t>Reviewed by Miriam</a:t>
            </a:r>
          </a:p>
        </p:txBody>
      </p:sp>
      <p:sp>
        <p:nvSpPr>
          <p:cNvPr id="7" name="Picture Placeholder 6">
            <a:extLst>
              <a:ext uri="{FF2B5EF4-FFF2-40B4-BE49-F238E27FC236}">
                <a16:creationId xmlns:a16="http://schemas.microsoft.com/office/drawing/2014/main" id="{2C38B639-96AA-1EBD-31C8-2EF7A4161B84}"/>
              </a:ext>
            </a:extLst>
          </p:cNvPr>
          <p:cNvSpPr>
            <a:spLocks noGrp="1"/>
          </p:cNvSpPr>
          <p:nvPr>
            <p:ph type="pic" sz="quarter" idx="25"/>
          </p:nvPr>
        </p:nvSpPr>
        <p:spPr/>
        <p:txBody>
          <a:bodyPr/>
          <a:lstStyle/>
          <a:p>
            <a:endParaRPr lang="en-US"/>
          </a:p>
        </p:txBody>
      </p:sp>
      <p:pic>
        <p:nvPicPr>
          <p:cNvPr id="8" name="Picture Placeholder 15">
            <a:extLst>
              <a:ext uri="{FF2B5EF4-FFF2-40B4-BE49-F238E27FC236}">
                <a16:creationId xmlns:a16="http://schemas.microsoft.com/office/drawing/2014/main" id="{A06F72C6-BE8E-6EDB-23FD-1E79F391D044}"/>
              </a:ext>
            </a:extLst>
          </p:cNvPr>
          <p:cNvPicPr>
            <a:picLocks noChangeAspect="1"/>
          </p:cNvPicPr>
          <p:nvPr/>
        </p:nvPicPr>
        <p:blipFill>
          <a:blip r:embed="rId2"/>
          <a:srcRect l="28205" r="28205"/>
          <a:stretch/>
        </p:blipFill>
        <p:spPr>
          <a:xfrm>
            <a:off x="8162008" y="300268"/>
            <a:ext cx="3660422" cy="5598362"/>
          </a:xfrm>
          <a:prstGeom prst="rect">
            <a:avLst/>
          </a:prstGeom>
          <a:solidFill>
            <a:schemeClr val="bg1">
              <a:lumMod val="85000"/>
            </a:schemeClr>
          </a:solidFill>
        </p:spPr>
      </p:pic>
    </p:spTree>
    <p:extLst>
      <p:ext uri="{BB962C8B-B14F-4D97-AF65-F5344CB8AC3E}">
        <p14:creationId xmlns:p14="http://schemas.microsoft.com/office/powerpoint/2010/main" val="855113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B65D7C-BA21-7E44-6796-3FBF7D2ACC42}"/>
              </a:ext>
            </a:extLst>
          </p:cNvPr>
          <p:cNvSpPr>
            <a:spLocks noGrp="1"/>
          </p:cNvSpPr>
          <p:nvPr>
            <p:ph sz="quarter" idx="18"/>
          </p:nvPr>
        </p:nvSpPr>
        <p:spPr/>
        <p:txBody>
          <a:bodyPr vert="horz" lIns="91440" tIns="45720" rIns="91440" bIns="45720" numCol="1" spcCol="274320" rtlCol="0" anchor="t">
            <a:noAutofit/>
          </a:bodyPr>
          <a:lstStyle/>
          <a:p>
            <a:pPr marL="0" indent="0">
              <a:lnSpc>
                <a:spcPct val="113999"/>
              </a:lnSpc>
              <a:spcBef>
                <a:spcPts val="0"/>
              </a:spcBef>
              <a:spcAft>
                <a:spcPts val="0"/>
              </a:spcAft>
              <a:buNone/>
            </a:pPr>
            <a:endParaRPr lang="en-US" sz="1800">
              <a:solidFill>
                <a:schemeClr val="bg2"/>
              </a:solidFill>
              <a:latin typeface="Open Sans Light"/>
            </a:endParaRPr>
          </a:p>
          <a:p>
            <a:pPr marL="0" indent="0">
              <a:lnSpc>
                <a:spcPct val="113999"/>
              </a:lnSpc>
              <a:spcBef>
                <a:spcPts val="0"/>
              </a:spcBef>
              <a:spcAft>
                <a:spcPts val="0"/>
              </a:spcAft>
              <a:buNone/>
            </a:pPr>
            <a:r>
              <a:rPr lang="en-US" sz="2800">
                <a:solidFill>
                  <a:schemeClr val="tx2"/>
                </a:solidFill>
                <a:latin typeface="Open Sans"/>
                <a:ea typeface="Open Sans"/>
                <a:cs typeface="Open Sans"/>
              </a:rPr>
              <a:t>Digital Learning Hub: </a:t>
            </a:r>
            <a:r>
              <a:rPr lang="en-US" sz="2800">
                <a:solidFill>
                  <a:schemeClr val="tx1">
                    <a:lumMod val="65000"/>
                    <a:lumOff val="35000"/>
                  </a:schemeClr>
                </a:solidFill>
                <a:latin typeface="Open Sans Light"/>
                <a:ea typeface="Open Sans Light"/>
                <a:cs typeface="Open Sans Light"/>
              </a:rPr>
              <a:t>This facility would provide high-speed internet, computers, and telehealth equipment. A private sector partner is committed to contributing expertise in technology and digital literacy training. </a:t>
            </a:r>
            <a:endParaRPr lang="en-US" sz="2800">
              <a:solidFill>
                <a:schemeClr val="tx1">
                  <a:lumMod val="65000"/>
                  <a:lumOff val="35000"/>
                </a:schemeClr>
              </a:solidFill>
            </a:endParaRPr>
          </a:p>
          <a:p>
            <a:pPr marL="0" indent="0">
              <a:lnSpc>
                <a:spcPct val="114000"/>
              </a:lnSpc>
              <a:spcBef>
                <a:spcPts val="0"/>
              </a:spcBef>
              <a:spcAft>
                <a:spcPts val="0"/>
              </a:spcAft>
              <a:buNone/>
            </a:pPr>
            <a:endParaRPr lang="en-US" sz="1800">
              <a:solidFill>
                <a:schemeClr val="tx2"/>
              </a:solidFill>
              <a:latin typeface="Open Sans"/>
              <a:ea typeface="Open Sans"/>
              <a:cs typeface="Open Sans"/>
            </a:endParaRPr>
          </a:p>
          <a:p>
            <a:pPr marL="0" indent="0">
              <a:lnSpc>
                <a:spcPct val="114000"/>
              </a:lnSpc>
              <a:spcBef>
                <a:spcPts val="0"/>
              </a:spcBef>
              <a:spcAft>
                <a:spcPts val="0"/>
              </a:spcAft>
              <a:buNone/>
            </a:pPr>
            <a:endParaRPr lang="en-US"/>
          </a:p>
        </p:txBody>
      </p:sp>
      <p:sp>
        <p:nvSpPr>
          <p:cNvPr id="4" name="Title 3">
            <a:extLst>
              <a:ext uri="{FF2B5EF4-FFF2-40B4-BE49-F238E27FC236}">
                <a16:creationId xmlns:a16="http://schemas.microsoft.com/office/drawing/2014/main" id="{068C3E76-030C-894B-4F2F-7182AE598794}"/>
              </a:ext>
            </a:extLst>
          </p:cNvPr>
          <p:cNvSpPr>
            <a:spLocks noGrp="1"/>
          </p:cNvSpPr>
          <p:nvPr>
            <p:ph type="title"/>
          </p:nvPr>
        </p:nvSpPr>
        <p:spPr/>
        <p:txBody>
          <a:bodyPr/>
          <a:lstStyle/>
          <a:p>
            <a:r>
              <a:rPr lang="en-US">
                <a:latin typeface="Open Sans Semibold"/>
                <a:ea typeface="Open Sans Semibold"/>
                <a:cs typeface="Open Sans Semibold"/>
              </a:rPr>
              <a:t>Example of Ideal Project 1</a:t>
            </a:r>
            <a:endParaRPr lang="en-US"/>
          </a:p>
        </p:txBody>
      </p:sp>
      <p:sp>
        <p:nvSpPr>
          <p:cNvPr id="5" name="Text Placeholder 4">
            <a:extLst>
              <a:ext uri="{FF2B5EF4-FFF2-40B4-BE49-F238E27FC236}">
                <a16:creationId xmlns:a16="http://schemas.microsoft.com/office/drawing/2014/main" id="{D0D4E0CD-8BD1-3226-11E2-85E1CE2D0A11}"/>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sp>
        <p:nvSpPr>
          <p:cNvPr id="6" name="Heart 5">
            <a:extLst>
              <a:ext uri="{FF2B5EF4-FFF2-40B4-BE49-F238E27FC236}">
                <a16:creationId xmlns:a16="http://schemas.microsoft.com/office/drawing/2014/main" id="{021CF817-8881-3F18-6E50-0635C1F5DB4C}"/>
              </a:ext>
            </a:extLst>
          </p:cNvPr>
          <p:cNvSpPr/>
          <p:nvPr/>
        </p:nvSpPr>
        <p:spPr>
          <a:xfrm>
            <a:off x="9675341" y="580768"/>
            <a:ext cx="1902940" cy="1668162"/>
          </a:xfrm>
          <a:prstGeom prst="heart">
            <a:avLst/>
          </a:prstGeom>
          <a:gradFill flip="none" rotWithShape="1">
            <a:gsLst>
              <a:gs pos="40000">
                <a:srgbClr val="FF54ED"/>
              </a:gs>
              <a:gs pos="0">
                <a:srgbClr val="7030A0"/>
              </a:gs>
              <a:gs pos="100000">
                <a:schemeClr val="accent1">
                  <a:lumMod val="45000"/>
                  <a:lumOff val="55000"/>
                </a:schemeClr>
              </a:gs>
              <a:gs pos="83000">
                <a:schemeClr val="accent1"/>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1143">
                  <a:solidFill>
                    <a:schemeClr val="bg1">
                      <a:lumMod val="75000"/>
                    </a:schemeClr>
                  </a:solidFill>
                </a:ln>
                <a:effectLst>
                  <a:outerShdw blurRad="50800" dist="38100" dir="2700000" algn="tl" rotWithShape="0">
                    <a:prstClr val="black">
                      <a:alpha val="40000"/>
                    </a:prstClr>
                  </a:outerShdw>
                </a:effectLst>
              </a:rPr>
              <a:t>Reviewed by Miriam</a:t>
            </a:r>
          </a:p>
        </p:txBody>
      </p:sp>
      <p:pic>
        <p:nvPicPr>
          <p:cNvPr id="14" name="Picture Placeholder 13">
            <a:extLst>
              <a:ext uri="{FF2B5EF4-FFF2-40B4-BE49-F238E27FC236}">
                <a16:creationId xmlns:a16="http://schemas.microsoft.com/office/drawing/2014/main" id="{D187C0AF-28BC-1D8A-AEA3-4868304CBD90}"/>
              </a:ext>
            </a:extLst>
          </p:cNvPr>
          <p:cNvPicPr>
            <a:picLocks noGrp="1" noChangeAspect="1"/>
          </p:cNvPicPr>
          <p:nvPr>
            <p:ph type="pic" sz="quarter" idx="25"/>
          </p:nvPr>
        </p:nvPicPr>
        <p:blipFill>
          <a:blip r:embed="rId2"/>
          <a:srcRect l="31436" r="31436"/>
          <a:stretch/>
        </p:blipFill>
        <p:spPr>
          <a:xfrm>
            <a:off x="8150578" y="352926"/>
            <a:ext cx="3660422" cy="5545704"/>
          </a:xfrm>
        </p:spPr>
      </p:pic>
    </p:spTree>
    <p:extLst>
      <p:ext uri="{BB962C8B-B14F-4D97-AF65-F5344CB8AC3E}">
        <p14:creationId xmlns:p14="http://schemas.microsoft.com/office/powerpoint/2010/main" val="3231683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B65D7C-BA21-7E44-6796-3FBF7D2ACC42}"/>
              </a:ext>
            </a:extLst>
          </p:cNvPr>
          <p:cNvSpPr>
            <a:spLocks noGrp="1"/>
          </p:cNvSpPr>
          <p:nvPr>
            <p:ph sz="quarter" idx="18"/>
          </p:nvPr>
        </p:nvSpPr>
        <p:spPr/>
        <p:txBody>
          <a:bodyPr vert="horz" lIns="91440" tIns="45720" rIns="91440" bIns="45720" numCol="1" spcCol="274320" rtlCol="0" anchor="t">
            <a:noAutofit/>
          </a:bodyPr>
          <a:lstStyle/>
          <a:p>
            <a:pPr marL="0" indent="0">
              <a:lnSpc>
                <a:spcPct val="114000"/>
              </a:lnSpc>
              <a:spcBef>
                <a:spcPts val="0"/>
              </a:spcBef>
              <a:spcAft>
                <a:spcPts val="0"/>
              </a:spcAft>
              <a:buNone/>
            </a:pPr>
            <a:endParaRPr lang="en-US" sz="2800">
              <a:solidFill>
                <a:schemeClr val="tx2"/>
              </a:solidFill>
              <a:latin typeface="Open Sans"/>
              <a:ea typeface="Open Sans"/>
              <a:cs typeface="Open Sans"/>
            </a:endParaRPr>
          </a:p>
          <a:p>
            <a:pPr marL="0" indent="0">
              <a:lnSpc>
                <a:spcPct val="113999"/>
              </a:lnSpc>
              <a:spcBef>
                <a:spcPts val="0"/>
              </a:spcBef>
              <a:spcAft>
                <a:spcPts val="0"/>
              </a:spcAft>
              <a:buNone/>
            </a:pPr>
            <a:r>
              <a:rPr lang="en-US" sz="2800">
                <a:solidFill>
                  <a:schemeClr val="tx2"/>
                </a:solidFill>
                <a:latin typeface="Open Sans"/>
                <a:ea typeface="Open Sans"/>
                <a:cs typeface="Open Sans"/>
              </a:rPr>
              <a:t>Health Centers: </a:t>
            </a:r>
            <a:r>
              <a:rPr lang="en-US" sz="2800">
                <a:solidFill>
                  <a:schemeClr val="tx1">
                    <a:lumMod val="50000"/>
                    <a:lumOff val="50000"/>
                  </a:schemeClr>
                </a:solidFill>
                <a:latin typeface="Open Sans Light"/>
                <a:ea typeface="Open Sans"/>
                <a:cs typeface="Open Sans"/>
              </a:rPr>
              <a:t>Building or enhancing community health centers to offer a wider array of services beyond health monitoring, including job counseling and employment assistance, to better serve the needs of the community.</a:t>
            </a:r>
            <a:endParaRPr lang="en-US">
              <a:solidFill>
                <a:schemeClr val="tx1">
                  <a:lumMod val="50000"/>
                  <a:lumOff val="50000"/>
                </a:schemeClr>
              </a:solidFill>
            </a:endParaRPr>
          </a:p>
          <a:p>
            <a:pPr marL="0" indent="0">
              <a:buNone/>
            </a:pPr>
            <a:endParaRPr lang="en-US"/>
          </a:p>
        </p:txBody>
      </p:sp>
      <p:sp>
        <p:nvSpPr>
          <p:cNvPr id="4" name="Title 3">
            <a:extLst>
              <a:ext uri="{FF2B5EF4-FFF2-40B4-BE49-F238E27FC236}">
                <a16:creationId xmlns:a16="http://schemas.microsoft.com/office/drawing/2014/main" id="{068C3E76-030C-894B-4F2F-7182AE598794}"/>
              </a:ext>
            </a:extLst>
          </p:cNvPr>
          <p:cNvSpPr>
            <a:spLocks noGrp="1"/>
          </p:cNvSpPr>
          <p:nvPr>
            <p:ph type="title"/>
          </p:nvPr>
        </p:nvSpPr>
        <p:spPr/>
        <p:txBody>
          <a:bodyPr/>
          <a:lstStyle/>
          <a:p>
            <a:r>
              <a:rPr lang="en-US">
                <a:latin typeface="Open Sans Semibold"/>
                <a:ea typeface="Open Sans Semibold"/>
                <a:cs typeface="Open Sans Semibold"/>
              </a:rPr>
              <a:t>Example of Ideal Project 2</a:t>
            </a:r>
            <a:endParaRPr lang="en-US"/>
          </a:p>
        </p:txBody>
      </p:sp>
      <p:sp>
        <p:nvSpPr>
          <p:cNvPr id="5" name="Text Placeholder 4">
            <a:extLst>
              <a:ext uri="{FF2B5EF4-FFF2-40B4-BE49-F238E27FC236}">
                <a16:creationId xmlns:a16="http://schemas.microsoft.com/office/drawing/2014/main" id="{D0D4E0CD-8BD1-3226-11E2-85E1CE2D0A11}"/>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sp>
        <p:nvSpPr>
          <p:cNvPr id="6" name="Heart 5">
            <a:extLst>
              <a:ext uri="{FF2B5EF4-FFF2-40B4-BE49-F238E27FC236}">
                <a16:creationId xmlns:a16="http://schemas.microsoft.com/office/drawing/2014/main" id="{021CF817-8881-3F18-6E50-0635C1F5DB4C}"/>
              </a:ext>
            </a:extLst>
          </p:cNvPr>
          <p:cNvSpPr/>
          <p:nvPr/>
        </p:nvSpPr>
        <p:spPr>
          <a:xfrm>
            <a:off x="9675341" y="580768"/>
            <a:ext cx="1902940" cy="1668162"/>
          </a:xfrm>
          <a:prstGeom prst="heart">
            <a:avLst/>
          </a:prstGeom>
          <a:gradFill flip="none" rotWithShape="1">
            <a:gsLst>
              <a:gs pos="40000">
                <a:srgbClr val="FF54ED"/>
              </a:gs>
              <a:gs pos="0">
                <a:srgbClr val="7030A0"/>
              </a:gs>
              <a:gs pos="100000">
                <a:schemeClr val="accent1">
                  <a:lumMod val="45000"/>
                  <a:lumOff val="55000"/>
                </a:schemeClr>
              </a:gs>
              <a:gs pos="83000">
                <a:schemeClr val="accent1"/>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1143">
                  <a:solidFill>
                    <a:schemeClr val="bg1">
                      <a:lumMod val="75000"/>
                    </a:schemeClr>
                  </a:solidFill>
                </a:ln>
                <a:effectLst>
                  <a:outerShdw blurRad="50800" dist="38100" dir="2700000" algn="tl" rotWithShape="0">
                    <a:prstClr val="black">
                      <a:alpha val="40000"/>
                    </a:prstClr>
                  </a:outerShdw>
                </a:effectLst>
              </a:rPr>
              <a:t>Reviewed by Miriam</a:t>
            </a:r>
          </a:p>
        </p:txBody>
      </p:sp>
      <p:pic>
        <p:nvPicPr>
          <p:cNvPr id="14" name="Picture Placeholder 13">
            <a:extLst>
              <a:ext uri="{FF2B5EF4-FFF2-40B4-BE49-F238E27FC236}">
                <a16:creationId xmlns:a16="http://schemas.microsoft.com/office/drawing/2014/main" id="{D187C0AF-28BC-1D8A-AEA3-4868304CBD90}"/>
              </a:ext>
            </a:extLst>
          </p:cNvPr>
          <p:cNvPicPr>
            <a:picLocks noGrp="1" noChangeAspect="1"/>
          </p:cNvPicPr>
          <p:nvPr>
            <p:ph type="pic" sz="quarter" idx="25"/>
          </p:nvPr>
        </p:nvPicPr>
        <p:blipFill rotWithShape="1">
          <a:blip r:embed="rId2"/>
          <a:srcRect l="39046" r="17172"/>
          <a:stretch/>
        </p:blipFill>
        <p:spPr>
          <a:xfrm>
            <a:off x="8150578" y="352926"/>
            <a:ext cx="3660422" cy="5545704"/>
          </a:xfrm>
        </p:spPr>
      </p:pic>
    </p:spTree>
    <p:extLst>
      <p:ext uri="{BB962C8B-B14F-4D97-AF65-F5344CB8AC3E}">
        <p14:creationId xmlns:p14="http://schemas.microsoft.com/office/powerpoint/2010/main" val="990812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B65D7C-BA21-7E44-6796-3FBF7D2ACC42}"/>
              </a:ext>
            </a:extLst>
          </p:cNvPr>
          <p:cNvSpPr>
            <a:spLocks noGrp="1"/>
          </p:cNvSpPr>
          <p:nvPr>
            <p:ph sz="quarter" idx="18"/>
          </p:nvPr>
        </p:nvSpPr>
        <p:spPr/>
        <p:txBody>
          <a:bodyPr vert="horz" lIns="91440" tIns="45720" rIns="91440" bIns="45720" numCol="1" spcCol="274320" rtlCol="0" anchor="t">
            <a:noAutofit/>
          </a:bodyPr>
          <a:lstStyle/>
          <a:p>
            <a:pPr marL="0" indent="0">
              <a:lnSpc>
                <a:spcPct val="114000"/>
              </a:lnSpc>
              <a:spcBef>
                <a:spcPts val="0"/>
              </a:spcBef>
              <a:spcAft>
                <a:spcPts val="0"/>
              </a:spcAft>
              <a:buNone/>
            </a:pPr>
            <a:endParaRPr lang="en-US" sz="2800">
              <a:solidFill>
                <a:schemeClr val="tx2"/>
              </a:solidFill>
              <a:latin typeface="Open Sans"/>
              <a:ea typeface="Open Sans"/>
              <a:cs typeface="Open Sans"/>
            </a:endParaRPr>
          </a:p>
          <a:p>
            <a:pPr marL="0" indent="0">
              <a:lnSpc>
                <a:spcPct val="113999"/>
              </a:lnSpc>
              <a:spcBef>
                <a:spcPts val="0"/>
              </a:spcBef>
              <a:spcAft>
                <a:spcPts val="0"/>
              </a:spcAft>
              <a:buNone/>
            </a:pPr>
            <a:r>
              <a:rPr lang="en-US" sz="2800">
                <a:solidFill>
                  <a:schemeClr val="tx2"/>
                </a:solidFill>
                <a:latin typeface="Open Sans"/>
                <a:ea typeface="Open Sans"/>
                <a:cs typeface="Open Sans"/>
              </a:rPr>
              <a:t>Public Safety: </a:t>
            </a:r>
            <a:r>
              <a:rPr lang="en-US" sz="2800">
                <a:solidFill>
                  <a:schemeClr val="tx1">
                    <a:lumMod val="65000"/>
                    <a:lumOff val="35000"/>
                  </a:schemeClr>
                </a:solidFill>
                <a:latin typeface="Open Sans Light"/>
                <a:ea typeface="Open Sans Light"/>
                <a:cs typeface="Open Sans Light"/>
              </a:rPr>
              <a:t>The renovation of a facility provides comprehensive workforce training and career counseling services, equipping community members with the necessary skills for careers in Law Enforcement and paramedicine. Additionally, the facility will offer access to paramedicine professionals, enhancing community health and well-being.</a:t>
            </a:r>
            <a:endParaRPr lang="en-US">
              <a:solidFill>
                <a:schemeClr val="tx1">
                  <a:lumMod val="65000"/>
                  <a:lumOff val="35000"/>
                </a:schemeClr>
              </a:solidFill>
            </a:endParaRPr>
          </a:p>
          <a:p>
            <a:pPr marL="0" indent="0">
              <a:lnSpc>
                <a:spcPct val="114000"/>
              </a:lnSpc>
              <a:spcBef>
                <a:spcPts val="0"/>
              </a:spcBef>
              <a:spcAft>
                <a:spcPts val="0"/>
              </a:spcAft>
              <a:buNone/>
            </a:pPr>
            <a:endParaRPr lang="en-US">
              <a:latin typeface="Open Sans Light"/>
              <a:ea typeface="Open Sans Light"/>
              <a:cs typeface="Open Sans Light"/>
            </a:endParaRPr>
          </a:p>
          <a:p>
            <a:pPr marL="0" marR="0" indent="0">
              <a:lnSpc>
                <a:spcPct val="107000"/>
              </a:lnSpc>
              <a:spcBef>
                <a:spcPts val="0"/>
              </a:spcBef>
              <a:spcAft>
                <a:spcPts val="800"/>
              </a:spcAft>
              <a:buNone/>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a:p>
        </p:txBody>
      </p:sp>
      <p:sp>
        <p:nvSpPr>
          <p:cNvPr id="4" name="Title 3">
            <a:extLst>
              <a:ext uri="{FF2B5EF4-FFF2-40B4-BE49-F238E27FC236}">
                <a16:creationId xmlns:a16="http://schemas.microsoft.com/office/drawing/2014/main" id="{068C3E76-030C-894B-4F2F-7182AE598794}"/>
              </a:ext>
            </a:extLst>
          </p:cNvPr>
          <p:cNvSpPr>
            <a:spLocks noGrp="1"/>
          </p:cNvSpPr>
          <p:nvPr>
            <p:ph type="title"/>
          </p:nvPr>
        </p:nvSpPr>
        <p:spPr/>
        <p:txBody>
          <a:bodyPr/>
          <a:lstStyle/>
          <a:p>
            <a:r>
              <a:rPr lang="en-US">
                <a:latin typeface="Open Sans Semibold"/>
                <a:ea typeface="Open Sans Semibold"/>
                <a:cs typeface="Open Sans Semibold"/>
              </a:rPr>
              <a:t>Example of Ideal Project 3</a:t>
            </a:r>
            <a:endParaRPr lang="en-US"/>
          </a:p>
        </p:txBody>
      </p:sp>
      <p:sp>
        <p:nvSpPr>
          <p:cNvPr id="5" name="Text Placeholder 4">
            <a:extLst>
              <a:ext uri="{FF2B5EF4-FFF2-40B4-BE49-F238E27FC236}">
                <a16:creationId xmlns:a16="http://schemas.microsoft.com/office/drawing/2014/main" id="{D0D4E0CD-8BD1-3226-11E2-85E1CE2D0A11}"/>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sp>
        <p:nvSpPr>
          <p:cNvPr id="6" name="Heart 5">
            <a:extLst>
              <a:ext uri="{FF2B5EF4-FFF2-40B4-BE49-F238E27FC236}">
                <a16:creationId xmlns:a16="http://schemas.microsoft.com/office/drawing/2014/main" id="{021CF817-8881-3F18-6E50-0635C1F5DB4C}"/>
              </a:ext>
            </a:extLst>
          </p:cNvPr>
          <p:cNvSpPr/>
          <p:nvPr/>
        </p:nvSpPr>
        <p:spPr>
          <a:xfrm>
            <a:off x="9675341" y="580768"/>
            <a:ext cx="1902940" cy="1668162"/>
          </a:xfrm>
          <a:prstGeom prst="heart">
            <a:avLst/>
          </a:prstGeom>
          <a:gradFill flip="none" rotWithShape="1">
            <a:gsLst>
              <a:gs pos="40000">
                <a:srgbClr val="FF54ED"/>
              </a:gs>
              <a:gs pos="0">
                <a:srgbClr val="7030A0"/>
              </a:gs>
              <a:gs pos="100000">
                <a:schemeClr val="accent1">
                  <a:lumMod val="45000"/>
                  <a:lumOff val="55000"/>
                </a:schemeClr>
              </a:gs>
              <a:gs pos="83000">
                <a:schemeClr val="accent1"/>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1143">
                  <a:solidFill>
                    <a:schemeClr val="bg1">
                      <a:lumMod val="75000"/>
                    </a:schemeClr>
                  </a:solidFill>
                </a:ln>
                <a:effectLst>
                  <a:outerShdw blurRad="50800" dist="38100" dir="2700000" algn="tl" rotWithShape="0">
                    <a:prstClr val="black">
                      <a:alpha val="40000"/>
                    </a:prstClr>
                  </a:outerShdw>
                </a:effectLst>
              </a:rPr>
              <a:t>Reviewed by Miriam</a:t>
            </a:r>
          </a:p>
        </p:txBody>
      </p:sp>
      <p:pic>
        <p:nvPicPr>
          <p:cNvPr id="14" name="Picture Placeholder 13">
            <a:extLst>
              <a:ext uri="{FF2B5EF4-FFF2-40B4-BE49-F238E27FC236}">
                <a16:creationId xmlns:a16="http://schemas.microsoft.com/office/drawing/2014/main" id="{D187C0AF-28BC-1D8A-AEA3-4868304CBD90}"/>
              </a:ext>
            </a:extLst>
          </p:cNvPr>
          <p:cNvPicPr>
            <a:picLocks noGrp="1" noChangeAspect="1"/>
          </p:cNvPicPr>
          <p:nvPr>
            <p:ph type="pic" sz="quarter" idx="25"/>
          </p:nvPr>
        </p:nvPicPr>
        <p:blipFill>
          <a:blip r:embed="rId2"/>
          <a:srcRect l="27998" r="27998"/>
          <a:stretch/>
        </p:blipFill>
        <p:spPr>
          <a:xfrm>
            <a:off x="8150578" y="352926"/>
            <a:ext cx="3660422" cy="5545704"/>
          </a:xfrm>
        </p:spPr>
      </p:pic>
    </p:spTree>
    <p:extLst>
      <p:ext uri="{BB962C8B-B14F-4D97-AF65-F5344CB8AC3E}">
        <p14:creationId xmlns:p14="http://schemas.microsoft.com/office/powerpoint/2010/main" val="2959030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701B45-926B-84BF-E9CB-5D4F9630C7D0}"/>
              </a:ext>
            </a:extLst>
          </p:cNvPr>
          <p:cNvSpPr>
            <a:spLocks noGrp="1"/>
          </p:cNvSpPr>
          <p:nvPr>
            <p:ph type="body" sz="quarter" idx="10"/>
          </p:nvPr>
        </p:nvSpPr>
        <p:spPr/>
        <p:txBody>
          <a:bodyPr/>
          <a:lstStyle/>
          <a:p>
            <a:r>
              <a:rPr lang="en-US" sz="5950">
                <a:latin typeface="Open Sans"/>
                <a:ea typeface="Open Sans"/>
                <a:cs typeface="Open Sans"/>
              </a:rPr>
              <a:t>C.</a:t>
            </a:r>
          </a:p>
        </p:txBody>
      </p:sp>
      <p:sp>
        <p:nvSpPr>
          <p:cNvPr id="3" name="Text Placeholder 2">
            <a:extLst>
              <a:ext uri="{FF2B5EF4-FFF2-40B4-BE49-F238E27FC236}">
                <a16:creationId xmlns:a16="http://schemas.microsoft.com/office/drawing/2014/main" id="{1F4626DF-C2F0-2CA8-AAC9-624CC4695B18}"/>
              </a:ext>
            </a:extLst>
          </p:cNvPr>
          <p:cNvSpPr>
            <a:spLocks noGrp="1"/>
          </p:cNvSpPr>
          <p:nvPr>
            <p:ph type="body" sz="quarter" idx="11"/>
          </p:nvPr>
        </p:nvSpPr>
        <p:spPr>
          <a:xfrm>
            <a:off x="1996974" y="2320784"/>
            <a:ext cx="8583939" cy="2501321"/>
          </a:xfrm>
        </p:spPr>
        <p:txBody>
          <a:bodyPr vert="horz" lIns="0" tIns="0" rIns="0" bIns="0" rtlCol="0" anchor="t">
            <a:normAutofit/>
          </a:bodyPr>
          <a:lstStyle/>
          <a:p>
            <a:r>
              <a:rPr lang="en-US" sz="6000">
                <a:latin typeface="Open Sans Semibold"/>
                <a:ea typeface="Open Sans Semibold"/>
                <a:cs typeface="Open Sans Semibold"/>
              </a:rPr>
              <a:t>Application Information</a:t>
            </a:r>
            <a:endParaRPr lang="en-US" sz="6000"/>
          </a:p>
        </p:txBody>
      </p:sp>
    </p:spTree>
    <p:extLst>
      <p:ext uri="{BB962C8B-B14F-4D97-AF65-F5344CB8AC3E}">
        <p14:creationId xmlns:p14="http://schemas.microsoft.com/office/powerpoint/2010/main" val="3614223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88A135-58FE-2583-89C0-A72A2BD2D54F}"/>
              </a:ext>
            </a:extLst>
          </p:cNvPr>
          <p:cNvSpPr>
            <a:spLocks noGrp="1"/>
          </p:cNvSpPr>
          <p:nvPr>
            <p:ph sz="quarter" idx="18"/>
          </p:nvPr>
        </p:nvSpPr>
        <p:spPr>
          <a:xfrm>
            <a:off x="381000" y="1306287"/>
            <a:ext cx="7281042" cy="1321299"/>
          </a:xfrm>
        </p:spPr>
        <p:txBody>
          <a:bodyPr/>
          <a:lstStyle/>
          <a:p>
            <a:pPr>
              <a:lnSpc>
                <a:spcPct val="114000"/>
              </a:lnSpc>
              <a:spcBef>
                <a:spcPts val="0"/>
              </a:spcBef>
              <a:spcAft>
                <a:spcPts val="0"/>
              </a:spcAft>
            </a:pPr>
            <a:r>
              <a:rPr lang="en-US"/>
              <a:t>Applications will be submitted via the grant management software SmartSimple. </a:t>
            </a:r>
          </a:p>
          <a:p>
            <a:pPr>
              <a:lnSpc>
                <a:spcPct val="114000"/>
              </a:lnSpc>
              <a:spcBef>
                <a:spcPts val="0"/>
              </a:spcBef>
              <a:spcAft>
                <a:spcPts val="0"/>
              </a:spcAft>
            </a:pPr>
            <a:endParaRPr lang="en-US"/>
          </a:p>
          <a:p>
            <a:pPr>
              <a:lnSpc>
                <a:spcPct val="114000"/>
              </a:lnSpc>
              <a:spcBef>
                <a:spcPts val="0"/>
              </a:spcBef>
              <a:spcAft>
                <a:spcPts val="0"/>
              </a:spcAft>
            </a:pPr>
            <a:r>
              <a:rPr lang="en-US"/>
              <a:t>Applicants will need to register with SmartSimple at </a:t>
            </a:r>
            <a:r>
              <a:rPr lang="en-US" b="1">
                <a:hlinkClick r:id="rId2">
                  <a:extLst>
                    <a:ext uri="{A12FA001-AC4F-418D-AE19-62706E023703}">
                      <ahyp:hlinkClr xmlns:ahyp="http://schemas.microsoft.com/office/drawing/2018/hyperlinkcolor" val="tx"/>
                    </a:ext>
                  </a:extLst>
                </a:hlinkClick>
              </a:rPr>
              <a:t>https://ecd.grants.tn.gov/s_Login.jsp  </a:t>
            </a:r>
            <a:r>
              <a:rPr lang="en-US"/>
              <a:t>in order to access the </a:t>
            </a:r>
            <a:br>
              <a:rPr lang="en-US"/>
            </a:br>
            <a:r>
              <a:rPr lang="en-US"/>
              <a:t>grant application.  </a:t>
            </a:r>
          </a:p>
        </p:txBody>
      </p:sp>
      <p:grpSp>
        <p:nvGrpSpPr>
          <p:cNvPr id="8" name="Group 7">
            <a:extLst>
              <a:ext uri="{FF2B5EF4-FFF2-40B4-BE49-F238E27FC236}">
                <a16:creationId xmlns:a16="http://schemas.microsoft.com/office/drawing/2014/main" id="{15984BC3-E44A-75B9-99A2-DCF07617FB42}"/>
              </a:ext>
            </a:extLst>
          </p:cNvPr>
          <p:cNvGrpSpPr/>
          <p:nvPr/>
        </p:nvGrpSpPr>
        <p:grpSpPr>
          <a:xfrm>
            <a:off x="1477097" y="3859354"/>
            <a:ext cx="4089313" cy="555734"/>
            <a:chOff x="1387848" y="4185924"/>
            <a:chExt cx="4156211" cy="555734"/>
          </a:xfrm>
        </p:grpSpPr>
        <p:sp>
          <p:nvSpPr>
            <p:cNvPr id="9" name="Freeform: Shape 167">
              <a:extLst>
                <a:ext uri="{FF2B5EF4-FFF2-40B4-BE49-F238E27FC236}">
                  <a16:creationId xmlns:a16="http://schemas.microsoft.com/office/drawing/2014/main" id="{04F838B8-71D2-6F45-7EE1-2872013791C3}"/>
                </a:ext>
                <a:ext uri="{C183D7F6-B498-43B3-948B-1728B52AA6E4}">
                  <adec:decorative xmlns:adec="http://schemas.microsoft.com/office/drawing/2017/decorative" val="1"/>
                </a:ext>
              </a:extLst>
            </p:cNvPr>
            <p:cNvSpPr/>
            <p:nvPr/>
          </p:nvSpPr>
          <p:spPr>
            <a:xfrm>
              <a:off x="1550819" y="4185924"/>
              <a:ext cx="3993240" cy="555734"/>
            </a:xfrm>
            <a:custGeom>
              <a:avLst/>
              <a:gdLst>
                <a:gd name="connsiteX0" fmla="*/ 0 w 1892844"/>
                <a:gd name="connsiteY0" fmla="*/ 64044 h 558603"/>
                <a:gd name="connsiteX1" fmla="*/ 0 w 1892844"/>
                <a:gd name="connsiteY1" fmla="*/ 0 h 558603"/>
                <a:gd name="connsiteX2" fmla="*/ 1892844 w 1892844"/>
                <a:gd name="connsiteY2" fmla="*/ 0 h 558603"/>
                <a:gd name="connsiteX3" fmla="*/ 1892844 w 1892844"/>
                <a:gd name="connsiteY3" fmla="*/ 558603 h 558603"/>
                <a:gd name="connsiteX4" fmla="*/ 0 w 1892844"/>
                <a:gd name="connsiteY4" fmla="*/ 558603 h 558603"/>
                <a:gd name="connsiteX5" fmla="*/ 0 w 1892844"/>
                <a:gd name="connsiteY5" fmla="*/ 480327 h 558603"/>
                <a:gd name="connsiteX6" fmla="*/ 0 w 1892844"/>
                <a:gd name="connsiteY6" fmla="*/ 480327 h 55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844" h="558603">
                  <a:moveTo>
                    <a:pt x="0" y="64044"/>
                  </a:moveTo>
                  <a:lnTo>
                    <a:pt x="0" y="0"/>
                  </a:lnTo>
                  <a:lnTo>
                    <a:pt x="1892844" y="0"/>
                  </a:lnTo>
                  <a:lnTo>
                    <a:pt x="1892844" y="558603"/>
                  </a:lnTo>
                  <a:lnTo>
                    <a:pt x="0" y="558603"/>
                  </a:lnTo>
                  <a:lnTo>
                    <a:pt x="0" y="480327"/>
                  </a:lnTo>
                  <a:lnTo>
                    <a:pt x="0" y="480327"/>
                  </a:lnTo>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14BDB95-B912-D338-71D3-587C696CE3B1}"/>
                </a:ext>
              </a:extLst>
            </p:cNvPr>
            <p:cNvSpPr txBox="1"/>
            <p:nvPr/>
          </p:nvSpPr>
          <p:spPr>
            <a:xfrm>
              <a:off x="1807994" y="4270475"/>
              <a:ext cx="3726430" cy="386632"/>
            </a:xfrm>
            <a:prstGeom prst="rect">
              <a:avLst/>
            </a:prstGeom>
            <a:noFill/>
          </p:spPr>
          <p:txBody>
            <a:bodyPr wrap="square" lIns="0" tIns="0" rIns="0" bIns="0" rtlCol="0" anchor="ctr">
              <a:noAutofit/>
            </a:bodyPr>
            <a:lstStyle/>
            <a:p>
              <a:pPr>
                <a:spcAft>
                  <a:spcPts val="600"/>
                </a:spcAft>
              </a:pPr>
              <a:r>
                <a:rPr lang="en-US" sz="1600" b="1">
                  <a:solidFill>
                    <a:schemeClr val="tx2"/>
                  </a:solidFill>
                  <a:latin typeface="Open Sans Semibold"/>
                  <a:ea typeface="Open Sans Semibold"/>
                  <a:cs typeface="Open Sans Semibold"/>
                </a:rPr>
                <a:t>Submission Period: May 15 to July 12</a:t>
              </a:r>
              <a:endParaRPr lang="en-US" sz="1600" b="1">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11" name="Graphic 10" descr="Daily calendar outline">
              <a:extLst>
                <a:ext uri="{FF2B5EF4-FFF2-40B4-BE49-F238E27FC236}">
                  <a16:creationId xmlns:a16="http://schemas.microsoft.com/office/drawing/2014/main" id="{A4280628-35FD-8DFE-40B4-9C8F8C11E7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87848" y="4287820"/>
              <a:ext cx="351943" cy="351943"/>
            </a:xfrm>
            <a:prstGeom prst="rect">
              <a:avLst/>
            </a:prstGeom>
          </p:spPr>
        </p:pic>
      </p:grpSp>
      <p:pic>
        <p:nvPicPr>
          <p:cNvPr id="12" name="Picture 11" descr="A screenshot of a computer&#10;&#10;Description automatically generated">
            <a:extLst>
              <a:ext uri="{FF2B5EF4-FFF2-40B4-BE49-F238E27FC236}">
                <a16:creationId xmlns:a16="http://schemas.microsoft.com/office/drawing/2014/main" id="{44CEB0AC-6317-E9DB-D27C-769E4F8296B6}"/>
              </a:ext>
            </a:extLst>
          </p:cNvPr>
          <p:cNvPicPr>
            <a:picLocks noChangeAspect="1"/>
          </p:cNvPicPr>
          <p:nvPr/>
        </p:nvPicPr>
        <p:blipFill>
          <a:blip r:embed="rId5"/>
          <a:stretch>
            <a:fillRect/>
          </a:stretch>
        </p:blipFill>
        <p:spPr>
          <a:xfrm>
            <a:off x="7561546" y="1951435"/>
            <a:ext cx="4235172" cy="2581146"/>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9068D1AE-C5D2-1BFA-A0DF-F2AB74277C0A}"/>
              </a:ext>
            </a:extLst>
          </p:cNvPr>
          <p:cNvSpPr txBox="1"/>
          <p:nvPr/>
        </p:nvSpPr>
        <p:spPr>
          <a:xfrm>
            <a:off x="8551075" y="4668657"/>
            <a:ext cx="2239716" cy="261610"/>
          </a:xfrm>
          <a:prstGeom prst="rect">
            <a:avLst/>
          </a:prstGeom>
          <a:noFill/>
        </p:spPr>
        <p:txBody>
          <a:bodyPr wrap="none" lIns="91440" tIns="45720" rIns="91440" bIns="45720" rtlCol="0" anchor="t">
            <a:spAutoFit/>
          </a:bodyPr>
          <a:lstStyle/>
          <a:p>
            <a:r>
              <a:rPr lang="en-US" sz="1100">
                <a:solidFill>
                  <a:schemeClr val="accent5"/>
                </a:solidFill>
                <a:latin typeface="Open Sans"/>
                <a:ea typeface="Open Sans"/>
                <a:cs typeface="Open Sans"/>
              </a:rPr>
              <a:t>SmartSimple Registration Page</a:t>
            </a:r>
          </a:p>
        </p:txBody>
      </p:sp>
      <p:sp>
        <p:nvSpPr>
          <p:cNvPr id="14" name="Title 3">
            <a:extLst>
              <a:ext uri="{FF2B5EF4-FFF2-40B4-BE49-F238E27FC236}">
                <a16:creationId xmlns:a16="http://schemas.microsoft.com/office/drawing/2014/main" id="{9ED82F1E-BF92-4DD8-401D-0AC5BEDAA265}"/>
              </a:ext>
            </a:extLst>
          </p:cNvPr>
          <p:cNvSpPr>
            <a:spLocks noGrp="1"/>
          </p:cNvSpPr>
          <p:nvPr>
            <p:ph type="title"/>
          </p:nvPr>
        </p:nvSpPr>
        <p:spPr>
          <a:xfrm>
            <a:off x="381000" y="558225"/>
            <a:ext cx="7505737" cy="584775"/>
          </a:xfrm>
        </p:spPr>
        <p:txBody>
          <a:bodyPr/>
          <a:lstStyle/>
          <a:p>
            <a:r>
              <a:rPr lang="en-US"/>
              <a:t>Content and Form of Applications</a:t>
            </a:r>
          </a:p>
        </p:txBody>
      </p:sp>
      <p:sp>
        <p:nvSpPr>
          <p:cNvPr id="15" name="Text Placeholder 4">
            <a:extLst>
              <a:ext uri="{FF2B5EF4-FFF2-40B4-BE49-F238E27FC236}">
                <a16:creationId xmlns:a16="http://schemas.microsoft.com/office/drawing/2014/main" id="{D8BB8A10-7799-706F-E72E-8D06804FB4C7}"/>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Tree>
    <p:extLst>
      <p:ext uri="{BB962C8B-B14F-4D97-AF65-F5344CB8AC3E}">
        <p14:creationId xmlns:p14="http://schemas.microsoft.com/office/powerpoint/2010/main" val="648777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creen Recording 8">
            <a:hlinkClick r:id="" action="ppaction://media"/>
            <a:extLst>
              <a:ext uri="{FF2B5EF4-FFF2-40B4-BE49-F238E27FC236}">
                <a16:creationId xmlns:a16="http://schemas.microsoft.com/office/drawing/2014/main" id="{BF31F442-46FA-C15F-FC15-6AC8A481D69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6742" y="1400957"/>
            <a:ext cx="9898515" cy="5341227"/>
          </a:xfrm>
          <a:prstGeom prst="rect">
            <a:avLst/>
          </a:prstGeom>
        </p:spPr>
      </p:pic>
      <p:sp>
        <p:nvSpPr>
          <p:cNvPr id="25" name="Title 1">
            <a:extLst>
              <a:ext uri="{FF2B5EF4-FFF2-40B4-BE49-F238E27FC236}">
                <a16:creationId xmlns:a16="http://schemas.microsoft.com/office/drawing/2014/main" id="{187ED54D-F301-9861-CE67-CDCAA4E3755E}"/>
              </a:ext>
            </a:extLst>
          </p:cNvPr>
          <p:cNvSpPr>
            <a:spLocks noGrp="1"/>
          </p:cNvSpPr>
          <p:nvPr>
            <p:ph type="title"/>
          </p:nvPr>
        </p:nvSpPr>
        <p:spPr>
          <a:xfrm>
            <a:off x="381002" y="558225"/>
            <a:ext cx="11446434" cy="584775"/>
          </a:xfrm>
        </p:spPr>
        <p:txBody>
          <a:bodyPr/>
          <a:lstStyle/>
          <a:p>
            <a:r>
              <a:rPr lang="en-US"/>
              <a:t>Registering in SmartSimple</a:t>
            </a:r>
          </a:p>
        </p:txBody>
      </p:sp>
      <p:sp>
        <p:nvSpPr>
          <p:cNvPr id="26" name="Text Placeholder 2">
            <a:extLst>
              <a:ext uri="{FF2B5EF4-FFF2-40B4-BE49-F238E27FC236}">
                <a16:creationId xmlns:a16="http://schemas.microsoft.com/office/drawing/2014/main" id="{A824A905-885C-6886-5387-E499FAD24038}"/>
              </a:ext>
            </a:extLst>
          </p:cNvPr>
          <p:cNvSpPr txBox="1">
            <a:spLocks/>
          </p:cNvSpPr>
          <p:nvPr/>
        </p:nvSpPr>
        <p:spPr>
          <a:xfrm>
            <a:off x="380603" y="300268"/>
            <a:ext cx="11446436" cy="276999"/>
          </a:xfrm>
          <a:prstGeom prst="rect">
            <a:avLst/>
          </a:prstGeom>
        </p:spPr>
        <p:txBody>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a:solidFill>
                  <a:schemeClr val="bg1"/>
                </a:solidFill>
                <a:latin typeface="Open Sans Light"/>
                <a:ea typeface="Open Sans Light"/>
                <a:cs typeface="Open Sans Light"/>
              </a:rPr>
              <a:t>SESSION: SMARTSIMPLE</a:t>
            </a:r>
          </a:p>
        </p:txBody>
      </p:sp>
    </p:spTree>
    <p:extLst>
      <p:ext uri="{BB962C8B-B14F-4D97-AF65-F5344CB8AC3E}">
        <p14:creationId xmlns:p14="http://schemas.microsoft.com/office/powerpoint/2010/main" val="3577367836"/>
      </p:ext>
    </p:extLst>
  </p:cSld>
  <p:clrMapOvr>
    <a:masterClrMapping/>
  </p:clrMapOvr>
  <mc:AlternateContent xmlns:mc="http://schemas.openxmlformats.org/markup-compatibility/2006" xmlns:p14="http://schemas.microsoft.com/office/powerpoint/2010/main">
    <mc:Choice Requires="p14">
      <p:transition spd="slow" p14:dur="2000" advTm="98766"/>
    </mc:Choice>
    <mc:Fallback xmlns="">
      <p:transition spd="slow" advTm="98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7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11CF6-49F4-B4CA-9B3C-0B694F06AA14}"/>
              </a:ext>
            </a:extLst>
          </p:cNvPr>
          <p:cNvSpPr>
            <a:spLocks noGrp="1"/>
          </p:cNvSpPr>
          <p:nvPr>
            <p:ph type="title"/>
          </p:nvPr>
        </p:nvSpPr>
        <p:spPr/>
        <p:txBody>
          <a:bodyPr/>
          <a:lstStyle/>
          <a:p>
            <a:r>
              <a:rPr lang="en-US">
                <a:latin typeface="Open Sans Semibold"/>
                <a:ea typeface="Open Sans Semibold"/>
                <a:cs typeface="Open Sans Semibold"/>
              </a:rPr>
              <a:t>Application Reminder</a:t>
            </a:r>
            <a:endParaRPr lang="en-US"/>
          </a:p>
        </p:txBody>
      </p:sp>
      <p:sp>
        <p:nvSpPr>
          <p:cNvPr id="5" name="Content Placeholder 1">
            <a:extLst>
              <a:ext uri="{FF2B5EF4-FFF2-40B4-BE49-F238E27FC236}">
                <a16:creationId xmlns:a16="http://schemas.microsoft.com/office/drawing/2014/main" id="{D9A82B12-FE95-A210-169E-01E6F87A766A}"/>
              </a:ext>
            </a:extLst>
          </p:cNvPr>
          <p:cNvSpPr txBox="1">
            <a:spLocks/>
          </p:cNvSpPr>
          <p:nvPr/>
        </p:nvSpPr>
        <p:spPr>
          <a:xfrm>
            <a:off x="380999" y="1273629"/>
            <a:ext cx="11446436" cy="1240971"/>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000"/>
              </a:lnSpc>
              <a:spcBef>
                <a:spcPts val="0"/>
              </a:spcBef>
              <a:buFont typeface="Arial" panose="020B0604020202020204" pitchFamily="34" charset="0"/>
              <a:buNone/>
            </a:pPr>
            <a:endParaRPr lang="en-US" sz="1600">
              <a:latin typeface="Open Sans Light"/>
              <a:ea typeface="Open Sans Light"/>
              <a:cs typeface="Open Sans Light"/>
            </a:endParaRPr>
          </a:p>
        </p:txBody>
      </p:sp>
      <p:sp>
        <p:nvSpPr>
          <p:cNvPr id="6" name="Rectangle 2">
            <a:extLst>
              <a:ext uri="{FF2B5EF4-FFF2-40B4-BE49-F238E27FC236}">
                <a16:creationId xmlns:a16="http://schemas.microsoft.com/office/drawing/2014/main" id="{5FA87D21-273B-EED3-B73D-AE5D9B3A394C}"/>
              </a:ext>
            </a:extLst>
          </p:cNvPr>
          <p:cNvSpPr>
            <a:spLocks noChangeArrowheads="1"/>
          </p:cNvSpPr>
          <p:nvPr/>
        </p:nvSpPr>
        <p:spPr bwMode="auto">
          <a:xfrm>
            <a:off x="-276225" y="241662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4A8E25FF-996E-57A6-53A4-27EA146D269D}"/>
              </a:ext>
            </a:extLst>
          </p:cNvPr>
          <p:cNvSpPr>
            <a:spLocks noChangeArrowheads="1"/>
          </p:cNvSpPr>
          <p:nvPr/>
        </p:nvSpPr>
        <p:spPr bwMode="auto">
          <a:xfrm>
            <a:off x="882868" y="1691122"/>
            <a:ext cx="1005041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1270" algn="ctr">
              <a:spcBef>
                <a:spcPct val="0"/>
              </a:spcBef>
              <a:spcAft>
                <a:spcPct val="0"/>
              </a:spcAft>
            </a:pP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Please be clear and concise in the application response. Grants must align with the goals of the program. </a:t>
            </a:r>
          </a:p>
        </p:txBody>
      </p:sp>
      <p:sp>
        <p:nvSpPr>
          <p:cNvPr id="7" name="Content Placeholder 2">
            <a:extLst>
              <a:ext uri="{FF2B5EF4-FFF2-40B4-BE49-F238E27FC236}">
                <a16:creationId xmlns:a16="http://schemas.microsoft.com/office/drawing/2014/main" id="{A3359331-3B64-D721-D8C6-14F6F91A50A7}"/>
              </a:ext>
            </a:extLst>
          </p:cNvPr>
          <p:cNvSpPr txBox="1">
            <a:spLocks/>
          </p:cNvSpPr>
          <p:nvPr/>
        </p:nvSpPr>
        <p:spPr>
          <a:xfrm>
            <a:off x="1241531" y="3076152"/>
            <a:ext cx="10108325" cy="3572200"/>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661670" indent="0">
              <a:lnSpc>
                <a:spcPct val="150000"/>
              </a:lnSpc>
              <a:spcBef>
                <a:spcPts val="5"/>
              </a:spcBef>
              <a:buNone/>
            </a:pPr>
            <a:r>
              <a:rPr lang="en-US" sz="1600">
                <a:latin typeface="Open Sans Semibold" panose="020B0706030804020204" pitchFamily="34" charset="0"/>
                <a:ea typeface="Open Sans Semibold" panose="020B0706030804020204" pitchFamily="34" charset="0"/>
                <a:cs typeface="Open Sans Semibold" panose="020B0706030804020204" pitchFamily="34" charset="0"/>
              </a:rPr>
              <a:t>Concise and clear: </a:t>
            </a:r>
            <a:r>
              <a:rPr lang="en-US" sz="1600"/>
              <a:t>Our project aims to promote the local cost option for municipal broadband services through a targeted marketing campaign. Over the course of three months, we will implement two main strategies: distributing backpack stuffers to school children and conducting sign-ups at farmers markets.</a:t>
            </a:r>
          </a:p>
          <a:p>
            <a:pPr marL="0" marR="661670" indent="0">
              <a:lnSpc>
                <a:spcPct val="150000"/>
              </a:lnSpc>
              <a:spcBef>
                <a:spcPts val="5"/>
              </a:spcBef>
              <a:buNone/>
            </a:pPr>
            <a:endParaRPr lang="en-US" sz="1600"/>
          </a:p>
          <a:p>
            <a:pPr marL="0" marR="661670" indent="0">
              <a:lnSpc>
                <a:spcPct val="150000"/>
              </a:lnSpc>
              <a:spcBef>
                <a:spcPts val="5"/>
              </a:spcBef>
              <a:buNone/>
            </a:pPr>
            <a:r>
              <a:rPr lang="en-US" sz="1600">
                <a:latin typeface="Open Sans Semibold" panose="020B0706030804020204" pitchFamily="34" charset="0"/>
                <a:ea typeface="Open Sans Semibold" panose="020B0706030804020204" pitchFamily="34" charset="0"/>
                <a:cs typeface="Open Sans Semibold" panose="020B0706030804020204" pitchFamily="34" charset="0"/>
              </a:rPr>
              <a:t>Vague: </a:t>
            </a:r>
            <a:r>
              <a:rPr lang="en-US" sz="1600"/>
              <a:t>Our project aims to promote the adoption of the local cost option for municipal broadband services through a comprehensive marketing campaign. Over the next few months, we will explore various outreach strategies to engage with the community and increase awareness of our broadband offerings.</a:t>
            </a:r>
          </a:p>
        </p:txBody>
      </p:sp>
      <p:sp>
        <p:nvSpPr>
          <p:cNvPr id="10" name="Multiplication Sign 9">
            <a:extLst>
              <a:ext uri="{FF2B5EF4-FFF2-40B4-BE49-F238E27FC236}">
                <a16:creationId xmlns:a16="http://schemas.microsoft.com/office/drawing/2014/main" id="{D656BD5B-EFC7-3651-EA26-48B850C063AE}"/>
              </a:ext>
            </a:extLst>
          </p:cNvPr>
          <p:cNvSpPr/>
          <p:nvPr/>
        </p:nvSpPr>
        <p:spPr>
          <a:xfrm>
            <a:off x="514563" y="4940535"/>
            <a:ext cx="527274" cy="480814"/>
          </a:xfrm>
          <a:prstGeom prst="mathMultiply">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Graphic 10" descr="Checkmark outline">
            <a:extLst>
              <a:ext uri="{FF2B5EF4-FFF2-40B4-BE49-F238E27FC236}">
                <a16:creationId xmlns:a16="http://schemas.microsoft.com/office/drawing/2014/main" id="{E7BC1C0B-7F91-EC9B-2DED-D229BD5B52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7113" y="3159464"/>
            <a:ext cx="457201" cy="457201"/>
          </a:xfrm>
          <a:prstGeom prst="rect">
            <a:avLst/>
          </a:prstGeom>
        </p:spPr>
      </p:pic>
    </p:spTree>
    <p:extLst>
      <p:ext uri="{BB962C8B-B14F-4D97-AF65-F5344CB8AC3E}">
        <p14:creationId xmlns:p14="http://schemas.microsoft.com/office/powerpoint/2010/main" val="3131513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8BE3943-F720-127D-CB56-BB508CE21AE3}"/>
              </a:ext>
            </a:extLst>
          </p:cNvPr>
          <p:cNvSpPr>
            <a:spLocks noGrp="1"/>
          </p:cNvSpPr>
          <p:nvPr>
            <p:ph type="title"/>
          </p:nvPr>
        </p:nvSpPr>
        <p:spPr>
          <a:xfrm>
            <a:off x="381000" y="558225"/>
            <a:ext cx="10820400" cy="584775"/>
          </a:xfrm>
        </p:spPr>
        <p:txBody>
          <a:bodyPr/>
          <a:lstStyle/>
          <a:p>
            <a:r>
              <a:rPr lang="en-US"/>
              <a:t>Required Information on Organization</a:t>
            </a:r>
          </a:p>
        </p:txBody>
      </p:sp>
      <p:sp>
        <p:nvSpPr>
          <p:cNvPr id="9" name="Text Placeholder 4">
            <a:extLst>
              <a:ext uri="{FF2B5EF4-FFF2-40B4-BE49-F238E27FC236}">
                <a16:creationId xmlns:a16="http://schemas.microsoft.com/office/drawing/2014/main" id="{F930DCEE-3640-4CDA-33ED-F26832B43B42}"/>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
        <p:nvSpPr>
          <p:cNvPr id="12" name="Content Placeholder 1">
            <a:extLst>
              <a:ext uri="{FF2B5EF4-FFF2-40B4-BE49-F238E27FC236}">
                <a16:creationId xmlns:a16="http://schemas.microsoft.com/office/drawing/2014/main" id="{9D1A006E-F8F2-478A-34E1-EF61FFDCC0A2}"/>
              </a:ext>
            </a:extLst>
          </p:cNvPr>
          <p:cNvSpPr>
            <a:spLocks noGrp="1"/>
          </p:cNvSpPr>
          <p:nvPr>
            <p:ph sz="quarter" idx="18"/>
          </p:nvPr>
        </p:nvSpPr>
        <p:spPr>
          <a:xfrm>
            <a:off x="475807" y="924271"/>
            <a:ext cx="11240386" cy="5009457"/>
          </a:xfrm>
        </p:spPr>
        <p:txBody>
          <a:bodyPr vert="horz" lIns="91440" tIns="45720" rIns="91440" bIns="45720" numCol="1" spcCol="274320" rtlCol="0" anchor="t">
            <a:noAutofit/>
          </a:bodyPr>
          <a:lstStyle/>
          <a:p>
            <a:pPr marL="0" indent="0">
              <a:lnSpc>
                <a:spcPct val="113999"/>
              </a:lnSpc>
              <a:spcBef>
                <a:spcPts val="0"/>
              </a:spcBef>
              <a:spcAft>
                <a:spcPts val="0"/>
              </a:spcAft>
              <a:buNone/>
            </a:pPr>
            <a:endParaRPr lang="en-US">
              <a:solidFill>
                <a:srgbClr val="000000"/>
              </a:solidFill>
              <a:latin typeface="WordVisi_MSFontService"/>
              <a:ea typeface="Open Sans Light"/>
              <a:cs typeface="Open Sans Light"/>
            </a:endParaRPr>
          </a:p>
          <a:p>
            <a:pPr marL="0" indent="0">
              <a:lnSpc>
                <a:spcPct val="113999"/>
              </a:lnSpc>
              <a:spcBef>
                <a:spcPts val="0"/>
              </a:spcBef>
              <a:spcAft>
                <a:spcPts val="0"/>
              </a:spcAft>
              <a:buNone/>
            </a:pPr>
            <a:endParaRPr lang="en-US">
              <a:latin typeface="Open Sans Light"/>
              <a:ea typeface="Open Sans Light"/>
              <a:cs typeface="Open Sans Light"/>
            </a:endParaRPr>
          </a:p>
          <a:p>
            <a:pPr marL="0" indent="0">
              <a:lnSpc>
                <a:spcPct val="113999"/>
              </a:lnSpc>
              <a:spcBef>
                <a:spcPts val="0"/>
              </a:spcBef>
              <a:spcAft>
                <a:spcPts val="1200"/>
              </a:spcAft>
              <a:buNone/>
            </a:pPr>
            <a:r>
              <a:rPr lang="en-US">
                <a:solidFill>
                  <a:srgbClr val="FF0000"/>
                </a:solidFill>
                <a:latin typeface="Open Sans Semibold" panose="020B0706030804020204" pitchFamily="34" charset="0"/>
                <a:ea typeface="Open Sans Semibold" panose="020B0706030804020204" pitchFamily="34" charset="0"/>
                <a:cs typeface="Open Sans Semibold" panose="020B0706030804020204" pitchFamily="34" charset="0"/>
              </a:rPr>
              <a:t>1. </a:t>
            </a:r>
            <a:r>
              <a:rPr lang="en-US" b="1">
                <a:solidFill>
                  <a:srgbClr val="FF0000"/>
                </a:solidFill>
                <a:latin typeface="Open Sans Semibold" panose="020B0706030804020204" pitchFamily="34" charset="0"/>
                <a:ea typeface="Open Sans Semibold" panose="020B0706030804020204" pitchFamily="34" charset="0"/>
                <a:cs typeface="Open Sans Semibold" panose="020B0706030804020204" pitchFamily="34" charset="0"/>
              </a:rPr>
              <a:t>Organization Information </a:t>
            </a:r>
          </a:p>
          <a:p>
            <a:pPr marL="0" indent="0">
              <a:lnSpc>
                <a:spcPct val="113999"/>
              </a:lnSpc>
              <a:spcBef>
                <a:spcPts val="0"/>
              </a:spcBef>
              <a:spcAft>
                <a:spcPts val="1200"/>
              </a:spcAft>
              <a:buNone/>
            </a:pPr>
            <a:r>
              <a:rPr lang="en-US">
                <a:latin typeface="Open Sans Light"/>
                <a:ea typeface="Open Sans Light"/>
                <a:cs typeface="Open Sans Light"/>
              </a:rPr>
              <a:t>The applicant should be prepared to access the General Information Tab of the </a:t>
            </a:r>
            <a:r>
              <a:rPr lang="en-US" err="1">
                <a:latin typeface="Open Sans Light"/>
                <a:ea typeface="Open Sans Light"/>
                <a:cs typeface="Open Sans Light"/>
              </a:rPr>
              <a:t>SmartSimple</a:t>
            </a:r>
            <a:r>
              <a:rPr lang="en-US">
                <a:latin typeface="Open Sans Light"/>
                <a:ea typeface="Open Sans Light"/>
                <a:cs typeface="Open Sans Light"/>
              </a:rPr>
              <a:t>, </a:t>
            </a:r>
            <a:r>
              <a:rPr lang="en-US">
                <a:latin typeface="Open Sans Semibold" panose="020B0706030804020204" pitchFamily="34" charset="0"/>
                <a:ea typeface="Open Sans Semibold" panose="020B0706030804020204" pitchFamily="34" charset="0"/>
                <a:cs typeface="Open Sans Semibold" panose="020B0706030804020204" pitchFamily="34" charset="0"/>
              </a:rPr>
              <a:t>providing</a:t>
            </a:r>
            <a:r>
              <a:rPr lang="en-US">
                <a:latin typeface="Open Sans Light"/>
                <a:ea typeface="Open Sans Light"/>
                <a:cs typeface="Open Sans Light"/>
              </a:rPr>
              <a:t> </a:t>
            </a:r>
            <a:r>
              <a:rPr lang="en-US">
                <a:latin typeface="Open Sans Semibold" panose="020B0706030804020204" pitchFamily="34" charset="0"/>
                <a:ea typeface="Open Sans Semibold" panose="020B0706030804020204" pitchFamily="34" charset="0"/>
                <a:cs typeface="Open Sans Semibold" panose="020B0706030804020204" pitchFamily="34" charset="0"/>
              </a:rPr>
              <a:t>and saving the following identifying information</a:t>
            </a:r>
            <a:r>
              <a:rPr lang="en-US">
                <a:latin typeface="Open Sans Light"/>
                <a:ea typeface="Open Sans Light"/>
                <a:cs typeface="Open Sans Light"/>
              </a:rPr>
              <a:t>:</a:t>
            </a:r>
          </a:p>
          <a:p>
            <a:pPr>
              <a:lnSpc>
                <a:spcPct val="113999"/>
              </a:lnSpc>
              <a:spcBef>
                <a:spcPts val="0"/>
              </a:spcBef>
              <a:spcAft>
                <a:spcPts val="0"/>
              </a:spcAft>
            </a:pPr>
            <a:r>
              <a:rPr lang="en-US">
                <a:latin typeface="Open Sans Light"/>
                <a:ea typeface="Open Sans Light"/>
                <a:cs typeface="Open Sans Light"/>
              </a:rPr>
              <a:t>Legal entity name</a:t>
            </a:r>
          </a:p>
          <a:p>
            <a:pPr>
              <a:lnSpc>
                <a:spcPct val="113999"/>
              </a:lnSpc>
              <a:spcBef>
                <a:spcPts val="0"/>
              </a:spcBef>
              <a:spcAft>
                <a:spcPts val="0"/>
              </a:spcAft>
            </a:pPr>
            <a:r>
              <a:rPr lang="en-US">
                <a:latin typeface="Open Sans Light"/>
                <a:ea typeface="Open Sans Light"/>
                <a:cs typeface="Open Sans Light"/>
              </a:rPr>
              <a:t>Federal Employer Identification Number (FEIN)</a:t>
            </a:r>
          </a:p>
          <a:p>
            <a:pPr>
              <a:lnSpc>
                <a:spcPct val="113999"/>
              </a:lnSpc>
              <a:spcBef>
                <a:spcPts val="0"/>
              </a:spcBef>
              <a:spcAft>
                <a:spcPts val="0"/>
              </a:spcAft>
            </a:pPr>
            <a:r>
              <a:rPr lang="en-US">
                <a:latin typeface="Open Sans Light"/>
                <a:ea typeface="Open Sans Light"/>
                <a:cs typeface="Open Sans Light"/>
              </a:rPr>
              <a:t>System Award Management (SAM) ID</a:t>
            </a:r>
          </a:p>
          <a:p>
            <a:pPr>
              <a:lnSpc>
                <a:spcPct val="113999"/>
              </a:lnSpc>
              <a:spcBef>
                <a:spcPts val="0"/>
              </a:spcBef>
              <a:spcAft>
                <a:spcPts val="0"/>
              </a:spcAft>
            </a:pPr>
            <a:r>
              <a:rPr lang="en-US">
                <a:latin typeface="Open Sans Light"/>
                <a:ea typeface="Open Sans Light"/>
                <a:cs typeface="Open Sans Light"/>
              </a:rPr>
              <a:t>Mailing address</a:t>
            </a:r>
          </a:p>
          <a:p>
            <a:pPr>
              <a:lnSpc>
                <a:spcPct val="113999"/>
              </a:lnSpc>
              <a:spcBef>
                <a:spcPts val="0"/>
              </a:spcBef>
              <a:spcAft>
                <a:spcPts val="0"/>
              </a:spcAft>
            </a:pPr>
            <a:r>
              <a:rPr lang="en-US">
                <a:latin typeface="Open Sans Light"/>
                <a:ea typeface="Open Sans Light"/>
                <a:cs typeface="Open Sans Light"/>
              </a:rPr>
              <a:t>Primary contact information</a:t>
            </a:r>
          </a:p>
          <a:p>
            <a:pPr marL="0" indent="0">
              <a:lnSpc>
                <a:spcPct val="113999"/>
              </a:lnSpc>
              <a:spcBef>
                <a:spcPts val="0"/>
              </a:spcBef>
              <a:spcAft>
                <a:spcPts val="0"/>
              </a:spcAft>
              <a:buNone/>
            </a:pPr>
            <a:endParaRPr lang="en-US">
              <a:latin typeface="Open Sans Light"/>
              <a:ea typeface="Open Sans Light"/>
              <a:cs typeface="Open Sans Light"/>
            </a:endParaRPr>
          </a:p>
          <a:p>
            <a:pPr marL="0" indent="0">
              <a:lnSpc>
                <a:spcPct val="113999"/>
              </a:lnSpc>
              <a:spcBef>
                <a:spcPts val="0"/>
              </a:spcBef>
              <a:spcAft>
                <a:spcPts val="0"/>
              </a:spcAft>
              <a:buNone/>
            </a:pPr>
            <a:r>
              <a:rPr lang="en-US">
                <a:latin typeface="Open Sans Light"/>
                <a:ea typeface="Open Sans Light"/>
                <a:cs typeface="Open Sans Light"/>
              </a:rPr>
              <a:t>Information on the General Information Tab must be saved in order to be auto-populated to the Project Profile.</a:t>
            </a:r>
            <a:endParaRPr lang="en-US"/>
          </a:p>
        </p:txBody>
      </p:sp>
    </p:spTree>
    <p:extLst>
      <p:ext uri="{BB962C8B-B14F-4D97-AF65-F5344CB8AC3E}">
        <p14:creationId xmlns:p14="http://schemas.microsoft.com/office/powerpoint/2010/main" val="621475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8BE3943-F720-127D-CB56-BB508CE21AE3}"/>
              </a:ext>
            </a:extLst>
          </p:cNvPr>
          <p:cNvSpPr>
            <a:spLocks noGrp="1"/>
          </p:cNvSpPr>
          <p:nvPr>
            <p:ph type="title"/>
          </p:nvPr>
        </p:nvSpPr>
        <p:spPr>
          <a:xfrm>
            <a:off x="380999" y="65782"/>
            <a:ext cx="11430397" cy="1077218"/>
          </a:xfrm>
        </p:spPr>
        <p:txBody>
          <a:bodyPr/>
          <a:lstStyle/>
          <a:p>
            <a:r>
              <a:rPr lang="en-US"/>
              <a:t>Required Information on Project and Community Impact</a:t>
            </a:r>
          </a:p>
        </p:txBody>
      </p:sp>
      <p:sp>
        <p:nvSpPr>
          <p:cNvPr id="9" name="Text Placeholder 4">
            <a:extLst>
              <a:ext uri="{FF2B5EF4-FFF2-40B4-BE49-F238E27FC236}">
                <a16:creationId xmlns:a16="http://schemas.microsoft.com/office/drawing/2014/main" id="{F930DCEE-3640-4CDA-33ED-F26832B43B42}"/>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
        <p:nvSpPr>
          <p:cNvPr id="2" name="Content Placeholder 1">
            <a:extLst>
              <a:ext uri="{FF2B5EF4-FFF2-40B4-BE49-F238E27FC236}">
                <a16:creationId xmlns:a16="http://schemas.microsoft.com/office/drawing/2014/main" id="{05070EA3-97A7-52BF-DD9E-6163A5CE00BC}"/>
              </a:ext>
            </a:extLst>
          </p:cNvPr>
          <p:cNvSpPr txBox="1">
            <a:spLocks/>
          </p:cNvSpPr>
          <p:nvPr/>
        </p:nvSpPr>
        <p:spPr>
          <a:xfrm>
            <a:off x="380604" y="4039068"/>
            <a:ext cx="11180026" cy="1567071"/>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999"/>
              </a:lnSpc>
              <a:spcBef>
                <a:spcPts val="0"/>
              </a:spcBef>
              <a:spcAft>
                <a:spcPts val="1200"/>
              </a:spcAft>
              <a:buFont typeface="Arial" panose="020B0604020202020204" pitchFamily="34" charset="0"/>
              <a:buNone/>
            </a:pPr>
            <a:r>
              <a:rPr lang="en-US">
                <a:solidFill>
                  <a:srgbClr val="FF0000"/>
                </a:solidFill>
                <a:latin typeface="Open Sans Semibold"/>
                <a:ea typeface="Open Sans Semibold"/>
                <a:cs typeface="Open Sans Semibold"/>
              </a:rPr>
              <a:t>3. Community Impact</a:t>
            </a:r>
          </a:p>
          <a:p>
            <a:pPr>
              <a:lnSpc>
                <a:spcPct val="113999"/>
              </a:lnSpc>
              <a:spcBef>
                <a:spcPts val="0"/>
              </a:spcBef>
              <a:spcAft>
                <a:spcPts val="0"/>
              </a:spcAft>
            </a:pPr>
            <a:r>
              <a:rPr lang="en-US">
                <a:latin typeface="Open Sans Light"/>
                <a:ea typeface="Open Sans Light"/>
                <a:cs typeface="Open Sans Light"/>
              </a:rPr>
              <a:t>They are also expected to provide numerical estimates and explanations of how they calculated those estimates and how they plan to measure their stated impact.</a:t>
            </a:r>
          </a:p>
          <a:p>
            <a:pPr>
              <a:lnSpc>
                <a:spcPct val="113999"/>
              </a:lnSpc>
              <a:spcBef>
                <a:spcPts val="0"/>
              </a:spcBef>
              <a:spcAft>
                <a:spcPts val="0"/>
              </a:spcAft>
            </a:pPr>
            <a:r>
              <a:rPr lang="en-US">
                <a:solidFill>
                  <a:srgbClr val="666666"/>
                </a:solidFill>
                <a:latin typeface="Open Sans Light"/>
                <a:ea typeface="Open Sans Light"/>
                <a:cs typeface="Open Sans Light"/>
              </a:rPr>
              <a:t>They will be expected to outline partners and subcontractors. </a:t>
            </a:r>
          </a:p>
          <a:p>
            <a:pPr marL="0" indent="0">
              <a:lnSpc>
                <a:spcPct val="113999"/>
              </a:lnSpc>
              <a:spcBef>
                <a:spcPts val="0"/>
              </a:spcBef>
              <a:spcAft>
                <a:spcPts val="0"/>
              </a:spcAft>
              <a:buFont typeface="Arial" panose="020B0604020202020204" pitchFamily="34" charset="0"/>
              <a:buNone/>
            </a:pPr>
            <a:endParaRPr lang="en-US">
              <a:solidFill>
                <a:srgbClr val="FF0000"/>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marL="0" indent="0">
              <a:lnSpc>
                <a:spcPct val="113999"/>
              </a:lnSpc>
              <a:spcBef>
                <a:spcPts val="0"/>
              </a:spcBef>
              <a:spcAft>
                <a:spcPts val="0"/>
              </a:spcAft>
              <a:buFont typeface="Arial" panose="020B0604020202020204" pitchFamily="34" charset="0"/>
              <a:buNone/>
            </a:pPr>
            <a:endParaRPr lang="en-US"/>
          </a:p>
        </p:txBody>
      </p:sp>
      <p:sp>
        <p:nvSpPr>
          <p:cNvPr id="7" name="TextBox 6">
            <a:extLst>
              <a:ext uri="{FF2B5EF4-FFF2-40B4-BE49-F238E27FC236}">
                <a16:creationId xmlns:a16="http://schemas.microsoft.com/office/drawing/2014/main" id="{19C9981D-75FA-4A30-6712-2D567063C9BA}"/>
              </a:ext>
            </a:extLst>
          </p:cNvPr>
          <p:cNvSpPr txBox="1"/>
          <p:nvPr/>
        </p:nvSpPr>
        <p:spPr>
          <a:xfrm>
            <a:off x="380603" y="1306287"/>
            <a:ext cx="11506597" cy="2348015"/>
          </a:xfrm>
          <a:prstGeom prst="rect">
            <a:avLst/>
          </a:prstGeom>
          <a:noFill/>
        </p:spPr>
        <p:txBody>
          <a:bodyPr wrap="square">
            <a:spAutoFit/>
          </a:bodyPr>
          <a:lstStyle/>
          <a:p>
            <a:pPr marL="0" marR="0" lvl="0" indent="0" algn="l" defTabSz="914400" rtl="0" eaLnBrk="1" fontAlgn="auto" latinLnBrk="0" hangingPunct="1">
              <a:lnSpc>
                <a:spcPct val="113999"/>
              </a:lnSpc>
              <a:spcBef>
                <a:spcPts val="0"/>
              </a:spcBef>
              <a:spcAft>
                <a:spcPts val="1200"/>
              </a:spcAft>
              <a:buClr>
                <a:srgbClr val="FF0F00"/>
              </a:buClr>
              <a:buSzTx/>
              <a:buFont typeface="Arial" panose="020B0604020202020204" pitchFamily="34" charset="0"/>
              <a:buNone/>
              <a:tabLst/>
              <a:defRPr/>
            </a:pPr>
            <a:r>
              <a:rPr kumimoji="0" lang="en-US" sz="1600" b="0" i="0" u="none" strike="noStrike" kern="1200" cap="none" spc="0" normalizeH="0" baseline="0" noProof="0">
                <a:ln>
                  <a:noFill/>
                </a:ln>
                <a:solidFill>
                  <a:srgbClr val="FF0000"/>
                </a:solidFill>
                <a:effectLst/>
                <a:uLnTx/>
                <a:uFillTx/>
                <a:latin typeface="Open Sans Semibold"/>
                <a:ea typeface="Open Sans Semibold"/>
                <a:cs typeface="Open Sans Semibold"/>
              </a:rPr>
              <a:t>2.  Project Information</a:t>
            </a:r>
            <a:endParaRPr lang="en-US" sz="1600">
              <a:solidFill>
                <a:srgbClr val="FF0000"/>
              </a:solidFill>
              <a:latin typeface="Open Sans Semibold"/>
              <a:ea typeface="Open Sans Semibold"/>
              <a:cs typeface="Open Sans Semibold"/>
            </a:endParaRPr>
          </a:p>
          <a:p>
            <a:pPr marL="0" marR="0" lvl="0" indent="0" algn="l" defTabSz="914400" rtl="0" eaLnBrk="1" fontAlgn="auto" latinLnBrk="0" hangingPunct="1">
              <a:lnSpc>
                <a:spcPct val="113999"/>
              </a:lnSpc>
              <a:spcBef>
                <a:spcPts val="0"/>
              </a:spcBef>
              <a:spcAft>
                <a:spcPts val="1200"/>
              </a:spcAft>
              <a:buClr>
                <a:srgbClr val="FF0F00"/>
              </a:buClr>
              <a:buSzTx/>
              <a:buFont typeface="Arial" panose="020B0604020202020204" pitchFamily="34" charset="0"/>
              <a:buNone/>
              <a:tabLst/>
              <a:defRPr/>
            </a:pPr>
            <a:r>
              <a:rPr kumimoji="0" lang="en-US" sz="1600" b="0" i="0" u="none" strike="noStrike" kern="1200" cap="none" spc="0" normalizeH="0" baseline="0" noProof="0">
                <a:ln>
                  <a:noFill/>
                </a:ln>
                <a:solidFill>
                  <a:srgbClr val="666666"/>
                </a:solidFill>
                <a:effectLst/>
                <a:uLnTx/>
                <a:uFillTx/>
                <a:latin typeface="Open Sans Light"/>
                <a:ea typeface="Open Sans Light"/>
                <a:cs typeface="Open Sans Light"/>
              </a:rPr>
              <a:t>The applicant will also need to provide </a:t>
            </a:r>
            <a:r>
              <a:rPr kumimoji="0" lang="en-US" sz="1600" b="0" i="0" u="none" strike="noStrike" kern="1200" cap="none" spc="0" normalizeH="0" baseline="0" noProof="0">
                <a:ln>
                  <a:noFill/>
                </a:ln>
                <a:solidFill>
                  <a:srgbClr val="666666"/>
                </a:solidFill>
                <a:effectLst/>
                <a:uLnTx/>
                <a:uFillTx/>
                <a:latin typeface="Open Sans Semibold"/>
                <a:ea typeface="Open Sans Semibold"/>
                <a:cs typeface="Open Sans Semibold"/>
              </a:rPr>
              <a:t>information about the following details</a:t>
            </a:r>
            <a:r>
              <a:rPr kumimoji="0" lang="en-US" sz="1600" b="0" i="0" u="none" strike="noStrike" kern="1200" cap="none" spc="0" normalizeH="0" baseline="0" noProof="0">
                <a:ln>
                  <a:noFill/>
                </a:ln>
                <a:solidFill>
                  <a:srgbClr val="666666"/>
                </a:solidFill>
                <a:effectLst/>
                <a:uLnTx/>
                <a:uFillTx/>
                <a:latin typeface="Open Sans Light"/>
                <a:ea typeface="Open Sans Light"/>
                <a:cs typeface="Open Sans Light"/>
              </a:rPr>
              <a:t>:</a:t>
            </a:r>
          </a:p>
          <a:p>
            <a:pPr marL="342900" marR="0" lvl="0" indent="-342900" algn="l" defTabSz="914400" rtl="0" eaLnBrk="1" fontAlgn="auto" latinLnBrk="0" hangingPunct="1">
              <a:lnSpc>
                <a:spcPct val="113999"/>
              </a:lnSpc>
              <a:spcBef>
                <a:spcPts val="0"/>
              </a:spcBef>
              <a:spcAft>
                <a:spcPts val="0"/>
              </a:spcAft>
              <a:buClr>
                <a:srgbClr val="FF0F00"/>
              </a:buClr>
              <a:buSzTx/>
              <a:buFont typeface="Arial" panose="020B0604020202020204" pitchFamily="34" charset="0"/>
              <a:buChar char="•"/>
              <a:tabLst/>
              <a:defRPr/>
            </a:pPr>
            <a:r>
              <a:rPr kumimoji="0" lang="en-US" sz="1600" b="0" i="0" u="none" strike="noStrike" kern="1200" cap="none" spc="0" normalizeH="0" baseline="0" noProof="0">
                <a:ln>
                  <a:noFill/>
                </a:ln>
                <a:solidFill>
                  <a:srgbClr val="666666"/>
                </a:solidFill>
                <a:effectLst/>
                <a:uLnTx/>
                <a:uFillTx/>
                <a:latin typeface="Open Sans Light"/>
                <a:ea typeface="Open Sans Light"/>
                <a:cs typeface="Open Sans Light"/>
              </a:rPr>
              <a:t>Project descriptions</a:t>
            </a:r>
          </a:p>
          <a:p>
            <a:pPr marL="342900" marR="0" lvl="0" indent="-342900" algn="l" defTabSz="914400" rtl="0" eaLnBrk="1" fontAlgn="auto" latinLnBrk="0" hangingPunct="1">
              <a:lnSpc>
                <a:spcPct val="113999"/>
              </a:lnSpc>
              <a:spcBef>
                <a:spcPts val="0"/>
              </a:spcBef>
              <a:spcAft>
                <a:spcPts val="0"/>
              </a:spcAft>
              <a:buClr>
                <a:srgbClr val="FF0F00"/>
              </a:buClr>
              <a:buSzTx/>
              <a:buFont typeface="Arial" panose="020B0604020202020204" pitchFamily="34" charset="0"/>
              <a:buChar char="•"/>
              <a:tabLst/>
              <a:defRPr/>
            </a:pPr>
            <a:r>
              <a:rPr kumimoji="0" lang="en-US" sz="1600" b="0" i="0" u="none" strike="noStrike" kern="1200" cap="none" spc="0" normalizeH="0" baseline="0" noProof="0">
                <a:ln>
                  <a:noFill/>
                </a:ln>
                <a:solidFill>
                  <a:srgbClr val="666666"/>
                </a:solidFill>
                <a:effectLst/>
                <a:uLnTx/>
                <a:uFillTx/>
                <a:latin typeface="Open Sans Light"/>
                <a:ea typeface="Open Sans Light"/>
                <a:cs typeface="Open Sans Light"/>
              </a:rPr>
              <a:t>Alignment with education, workforce, and health</a:t>
            </a:r>
          </a:p>
          <a:p>
            <a:pPr marL="342900" marR="0" lvl="0" indent="-342900" algn="l" defTabSz="914400" rtl="0" eaLnBrk="1" fontAlgn="auto" latinLnBrk="0" hangingPunct="1">
              <a:lnSpc>
                <a:spcPct val="113999"/>
              </a:lnSpc>
              <a:spcBef>
                <a:spcPts val="0"/>
              </a:spcBef>
              <a:spcAft>
                <a:spcPts val="0"/>
              </a:spcAft>
              <a:buClr>
                <a:srgbClr val="FF0F00"/>
              </a:buClr>
              <a:buSzTx/>
              <a:buFont typeface="Arial" panose="020B0604020202020204" pitchFamily="34" charset="0"/>
              <a:buChar char="•"/>
              <a:tabLst/>
              <a:defRPr/>
            </a:pPr>
            <a:r>
              <a:rPr kumimoji="0" lang="en-US" sz="1600" b="0" i="0" u="none" strike="noStrike" kern="1200" cap="none" spc="0" normalizeH="0" baseline="0" noProof="0">
                <a:ln>
                  <a:noFill/>
                </a:ln>
                <a:solidFill>
                  <a:srgbClr val="666666"/>
                </a:solidFill>
                <a:effectLst/>
                <a:uLnTx/>
                <a:uFillTx/>
                <a:latin typeface="Open Sans Light"/>
                <a:ea typeface="Open Sans Light"/>
                <a:cs typeface="Open Sans Light"/>
              </a:rPr>
              <a:t>Broadband access</a:t>
            </a:r>
          </a:p>
          <a:p>
            <a:pPr marL="342900" marR="0" lvl="0" indent="-342900" algn="l" defTabSz="914400" rtl="0" eaLnBrk="1" fontAlgn="auto" latinLnBrk="0" hangingPunct="1">
              <a:lnSpc>
                <a:spcPct val="113999"/>
              </a:lnSpc>
              <a:spcBef>
                <a:spcPts val="0"/>
              </a:spcBef>
              <a:spcAft>
                <a:spcPts val="0"/>
              </a:spcAft>
              <a:buClr>
                <a:srgbClr val="FF0F00"/>
              </a:buClr>
              <a:buSzTx/>
              <a:buFont typeface="Arial" panose="020B0604020202020204" pitchFamily="34" charset="0"/>
              <a:buChar char="•"/>
              <a:tabLst/>
              <a:defRPr/>
            </a:pPr>
            <a:r>
              <a:rPr kumimoji="0" lang="en-US" sz="1600" b="0" i="0" u="none" strike="noStrike" kern="1200" cap="none" spc="0" normalizeH="0" baseline="0" noProof="0">
                <a:ln>
                  <a:noFill/>
                </a:ln>
                <a:solidFill>
                  <a:srgbClr val="666666"/>
                </a:solidFill>
                <a:effectLst/>
                <a:uLnTx/>
                <a:uFillTx/>
                <a:latin typeface="Open Sans Light"/>
                <a:ea typeface="Open Sans Light"/>
                <a:cs typeface="Open Sans Light"/>
              </a:rPr>
              <a:t>Facility information</a:t>
            </a:r>
          </a:p>
          <a:p>
            <a:pPr marL="342900" marR="0" lvl="0" indent="-342900" algn="l" defTabSz="914400" rtl="0" eaLnBrk="1" fontAlgn="auto" latinLnBrk="0" hangingPunct="1">
              <a:lnSpc>
                <a:spcPct val="113999"/>
              </a:lnSpc>
              <a:spcBef>
                <a:spcPts val="0"/>
              </a:spcBef>
              <a:spcAft>
                <a:spcPts val="0"/>
              </a:spcAft>
              <a:buClr>
                <a:srgbClr val="FF0F00"/>
              </a:buClr>
              <a:buSzTx/>
              <a:buFont typeface="Arial" panose="020B0604020202020204" pitchFamily="34" charset="0"/>
              <a:buChar char="•"/>
              <a:tabLst/>
              <a:defRPr/>
            </a:pPr>
            <a:r>
              <a:rPr kumimoji="0" lang="en-US" sz="1600" b="0" i="0" u="none" strike="noStrike" kern="1200" cap="none" spc="0" normalizeH="0" baseline="0" noProof="0">
                <a:ln>
                  <a:noFill/>
                </a:ln>
                <a:solidFill>
                  <a:srgbClr val="666666"/>
                </a:solidFill>
                <a:effectLst/>
                <a:uLnTx/>
                <a:uFillTx/>
                <a:latin typeface="Open Sans Light"/>
                <a:ea typeface="Open Sans Light"/>
                <a:cs typeface="Open Sans Light"/>
              </a:rPr>
              <a:t>Project timeline</a:t>
            </a:r>
          </a:p>
        </p:txBody>
      </p:sp>
    </p:spTree>
    <p:extLst>
      <p:ext uri="{BB962C8B-B14F-4D97-AF65-F5344CB8AC3E}">
        <p14:creationId xmlns:p14="http://schemas.microsoft.com/office/powerpoint/2010/main" val="582223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11CF6-49F4-B4CA-9B3C-0B694F06AA14}"/>
              </a:ext>
            </a:extLst>
          </p:cNvPr>
          <p:cNvSpPr>
            <a:spLocks noGrp="1"/>
          </p:cNvSpPr>
          <p:nvPr>
            <p:ph type="title"/>
          </p:nvPr>
        </p:nvSpPr>
        <p:spPr/>
        <p:txBody>
          <a:bodyPr/>
          <a:lstStyle/>
          <a:p>
            <a:r>
              <a:rPr lang="en-US">
                <a:latin typeface="Open Sans Semibold"/>
                <a:ea typeface="Open Sans Semibold"/>
                <a:cs typeface="Open Sans Semibold"/>
              </a:rPr>
              <a:t>Budget Reminder</a:t>
            </a:r>
            <a:endParaRPr lang="en-US"/>
          </a:p>
        </p:txBody>
      </p:sp>
      <p:sp>
        <p:nvSpPr>
          <p:cNvPr id="5" name="Content Placeholder 1">
            <a:extLst>
              <a:ext uri="{FF2B5EF4-FFF2-40B4-BE49-F238E27FC236}">
                <a16:creationId xmlns:a16="http://schemas.microsoft.com/office/drawing/2014/main" id="{D9A82B12-FE95-A210-169E-01E6F87A766A}"/>
              </a:ext>
            </a:extLst>
          </p:cNvPr>
          <p:cNvSpPr txBox="1">
            <a:spLocks/>
          </p:cNvSpPr>
          <p:nvPr/>
        </p:nvSpPr>
        <p:spPr>
          <a:xfrm>
            <a:off x="380999" y="1273629"/>
            <a:ext cx="11446436" cy="1240971"/>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000"/>
              </a:lnSpc>
              <a:spcBef>
                <a:spcPts val="0"/>
              </a:spcBef>
              <a:buFont typeface="Arial" panose="020B0604020202020204" pitchFamily="34" charset="0"/>
              <a:buNone/>
            </a:pPr>
            <a:endParaRPr lang="en-US" sz="1600">
              <a:latin typeface="Open Sans Light"/>
              <a:ea typeface="Open Sans Light"/>
              <a:cs typeface="Open Sans Light"/>
            </a:endParaRPr>
          </a:p>
        </p:txBody>
      </p:sp>
      <p:sp>
        <p:nvSpPr>
          <p:cNvPr id="6" name="Rectangle 2">
            <a:extLst>
              <a:ext uri="{FF2B5EF4-FFF2-40B4-BE49-F238E27FC236}">
                <a16:creationId xmlns:a16="http://schemas.microsoft.com/office/drawing/2014/main" id="{5FA87D21-273B-EED3-B73D-AE5D9B3A394C}"/>
              </a:ext>
            </a:extLst>
          </p:cNvPr>
          <p:cNvSpPr>
            <a:spLocks noChangeArrowheads="1"/>
          </p:cNvSpPr>
          <p:nvPr/>
        </p:nvSpPr>
        <p:spPr bwMode="auto">
          <a:xfrm>
            <a:off x="-276225" y="241662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4A8E25FF-996E-57A6-53A4-27EA146D269D}"/>
              </a:ext>
            </a:extLst>
          </p:cNvPr>
          <p:cNvSpPr>
            <a:spLocks noChangeArrowheads="1"/>
          </p:cNvSpPr>
          <p:nvPr/>
        </p:nvSpPr>
        <p:spPr bwMode="auto">
          <a:xfrm>
            <a:off x="2115344" y="2516598"/>
            <a:ext cx="774958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1270" algn="ctr">
              <a:spcBef>
                <a:spcPct val="0"/>
              </a:spcBef>
              <a:spcAft>
                <a:spcPct val="0"/>
              </a:spcAft>
            </a:pPr>
            <a:r>
              <a:rPr lang="en-US" sz="2800" b="1">
                <a:solidFill>
                  <a:srgbClr val="002060"/>
                </a:solidFill>
                <a:latin typeface="Open Sans"/>
                <a:ea typeface="Open Sans"/>
                <a:cs typeface="Open Sans"/>
              </a:rPr>
              <a:t>Please put budget items in the correct budget category. The revisions requested delays scoring and contracting.</a:t>
            </a:r>
          </a:p>
        </p:txBody>
      </p:sp>
    </p:spTree>
    <p:extLst>
      <p:ext uri="{BB962C8B-B14F-4D97-AF65-F5344CB8AC3E}">
        <p14:creationId xmlns:p14="http://schemas.microsoft.com/office/powerpoint/2010/main" val="1130793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8FEF9A-58F2-9F5A-517B-082EC615D27D}"/>
              </a:ext>
            </a:extLst>
          </p:cNvPr>
          <p:cNvSpPr>
            <a:spLocks noGrp="1"/>
          </p:cNvSpPr>
          <p:nvPr>
            <p:ph sz="quarter" idx="18"/>
          </p:nvPr>
        </p:nvSpPr>
        <p:spPr/>
        <p:txBody>
          <a:bodyPr vert="horz" lIns="91440" tIns="45720" rIns="91440" bIns="45720" numCol="1" spcCol="274320" rtlCol="0" anchor="t">
            <a:noAutofit/>
          </a:bodyPr>
          <a:lstStyle/>
          <a:p>
            <a:pPr marL="0" indent="0">
              <a:lnSpc>
                <a:spcPct val="114000"/>
              </a:lnSpc>
              <a:spcBef>
                <a:spcPts val="0"/>
              </a:spcBef>
              <a:spcAft>
                <a:spcPts val="900"/>
              </a:spcAft>
              <a:buNone/>
            </a:pPr>
            <a:r>
              <a:rPr lang="en-US">
                <a:latin typeface="Open Sans Light"/>
                <a:ea typeface="Open Sans Light"/>
                <a:cs typeface="Open Sans Light"/>
              </a:rPr>
              <a:t>For each budget category with a </a:t>
            </a:r>
            <a:r>
              <a:rPr lang="en-US" b="1">
                <a:solidFill>
                  <a:srgbClr val="C00000"/>
                </a:solidFill>
                <a:latin typeface="Arial"/>
                <a:ea typeface="Open Sans Light"/>
                <a:cs typeface="Arial"/>
              </a:rPr>
              <a:t>^</a:t>
            </a:r>
            <a:r>
              <a:rPr lang="en-US">
                <a:latin typeface="Open Sans Light"/>
                <a:ea typeface="Open Sans Light"/>
                <a:cs typeface="Open Sans Light"/>
              </a:rPr>
              <a:t>, there must be </a:t>
            </a:r>
            <a:r>
              <a:rPr lang="en-US" b="1">
                <a:latin typeface="Open Sans Light"/>
                <a:ea typeface="Open Sans Light"/>
                <a:cs typeface="Open Sans Light"/>
              </a:rPr>
              <a:t>multiple line items</a:t>
            </a:r>
            <a:r>
              <a:rPr lang="en-US">
                <a:latin typeface="Open Sans Light"/>
                <a:ea typeface="Open Sans Light"/>
                <a:cs typeface="Open Sans Light"/>
              </a:rPr>
              <a:t> within the category and justifications for the necessity and basis for the listed costs. All other </a:t>
            </a:r>
            <a:r>
              <a:rPr lang="en-US">
                <a:solidFill>
                  <a:schemeClr val="tx1">
                    <a:lumMod val="65000"/>
                    <a:lumOff val="35000"/>
                  </a:schemeClr>
                </a:solidFill>
                <a:latin typeface="Open Sans Light"/>
                <a:ea typeface="Open Sans Light"/>
                <a:cs typeface="Open Sans Light"/>
              </a:rPr>
              <a:t>categories </a:t>
            </a:r>
            <a:r>
              <a:rPr lang="en-US" spc="-10">
                <a:solidFill>
                  <a:schemeClr val="tx1">
                    <a:lumMod val="65000"/>
                    <a:lumOff val="35000"/>
                  </a:schemeClr>
                </a:solidFill>
                <a:latin typeface="Open Sans Light"/>
                <a:ea typeface="Open Sans Light"/>
                <a:cs typeface="Open Sans Light"/>
              </a:rPr>
              <a:t>a</a:t>
            </a:r>
            <a:r>
              <a:rPr lang="en-US" spc="-10">
                <a:solidFill>
                  <a:schemeClr val="tx1">
                    <a:lumMod val="65000"/>
                    <a:lumOff val="35000"/>
                  </a:schemeClr>
                </a:solidFill>
                <a:effectLst/>
                <a:latin typeface="Open Sans Light"/>
                <a:ea typeface="Open Sans Light"/>
                <a:cs typeface="Open Sans Light"/>
              </a:rPr>
              <a:t>pplicants must provide a high-level budget (only one line will be available).</a:t>
            </a:r>
            <a:endParaRPr lang="en-US">
              <a:solidFill>
                <a:schemeClr val="tx1">
                  <a:lumMod val="65000"/>
                  <a:lumOff val="35000"/>
                </a:schemeClr>
              </a:solidFill>
              <a:latin typeface="Open Sans Light"/>
              <a:ea typeface="Open Sans Light"/>
              <a:cs typeface="Open Sans Light"/>
            </a:endParaRPr>
          </a:p>
          <a:p>
            <a:pPr>
              <a:lnSpc>
                <a:spcPct val="114000"/>
              </a:lnSpc>
              <a:spcBef>
                <a:spcPts val="0"/>
              </a:spcBef>
            </a:pPr>
            <a:r>
              <a:rPr lang="en-US">
                <a:latin typeface="Open Sans Light"/>
                <a:ea typeface="Open Sans Light"/>
                <a:cs typeface="Open Sans Light"/>
              </a:rPr>
              <a:t>Construction​</a:t>
            </a:r>
          </a:p>
          <a:p>
            <a:pPr>
              <a:lnSpc>
                <a:spcPct val="114000"/>
              </a:lnSpc>
              <a:spcBef>
                <a:spcPts val="0"/>
              </a:spcBef>
            </a:pPr>
            <a:r>
              <a:rPr lang="en-US">
                <a:latin typeface="Open Sans Light"/>
                <a:ea typeface="Open Sans Light"/>
                <a:cs typeface="Open Sans Light"/>
              </a:rPr>
              <a:t>Architect/engineering fees​</a:t>
            </a:r>
          </a:p>
          <a:p>
            <a:pPr>
              <a:lnSpc>
                <a:spcPct val="114000"/>
              </a:lnSpc>
              <a:spcBef>
                <a:spcPts val="0"/>
              </a:spcBef>
            </a:pPr>
            <a:r>
              <a:rPr lang="en-US">
                <a:latin typeface="Open Sans Light"/>
                <a:ea typeface="Open Sans Light"/>
                <a:cs typeface="Open Sans Light"/>
              </a:rPr>
              <a:t>Professional fees, grants, and awards​</a:t>
            </a:r>
            <a:r>
              <a:rPr lang="en-US" b="1">
                <a:solidFill>
                  <a:srgbClr val="C00000"/>
                </a:solidFill>
                <a:effectLst/>
                <a:latin typeface="Arial"/>
                <a:ea typeface="Arial" panose="020B0604020202020204" pitchFamily="34" charset="0"/>
                <a:cs typeface="Open Sans Light"/>
              </a:rPr>
              <a:t>^</a:t>
            </a:r>
            <a:r>
              <a:rPr lang="en-US">
                <a:latin typeface="Open Sans Light"/>
                <a:ea typeface="Open Sans Light"/>
                <a:cs typeface="Open Sans Light"/>
              </a:rPr>
              <a:t>​</a:t>
            </a:r>
          </a:p>
          <a:p>
            <a:pPr>
              <a:lnSpc>
                <a:spcPct val="114000"/>
              </a:lnSpc>
              <a:spcBef>
                <a:spcPts val="0"/>
              </a:spcBef>
            </a:pPr>
            <a:r>
              <a:rPr lang="en-US">
                <a:latin typeface="Open Sans Light"/>
                <a:ea typeface="Open Sans Light"/>
                <a:cs typeface="Open Sans Light"/>
              </a:rPr>
              <a:t>Supplies, telephone, postage and shipping, occupancy, equipment rental and maintenance, and printing​</a:t>
            </a:r>
          </a:p>
          <a:p>
            <a:pPr>
              <a:lnSpc>
                <a:spcPct val="114000"/>
              </a:lnSpc>
              <a:spcBef>
                <a:spcPts val="0"/>
              </a:spcBef>
            </a:pPr>
            <a:r>
              <a:rPr lang="en-US">
                <a:latin typeface="Open Sans Light"/>
                <a:ea typeface="Open Sans Light"/>
                <a:cs typeface="Open Sans Light"/>
              </a:rPr>
              <a:t>Grant/project administration (indirect expenses; limited to 6%, or the indirect cost rate if a negotiated indirect cost rate agreement is in place)</a:t>
            </a:r>
          </a:p>
          <a:p>
            <a:pPr>
              <a:lnSpc>
                <a:spcPct val="114000"/>
              </a:lnSpc>
              <a:spcBef>
                <a:spcPts val="0"/>
              </a:spcBef>
            </a:pPr>
            <a:r>
              <a:rPr lang="en-US">
                <a:latin typeface="Open Sans Light"/>
                <a:ea typeface="Open Sans Light"/>
                <a:cs typeface="Open Sans Light"/>
              </a:rPr>
              <a:t>Other non-personnel</a:t>
            </a:r>
            <a:r>
              <a:rPr lang="en-US" b="1">
                <a:solidFill>
                  <a:srgbClr val="C00000"/>
                </a:solidFill>
                <a:effectLst/>
                <a:latin typeface="Arial"/>
                <a:ea typeface="Arial" panose="020B0604020202020204" pitchFamily="34" charset="0"/>
                <a:cs typeface="Open Sans Light"/>
              </a:rPr>
              <a:t>^</a:t>
            </a:r>
            <a:r>
              <a:rPr lang="en-US">
                <a:latin typeface="Open Sans Light"/>
                <a:ea typeface="Open Sans Light"/>
                <a:cs typeface="Open Sans Light"/>
              </a:rPr>
              <a:t>​</a:t>
            </a:r>
          </a:p>
          <a:p>
            <a:pPr>
              <a:lnSpc>
                <a:spcPct val="114000"/>
              </a:lnSpc>
              <a:spcBef>
                <a:spcPts val="0"/>
              </a:spcBef>
            </a:pPr>
            <a:r>
              <a:rPr lang="en-US">
                <a:latin typeface="Open Sans Light"/>
                <a:ea typeface="Open Sans Light"/>
                <a:cs typeface="Open Sans Light"/>
              </a:rPr>
              <a:t>Capital purchases</a:t>
            </a:r>
            <a:r>
              <a:rPr lang="en-US" b="1">
                <a:solidFill>
                  <a:srgbClr val="C00000"/>
                </a:solidFill>
                <a:effectLst/>
                <a:latin typeface="Arial"/>
                <a:ea typeface="Arial" panose="020B0604020202020204" pitchFamily="34" charset="0"/>
                <a:cs typeface="Open Sans Light"/>
              </a:rPr>
              <a:t>^</a:t>
            </a:r>
            <a:r>
              <a:rPr lang="en-US">
                <a:latin typeface="Open Sans Light"/>
                <a:ea typeface="Open Sans Light"/>
                <a:cs typeface="Open Sans Light"/>
              </a:rPr>
              <a:t>​</a:t>
            </a:r>
          </a:p>
          <a:p>
            <a:pPr>
              <a:lnSpc>
                <a:spcPct val="114000"/>
              </a:lnSpc>
              <a:spcBef>
                <a:spcPts val="0"/>
              </a:spcBef>
            </a:pPr>
            <a:r>
              <a:rPr lang="en-US">
                <a:latin typeface="Open Sans Light"/>
                <a:ea typeface="Open Sans Light"/>
                <a:cs typeface="Open Sans Light"/>
              </a:rPr>
              <a:t>Project contingency</a:t>
            </a:r>
          </a:p>
          <a:p>
            <a:pPr marL="0" indent="0">
              <a:lnSpc>
                <a:spcPct val="114000"/>
              </a:lnSpc>
              <a:spcBef>
                <a:spcPts val="0"/>
              </a:spcBef>
              <a:spcAft>
                <a:spcPts val="0"/>
              </a:spcAft>
              <a:buNone/>
            </a:pPr>
            <a:endParaRPr lang="en-US" sz="1400">
              <a:latin typeface="Open Sans Light"/>
              <a:ea typeface="Open Sans Light"/>
              <a:cs typeface="Open Sans Light"/>
            </a:endParaRPr>
          </a:p>
        </p:txBody>
      </p:sp>
      <p:pic>
        <p:nvPicPr>
          <p:cNvPr id="7" name="Picture Placeholder 6">
            <a:extLst>
              <a:ext uri="{FF2B5EF4-FFF2-40B4-BE49-F238E27FC236}">
                <a16:creationId xmlns:a16="http://schemas.microsoft.com/office/drawing/2014/main" id="{5FB4ED9D-2B9B-5518-E6BE-BA8589FAC9A3}"/>
              </a:ext>
            </a:extLst>
          </p:cNvPr>
          <p:cNvPicPr>
            <a:picLocks noGrp="1" noChangeAspect="1"/>
          </p:cNvPicPr>
          <p:nvPr>
            <p:ph type="pic" sz="quarter" idx="25"/>
          </p:nvPr>
        </p:nvPicPr>
        <p:blipFill>
          <a:blip r:embed="rId3"/>
          <a:srcRect l="27996" r="27996"/>
          <a:stretch/>
        </p:blipFill>
        <p:spPr>
          <a:xfrm>
            <a:off x="8150578" y="352926"/>
            <a:ext cx="3660422" cy="5545704"/>
          </a:xfrm>
        </p:spPr>
      </p:pic>
      <p:sp>
        <p:nvSpPr>
          <p:cNvPr id="14" name="Title 3">
            <a:extLst>
              <a:ext uri="{FF2B5EF4-FFF2-40B4-BE49-F238E27FC236}">
                <a16:creationId xmlns:a16="http://schemas.microsoft.com/office/drawing/2014/main" id="{E8FFFA8C-11E4-30F6-B2D7-F6250770BC5A}"/>
              </a:ext>
            </a:extLst>
          </p:cNvPr>
          <p:cNvSpPr>
            <a:spLocks noGrp="1"/>
          </p:cNvSpPr>
          <p:nvPr>
            <p:ph type="title"/>
          </p:nvPr>
        </p:nvSpPr>
        <p:spPr>
          <a:xfrm>
            <a:off x="381000" y="558225"/>
            <a:ext cx="7505737" cy="584775"/>
          </a:xfrm>
        </p:spPr>
        <p:txBody>
          <a:bodyPr/>
          <a:lstStyle/>
          <a:p>
            <a:r>
              <a:rPr lang="en-US">
                <a:latin typeface="Open Sans Semibold"/>
                <a:ea typeface="Open Sans Semibold"/>
                <a:cs typeface="Open Sans Semibold"/>
              </a:rPr>
              <a:t>Budget categories </a:t>
            </a:r>
            <a:endParaRPr lang="en-US" b="0"/>
          </a:p>
        </p:txBody>
      </p:sp>
      <p:pic>
        <p:nvPicPr>
          <p:cNvPr id="3" name="Graphic 7" descr="Wireless with solid fill">
            <a:extLst>
              <a:ext uri="{FF2B5EF4-FFF2-40B4-BE49-F238E27FC236}">
                <a16:creationId xmlns:a16="http://schemas.microsoft.com/office/drawing/2014/main" id="{09F33643-4342-C7A6-F7CB-2EE55315832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97798" y="2155372"/>
            <a:ext cx="1088135" cy="1088135"/>
          </a:xfrm>
          <a:prstGeom prst="rect">
            <a:avLst/>
          </a:prstGeom>
        </p:spPr>
      </p:pic>
      <p:sp>
        <p:nvSpPr>
          <p:cNvPr id="6" name="Text Placeholder 4">
            <a:extLst>
              <a:ext uri="{FF2B5EF4-FFF2-40B4-BE49-F238E27FC236}">
                <a16:creationId xmlns:a16="http://schemas.microsoft.com/office/drawing/2014/main" id="{94235ED0-660D-43E7-DAF0-78AEACF682E8}"/>
              </a:ext>
            </a:extLst>
          </p:cNvPr>
          <p:cNvSpPr>
            <a:spLocks noGrp="1"/>
          </p:cNvSpPr>
          <p:nvPr>
            <p:ph type="body" sz="quarter" idx="21"/>
          </p:nvPr>
        </p:nvSpPr>
        <p:spPr>
          <a:xfrm>
            <a:off x="429590" y="300268"/>
            <a:ext cx="7505330" cy="242887"/>
          </a:xfrm>
        </p:spPr>
        <p:txBody>
          <a:bodyPr/>
          <a:lstStyle/>
          <a:p>
            <a:r>
              <a:rPr lang="en-US">
                <a:solidFill>
                  <a:schemeClr val="bg1"/>
                </a:solidFill>
                <a:latin typeface="Open Sans Light"/>
                <a:ea typeface="Open Sans Light"/>
                <a:cs typeface="Open Sans Light"/>
              </a:rPr>
              <a:t>APPLICATION INFORMATION</a:t>
            </a:r>
          </a:p>
        </p:txBody>
      </p:sp>
    </p:spTree>
    <p:extLst>
      <p:ext uri="{BB962C8B-B14F-4D97-AF65-F5344CB8AC3E}">
        <p14:creationId xmlns:p14="http://schemas.microsoft.com/office/powerpoint/2010/main" val="2691959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8BE3943-F720-127D-CB56-BB508CE21AE3}"/>
              </a:ext>
            </a:extLst>
          </p:cNvPr>
          <p:cNvSpPr>
            <a:spLocks noGrp="1"/>
          </p:cNvSpPr>
          <p:nvPr>
            <p:ph type="title"/>
          </p:nvPr>
        </p:nvSpPr>
        <p:spPr>
          <a:xfrm>
            <a:off x="381000" y="558225"/>
            <a:ext cx="11573933" cy="584775"/>
          </a:xfrm>
        </p:spPr>
        <p:txBody>
          <a:bodyPr/>
          <a:lstStyle/>
          <a:p>
            <a:r>
              <a:rPr lang="en-US">
                <a:latin typeface="Open Sans Semibold"/>
                <a:ea typeface="Open Sans Semibold"/>
                <a:cs typeface="Open Sans Semibold"/>
              </a:rPr>
              <a:t>Budget categories </a:t>
            </a:r>
            <a:endParaRPr lang="en-US"/>
          </a:p>
        </p:txBody>
      </p:sp>
      <p:sp>
        <p:nvSpPr>
          <p:cNvPr id="9" name="Text Placeholder 4">
            <a:extLst>
              <a:ext uri="{FF2B5EF4-FFF2-40B4-BE49-F238E27FC236}">
                <a16:creationId xmlns:a16="http://schemas.microsoft.com/office/drawing/2014/main" id="{F930DCEE-3640-4CDA-33ED-F26832B43B42}"/>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
        <p:nvSpPr>
          <p:cNvPr id="2" name="Content Placeholder 1">
            <a:extLst>
              <a:ext uri="{FF2B5EF4-FFF2-40B4-BE49-F238E27FC236}">
                <a16:creationId xmlns:a16="http://schemas.microsoft.com/office/drawing/2014/main" id="{F915DB1B-5FAB-3D44-CA7C-6BF610B20C44}"/>
              </a:ext>
            </a:extLst>
          </p:cNvPr>
          <p:cNvSpPr txBox="1">
            <a:spLocks/>
          </p:cNvSpPr>
          <p:nvPr/>
        </p:nvSpPr>
        <p:spPr>
          <a:xfrm>
            <a:off x="6239933" y="1306287"/>
            <a:ext cx="5715000" cy="4572000"/>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999"/>
              </a:lnSpc>
              <a:spcBef>
                <a:spcPts val="0"/>
              </a:spcBef>
              <a:spcAft>
                <a:spcPts val="0"/>
              </a:spcAft>
              <a:buFont typeface="Arial" panose="020B0604020202020204" pitchFamily="34" charset="0"/>
              <a:buNone/>
            </a:pPr>
            <a:endParaRPr lang="en-US"/>
          </a:p>
        </p:txBody>
      </p:sp>
      <p:sp>
        <p:nvSpPr>
          <p:cNvPr id="22" name="Content Placeholder 1">
            <a:extLst>
              <a:ext uri="{FF2B5EF4-FFF2-40B4-BE49-F238E27FC236}">
                <a16:creationId xmlns:a16="http://schemas.microsoft.com/office/drawing/2014/main" id="{C2BF9FE0-8D4D-F83A-6DF7-B01F1A279CAF}"/>
              </a:ext>
            </a:extLst>
          </p:cNvPr>
          <p:cNvSpPr txBox="1">
            <a:spLocks/>
          </p:cNvSpPr>
          <p:nvPr/>
        </p:nvSpPr>
        <p:spPr>
          <a:xfrm>
            <a:off x="454841" y="1408819"/>
            <a:ext cx="11134456" cy="4567438"/>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715"/>
              </a:lnSpc>
              <a:buNone/>
            </a:pPr>
            <a:r>
              <a:rPr lang="en-US" sz="1400" b="1">
                <a:solidFill>
                  <a:schemeClr val="bg2"/>
                </a:solidFill>
                <a:latin typeface="Open Sans Semibold"/>
                <a:ea typeface="Arial"/>
                <a:cs typeface="Arial"/>
              </a:rPr>
              <a:t>Common Errors</a:t>
            </a:r>
          </a:p>
          <a:p>
            <a:pPr marL="228600" indent="-228600">
              <a:lnSpc>
                <a:spcPct val="114715"/>
              </a:lnSpc>
              <a:buFont typeface=""/>
              <a:buChar char="•"/>
            </a:pPr>
            <a:r>
              <a:rPr lang="en-US" sz="1400" b="1" u="sng" baseline="0">
                <a:solidFill>
                  <a:schemeClr val="tx1">
                    <a:lumMod val="65000"/>
                    <a:lumOff val="35000"/>
                  </a:schemeClr>
                </a:solidFill>
                <a:latin typeface="Open Sans Semibold"/>
                <a:ea typeface="Arial"/>
                <a:cs typeface="Arial"/>
              </a:rPr>
              <a:t>Professional fees, grants, and awards</a:t>
            </a:r>
            <a:r>
              <a:rPr lang="en-US" sz="1400" b="1" baseline="0">
                <a:solidFill>
                  <a:schemeClr val="tx1">
                    <a:lumMod val="65000"/>
                    <a:lumOff val="35000"/>
                  </a:schemeClr>
                </a:solidFill>
                <a:latin typeface="Open Sans Semibold"/>
                <a:ea typeface="Arial"/>
                <a:cs typeface="Arial"/>
              </a:rPr>
              <a:t>​</a:t>
            </a:r>
            <a:r>
              <a:rPr lang="en-US" sz="1400" b="1" baseline="0">
                <a:solidFill>
                  <a:schemeClr val="tx1">
                    <a:lumMod val="65000"/>
                    <a:lumOff val="35000"/>
                  </a:schemeClr>
                </a:solidFill>
                <a:latin typeface="Open Sans Light"/>
                <a:ea typeface="Arial"/>
                <a:cs typeface="Arial"/>
              </a:rPr>
              <a:t>^</a:t>
            </a:r>
            <a:r>
              <a:rPr lang="en-US" sz="1400" baseline="0">
                <a:solidFill>
                  <a:schemeClr val="tx1">
                    <a:lumMod val="65000"/>
                    <a:lumOff val="35000"/>
                  </a:schemeClr>
                </a:solidFill>
                <a:latin typeface="Open Sans Light"/>
                <a:ea typeface="Arial"/>
                <a:cs typeface="Arial"/>
              </a:rPr>
              <a:t>​</a:t>
            </a:r>
            <a:r>
              <a:rPr lang="en-US" sz="1400">
                <a:solidFill>
                  <a:schemeClr val="tx1">
                    <a:lumMod val="65000"/>
                    <a:lumOff val="35000"/>
                  </a:schemeClr>
                </a:solidFill>
                <a:latin typeface="Open Sans Light"/>
                <a:ea typeface="Arial"/>
                <a:cs typeface="Arial"/>
              </a:rPr>
              <a:t>​ : legal and auditing fees, public feedback processes, equity assessments and planning, needs assessments, permitting, planning</a:t>
            </a:r>
          </a:p>
          <a:p>
            <a:pPr marL="228600" indent="-228600">
              <a:lnSpc>
                <a:spcPct val="114715"/>
              </a:lnSpc>
              <a:buFont typeface=""/>
              <a:buChar char="•"/>
            </a:pPr>
            <a:r>
              <a:rPr lang="en-US" sz="1400" b="1" u="sng" baseline="0">
                <a:solidFill>
                  <a:schemeClr val="tx1">
                    <a:lumMod val="65000"/>
                    <a:lumOff val="35000"/>
                  </a:schemeClr>
                </a:solidFill>
                <a:latin typeface="Open Sans Semibold"/>
                <a:ea typeface="Arial"/>
                <a:cs typeface="Arial"/>
              </a:rPr>
              <a:t>Supplies, telephone, postage and shipping, occupancy, equipment rental and maintenance, and printing</a:t>
            </a:r>
            <a:r>
              <a:rPr lang="en-US" sz="1400" u="sng" baseline="0">
                <a:solidFill>
                  <a:schemeClr val="tx1">
                    <a:lumMod val="65000"/>
                    <a:lumOff val="35000"/>
                  </a:schemeClr>
                </a:solidFill>
                <a:latin typeface="Open Sans Light"/>
                <a:ea typeface="Arial"/>
                <a:cs typeface="Arial"/>
              </a:rPr>
              <a:t>​</a:t>
            </a:r>
            <a:r>
              <a:rPr lang="en-US" sz="1400" u="sng">
                <a:solidFill>
                  <a:schemeClr val="tx1">
                    <a:lumMod val="65000"/>
                    <a:lumOff val="35000"/>
                  </a:schemeClr>
                </a:solidFill>
                <a:latin typeface="Open Sans Light"/>
                <a:ea typeface="Arial"/>
                <a:cs typeface="Arial"/>
              </a:rPr>
              <a:t>​</a:t>
            </a:r>
            <a:r>
              <a:rPr lang="en-US" sz="1400">
                <a:solidFill>
                  <a:schemeClr val="tx1">
                    <a:lumMod val="65000"/>
                    <a:lumOff val="35000"/>
                  </a:schemeClr>
                </a:solidFill>
                <a:latin typeface="Open Sans Light"/>
                <a:ea typeface="Arial"/>
                <a:cs typeface="Arial"/>
              </a:rPr>
              <a:t>: Examples of supplies costs are office furnishing, equipment and supplies, shipping, curriculum materials/kits instructors and students, such as textbooks and manuals, student computers, including subsidized or free devices.</a:t>
            </a:r>
          </a:p>
          <a:p>
            <a:pPr marL="228600" indent="-228600">
              <a:lnSpc>
                <a:spcPct val="114715"/>
              </a:lnSpc>
              <a:buFont typeface=""/>
              <a:buChar char="•"/>
            </a:pPr>
            <a:r>
              <a:rPr lang="en-US" sz="1400" b="1" u="sng" baseline="0">
                <a:solidFill>
                  <a:schemeClr val="tx1">
                    <a:lumMod val="65000"/>
                    <a:lumOff val="35000"/>
                  </a:schemeClr>
                </a:solidFill>
                <a:latin typeface="Open Sans Semibold"/>
                <a:ea typeface="Arial"/>
                <a:cs typeface="Arial"/>
              </a:rPr>
              <a:t>Grant/project administration</a:t>
            </a:r>
            <a:r>
              <a:rPr lang="en-US" sz="1400" baseline="0">
                <a:solidFill>
                  <a:schemeClr val="tx1">
                    <a:lumMod val="65000"/>
                    <a:lumOff val="35000"/>
                  </a:schemeClr>
                </a:solidFill>
                <a:latin typeface="Open Sans Light"/>
                <a:ea typeface="Arial"/>
                <a:cs typeface="Arial"/>
              </a:rPr>
              <a:t> (indirect expenses; limited to 6</a:t>
            </a:r>
            <a:r>
              <a:rPr lang="en-US" sz="1400">
                <a:solidFill>
                  <a:schemeClr val="tx1">
                    <a:lumMod val="65000"/>
                    <a:lumOff val="35000"/>
                  </a:schemeClr>
                </a:solidFill>
                <a:latin typeface="Open Sans Light"/>
                <a:ea typeface="Arial"/>
                <a:cs typeface="Arial"/>
              </a:rPr>
              <a:t>%)​; Hours for reporting, monitoring, and invoicing for the grant</a:t>
            </a:r>
          </a:p>
          <a:p>
            <a:pPr marL="228600" indent="-228600">
              <a:lnSpc>
                <a:spcPct val="114715"/>
              </a:lnSpc>
              <a:buFont typeface=""/>
              <a:buChar char="•"/>
            </a:pPr>
            <a:r>
              <a:rPr lang="en-US" sz="1400" b="1" u="sng" baseline="0">
                <a:solidFill>
                  <a:schemeClr val="tx1">
                    <a:lumMod val="65000"/>
                    <a:lumOff val="35000"/>
                  </a:schemeClr>
                </a:solidFill>
                <a:latin typeface="Open Sans Semibold"/>
                <a:ea typeface="Arial"/>
                <a:cs typeface="Arial"/>
              </a:rPr>
              <a:t>Other non-personnel</a:t>
            </a:r>
            <a:r>
              <a:rPr lang="en-US" sz="1400" b="1" baseline="0">
                <a:solidFill>
                  <a:schemeClr val="tx1">
                    <a:lumMod val="65000"/>
                    <a:lumOff val="35000"/>
                  </a:schemeClr>
                </a:solidFill>
                <a:latin typeface="Open Sans Light"/>
                <a:ea typeface="Arial"/>
                <a:cs typeface="Arial"/>
              </a:rPr>
              <a:t>^</a:t>
            </a:r>
            <a:r>
              <a:rPr lang="en-US" sz="1400" b="1">
                <a:solidFill>
                  <a:schemeClr val="tx1">
                    <a:lumMod val="65000"/>
                    <a:lumOff val="35000"/>
                  </a:schemeClr>
                </a:solidFill>
                <a:latin typeface="Open Sans Light"/>
                <a:ea typeface="Arial"/>
                <a:cs typeface="Arial"/>
              </a:rPr>
              <a:t> : </a:t>
            </a:r>
            <a:r>
              <a:rPr lang="en-US" sz="1400">
                <a:solidFill>
                  <a:schemeClr val="tx1">
                    <a:lumMod val="65000"/>
                    <a:lumOff val="35000"/>
                  </a:schemeClr>
                </a:solidFill>
                <a:latin typeface="Open Sans Light"/>
                <a:ea typeface="Arial"/>
                <a:cs typeface="Arial"/>
              </a:rPr>
              <a:t>any other upfront costs not covered in other categories, such as permits, required licenses, sales tax applicable </a:t>
            </a:r>
            <a:r>
              <a:rPr lang="en-US" sz="1400" baseline="0">
                <a:solidFill>
                  <a:schemeClr val="tx1">
                    <a:lumMod val="65000"/>
                    <a:lumOff val="35000"/>
                  </a:schemeClr>
                </a:solidFill>
                <a:latin typeface="Open Sans Light"/>
                <a:ea typeface="Arial"/>
                <a:cs typeface="Arial"/>
              </a:rPr>
              <a:t>​</a:t>
            </a:r>
            <a:r>
              <a:rPr lang="en-US" sz="1400">
                <a:solidFill>
                  <a:schemeClr val="tx1">
                    <a:lumMod val="65000"/>
                    <a:lumOff val="35000"/>
                  </a:schemeClr>
                </a:solidFill>
                <a:latin typeface="Open Sans Light"/>
                <a:ea typeface="Arial"/>
                <a:cs typeface="Arial"/>
              </a:rPr>
              <a:t>​</a:t>
            </a:r>
          </a:p>
          <a:p>
            <a:pPr marL="228600" indent="-228600">
              <a:lnSpc>
                <a:spcPct val="114715"/>
              </a:lnSpc>
              <a:buFont typeface=""/>
              <a:buChar char="•"/>
            </a:pPr>
            <a:r>
              <a:rPr lang="en-US" sz="1400" b="1" u="sng" baseline="0">
                <a:solidFill>
                  <a:schemeClr val="tx1">
                    <a:lumMod val="65000"/>
                    <a:lumOff val="35000"/>
                  </a:schemeClr>
                </a:solidFill>
                <a:latin typeface="Open Sans Semibold"/>
                <a:ea typeface="Arial"/>
                <a:cs typeface="Arial"/>
              </a:rPr>
              <a:t>Capital purchases</a:t>
            </a:r>
            <a:r>
              <a:rPr lang="en-US" sz="1400" b="1" baseline="0">
                <a:solidFill>
                  <a:schemeClr val="tx1">
                    <a:lumMod val="65000"/>
                    <a:lumOff val="35000"/>
                  </a:schemeClr>
                </a:solidFill>
                <a:latin typeface="Open Sans Semibold"/>
                <a:ea typeface="Arial"/>
                <a:cs typeface="Arial"/>
              </a:rPr>
              <a:t>^</a:t>
            </a:r>
            <a:r>
              <a:rPr lang="en-US" sz="1400" baseline="0">
                <a:solidFill>
                  <a:schemeClr val="tx1">
                    <a:lumMod val="65000"/>
                    <a:lumOff val="35000"/>
                  </a:schemeClr>
                </a:solidFill>
                <a:latin typeface="Open Sans Light"/>
                <a:ea typeface="Arial"/>
                <a:cs typeface="Arial"/>
              </a:rPr>
              <a:t>​</a:t>
            </a:r>
            <a:r>
              <a:rPr lang="en-US" sz="1400">
                <a:solidFill>
                  <a:schemeClr val="tx1">
                    <a:lumMod val="65000"/>
                    <a:lumOff val="35000"/>
                  </a:schemeClr>
                </a:solidFill>
                <a:latin typeface="Open Sans Light"/>
                <a:ea typeface="Arial"/>
                <a:cs typeface="Arial"/>
              </a:rPr>
              <a:t>​:significant investments in assistive technology, special-purpose equipment, equipment for hands-on learning activities (e.g., power tools, wiring lab, simulating lab) valued at $10,000 per unit or more.</a:t>
            </a:r>
          </a:p>
          <a:p>
            <a:pPr marL="228600" indent="-228600">
              <a:lnSpc>
                <a:spcPct val="114715"/>
              </a:lnSpc>
              <a:buFont typeface=""/>
              <a:buChar char="•"/>
            </a:pPr>
            <a:r>
              <a:rPr lang="en-US" sz="1400" b="1" u="sng" baseline="0">
                <a:solidFill>
                  <a:schemeClr val="tx1">
                    <a:lumMod val="65000"/>
                    <a:lumOff val="35000"/>
                  </a:schemeClr>
                </a:solidFill>
                <a:latin typeface="Open Sans Semibold"/>
                <a:ea typeface="Arial"/>
                <a:cs typeface="Arial"/>
              </a:rPr>
              <a:t>Project contingenc</a:t>
            </a:r>
            <a:r>
              <a:rPr lang="en-US" sz="1400" b="1" u="sng" baseline="0">
                <a:solidFill>
                  <a:schemeClr val="tx1">
                    <a:lumMod val="65000"/>
                    <a:lumOff val="35000"/>
                  </a:schemeClr>
                </a:solidFill>
                <a:latin typeface="Open Sans Light"/>
                <a:ea typeface="Arial"/>
                <a:cs typeface="Arial"/>
              </a:rPr>
              <a:t>y</a:t>
            </a:r>
            <a:r>
              <a:rPr lang="en-US" sz="1400" b="1">
                <a:solidFill>
                  <a:schemeClr val="tx1">
                    <a:lumMod val="65000"/>
                    <a:lumOff val="35000"/>
                  </a:schemeClr>
                </a:solidFill>
                <a:latin typeface="Open Sans Light"/>
                <a:ea typeface="Arial"/>
                <a:cs typeface="Arial"/>
              </a:rPr>
              <a:t>:</a:t>
            </a:r>
            <a:r>
              <a:rPr lang="en-US" sz="1400">
                <a:solidFill>
                  <a:schemeClr val="tx1">
                    <a:lumMod val="65000"/>
                    <a:lumOff val="35000"/>
                  </a:schemeClr>
                </a:solidFill>
                <a:latin typeface="Open Sans Light"/>
                <a:ea typeface="Arial"/>
                <a:cs typeface="Arial"/>
              </a:rPr>
              <a:t> allowed at 15% of the total cost to allow for construction increases in supplies and labor</a:t>
            </a:r>
            <a:endParaRPr lang="en-US" sz="1400">
              <a:solidFill>
                <a:schemeClr val="tx1">
                  <a:lumMod val="65000"/>
                  <a:lumOff val="35000"/>
                </a:schemeClr>
              </a:solidFill>
              <a:latin typeface="Open Sans Light"/>
              <a:ea typeface="Open Sans Light"/>
              <a:cs typeface="Open Sans Light"/>
            </a:endParaRPr>
          </a:p>
        </p:txBody>
      </p:sp>
      <p:pic>
        <p:nvPicPr>
          <p:cNvPr id="4" name="Graphic 7" descr="Wireless with solid fill">
            <a:extLst>
              <a:ext uri="{FF2B5EF4-FFF2-40B4-BE49-F238E27FC236}">
                <a16:creationId xmlns:a16="http://schemas.microsoft.com/office/drawing/2014/main" id="{B2C8C59E-6A94-4631-6ABB-E535568B0D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08266" y="4555671"/>
            <a:ext cx="1969943" cy="1948039"/>
          </a:xfrm>
          <a:prstGeom prst="rect">
            <a:avLst/>
          </a:prstGeom>
        </p:spPr>
      </p:pic>
    </p:spTree>
    <p:extLst>
      <p:ext uri="{BB962C8B-B14F-4D97-AF65-F5344CB8AC3E}">
        <p14:creationId xmlns:p14="http://schemas.microsoft.com/office/powerpoint/2010/main" val="1847871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55A739BE-3C38-8170-BD56-AD9DE4559B07}"/>
              </a:ext>
            </a:extLst>
          </p:cNvPr>
          <p:cNvPicPr>
            <a:picLocks noGrp="1" noChangeAspect="1"/>
          </p:cNvPicPr>
          <p:nvPr>
            <p:ph sz="quarter" idx="18"/>
          </p:nvPr>
        </p:nvPicPr>
        <p:blipFill>
          <a:blip r:embed="rId2"/>
          <a:stretch>
            <a:fillRect/>
          </a:stretch>
        </p:blipFill>
        <p:spPr>
          <a:xfrm>
            <a:off x="456922" y="1509965"/>
            <a:ext cx="11195651" cy="1960905"/>
          </a:xfrm>
        </p:spPr>
      </p:pic>
      <p:pic>
        <p:nvPicPr>
          <p:cNvPr id="7" name="Graphic 7" descr="Wireless with solid fill">
            <a:extLst>
              <a:ext uri="{FF2B5EF4-FFF2-40B4-BE49-F238E27FC236}">
                <a16:creationId xmlns:a16="http://schemas.microsoft.com/office/drawing/2014/main" id="{2D45C8A2-CB52-D0B4-19E3-E072EF8BB2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50328" y="3978385"/>
            <a:ext cx="2602490" cy="2573553"/>
          </a:xfrm>
          <a:prstGeom prst="rect">
            <a:avLst/>
          </a:prstGeom>
        </p:spPr>
      </p:pic>
      <p:pic>
        <p:nvPicPr>
          <p:cNvPr id="6" name="Picture 5">
            <a:extLst>
              <a:ext uri="{FF2B5EF4-FFF2-40B4-BE49-F238E27FC236}">
                <a16:creationId xmlns:a16="http://schemas.microsoft.com/office/drawing/2014/main" id="{4EDC3266-0B40-29C0-70A2-73C209E65BB8}"/>
              </a:ext>
            </a:extLst>
          </p:cNvPr>
          <p:cNvPicPr>
            <a:picLocks noChangeAspect="1"/>
          </p:cNvPicPr>
          <p:nvPr/>
        </p:nvPicPr>
        <p:blipFill>
          <a:blip r:embed="rId5"/>
          <a:stretch>
            <a:fillRect/>
          </a:stretch>
        </p:blipFill>
        <p:spPr>
          <a:xfrm>
            <a:off x="350822" y="3840886"/>
            <a:ext cx="11451773" cy="2846365"/>
          </a:xfrm>
          <a:prstGeom prst="rect">
            <a:avLst/>
          </a:prstGeom>
        </p:spPr>
      </p:pic>
      <p:sp>
        <p:nvSpPr>
          <p:cNvPr id="11" name="TextBox 10">
            <a:extLst>
              <a:ext uri="{FF2B5EF4-FFF2-40B4-BE49-F238E27FC236}">
                <a16:creationId xmlns:a16="http://schemas.microsoft.com/office/drawing/2014/main" id="{940C9154-AE9F-0B5F-F995-1339E66C209E}"/>
              </a:ext>
            </a:extLst>
          </p:cNvPr>
          <p:cNvSpPr txBox="1"/>
          <p:nvPr/>
        </p:nvSpPr>
        <p:spPr>
          <a:xfrm>
            <a:off x="453341" y="1147823"/>
            <a:ext cx="26621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solidFill>
                  <a:srgbClr val="FF0000"/>
                </a:solidFill>
                <a:latin typeface="Open Sans Light"/>
                <a:ea typeface="Open Sans Light"/>
                <a:cs typeface="Calibri"/>
              </a:rPr>
              <a:t>One Line</a:t>
            </a:r>
            <a:endParaRPr lang="en-US" b="1" u="sng">
              <a:solidFill>
                <a:srgbClr val="FF0000"/>
              </a:solidFill>
              <a:latin typeface="Open Sans Light"/>
              <a:ea typeface="Open Sans Light"/>
            </a:endParaRPr>
          </a:p>
        </p:txBody>
      </p:sp>
      <p:sp>
        <p:nvSpPr>
          <p:cNvPr id="13" name="TextBox 12">
            <a:extLst>
              <a:ext uri="{FF2B5EF4-FFF2-40B4-BE49-F238E27FC236}">
                <a16:creationId xmlns:a16="http://schemas.microsoft.com/office/drawing/2014/main" id="{1EE725A0-EE89-D703-0DD0-EEEB19685D02}"/>
              </a:ext>
            </a:extLst>
          </p:cNvPr>
          <p:cNvSpPr txBox="1"/>
          <p:nvPr/>
        </p:nvSpPr>
        <p:spPr>
          <a:xfrm>
            <a:off x="412831" y="347047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solidFill>
                  <a:srgbClr val="FF0000"/>
                </a:solidFill>
                <a:latin typeface="Open Sans Light"/>
              </a:rPr>
              <a:t>Multiple Lines</a:t>
            </a:r>
            <a:endParaRPr lang="en-US" u="sng"/>
          </a:p>
        </p:txBody>
      </p:sp>
      <p:sp>
        <p:nvSpPr>
          <p:cNvPr id="2" name="Text Placeholder 4">
            <a:extLst>
              <a:ext uri="{FF2B5EF4-FFF2-40B4-BE49-F238E27FC236}">
                <a16:creationId xmlns:a16="http://schemas.microsoft.com/office/drawing/2014/main" id="{E90E8639-D751-4967-8113-252450A6DC36}"/>
              </a:ext>
            </a:extLst>
          </p:cNvPr>
          <p:cNvSpPr>
            <a:spLocks noGrp="1"/>
          </p:cNvSpPr>
          <p:nvPr>
            <p:ph type="body" sz="quarter" idx="21"/>
          </p:nvPr>
        </p:nvSpPr>
        <p:spPr>
          <a:xfrm>
            <a:off x="453341" y="315338"/>
            <a:ext cx="7505330" cy="242887"/>
          </a:xfrm>
        </p:spPr>
        <p:txBody>
          <a:bodyPr/>
          <a:lstStyle/>
          <a:p>
            <a:r>
              <a:rPr lang="en-US">
                <a:solidFill>
                  <a:schemeClr val="bg1"/>
                </a:solidFill>
                <a:latin typeface="Open Sans Light"/>
                <a:ea typeface="Open Sans Light"/>
                <a:cs typeface="Open Sans Light"/>
              </a:rPr>
              <a:t>APPLICATION INFORMATION</a:t>
            </a:r>
          </a:p>
        </p:txBody>
      </p:sp>
      <p:sp>
        <p:nvSpPr>
          <p:cNvPr id="10" name="Title 3">
            <a:extLst>
              <a:ext uri="{FF2B5EF4-FFF2-40B4-BE49-F238E27FC236}">
                <a16:creationId xmlns:a16="http://schemas.microsoft.com/office/drawing/2014/main" id="{7FB54022-00A3-FF48-DE2A-16441A7DD282}"/>
              </a:ext>
            </a:extLst>
          </p:cNvPr>
          <p:cNvSpPr>
            <a:spLocks noGrp="1"/>
          </p:cNvSpPr>
          <p:nvPr>
            <p:ph type="title"/>
          </p:nvPr>
        </p:nvSpPr>
        <p:spPr>
          <a:xfrm>
            <a:off x="381000" y="558225"/>
            <a:ext cx="11573933" cy="584775"/>
          </a:xfrm>
        </p:spPr>
        <p:txBody>
          <a:bodyPr/>
          <a:lstStyle/>
          <a:p>
            <a:r>
              <a:rPr lang="en-US"/>
              <a:t>Budget Template on </a:t>
            </a:r>
            <a:r>
              <a:rPr lang="en-US" err="1"/>
              <a:t>SmartSimple</a:t>
            </a:r>
            <a:endParaRPr lang="en-US"/>
          </a:p>
        </p:txBody>
      </p:sp>
    </p:spTree>
    <p:extLst>
      <p:ext uri="{BB962C8B-B14F-4D97-AF65-F5344CB8AC3E}">
        <p14:creationId xmlns:p14="http://schemas.microsoft.com/office/powerpoint/2010/main" val="178580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05070EA3-97A7-52BF-DD9E-6163A5CE00BC}"/>
              </a:ext>
            </a:extLst>
          </p:cNvPr>
          <p:cNvSpPr>
            <a:spLocks noGrp="1"/>
          </p:cNvSpPr>
          <p:nvPr>
            <p:ph sz="quarter" idx="18"/>
          </p:nvPr>
        </p:nvSpPr>
        <p:spPr>
          <a:xfrm>
            <a:off x="381000" y="1306287"/>
            <a:ext cx="11380470" cy="4572000"/>
          </a:xfrm>
        </p:spPr>
        <p:txBody>
          <a:bodyPr vert="horz" lIns="91440" tIns="45720" rIns="91440" bIns="45720" numCol="1" spcCol="274320" rtlCol="0" anchor="t">
            <a:noAutofit/>
          </a:bodyPr>
          <a:lstStyle/>
          <a:p>
            <a:pPr marL="0" indent="0">
              <a:lnSpc>
                <a:spcPct val="113999"/>
              </a:lnSpc>
              <a:spcBef>
                <a:spcPts val="0"/>
              </a:spcBef>
              <a:spcAft>
                <a:spcPts val="0"/>
              </a:spcAft>
              <a:buNone/>
            </a:pPr>
            <a:r>
              <a:rPr lang="en-US" dirty="0">
                <a:latin typeface="Open Sans Light"/>
                <a:ea typeface="Open Sans Light"/>
                <a:cs typeface="Open Sans Light"/>
              </a:rPr>
              <a:t>The upload section of the application will allow applicants to upload the following required and optional documents. </a:t>
            </a:r>
          </a:p>
          <a:p>
            <a:pPr marL="0" indent="0">
              <a:lnSpc>
                <a:spcPct val="113999"/>
              </a:lnSpc>
              <a:spcBef>
                <a:spcPts val="0"/>
              </a:spcBef>
              <a:spcAft>
                <a:spcPts val="0"/>
              </a:spcAft>
              <a:buNone/>
            </a:pPr>
            <a:r>
              <a:rPr lang="en-US" dirty="0">
                <a:latin typeface="Open Sans Light"/>
                <a:ea typeface="Open Sans Light"/>
                <a:cs typeface="Open Sans Light"/>
              </a:rPr>
              <a:t>.  </a:t>
            </a:r>
          </a:p>
          <a:p>
            <a:pPr marL="0" indent="0">
              <a:lnSpc>
                <a:spcPct val="113999"/>
              </a:lnSpc>
              <a:spcBef>
                <a:spcPts val="0"/>
              </a:spcBef>
              <a:spcAft>
                <a:spcPts val="0"/>
              </a:spcAft>
              <a:buNone/>
            </a:pPr>
            <a:endParaRPr lang="en-US" dirty="0">
              <a:latin typeface="Open Sans Light"/>
              <a:ea typeface="Open Sans Light"/>
              <a:cs typeface="Open Sans Light"/>
            </a:endParaRPr>
          </a:p>
          <a:p>
            <a:pPr lvl="1">
              <a:lnSpc>
                <a:spcPct val="113999"/>
              </a:lnSpc>
              <a:spcBef>
                <a:spcPts val="0"/>
              </a:spcBef>
              <a:spcAft>
                <a:spcPts val="1200"/>
              </a:spcAft>
              <a:buFont typeface="Arial" panose="020B0604020202020204" pitchFamily="34" charset="0"/>
              <a:buChar char="•"/>
            </a:pPr>
            <a:r>
              <a:rPr lang="en-US" dirty="0">
                <a:latin typeface="Open Sans Light"/>
                <a:ea typeface="Open Sans Light"/>
                <a:cs typeface="Open Sans Light"/>
              </a:rPr>
              <a:t>W9 Form*</a:t>
            </a:r>
          </a:p>
          <a:p>
            <a:pPr lvl="1">
              <a:lnSpc>
                <a:spcPct val="113999"/>
              </a:lnSpc>
              <a:spcBef>
                <a:spcPts val="0"/>
              </a:spcBef>
              <a:spcAft>
                <a:spcPts val="1200"/>
              </a:spcAft>
              <a:buFont typeface="Arial" panose="020B0604020202020204" pitchFamily="34" charset="0"/>
              <a:buChar char="•"/>
            </a:pPr>
            <a:r>
              <a:rPr lang="en-US" dirty="0">
                <a:latin typeface="Open Sans Light"/>
                <a:ea typeface="Open Sans Light"/>
                <a:cs typeface="Open Sans Light"/>
              </a:rPr>
              <a:t>Grant Payment Setup Form* ( It should include a clear title with the name of the grant and a </a:t>
            </a:r>
            <a:r>
              <a:rPr lang="en-US" b="1" u="sng" dirty="0">
                <a:latin typeface="Open Sans Light"/>
                <a:ea typeface="Open Sans Light"/>
                <a:cs typeface="Open Sans Light"/>
              </a:rPr>
              <a:t>wet</a:t>
            </a:r>
            <a:r>
              <a:rPr lang="en-US" dirty="0">
                <a:latin typeface="Open Sans Light"/>
                <a:ea typeface="Open Sans Light"/>
                <a:cs typeface="Open Sans Light"/>
              </a:rPr>
              <a:t> signature) </a:t>
            </a:r>
          </a:p>
          <a:p>
            <a:pPr lvl="1">
              <a:lnSpc>
                <a:spcPct val="113999"/>
              </a:lnSpc>
              <a:spcBef>
                <a:spcPts val="0"/>
              </a:spcBef>
              <a:spcAft>
                <a:spcPts val="1200"/>
              </a:spcAft>
              <a:buFont typeface="Arial" panose="020B0604020202020204" pitchFamily="34" charset="0"/>
              <a:buChar char="•"/>
            </a:pPr>
            <a:r>
              <a:rPr lang="en-US" dirty="0">
                <a:latin typeface="Open Sans Light"/>
                <a:ea typeface="Open Sans Light"/>
                <a:cs typeface="Arial"/>
              </a:rPr>
              <a:t>Upload a document signed by PE and/or architect* </a:t>
            </a:r>
            <a:endParaRPr lang="en-US" dirty="0">
              <a:solidFill>
                <a:srgbClr val="666666"/>
              </a:solidFill>
              <a:latin typeface="Open Sans Light"/>
              <a:ea typeface="Open Sans Light"/>
              <a:cs typeface="Arial"/>
            </a:endParaRPr>
          </a:p>
          <a:p>
            <a:pPr lvl="1">
              <a:lnSpc>
                <a:spcPct val="113999"/>
              </a:lnSpc>
              <a:spcBef>
                <a:spcPts val="0"/>
              </a:spcBef>
              <a:spcAft>
                <a:spcPts val="1200"/>
              </a:spcAft>
              <a:buFont typeface="Arial" panose="020B0604020202020204" pitchFamily="34" charset="0"/>
              <a:buChar char="•"/>
            </a:pPr>
            <a:r>
              <a:rPr lang="en-US" dirty="0">
                <a:latin typeface="Open Sans Light"/>
                <a:ea typeface="Open Sans Light"/>
                <a:cs typeface="Arial"/>
              </a:rPr>
              <a:t>Resolution Attachment*</a:t>
            </a:r>
            <a:endParaRPr lang="en-US" dirty="0">
              <a:latin typeface="Open Sans Light"/>
              <a:cs typeface="Arial"/>
            </a:endParaRPr>
          </a:p>
          <a:p>
            <a:pPr lvl="1">
              <a:lnSpc>
                <a:spcPct val="113999"/>
              </a:lnSpc>
              <a:spcBef>
                <a:spcPts val="0"/>
              </a:spcBef>
              <a:spcAft>
                <a:spcPts val="1200"/>
              </a:spcAft>
              <a:buFont typeface="Arial" panose="020B0604020202020204" pitchFamily="34" charset="0"/>
              <a:buChar char="•"/>
            </a:pPr>
            <a:r>
              <a:rPr lang="en-US" dirty="0">
                <a:latin typeface="Open Sans Light"/>
                <a:ea typeface="Open Sans Light"/>
                <a:cs typeface="Open Sans Light"/>
              </a:rPr>
              <a:t>The Government partnership agreement, if applicable.</a:t>
            </a:r>
            <a:endParaRPr lang="en-US" dirty="0">
              <a:latin typeface="Open Sans Light"/>
            </a:endParaRPr>
          </a:p>
          <a:p>
            <a:pPr lvl="1">
              <a:lnSpc>
                <a:spcPct val="113999"/>
              </a:lnSpc>
              <a:spcBef>
                <a:spcPts val="0"/>
              </a:spcBef>
              <a:spcAft>
                <a:spcPts val="1200"/>
              </a:spcAft>
              <a:buFont typeface="Arial" panose="020B0604020202020204" pitchFamily="34" charset="0"/>
              <a:buChar char="•"/>
            </a:pPr>
            <a:r>
              <a:rPr lang="en-US" dirty="0">
                <a:latin typeface="Open Sans Light"/>
                <a:ea typeface="Open Sans Light"/>
                <a:cs typeface="Open Sans Light"/>
              </a:rPr>
              <a:t>Attach Community Support Letter(s)</a:t>
            </a:r>
          </a:p>
          <a:p>
            <a:pPr lvl="1">
              <a:lnSpc>
                <a:spcPct val="113999"/>
              </a:lnSpc>
              <a:spcBef>
                <a:spcPts val="0"/>
              </a:spcBef>
              <a:spcAft>
                <a:spcPts val="1200"/>
              </a:spcAft>
              <a:buFont typeface="Arial" panose="020B0604020202020204" pitchFamily="34" charset="0"/>
              <a:buChar char="•"/>
            </a:pPr>
            <a:endParaRPr lang="en-US" dirty="0">
              <a:latin typeface="Open Sans Light"/>
              <a:ea typeface="Open Sans Light"/>
              <a:cs typeface="Open Sans Light"/>
            </a:endParaRPr>
          </a:p>
          <a:p>
            <a:pPr marL="457200" lvl="1" indent="0">
              <a:lnSpc>
                <a:spcPct val="113999"/>
              </a:lnSpc>
              <a:spcBef>
                <a:spcPts val="0"/>
              </a:spcBef>
              <a:spcAft>
                <a:spcPts val="1200"/>
              </a:spcAft>
              <a:buNone/>
            </a:pPr>
            <a:r>
              <a:rPr lang="en-US" dirty="0">
                <a:latin typeface="Open Sans Light"/>
                <a:ea typeface="Open Sans Light"/>
                <a:cs typeface="Open Sans Light"/>
              </a:rPr>
              <a:t>* Required.</a:t>
            </a:r>
          </a:p>
          <a:p>
            <a:pPr lvl="1">
              <a:lnSpc>
                <a:spcPct val="113999"/>
              </a:lnSpc>
              <a:spcBef>
                <a:spcPts val="0"/>
              </a:spcBef>
              <a:spcAft>
                <a:spcPts val="400"/>
              </a:spcAft>
            </a:pPr>
            <a:endParaRPr lang="en-US" sz="2400" dirty="0">
              <a:latin typeface="Open Sans Light"/>
              <a:ea typeface="Open Sans Light"/>
              <a:cs typeface="Open Sans Light"/>
            </a:endParaRPr>
          </a:p>
          <a:p>
            <a:pPr>
              <a:lnSpc>
                <a:spcPct val="113999"/>
              </a:lnSpc>
              <a:spcBef>
                <a:spcPts val="400"/>
              </a:spcBef>
              <a:spcAft>
                <a:spcPts val="400"/>
              </a:spcAft>
            </a:pPr>
            <a:endParaRPr lang="en-US" sz="2400" dirty="0">
              <a:latin typeface="Open Sans Light"/>
              <a:ea typeface="Open Sans Light"/>
              <a:cs typeface="Open Sans Light"/>
            </a:endParaRPr>
          </a:p>
          <a:p>
            <a:pPr>
              <a:lnSpc>
                <a:spcPct val="113999"/>
              </a:lnSpc>
              <a:spcBef>
                <a:spcPts val="400"/>
              </a:spcBef>
              <a:spcAft>
                <a:spcPts val="400"/>
              </a:spcAft>
            </a:pPr>
            <a:endParaRPr lang="en-US" sz="2400" dirty="0">
              <a:latin typeface="Open Sans Light"/>
              <a:ea typeface="Open Sans Light"/>
              <a:cs typeface="Open Sans Light"/>
            </a:endParaRPr>
          </a:p>
          <a:p>
            <a:pPr>
              <a:lnSpc>
                <a:spcPct val="113999"/>
              </a:lnSpc>
              <a:spcBef>
                <a:spcPts val="0"/>
              </a:spcBef>
              <a:spcAft>
                <a:spcPts val="0"/>
              </a:spcAft>
            </a:pPr>
            <a:endParaRPr lang="en-US" dirty="0">
              <a:latin typeface="Open Sans Light"/>
              <a:ea typeface="Open Sans Light"/>
              <a:cs typeface="Open Sans Light"/>
            </a:endParaRPr>
          </a:p>
          <a:p>
            <a:pPr>
              <a:lnSpc>
                <a:spcPct val="113999"/>
              </a:lnSpc>
              <a:spcBef>
                <a:spcPts val="0"/>
              </a:spcBef>
              <a:spcAft>
                <a:spcPts val="0"/>
              </a:spcAft>
            </a:pPr>
            <a:endParaRPr lang="en-US" dirty="0">
              <a:latin typeface="Open Sans Light"/>
              <a:ea typeface="Open Sans Light"/>
              <a:cs typeface="Open Sans Light"/>
            </a:endParaRPr>
          </a:p>
          <a:p>
            <a:pPr marL="0" indent="0">
              <a:lnSpc>
                <a:spcPct val="113999"/>
              </a:lnSpc>
              <a:spcBef>
                <a:spcPts val="0"/>
              </a:spcBef>
              <a:spcAft>
                <a:spcPts val="0"/>
              </a:spcAft>
              <a:buNone/>
            </a:pPr>
            <a:endParaRPr lang="en-US" dirty="0"/>
          </a:p>
        </p:txBody>
      </p:sp>
      <p:sp>
        <p:nvSpPr>
          <p:cNvPr id="8" name="Title 3">
            <a:extLst>
              <a:ext uri="{FF2B5EF4-FFF2-40B4-BE49-F238E27FC236}">
                <a16:creationId xmlns:a16="http://schemas.microsoft.com/office/drawing/2014/main" id="{C8BE3943-F720-127D-CB56-BB508CE21AE3}"/>
              </a:ext>
            </a:extLst>
          </p:cNvPr>
          <p:cNvSpPr>
            <a:spLocks noGrp="1"/>
          </p:cNvSpPr>
          <p:nvPr>
            <p:ph type="title"/>
          </p:nvPr>
        </p:nvSpPr>
        <p:spPr>
          <a:xfrm>
            <a:off x="381000" y="558225"/>
            <a:ext cx="11573933" cy="584775"/>
          </a:xfrm>
        </p:spPr>
        <p:txBody>
          <a:bodyPr/>
          <a:lstStyle/>
          <a:p>
            <a:r>
              <a:rPr lang="en-US"/>
              <a:t>Additional Uploads</a:t>
            </a:r>
          </a:p>
        </p:txBody>
      </p:sp>
      <p:sp>
        <p:nvSpPr>
          <p:cNvPr id="9" name="Text Placeholder 4">
            <a:extLst>
              <a:ext uri="{FF2B5EF4-FFF2-40B4-BE49-F238E27FC236}">
                <a16:creationId xmlns:a16="http://schemas.microsoft.com/office/drawing/2014/main" id="{F930DCEE-3640-4CDA-33ED-F26832B43B42}"/>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
        <p:nvSpPr>
          <p:cNvPr id="2" name="Content Placeholder 1">
            <a:extLst>
              <a:ext uri="{FF2B5EF4-FFF2-40B4-BE49-F238E27FC236}">
                <a16:creationId xmlns:a16="http://schemas.microsoft.com/office/drawing/2014/main" id="{F915DB1B-5FAB-3D44-CA7C-6BF610B20C44}"/>
              </a:ext>
            </a:extLst>
          </p:cNvPr>
          <p:cNvSpPr txBox="1">
            <a:spLocks/>
          </p:cNvSpPr>
          <p:nvPr/>
        </p:nvSpPr>
        <p:spPr>
          <a:xfrm>
            <a:off x="6239933" y="1306287"/>
            <a:ext cx="5715000" cy="4572000"/>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999"/>
              </a:lnSpc>
              <a:spcBef>
                <a:spcPts val="0"/>
              </a:spcBef>
              <a:spcAft>
                <a:spcPts val="0"/>
              </a:spcAft>
              <a:buFont typeface="Arial" panose="020B0604020202020204" pitchFamily="34" charset="0"/>
              <a:buNone/>
            </a:pPr>
            <a:endParaRPr lang="en-US"/>
          </a:p>
        </p:txBody>
      </p:sp>
    </p:spTree>
    <p:extLst>
      <p:ext uri="{BB962C8B-B14F-4D97-AF65-F5344CB8AC3E}">
        <p14:creationId xmlns:p14="http://schemas.microsoft.com/office/powerpoint/2010/main" val="881382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90B883-C0BF-7E02-94E9-A98481D2D1C9}"/>
              </a:ext>
            </a:extLst>
          </p:cNvPr>
          <p:cNvSpPr>
            <a:spLocks noGrp="1"/>
          </p:cNvSpPr>
          <p:nvPr>
            <p:ph sz="quarter" idx="18"/>
          </p:nvPr>
        </p:nvSpPr>
        <p:spPr/>
        <p:txBody>
          <a:bodyPr vert="horz" lIns="91440" tIns="45720" rIns="91440" bIns="45720" numCol="1" spcCol="274320" rtlCol="0" anchor="t">
            <a:noAutofit/>
          </a:bodyPr>
          <a:lstStyle/>
          <a:p>
            <a:pPr>
              <a:lnSpc>
                <a:spcPct val="113999"/>
              </a:lnSpc>
              <a:spcBef>
                <a:spcPts val="400"/>
              </a:spcBef>
              <a:spcAft>
                <a:spcPts val="400"/>
              </a:spcAft>
            </a:pPr>
            <a:r>
              <a:rPr lang="en-US">
                <a:latin typeface="Open Sans Light"/>
                <a:ea typeface="Open Sans Light"/>
                <a:cs typeface="Open Sans Light"/>
              </a:rPr>
              <a:t>High-level overview of the project budget</a:t>
            </a:r>
            <a:endParaRPr lang="en-US">
              <a:solidFill>
                <a:srgbClr val="000000"/>
              </a:solidFill>
              <a:latin typeface="Open Sans Light"/>
              <a:ea typeface="Open Sans Light"/>
              <a:cs typeface="Arial"/>
            </a:endParaRPr>
          </a:p>
          <a:p>
            <a:pPr>
              <a:lnSpc>
                <a:spcPct val="113999"/>
              </a:lnSpc>
              <a:spcBef>
                <a:spcPts val="400"/>
              </a:spcBef>
              <a:spcAft>
                <a:spcPts val="400"/>
              </a:spcAft>
              <a:buClr>
                <a:srgbClr val="FF0F00"/>
              </a:buClr>
            </a:pPr>
            <a:r>
              <a:rPr lang="en-US">
                <a:latin typeface="Open Sans Light"/>
                <a:ea typeface="Open Sans Light"/>
                <a:cs typeface="Open Sans Light"/>
              </a:rPr>
              <a:t>Site map</a:t>
            </a:r>
            <a:endParaRPr lang="en-US">
              <a:solidFill>
                <a:srgbClr val="000000"/>
              </a:solidFill>
              <a:latin typeface="Open Sans Light"/>
              <a:ea typeface="Open Sans Light"/>
              <a:cs typeface="Arial"/>
            </a:endParaRPr>
          </a:p>
          <a:p>
            <a:pPr>
              <a:lnSpc>
                <a:spcPct val="113999"/>
              </a:lnSpc>
              <a:spcBef>
                <a:spcPts val="400"/>
              </a:spcBef>
              <a:spcAft>
                <a:spcPts val="400"/>
              </a:spcAft>
              <a:buClr>
                <a:srgbClr val="FF0F00"/>
              </a:buClr>
            </a:pPr>
            <a:r>
              <a:rPr lang="en-US">
                <a:latin typeface="Open Sans Light"/>
                <a:ea typeface="Open Sans Light"/>
                <a:cs typeface="Open Sans Light"/>
              </a:rPr>
              <a:t>Technical project description</a:t>
            </a:r>
          </a:p>
          <a:p>
            <a:pPr>
              <a:lnSpc>
                <a:spcPct val="113999"/>
              </a:lnSpc>
              <a:spcBef>
                <a:spcPts val="400"/>
              </a:spcBef>
              <a:spcAft>
                <a:spcPts val="400"/>
              </a:spcAft>
              <a:buClr>
                <a:srgbClr val="FF0F00"/>
              </a:buClr>
            </a:pPr>
            <a:endParaRPr lang="en-US">
              <a:latin typeface="Open Sans Light"/>
              <a:ea typeface="Open Sans Light"/>
              <a:cs typeface="Open Sans Light"/>
            </a:endParaRPr>
          </a:p>
          <a:p>
            <a:pPr>
              <a:lnSpc>
                <a:spcPct val="113999"/>
              </a:lnSpc>
              <a:spcBef>
                <a:spcPts val="400"/>
              </a:spcBef>
              <a:spcAft>
                <a:spcPts val="400"/>
              </a:spcAft>
              <a:buClr>
                <a:srgbClr val="FF0F00"/>
              </a:buClr>
            </a:pPr>
            <a:endParaRPr lang="en-US">
              <a:latin typeface="Open Sans Light"/>
              <a:ea typeface="Open Sans Light"/>
              <a:cs typeface="Open Sans Light"/>
            </a:endParaRPr>
          </a:p>
          <a:p>
            <a:pPr marL="0" indent="0">
              <a:lnSpc>
                <a:spcPct val="113999"/>
              </a:lnSpc>
              <a:spcBef>
                <a:spcPts val="400"/>
              </a:spcBef>
              <a:spcAft>
                <a:spcPts val="400"/>
              </a:spcAft>
              <a:buClr>
                <a:srgbClr val="FF0F00"/>
              </a:buClr>
              <a:buNone/>
            </a:pPr>
            <a:r>
              <a:rPr lang="en-US" b="1">
                <a:solidFill>
                  <a:srgbClr val="FF0000"/>
                </a:solidFill>
                <a:latin typeface="Open Sans Light"/>
                <a:ea typeface="Open Sans Light"/>
                <a:cs typeface="Open Sans Light"/>
              </a:rPr>
              <a:t>Note</a:t>
            </a:r>
            <a:r>
              <a:rPr lang="en-US">
                <a:latin typeface="Open Sans Light"/>
                <a:ea typeface="Open Sans Light"/>
                <a:cs typeface="Open Sans Light"/>
              </a:rPr>
              <a:t>: These documentation expenses are not allowable for reimbursement.</a:t>
            </a:r>
            <a:endParaRPr lang="en-US">
              <a:cs typeface="Open Sans Light"/>
            </a:endParaRPr>
          </a:p>
        </p:txBody>
      </p:sp>
      <p:sp>
        <p:nvSpPr>
          <p:cNvPr id="3" name="Picture Placeholder 2">
            <a:extLst>
              <a:ext uri="{FF2B5EF4-FFF2-40B4-BE49-F238E27FC236}">
                <a16:creationId xmlns:a16="http://schemas.microsoft.com/office/drawing/2014/main" id="{C868857D-555C-7E59-FDB5-B9452648C311}"/>
              </a:ext>
            </a:extLst>
          </p:cNvPr>
          <p:cNvSpPr>
            <a:spLocks noGrp="1"/>
          </p:cNvSpPr>
          <p:nvPr>
            <p:ph type="pic" sz="quarter" idx="25"/>
          </p:nvPr>
        </p:nvSpPr>
        <p:spPr/>
        <p:txBody>
          <a:bodyPr/>
          <a:lstStyle/>
          <a:p>
            <a:endParaRPr lang="en-US"/>
          </a:p>
        </p:txBody>
      </p:sp>
      <p:sp>
        <p:nvSpPr>
          <p:cNvPr id="4" name="Title 3">
            <a:extLst>
              <a:ext uri="{FF2B5EF4-FFF2-40B4-BE49-F238E27FC236}">
                <a16:creationId xmlns:a16="http://schemas.microsoft.com/office/drawing/2014/main" id="{2D815A34-CB18-7A8F-E250-8E40CACAED77}"/>
              </a:ext>
            </a:extLst>
          </p:cNvPr>
          <p:cNvSpPr>
            <a:spLocks noGrp="1"/>
          </p:cNvSpPr>
          <p:nvPr>
            <p:ph type="title"/>
          </p:nvPr>
        </p:nvSpPr>
        <p:spPr/>
        <p:txBody>
          <a:bodyPr/>
          <a:lstStyle/>
          <a:p>
            <a:r>
              <a:rPr lang="en-US">
                <a:latin typeface="Open Sans Semibold"/>
                <a:ea typeface="Open Sans Semibold"/>
                <a:cs typeface="Open Sans Semibold"/>
              </a:rPr>
              <a:t>PE and/or Architect Documents  </a:t>
            </a:r>
            <a:endParaRPr lang="en-US"/>
          </a:p>
        </p:txBody>
      </p:sp>
      <p:pic>
        <p:nvPicPr>
          <p:cNvPr id="7" name="Graphic 7" descr="Wireless with solid fill">
            <a:extLst>
              <a:ext uri="{FF2B5EF4-FFF2-40B4-BE49-F238E27FC236}">
                <a16:creationId xmlns:a16="http://schemas.microsoft.com/office/drawing/2014/main" id="{4B5E0171-C87A-B793-433E-E3F83ADBDA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66708" y="3592562"/>
            <a:ext cx="2602490" cy="2573553"/>
          </a:xfrm>
          <a:prstGeom prst="rect">
            <a:avLst/>
          </a:prstGeom>
        </p:spPr>
      </p:pic>
      <p:pic>
        <p:nvPicPr>
          <p:cNvPr id="8" name="Picture Placeholder 8">
            <a:extLst>
              <a:ext uri="{FF2B5EF4-FFF2-40B4-BE49-F238E27FC236}">
                <a16:creationId xmlns:a16="http://schemas.microsoft.com/office/drawing/2014/main" id="{5741B970-826F-151F-D5BC-D2C348297112}"/>
              </a:ext>
            </a:extLst>
          </p:cNvPr>
          <p:cNvPicPr>
            <a:picLocks noChangeAspect="1"/>
          </p:cNvPicPr>
          <p:nvPr/>
        </p:nvPicPr>
        <p:blipFill>
          <a:blip r:embed="rId5"/>
          <a:srcRect l="27970" r="27970"/>
          <a:stretch/>
        </p:blipFill>
        <p:spPr>
          <a:xfrm>
            <a:off x="8150578" y="352926"/>
            <a:ext cx="3660422" cy="5545704"/>
          </a:xfrm>
          <a:prstGeom prst="rect">
            <a:avLst/>
          </a:prstGeom>
          <a:solidFill>
            <a:schemeClr val="bg1">
              <a:lumMod val="85000"/>
            </a:schemeClr>
          </a:solidFill>
        </p:spPr>
      </p:pic>
    </p:spTree>
    <p:extLst>
      <p:ext uri="{BB962C8B-B14F-4D97-AF65-F5344CB8AC3E}">
        <p14:creationId xmlns:p14="http://schemas.microsoft.com/office/powerpoint/2010/main" val="3025754067"/>
      </p:ext>
    </p:extLst>
  </p:cSld>
  <p:clrMapOvr>
    <a:masterClrMapping/>
  </p:clrMapOvr>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90B883-C0BF-7E02-94E9-A98481D2D1C9}"/>
              </a:ext>
            </a:extLst>
          </p:cNvPr>
          <p:cNvSpPr>
            <a:spLocks noGrp="1"/>
          </p:cNvSpPr>
          <p:nvPr>
            <p:ph sz="quarter" idx="18"/>
          </p:nvPr>
        </p:nvSpPr>
        <p:spPr/>
        <p:txBody>
          <a:bodyPr vert="horz" lIns="91440" tIns="45720" rIns="91440" bIns="45720" numCol="1" spcCol="274320" rtlCol="0" anchor="t">
            <a:noAutofit/>
          </a:bodyPr>
          <a:lstStyle/>
          <a:p>
            <a:pPr>
              <a:lnSpc>
                <a:spcPct val="113999"/>
              </a:lnSpc>
              <a:spcBef>
                <a:spcPts val="400"/>
              </a:spcBef>
              <a:spcAft>
                <a:spcPts val="400"/>
              </a:spcAft>
            </a:pPr>
            <a:r>
              <a:rPr lang="en-US">
                <a:latin typeface="Open Sans Light"/>
                <a:ea typeface="Open Sans Light"/>
                <a:cs typeface="Arial"/>
              </a:rPr>
              <a:t>The resolution should clearly demonstrate the applicant's ability to meet the </a:t>
            </a:r>
            <a:r>
              <a:rPr lang="en-US" b="1">
                <a:latin typeface="Open Sans Light"/>
                <a:ea typeface="Open Sans Light"/>
                <a:cs typeface="Arial"/>
              </a:rPr>
              <a:t>financial match requirement</a:t>
            </a:r>
            <a:r>
              <a:rPr lang="en-US">
                <a:latin typeface="Open Sans Light"/>
                <a:ea typeface="Open Sans Light"/>
                <a:cs typeface="Arial"/>
              </a:rPr>
              <a:t> if awarded the grant. </a:t>
            </a:r>
            <a:endParaRPr lang="en-US">
              <a:solidFill>
                <a:srgbClr val="000000"/>
              </a:solidFill>
              <a:latin typeface="Open Sans Light"/>
              <a:ea typeface="Open Sans Light"/>
              <a:cs typeface="Arial"/>
            </a:endParaRPr>
          </a:p>
          <a:p>
            <a:pPr>
              <a:lnSpc>
                <a:spcPct val="113999"/>
              </a:lnSpc>
              <a:spcBef>
                <a:spcPts val="400"/>
              </a:spcBef>
              <a:spcAft>
                <a:spcPts val="400"/>
              </a:spcAft>
            </a:pPr>
            <a:r>
              <a:rPr lang="en-US">
                <a:latin typeface="Open Sans Light"/>
                <a:ea typeface="Open Sans Light"/>
                <a:cs typeface="Arial"/>
              </a:rPr>
              <a:t>If the main applicant is a non-profit organization, the resolution should detail the reasons for the </a:t>
            </a:r>
            <a:r>
              <a:rPr lang="en-US" b="1">
                <a:latin typeface="Open Sans Light"/>
                <a:ea typeface="Open Sans Light"/>
                <a:cs typeface="Arial"/>
              </a:rPr>
              <a:t>government entity's support of the application</a:t>
            </a:r>
            <a:r>
              <a:rPr lang="en-US">
                <a:latin typeface="Open Sans Light"/>
                <a:ea typeface="Open Sans Light"/>
                <a:cs typeface="Arial"/>
              </a:rPr>
              <a:t> and its alignment with identified gaps within the locality. </a:t>
            </a:r>
            <a:endParaRPr lang="en-US">
              <a:solidFill>
                <a:srgbClr val="000000"/>
              </a:solidFill>
              <a:latin typeface="Open Sans Light"/>
              <a:ea typeface="Open Sans Light"/>
              <a:cs typeface="Arial"/>
            </a:endParaRPr>
          </a:p>
          <a:p>
            <a:pPr>
              <a:lnSpc>
                <a:spcPct val="113999"/>
              </a:lnSpc>
              <a:spcBef>
                <a:spcPts val="400"/>
              </a:spcBef>
              <a:spcAft>
                <a:spcPts val="400"/>
              </a:spcAft>
            </a:pPr>
            <a:r>
              <a:rPr lang="en-US">
                <a:latin typeface="Open Sans Light"/>
                <a:ea typeface="Open Sans Light"/>
                <a:cs typeface="Arial"/>
              </a:rPr>
              <a:t>Non-profit organizations must provide proof of financing to cover the match if the government is not fully covering it. This documentation should be attached to the resolution and clearly outline the sources of funding and their intended use.</a:t>
            </a:r>
            <a:endParaRPr lang="en-US">
              <a:latin typeface="Open Sans Light"/>
              <a:ea typeface="Open Sans Light"/>
            </a:endParaRPr>
          </a:p>
        </p:txBody>
      </p:sp>
      <p:sp>
        <p:nvSpPr>
          <p:cNvPr id="3" name="Picture Placeholder 2">
            <a:extLst>
              <a:ext uri="{FF2B5EF4-FFF2-40B4-BE49-F238E27FC236}">
                <a16:creationId xmlns:a16="http://schemas.microsoft.com/office/drawing/2014/main" id="{C868857D-555C-7E59-FDB5-B9452648C311}"/>
              </a:ext>
            </a:extLst>
          </p:cNvPr>
          <p:cNvSpPr>
            <a:spLocks noGrp="1"/>
          </p:cNvSpPr>
          <p:nvPr>
            <p:ph type="pic" sz="quarter" idx="25"/>
          </p:nvPr>
        </p:nvSpPr>
        <p:spPr/>
        <p:txBody>
          <a:bodyPr/>
          <a:lstStyle/>
          <a:p>
            <a:endParaRPr lang="en-US"/>
          </a:p>
        </p:txBody>
      </p:sp>
      <p:sp>
        <p:nvSpPr>
          <p:cNvPr id="4" name="Title 3">
            <a:extLst>
              <a:ext uri="{FF2B5EF4-FFF2-40B4-BE49-F238E27FC236}">
                <a16:creationId xmlns:a16="http://schemas.microsoft.com/office/drawing/2014/main" id="{2D815A34-CB18-7A8F-E250-8E40CACAED77}"/>
              </a:ext>
            </a:extLst>
          </p:cNvPr>
          <p:cNvSpPr>
            <a:spLocks noGrp="1"/>
          </p:cNvSpPr>
          <p:nvPr>
            <p:ph type="title"/>
          </p:nvPr>
        </p:nvSpPr>
        <p:spPr/>
        <p:txBody>
          <a:bodyPr/>
          <a:lstStyle/>
          <a:p>
            <a:r>
              <a:rPr lang="en-US">
                <a:latin typeface="Open Sans Semibold"/>
                <a:ea typeface="Open Sans Semibold"/>
                <a:cs typeface="Open Sans Semibold"/>
              </a:rPr>
              <a:t>The Resolution </a:t>
            </a:r>
            <a:endParaRPr lang="en-US"/>
          </a:p>
        </p:txBody>
      </p:sp>
      <p:pic>
        <p:nvPicPr>
          <p:cNvPr id="9" name="Graphic 7" descr="Wireless with solid fill">
            <a:extLst>
              <a:ext uri="{FF2B5EF4-FFF2-40B4-BE49-F238E27FC236}">
                <a16:creationId xmlns:a16="http://schemas.microsoft.com/office/drawing/2014/main" id="{F58132FD-97B4-EAF3-05C5-70EFD1C877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71822" y="3968739"/>
            <a:ext cx="2197376" cy="2197376"/>
          </a:xfrm>
          <a:prstGeom prst="rect">
            <a:avLst/>
          </a:prstGeom>
        </p:spPr>
      </p:pic>
      <p:pic>
        <p:nvPicPr>
          <p:cNvPr id="7" name="Picture Placeholder 2">
            <a:extLst>
              <a:ext uri="{FF2B5EF4-FFF2-40B4-BE49-F238E27FC236}">
                <a16:creationId xmlns:a16="http://schemas.microsoft.com/office/drawing/2014/main" id="{E1BF9868-B48F-1DF4-1F4A-C886D8ABA569}"/>
              </a:ext>
            </a:extLst>
          </p:cNvPr>
          <p:cNvPicPr>
            <a:picLocks noChangeAspect="1"/>
          </p:cNvPicPr>
          <p:nvPr/>
        </p:nvPicPr>
        <p:blipFill>
          <a:blip r:embed="rId4"/>
          <a:srcRect l="31436" r="31436"/>
          <a:stretch/>
        </p:blipFill>
        <p:spPr>
          <a:xfrm>
            <a:off x="8150578" y="332583"/>
            <a:ext cx="3660422" cy="5545704"/>
          </a:xfrm>
          <a:prstGeom prst="rect">
            <a:avLst/>
          </a:prstGeom>
          <a:solidFill>
            <a:schemeClr val="bg1">
              <a:lumMod val="85000"/>
            </a:schemeClr>
          </a:solidFill>
        </p:spPr>
      </p:pic>
    </p:spTree>
    <p:extLst>
      <p:ext uri="{BB962C8B-B14F-4D97-AF65-F5344CB8AC3E}">
        <p14:creationId xmlns:p14="http://schemas.microsoft.com/office/powerpoint/2010/main" val="2550218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BD7C57-B2C0-535B-7CE9-6640B3C21D27}"/>
              </a:ext>
            </a:extLst>
          </p:cNvPr>
          <p:cNvSpPr>
            <a:spLocks noGrp="1"/>
          </p:cNvSpPr>
          <p:nvPr>
            <p:ph type="body" sz="quarter" idx="10"/>
          </p:nvPr>
        </p:nvSpPr>
        <p:spPr/>
        <p:txBody>
          <a:bodyPr/>
          <a:lstStyle/>
          <a:p>
            <a:r>
              <a:rPr lang="en-US"/>
              <a:t>D.</a:t>
            </a:r>
          </a:p>
        </p:txBody>
      </p:sp>
      <p:sp>
        <p:nvSpPr>
          <p:cNvPr id="3" name="Text Placeholder 2">
            <a:extLst>
              <a:ext uri="{FF2B5EF4-FFF2-40B4-BE49-F238E27FC236}">
                <a16:creationId xmlns:a16="http://schemas.microsoft.com/office/drawing/2014/main" id="{4D2F399F-AF19-AC3B-DA25-0A9EBC373C3A}"/>
              </a:ext>
            </a:extLst>
          </p:cNvPr>
          <p:cNvSpPr>
            <a:spLocks noGrp="1"/>
          </p:cNvSpPr>
          <p:nvPr>
            <p:ph type="body" sz="quarter" idx="11"/>
          </p:nvPr>
        </p:nvSpPr>
        <p:spPr>
          <a:xfrm>
            <a:off x="1996974" y="2320784"/>
            <a:ext cx="8471001" cy="2501321"/>
          </a:xfrm>
        </p:spPr>
        <p:txBody>
          <a:bodyPr vert="horz" lIns="0" tIns="0" rIns="0" bIns="0" rtlCol="0" anchor="t">
            <a:noAutofit/>
          </a:bodyPr>
          <a:lstStyle/>
          <a:p>
            <a:r>
              <a:rPr lang="en-US" sz="6000">
                <a:latin typeface="Open Sans Semibold"/>
                <a:ea typeface="Open Sans Semibold"/>
                <a:cs typeface="Open Sans Semibold"/>
              </a:rPr>
              <a:t>The Application Review Process</a:t>
            </a:r>
          </a:p>
        </p:txBody>
      </p:sp>
    </p:spTree>
    <p:extLst>
      <p:ext uri="{BB962C8B-B14F-4D97-AF65-F5344CB8AC3E}">
        <p14:creationId xmlns:p14="http://schemas.microsoft.com/office/powerpoint/2010/main" val="978041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044BAC0-C5F3-C049-E345-14B8F83D14FE}"/>
              </a:ext>
            </a:extLst>
          </p:cNvPr>
          <p:cNvGraphicFramePr>
            <a:graphicFrameLocks/>
          </p:cNvGraphicFramePr>
          <p:nvPr>
            <p:extLst>
              <p:ext uri="{D42A27DB-BD31-4B8C-83A1-F6EECF244321}">
                <p14:modId xmlns:p14="http://schemas.microsoft.com/office/powerpoint/2010/main" val="1842710192"/>
              </p:ext>
            </p:extLst>
          </p:nvPr>
        </p:nvGraphicFramePr>
        <p:xfrm>
          <a:off x="372210" y="2240619"/>
          <a:ext cx="11444650" cy="4297680"/>
        </p:xfrm>
        <a:graphic>
          <a:graphicData uri="http://schemas.openxmlformats.org/drawingml/2006/table">
            <a:tbl>
              <a:tblPr firstRow="1">
                <a:tableStyleId>{9DCAF9ED-07DC-4A11-8D7F-57B35C25682E}</a:tableStyleId>
              </a:tblPr>
              <a:tblGrid>
                <a:gridCol w="1594742">
                  <a:extLst>
                    <a:ext uri="{9D8B030D-6E8A-4147-A177-3AD203B41FA5}">
                      <a16:colId xmlns:a16="http://schemas.microsoft.com/office/drawing/2014/main" val="2126850923"/>
                    </a:ext>
                  </a:extLst>
                </a:gridCol>
                <a:gridCol w="7979766">
                  <a:extLst>
                    <a:ext uri="{9D8B030D-6E8A-4147-A177-3AD203B41FA5}">
                      <a16:colId xmlns:a16="http://schemas.microsoft.com/office/drawing/2014/main" val="1276938657"/>
                    </a:ext>
                  </a:extLst>
                </a:gridCol>
                <a:gridCol w="1870142">
                  <a:extLst>
                    <a:ext uri="{9D8B030D-6E8A-4147-A177-3AD203B41FA5}">
                      <a16:colId xmlns:a16="http://schemas.microsoft.com/office/drawing/2014/main" val="2087055520"/>
                    </a:ext>
                  </a:extLst>
                </a:gridCol>
              </a:tblGrid>
              <a:tr h="182880">
                <a:tc>
                  <a:txBody>
                    <a:bodyPr/>
                    <a:lstStyle/>
                    <a:p>
                      <a:r>
                        <a:rPr lang="es-AR" sz="1600" b="1" i="0" cap="none" baseline="0" err="1">
                          <a:solidFill>
                            <a:schemeClr val="accent5"/>
                          </a:solidFill>
                          <a:latin typeface="Open Sans Semibold"/>
                          <a:ea typeface="Open Sans Semibold"/>
                          <a:cs typeface="Open Sans Semibold"/>
                        </a:rPr>
                        <a:t>Category</a:t>
                      </a:r>
                    </a:p>
                  </a:txBody>
                  <a:tcPr marL="92676" marR="92676"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es-AR" sz="1600" b="1" i="0" cap="none" baseline="0">
                          <a:solidFill>
                            <a:schemeClr val="accent5"/>
                          </a:solidFill>
                          <a:latin typeface="Open Sans Semibold"/>
                          <a:ea typeface="Open Sans Semibold"/>
                          <a:cs typeface="Open Sans Semibold"/>
                        </a:rPr>
                        <a:t>K</a:t>
                      </a:r>
                      <a:r>
                        <a:rPr lang="en-US" sz="1600" b="1" i="0" cap="none" baseline="0" err="1">
                          <a:solidFill>
                            <a:schemeClr val="accent5"/>
                          </a:solidFill>
                          <a:latin typeface="Open Sans Semibold"/>
                          <a:ea typeface="Open Sans Semibold"/>
                          <a:cs typeface="Open Sans Semibold"/>
                        </a:rPr>
                        <a:t>ey</a:t>
                      </a:r>
                      <a:r>
                        <a:rPr lang="en-US" sz="1600" b="1" i="0" cap="none" baseline="0">
                          <a:solidFill>
                            <a:schemeClr val="accent5"/>
                          </a:solidFill>
                          <a:latin typeface="Open Sans Semibold"/>
                          <a:ea typeface="Open Sans Semibold"/>
                          <a:cs typeface="Open Sans Semibold"/>
                        </a:rPr>
                        <a:t> Question(s)</a:t>
                      </a:r>
                    </a:p>
                  </a:txBody>
                  <a:tcPr marL="92676" marR="92676" anchor="ct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en-US" sz="1600" b="1" i="0" cap="none" baseline="0">
                          <a:solidFill>
                            <a:schemeClr val="accent5"/>
                          </a:solidFill>
                          <a:latin typeface="Open Sans Semibold"/>
                          <a:ea typeface="Open Sans Semibold"/>
                          <a:cs typeface="Open Sans Semibold"/>
                        </a:rPr>
                        <a:t>Maximum Score</a:t>
                      </a:r>
                    </a:p>
                  </a:txBody>
                  <a:tcPr marL="92676" marR="92676" anchor="ctr">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603601696"/>
                  </a:ext>
                </a:extLst>
              </a:tr>
              <a:tr h="543560">
                <a:tc>
                  <a:txBody>
                    <a:bodyPr/>
                    <a:lstStyle/>
                    <a:p>
                      <a:r>
                        <a:rPr lang="es-AR" sz="1400" b="1" i="0" kern="1200">
                          <a:solidFill>
                            <a:schemeClr val="tx2"/>
                          </a:solidFill>
                          <a:effectLst/>
                          <a:latin typeface="Open Sans Semibold"/>
                          <a:ea typeface="Open Sans Semibold"/>
                          <a:cs typeface="Open Sans Semibold"/>
                        </a:rPr>
                        <a:t>E</a:t>
                      </a:r>
                      <a:r>
                        <a:rPr lang="en-US" sz="1400" b="1" i="0" kern="1200" err="1">
                          <a:solidFill>
                            <a:schemeClr val="tx2"/>
                          </a:solidFill>
                          <a:effectLst/>
                          <a:latin typeface="Open Sans Semibold"/>
                          <a:ea typeface="Open Sans Semibold"/>
                          <a:cs typeface="Open Sans Semibold"/>
                        </a:rPr>
                        <a:t>ligibility</a:t>
                      </a:r>
                    </a:p>
                  </a:txBody>
                  <a:tcPr marL="92676" marR="92676" anchor="ctr">
                    <a:lnL w="12700" cap="flat" cmpd="sng" algn="ctr">
                      <a:noFill/>
                      <a:prstDash val="solid"/>
                      <a:round/>
                      <a:headEnd type="none" w="med" len="med"/>
                      <a:tailEnd type="none" w="med" len="med"/>
                    </a:lnL>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Is the proposed application and the organization attending a community need? (Community impact question) </a:t>
                      </a:r>
                    </a:p>
                  </a:txBody>
                  <a:tcPr marL="92676" marR="92676" marT="91440" marB="91440" anchor="ct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r>
                        <a:rPr lang="es-AR" sz="1400" b="0" i="0" kern="1200">
                          <a:solidFill>
                            <a:schemeClr val="accent5"/>
                          </a:solidFill>
                          <a:effectLst/>
                          <a:latin typeface="Open Sans Light"/>
                          <a:ea typeface="Open Sans Light"/>
                          <a:cs typeface="Open Sans Light"/>
                        </a:rPr>
                        <a:t>Up </a:t>
                      </a:r>
                      <a:r>
                        <a:rPr lang="es-AR" sz="1400" b="0" i="0" kern="1200" err="1">
                          <a:solidFill>
                            <a:schemeClr val="accent5"/>
                          </a:solidFill>
                          <a:effectLst/>
                          <a:latin typeface="Open Sans Light"/>
                          <a:ea typeface="Open Sans Light"/>
                          <a:cs typeface="Open Sans Light"/>
                        </a:rPr>
                        <a:t>to</a:t>
                      </a:r>
                      <a:r>
                        <a:rPr lang="es-AR" sz="1400" b="0" i="0" kern="1200">
                          <a:solidFill>
                            <a:schemeClr val="accent5"/>
                          </a:solidFill>
                          <a:effectLst/>
                          <a:latin typeface="Open Sans Light"/>
                          <a:ea typeface="Open Sans Light"/>
                          <a:cs typeface="Open Sans Light"/>
                        </a:rPr>
                        <a:t> 1</a:t>
                      </a:r>
                      <a:r>
                        <a:rPr lang="en-US" sz="1400" b="0" i="0" kern="1200">
                          <a:solidFill>
                            <a:schemeClr val="accent5"/>
                          </a:solidFill>
                          <a:effectLst/>
                          <a:latin typeface="Open Sans Light"/>
                          <a:ea typeface="Open Sans Light"/>
                          <a:cs typeface="Open Sans Light"/>
                        </a:rPr>
                        <a:t>0 points</a:t>
                      </a:r>
                    </a:p>
                  </a:txBody>
                  <a:tcPr marL="92676" marR="92676" marT="91440" marB="91440" anchor="ctr">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401419142"/>
                  </a:ext>
                </a:extLst>
              </a:tr>
              <a:tr h="24892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i="0" kern="1200">
                          <a:solidFill>
                            <a:schemeClr val="tx2"/>
                          </a:solidFill>
                          <a:effectLst/>
                          <a:latin typeface="Open Sans Semibold"/>
                          <a:ea typeface="Open Sans Semibold"/>
                          <a:cs typeface="Open Sans Semibold"/>
                        </a:rPr>
                        <a:t>Project Information</a:t>
                      </a:r>
                    </a:p>
                  </a:txBody>
                  <a:tcPr marL="92676" marR="92676" anchor="ctr">
                    <a:lnL w="12700"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How will the project enable digital opportunity? (Education, workforce, and health services questions) </a:t>
                      </a:r>
                      <a:r>
                        <a:rPr lang="en-US" sz="1400" b="0" i="0" kern="1200">
                          <a:solidFill>
                            <a:schemeClr val="tx1"/>
                          </a:solidFill>
                          <a:effectLst/>
                          <a:latin typeface="Open Sans Light"/>
                          <a:ea typeface="Open Sans Light"/>
                          <a:cs typeface="Open Sans Light"/>
                        </a:rPr>
                        <a:t> </a:t>
                      </a:r>
                    </a:p>
                    <a:p>
                      <a:pPr marL="0" indent="0">
                        <a:buFont typeface="Arial" panose="020B0604020202020204" pitchFamily="34" charset="0"/>
                        <a:buNone/>
                      </a:pPr>
                      <a:endParaRPr lang="en-US" sz="1400" b="0" i="0" kern="1200">
                        <a:solidFill>
                          <a:schemeClr val="accent5"/>
                        </a:solidFill>
                        <a:effectLst/>
                        <a:latin typeface="Open Sans Light"/>
                        <a:ea typeface="Open Sans Light"/>
                        <a:cs typeface="Open Sans Light"/>
                      </a:endParaRPr>
                    </a:p>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What services are offered through the proposed project and how are these services tailored to community needs? </a:t>
                      </a:r>
                      <a:r>
                        <a:rPr lang="en-US" sz="1400" b="0" i="0" u="none" strike="noStrike" kern="1200" noProof="0">
                          <a:solidFill>
                            <a:schemeClr val="accent5"/>
                          </a:solidFill>
                          <a:effectLst/>
                          <a:latin typeface="Open Sans Light"/>
                        </a:rPr>
                        <a:t>(Education, workforce, and health questions and community Impact question)</a:t>
                      </a:r>
                      <a:endParaRPr lang="en-US" sz="1400" b="0" i="0" kern="1200">
                        <a:solidFill>
                          <a:schemeClr val="accent5"/>
                        </a:solidFill>
                        <a:effectLst/>
                        <a:highlight>
                          <a:srgbClr val="00FFFF"/>
                        </a:highlight>
                        <a:latin typeface="Open Sans Light"/>
                        <a:ea typeface="Open Sans Light"/>
                        <a:cs typeface="Open Sans Light"/>
                      </a:endParaRPr>
                    </a:p>
                    <a:p>
                      <a:pPr marL="0" indent="0">
                        <a:buFont typeface="Arial" panose="020B0604020202020204" pitchFamily="34" charset="0"/>
                        <a:buNone/>
                      </a:pPr>
                      <a:endParaRPr lang="en-US" sz="1400" b="0" i="0" kern="1200">
                        <a:solidFill>
                          <a:schemeClr val="accent5"/>
                        </a:solidFill>
                        <a:effectLst/>
                        <a:latin typeface="Open Sans Light"/>
                        <a:ea typeface="Open Sans Light"/>
                        <a:cs typeface="Open Sans Light"/>
                      </a:endParaRPr>
                    </a:p>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Are the proposed services and cost affordable to the target community?  (Fee and community impact question)</a:t>
                      </a:r>
                      <a:endParaRPr lang="en-US" sz="1400" b="0" i="0" kern="1200">
                        <a:solidFill>
                          <a:schemeClr val="accent5"/>
                        </a:solidFill>
                        <a:effectLst/>
                        <a:highlight>
                          <a:srgbClr val="00FFFF"/>
                        </a:highlight>
                        <a:latin typeface="Open Sans Light"/>
                        <a:ea typeface="Open Sans Light"/>
                        <a:cs typeface="Open Sans Light"/>
                      </a:endParaRPr>
                    </a:p>
                    <a:p>
                      <a:pPr marL="0" indent="0">
                        <a:buFont typeface="Arial" panose="020B0604020202020204" pitchFamily="34" charset="0"/>
                        <a:buNone/>
                      </a:pPr>
                      <a:endParaRPr lang="en-US" sz="1400" b="0" i="0" kern="1200">
                        <a:solidFill>
                          <a:schemeClr val="accent5"/>
                        </a:solidFill>
                        <a:effectLst/>
                        <a:latin typeface="Open Sans Light"/>
                        <a:ea typeface="Open Sans Light"/>
                        <a:cs typeface="Open Sans Light"/>
                      </a:endParaRPr>
                    </a:p>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How is the project aligned to Tennessee’s Digital Opportunity vision? (Digital Opportunity Question ) </a:t>
                      </a:r>
                    </a:p>
                  </a:txBody>
                  <a:tcPr marL="92676" marR="92676" marT="91440" marB="9144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r>
                        <a:rPr lang="en-US" sz="1400" b="0" i="0" kern="1200">
                          <a:solidFill>
                            <a:schemeClr val="accent5"/>
                          </a:solidFill>
                          <a:effectLst/>
                          <a:latin typeface="Open Sans Light"/>
                          <a:ea typeface="Open Sans Light"/>
                          <a:cs typeface="Open Sans Light"/>
                        </a:rPr>
                        <a:t>Up to 30 points</a:t>
                      </a:r>
                    </a:p>
                  </a:txBody>
                  <a:tcPr marL="92676" marR="92676"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68881360"/>
                  </a:ext>
                </a:extLst>
              </a:tr>
              <a:tr h="242049">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s-AR" sz="1400" b="1" i="0" kern="1200" noProof="0" err="1">
                          <a:solidFill>
                            <a:schemeClr val="tx2"/>
                          </a:solidFill>
                          <a:effectLst/>
                          <a:latin typeface="Open Sans Semibold"/>
                          <a:ea typeface="Open Sans Semibold"/>
                          <a:cs typeface="Open Sans Semibold"/>
                        </a:rPr>
                        <a:t>Facility</a:t>
                      </a:r>
                      <a:r>
                        <a:rPr lang="es-AR" sz="1400" b="1" i="0" kern="1200" noProof="0">
                          <a:solidFill>
                            <a:schemeClr val="tx2"/>
                          </a:solidFill>
                          <a:effectLst/>
                          <a:latin typeface="Open Sans Semibold"/>
                          <a:ea typeface="Open Sans Semibold"/>
                          <a:cs typeface="Open Sans Semibold"/>
                        </a:rPr>
                        <a:t> </a:t>
                      </a:r>
                      <a:r>
                        <a:rPr lang="es-AR" sz="1400" b="1" i="0" kern="1200" noProof="0" err="1">
                          <a:solidFill>
                            <a:schemeClr val="tx2"/>
                          </a:solidFill>
                          <a:effectLst/>
                          <a:latin typeface="Open Sans Semibold"/>
                          <a:ea typeface="Open Sans Semibold"/>
                          <a:cs typeface="Open Sans Semibold"/>
                        </a:rPr>
                        <a:t>Information</a:t>
                      </a:r>
                      <a:endParaRPr lang="en-US" sz="1400" b="1" i="0" kern="1200" noProof="0">
                        <a:solidFill>
                          <a:schemeClr val="tx2"/>
                        </a:solidFill>
                        <a:effectLst/>
                        <a:latin typeface="Open Sans Semibold"/>
                        <a:ea typeface="Open Sans Semibold"/>
                        <a:cs typeface="Open Sans Semibold"/>
                      </a:endParaRPr>
                    </a:p>
                  </a:txBody>
                  <a:tcPr marL="92676" marR="92676" anchor="ctr">
                    <a:lnL w="12700"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a:txBody>
                    <a:bodyPr/>
                    <a:lstStyle/>
                    <a:p>
                      <a:pPr marL="285750" indent="-285750" algn="l" rtl="0" eaLnBrk="1" latinLnBrk="0" hangingPunct="1">
                        <a:buFont typeface="Arial" panose="020B0604020202020204" pitchFamily="34" charset="0"/>
                        <a:buChar char="•"/>
                      </a:pPr>
                      <a:r>
                        <a:rPr lang="en-US" sz="1400" b="0" i="0" kern="1200">
                          <a:solidFill>
                            <a:schemeClr val="accent5"/>
                          </a:solidFill>
                          <a:effectLst/>
                          <a:latin typeface="Open Sans Light"/>
                          <a:ea typeface="Open Sans Light"/>
                          <a:cs typeface="Open Sans Light"/>
                        </a:rPr>
                        <a:t>The use of a structure or location on this list will make the application eligible for additional points. (Evaluate the Public Transportation plan or </a:t>
                      </a:r>
                      <a:r>
                        <a:rPr lang="en-US" sz="1400" b="0" i="0" kern="1200">
                          <a:solidFill>
                            <a:schemeClr val="accent5"/>
                          </a:solidFill>
                          <a:effectLst/>
                          <a:latin typeface="Open Sans Light"/>
                          <a:ea typeface="Open Sans Light"/>
                          <a:cs typeface="Open Sans Light"/>
                          <a:hlinkClick r:id="rId2">
                            <a:extLst>
                              <a:ext uri="{A12FA001-AC4F-418D-AE19-62706E023703}">
                                <ahyp:hlinkClr xmlns:ahyp="http://schemas.microsoft.com/office/drawing/2018/hyperlinkcolor" val="tx"/>
                              </a:ext>
                            </a:extLst>
                          </a:hlinkClick>
                        </a:rPr>
                        <a:t>rural public transportation services</a:t>
                      </a:r>
                      <a:r>
                        <a:rPr lang="en-US" sz="1400" b="0" i="0" kern="1200">
                          <a:solidFill>
                            <a:schemeClr val="accent5"/>
                          </a:solidFill>
                          <a:effectLst/>
                          <a:latin typeface="Open Sans Light"/>
                          <a:ea typeface="Open Sans Light"/>
                          <a:cs typeface="Open Sans Light"/>
                          <a:hlinkClick r:id="rId2"/>
                        </a:rPr>
                        <a:t> </a:t>
                      </a:r>
                      <a:r>
                        <a:rPr lang="en-US" sz="1400" b="0" i="0" kern="1200">
                          <a:solidFill>
                            <a:schemeClr val="accent5"/>
                          </a:solidFill>
                          <a:effectLst/>
                          <a:latin typeface="Open Sans Light"/>
                          <a:ea typeface="Open Sans Light"/>
                          <a:cs typeface="Open Sans Light"/>
                          <a:hlinkClick r:id="rId2">
                            <a:extLst>
                              <a:ext uri="{A12FA001-AC4F-418D-AE19-62706E023703}">
                                <ahyp:hlinkClr xmlns:ahyp="http://schemas.microsoft.com/office/drawing/2018/hyperlinkcolor" val="tx"/>
                              </a:ext>
                            </a:extLst>
                          </a:hlinkClick>
                        </a:rPr>
                        <a:t>)</a:t>
                      </a:r>
                      <a:r>
                        <a:rPr lang="en-US" sz="1400" b="0" i="0" kern="1200">
                          <a:solidFill>
                            <a:schemeClr val="accent5"/>
                          </a:solidFill>
                          <a:effectLst/>
                          <a:latin typeface="Open Sans Light"/>
                          <a:ea typeface="Open Sans Light"/>
                          <a:cs typeface="Open Sans Light"/>
                        </a:rPr>
                        <a:t> </a:t>
                      </a:r>
                    </a:p>
                  </a:txBody>
                  <a:tcPr marT="91440" marB="91440" anchor="ct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algn="l" rtl="0" eaLnBrk="1" latinLnBrk="0" hangingPunct="1"/>
                      <a:r>
                        <a:rPr lang="en-US" sz="1400" b="0" i="0" kern="1200">
                          <a:solidFill>
                            <a:schemeClr val="accent5"/>
                          </a:solidFill>
                          <a:effectLst/>
                          <a:latin typeface="Open Sans Light"/>
                          <a:ea typeface="Open Sans Light"/>
                          <a:cs typeface="Open Sans Light"/>
                        </a:rPr>
                        <a:t>Up to 5 points</a:t>
                      </a:r>
                    </a:p>
                  </a:txBody>
                  <a:tcPr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254073824"/>
                  </a:ext>
                </a:extLst>
              </a:tr>
            </a:tbl>
          </a:graphicData>
        </a:graphic>
      </p:graphicFrame>
      <p:sp>
        <p:nvSpPr>
          <p:cNvPr id="15" name="Title 1">
            <a:extLst>
              <a:ext uri="{FF2B5EF4-FFF2-40B4-BE49-F238E27FC236}">
                <a16:creationId xmlns:a16="http://schemas.microsoft.com/office/drawing/2014/main" id="{5CC9501C-A454-6822-8EFE-9A376C5EC241}"/>
              </a:ext>
            </a:extLst>
          </p:cNvPr>
          <p:cNvSpPr txBox="1">
            <a:spLocks/>
          </p:cNvSpPr>
          <p:nvPr/>
        </p:nvSpPr>
        <p:spPr>
          <a:xfrm>
            <a:off x="381002" y="558225"/>
            <a:ext cx="11446434" cy="584775"/>
          </a:xfrm>
          <a:prstGeom prst="rect">
            <a:avLst/>
          </a:prstGeom>
        </p:spPr>
        <p:txBody>
          <a:bodyPr vert="horz" lIns="91440" tIns="45720" rIns="91440" bIns="45720" rtlCol="0" anchor="b">
            <a:spAutoFit/>
          </a:bodyPr>
          <a:lstStyle>
            <a:lvl1pPr algn="l" defTabSz="914400" rtl="0" eaLnBrk="1" latinLnBrk="0" hangingPunct="1">
              <a:spcBef>
                <a:spcPct val="0"/>
              </a:spcBef>
              <a:buNone/>
              <a:defRPr sz="3200" b="1" i="0" kern="120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Application Scoring</a:t>
            </a:r>
          </a:p>
        </p:txBody>
      </p:sp>
      <p:sp>
        <p:nvSpPr>
          <p:cNvPr id="16" name="Text Placeholder 2">
            <a:extLst>
              <a:ext uri="{FF2B5EF4-FFF2-40B4-BE49-F238E27FC236}">
                <a16:creationId xmlns:a16="http://schemas.microsoft.com/office/drawing/2014/main" id="{4149A4F6-D1C2-778A-C9FF-574E69D45CF2}"/>
              </a:ext>
            </a:extLst>
          </p:cNvPr>
          <p:cNvSpPr txBox="1">
            <a:spLocks/>
          </p:cNvSpPr>
          <p:nvPr/>
        </p:nvSpPr>
        <p:spPr>
          <a:xfrm>
            <a:off x="381002" y="307268"/>
            <a:ext cx="11446436" cy="242887"/>
          </a:xfrm>
          <a:prstGeom prst="rect">
            <a:avLst/>
          </a:prstGeom>
        </p:spPr>
        <p:txBody>
          <a:bodyPr vert="horz" lIns="91440" tIns="45720" rIns="91440" bIns="45720" rtlCol="0" anchor="t">
            <a:spAutoFit/>
          </a:bodyPr>
          <a:lstStyle>
            <a:lvl1pPr marL="0" indent="0" algn="l" defTabSz="914400" rtl="0" eaLnBrk="1" latinLnBrk="0" hangingPunct="1">
              <a:lnSpc>
                <a:spcPct val="80000"/>
              </a:lnSpc>
              <a:spcBef>
                <a:spcPct val="20000"/>
              </a:spcBef>
              <a:spcAft>
                <a:spcPts val="0"/>
              </a:spcAft>
              <a:buClr>
                <a:schemeClr val="bg2"/>
              </a:buClr>
              <a:buFont typeface="Arial" panose="020B0604020202020204" pitchFamily="34" charset="0"/>
              <a:buNone/>
              <a:defRPr sz="1200" b="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APPLICATION REVIEW PROCESS</a:t>
            </a:r>
          </a:p>
        </p:txBody>
      </p:sp>
      <p:sp>
        <p:nvSpPr>
          <p:cNvPr id="9" name="Content Placeholder 1">
            <a:extLst>
              <a:ext uri="{FF2B5EF4-FFF2-40B4-BE49-F238E27FC236}">
                <a16:creationId xmlns:a16="http://schemas.microsoft.com/office/drawing/2014/main" id="{A706C87F-FE92-4CF4-0674-9C28F805ABBD}"/>
              </a:ext>
            </a:extLst>
          </p:cNvPr>
          <p:cNvSpPr>
            <a:spLocks noGrp="1"/>
          </p:cNvSpPr>
          <p:nvPr>
            <p:ph sz="quarter" idx="18"/>
          </p:nvPr>
        </p:nvSpPr>
        <p:spPr>
          <a:xfrm>
            <a:off x="380999" y="1273629"/>
            <a:ext cx="11446436" cy="1012371"/>
          </a:xfrm>
        </p:spPr>
        <p:txBody>
          <a:bodyPr/>
          <a:lstStyle/>
          <a:p>
            <a:pPr marL="0" indent="0">
              <a:buNone/>
            </a:pPr>
            <a:r>
              <a:rPr lang="en-US" sz="1600">
                <a:latin typeface="Open Sans Light" panose="020B0306030504020204" pitchFamily="34" charset="0"/>
                <a:ea typeface="Open Sans Light" panose="020B0306030504020204" pitchFamily="34" charset="0"/>
                <a:cs typeface="Open Sans Light" panose="020B0306030504020204" pitchFamily="34" charset="0"/>
              </a:rPr>
              <a:t>Below are the scoring categories, expected information under each category, and respective maximum scores possible for each category.</a:t>
            </a:r>
          </a:p>
        </p:txBody>
      </p:sp>
    </p:spTree>
    <p:extLst>
      <p:ext uri="{BB962C8B-B14F-4D97-AF65-F5344CB8AC3E}">
        <p14:creationId xmlns:p14="http://schemas.microsoft.com/office/powerpoint/2010/main" val="2618724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044BAC0-C5F3-C049-E345-14B8F83D14FE}"/>
              </a:ext>
            </a:extLst>
          </p:cNvPr>
          <p:cNvGraphicFramePr>
            <a:graphicFrameLocks/>
          </p:cNvGraphicFramePr>
          <p:nvPr>
            <p:extLst>
              <p:ext uri="{D42A27DB-BD31-4B8C-83A1-F6EECF244321}">
                <p14:modId xmlns:p14="http://schemas.microsoft.com/office/powerpoint/2010/main" val="1708682395"/>
              </p:ext>
            </p:extLst>
          </p:nvPr>
        </p:nvGraphicFramePr>
        <p:xfrm>
          <a:off x="372210" y="2240619"/>
          <a:ext cx="11444650" cy="3230880"/>
        </p:xfrm>
        <a:graphic>
          <a:graphicData uri="http://schemas.openxmlformats.org/drawingml/2006/table">
            <a:tbl>
              <a:tblPr firstRow="1">
                <a:tableStyleId>{9DCAF9ED-07DC-4A11-8D7F-57B35C25682E}</a:tableStyleId>
              </a:tblPr>
              <a:tblGrid>
                <a:gridCol w="1594742">
                  <a:extLst>
                    <a:ext uri="{9D8B030D-6E8A-4147-A177-3AD203B41FA5}">
                      <a16:colId xmlns:a16="http://schemas.microsoft.com/office/drawing/2014/main" val="2126850923"/>
                    </a:ext>
                  </a:extLst>
                </a:gridCol>
                <a:gridCol w="7979766">
                  <a:extLst>
                    <a:ext uri="{9D8B030D-6E8A-4147-A177-3AD203B41FA5}">
                      <a16:colId xmlns:a16="http://schemas.microsoft.com/office/drawing/2014/main" val="1276938657"/>
                    </a:ext>
                  </a:extLst>
                </a:gridCol>
                <a:gridCol w="1870142">
                  <a:extLst>
                    <a:ext uri="{9D8B030D-6E8A-4147-A177-3AD203B41FA5}">
                      <a16:colId xmlns:a16="http://schemas.microsoft.com/office/drawing/2014/main" val="2087055520"/>
                    </a:ext>
                  </a:extLst>
                </a:gridCol>
              </a:tblGrid>
              <a:tr h="182880">
                <a:tc>
                  <a:txBody>
                    <a:bodyPr/>
                    <a:lstStyle/>
                    <a:p>
                      <a:r>
                        <a:rPr lang="es-AR" sz="1600" b="1" i="0" cap="none" baseline="0" err="1">
                          <a:solidFill>
                            <a:schemeClr val="accent5"/>
                          </a:solidFill>
                          <a:latin typeface="Open Sans Semibold"/>
                          <a:ea typeface="Open Sans Semibold"/>
                          <a:cs typeface="Open Sans Semibold"/>
                        </a:rPr>
                        <a:t>Category</a:t>
                      </a:r>
                      <a:endParaRPr lang="en-US" sz="1600" b="1" i="0" cap="none" baseline="0" err="1">
                        <a:solidFill>
                          <a:schemeClr val="accent5"/>
                        </a:solidFill>
                        <a:latin typeface="Open Sans Semibold"/>
                        <a:ea typeface="Open Sans Semibold"/>
                        <a:cs typeface="Open Sans Semibold"/>
                      </a:endParaRPr>
                    </a:p>
                  </a:txBody>
                  <a:tcPr marL="92676" marR="92676"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es-AR" sz="1600" b="1" i="0" cap="none" baseline="0">
                          <a:solidFill>
                            <a:schemeClr val="accent5"/>
                          </a:solidFill>
                          <a:latin typeface="Open Sans Semibold"/>
                          <a:ea typeface="Open Sans Semibold"/>
                          <a:cs typeface="Open Sans Semibold"/>
                        </a:rPr>
                        <a:t>Key </a:t>
                      </a:r>
                      <a:r>
                        <a:rPr lang="es-AR" sz="1600" b="1" i="0" cap="none" baseline="0" err="1">
                          <a:solidFill>
                            <a:schemeClr val="accent5"/>
                          </a:solidFill>
                          <a:latin typeface="Open Sans Semibold"/>
                          <a:ea typeface="Open Sans Semibold"/>
                          <a:cs typeface="Open Sans Semibold"/>
                        </a:rPr>
                        <a:t>Question</a:t>
                      </a:r>
                      <a:r>
                        <a:rPr lang="es-AR" sz="1600" b="1" i="0" cap="none" baseline="0">
                          <a:solidFill>
                            <a:schemeClr val="accent5"/>
                          </a:solidFill>
                          <a:latin typeface="Open Sans Semibold"/>
                          <a:ea typeface="Open Sans Semibold"/>
                          <a:cs typeface="Open Sans Semibold"/>
                        </a:rPr>
                        <a:t>(s)</a:t>
                      </a:r>
                      <a:endParaRPr lang="en-US" sz="1600" b="1" i="0" cap="none" baseline="0">
                        <a:solidFill>
                          <a:schemeClr val="accent5"/>
                        </a:solidFill>
                        <a:latin typeface="Open Sans Semibold"/>
                        <a:ea typeface="Open Sans Semibold"/>
                        <a:cs typeface="Open Sans Semibold"/>
                      </a:endParaRPr>
                    </a:p>
                  </a:txBody>
                  <a:tcPr marL="92676" marR="92676" anchor="ct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en-US" sz="1600" b="1" i="0" cap="none" baseline="0">
                          <a:solidFill>
                            <a:schemeClr val="accent5"/>
                          </a:solidFill>
                          <a:latin typeface="Open Sans Semibold"/>
                          <a:ea typeface="Open Sans Semibold"/>
                          <a:cs typeface="Open Sans Semibold"/>
                        </a:rPr>
                        <a:t>Maximum Score</a:t>
                      </a:r>
                    </a:p>
                  </a:txBody>
                  <a:tcPr marL="92676" marR="92676" anchor="ctr">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603601696"/>
                  </a:ext>
                </a:extLst>
              </a:tr>
              <a:tr h="543560">
                <a:tc>
                  <a:txBody>
                    <a:bodyPr/>
                    <a:lstStyle/>
                    <a:p>
                      <a:r>
                        <a:rPr lang="es-AR" sz="1400" b="1" i="0" kern="1200">
                          <a:solidFill>
                            <a:schemeClr val="tx2"/>
                          </a:solidFill>
                          <a:effectLst/>
                          <a:latin typeface="Open Sans Semibold"/>
                          <a:ea typeface="Open Sans Semibold"/>
                          <a:cs typeface="Open Sans Semibold"/>
                        </a:rPr>
                        <a:t>Project timeline</a:t>
                      </a:r>
                      <a:endParaRPr lang="en-US" sz="1400" b="1" i="0" kern="1200">
                        <a:solidFill>
                          <a:schemeClr val="tx2"/>
                        </a:solidFill>
                        <a:effectLst/>
                        <a:latin typeface="Open Sans Semibold"/>
                        <a:ea typeface="Open Sans Semibold"/>
                        <a:cs typeface="Open Sans Semibold"/>
                      </a:endParaRPr>
                    </a:p>
                  </a:txBody>
                  <a:tcPr marL="92676" marR="92676" anchor="ctr">
                    <a:lnL w="12700" cap="flat" cmpd="sng" algn="ctr">
                      <a:noFill/>
                      <a:prstDash val="solid"/>
                      <a:round/>
                      <a:headEnd type="none" w="med" len="med"/>
                      <a:tailEnd type="none" w="med" len="med"/>
                    </a:lnL>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Has the applicant a detailed timeline covering the different stages of the project until competition by December 31, 2026? (Timeline questions and Architect or P/E documentation)</a:t>
                      </a:r>
                    </a:p>
                    <a:p>
                      <a:pPr marL="285750" indent="-285750">
                        <a:buFont typeface="Arial" panose="020B0604020202020204" pitchFamily="34" charset="0"/>
                        <a:buChar char="•"/>
                      </a:pPr>
                      <a:endParaRPr lang="en-US" sz="1400" b="0" i="0" kern="1200">
                        <a:solidFill>
                          <a:schemeClr val="accent5"/>
                        </a:solidFill>
                        <a:effectLst/>
                        <a:latin typeface="Open Sans Light"/>
                        <a:ea typeface="Open Sans Light"/>
                        <a:cs typeface="Open Sans Light"/>
                      </a:endParaRPr>
                    </a:p>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Has the applicant demonstrated ability to meet project milestones and timeline, and to meet project objectives requirements (enabling healthcare, work, and education)? </a:t>
                      </a:r>
                      <a:r>
                        <a:rPr lang="en-US" sz="1400" b="0" i="0" u="none" strike="noStrike" kern="1200" noProof="0">
                          <a:solidFill>
                            <a:schemeClr val="accent5"/>
                          </a:solidFill>
                          <a:effectLst/>
                          <a:latin typeface="Open Sans Light"/>
                        </a:rPr>
                        <a:t>(Timeline questions and Architect or P/E documentation)</a:t>
                      </a:r>
                    </a:p>
                    <a:p>
                      <a:pPr marL="285750" indent="-285750">
                        <a:buFont typeface="Arial" panose="020B0604020202020204" pitchFamily="34" charset="0"/>
                        <a:buChar char="•"/>
                      </a:pPr>
                      <a:endParaRPr lang="en-US" sz="1400" b="0" i="0" kern="1200">
                        <a:solidFill>
                          <a:schemeClr val="accent5"/>
                        </a:solidFill>
                        <a:effectLst/>
                        <a:latin typeface="Open Sans Light"/>
                        <a:ea typeface="Open Sans Light"/>
                        <a:cs typeface="Open Sans Light"/>
                      </a:endParaRPr>
                    </a:p>
                  </a:txBody>
                  <a:tcPr marL="92676" marR="92676" marT="91440" marB="91440" anchor="ct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r>
                        <a:rPr lang="en-US" sz="1400" b="0" i="0" kern="1200">
                          <a:solidFill>
                            <a:schemeClr val="accent5"/>
                          </a:solidFill>
                          <a:effectLst/>
                          <a:latin typeface="Open Sans Light"/>
                          <a:ea typeface="Open Sans Light"/>
                          <a:cs typeface="Open Sans Light"/>
                        </a:rPr>
                        <a:t>Up to 25 points</a:t>
                      </a:r>
                    </a:p>
                  </a:txBody>
                  <a:tcPr marL="92676" marR="92676" marT="91440" marB="91440" anchor="ctr">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401419142"/>
                  </a:ext>
                </a:extLst>
              </a:tr>
              <a:tr h="24892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s-AR" sz="1400" b="1" i="0" kern="1200">
                          <a:solidFill>
                            <a:schemeClr val="tx2"/>
                          </a:solidFill>
                          <a:effectLst/>
                          <a:latin typeface="Open Sans Semibold"/>
                          <a:ea typeface="Open Sans Semibold"/>
                          <a:cs typeface="Open Sans Semibold"/>
                        </a:rPr>
                        <a:t>O</a:t>
                      </a:r>
                      <a:r>
                        <a:rPr lang="en-US" sz="1400" b="1" i="0" kern="1200" err="1">
                          <a:solidFill>
                            <a:schemeClr val="tx2"/>
                          </a:solidFill>
                          <a:effectLst/>
                          <a:latin typeface="Open Sans Semibold"/>
                          <a:ea typeface="Open Sans Semibold"/>
                          <a:cs typeface="Open Sans Semibold"/>
                        </a:rPr>
                        <a:t>perations</a:t>
                      </a:r>
                    </a:p>
                  </a:txBody>
                  <a:tcPr marL="92676" marR="92676" anchor="ctr">
                    <a:lnL w="12700"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Evaluate current and future sources of income and fee's structure  (Resolution and fee structure question)</a:t>
                      </a:r>
                      <a:endParaRPr lang="en-US" sz="1400"/>
                    </a:p>
                  </a:txBody>
                  <a:tcPr marL="92676" marR="92676" marT="91440" marB="9144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r>
                        <a:rPr lang="en-US" sz="1400" b="0" i="0" kern="1200">
                          <a:solidFill>
                            <a:schemeClr val="accent5"/>
                          </a:solidFill>
                          <a:effectLst/>
                          <a:latin typeface="Open Sans Light"/>
                          <a:ea typeface="Open Sans Light"/>
                          <a:cs typeface="Open Sans Light"/>
                        </a:rPr>
                        <a:t>Up to 15 points</a:t>
                      </a:r>
                    </a:p>
                  </a:txBody>
                  <a:tcPr marL="92676" marR="92676"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68881360"/>
                  </a:ext>
                </a:extLst>
              </a:tr>
              <a:tr h="242049">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s-AR" sz="1400" b="1" i="0" kern="1200" noProof="0" err="1">
                          <a:solidFill>
                            <a:schemeClr val="tx2"/>
                          </a:solidFill>
                          <a:effectLst/>
                          <a:latin typeface="Open Sans Semibold"/>
                          <a:ea typeface="Open Sans Semibold"/>
                          <a:cs typeface="Open Sans Semibold"/>
                        </a:rPr>
                        <a:t>Facility</a:t>
                      </a:r>
                      <a:r>
                        <a:rPr lang="es-AR" sz="1400" b="1" i="0" kern="1200" noProof="0">
                          <a:solidFill>
                            <a:schemeClr val="tx2"/>
                          </a:solidFill>
                          <a:effectLst/>
                          <a:latin typeface="Open Sans Semibold"/>
                          <a:ea typeface="Open Sans Semibold"/>
                          <a:cs typeface="Open Sans Semibold"/>
                        </a:rPr>
                        <a:t> </a:t>
                      </a:r>
                      <a:r>
                        <a:rPr lang="es-AR" sz="1400" b="1" i="0" kern="1200" noProof="0" err="1">
                          <a:solidFill>
                            <a:schemeClr val="tx2"/>
                          </a:solidFill>
                          <a:effectLst/>
                          <a:latin typeface="Open Sans Semibold"/>
                          <a:ea typeface="Open Sans Semibold"/>
                          <a:cs typeface="Open Sans Semibold"/>
                        </a:rPr>
                        <a:t>Accessibility</a:t>
                      </a:r>
                      <a:endParaRPr lang="en-US" sz="1400" b="1" i="0" kern="1200" noProof="0">
                        <a:solidFill>
                          <a:schemeClr val="tx2"/>
                        </a:solidFill>
                        <a:effectLst/>
                        <a:latin typeface="Open Sans Semibold"/>
                        <a:ea typeface="Open Sans Semibold"/>
                        <a:cs typeface="Open Sans Semibold"/>
                      </a:endParaRPr>
                    </a:p>
                  </a:txBody>
                  <a:tcPr marL="92676" marR="92676" anchor="ctr">
                    <a:lnL w="12700"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a:txBody>
                    <a:bodyPr/>
                    <a:lstStyle/>
                    <a:p>
                      <a:pPr marL="285750" indent="-285750" algn="l" rtl="0" eaLnBrk="1" latinLnBrk="0" hangingPunct="1">
                        <a:buFont typeface="Arial" panose="020B0604020202020204" pitchFamily="34" charset="0"/>
                        <a:buChar char="•"/>
                      </a:pPr>
                      <a:r>
                        <a:rPr lang="en-US" sz="1400" b="0" i="0" kern="1200">
                          <a:solidFill>
                            <a:schemeClr val="accent5"/>
                          </a:solidFill>
                          <a:effectLst/>
                          <a:latin typeface="Open Sans Light"/>
                          <a:ea typeface="Open Sans Light"/>
                          <a:cs typeface="Open Sans Light"/>
                        </a:rPr>
                        <a:t>Evaluate the location, operation availability and visibility of the services provided, and these serve the community needs. (Hours question, near impacted community)</a:t>
                      </a:r>
                    </a:p>
                  </a:txBody>
                  <a:tcPr marT="91440" marB="91440" anchor="ct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algn="l" rtl="0" eaLnBrk="1" latinLnBrk="0" hangingPunct="1"/>
                      <a:r>
                        <a:rPr lang="en-US" sz="1400" b="0" i="0" kern="1200">
                          <a:solidFill>
                            <a:schemeClr val="accent5"/>
                          </a:solidFill>
                          <a:effectLst/>
                          <a:latin typeface="Open Sans Light"/>
                          <a:ea typeface="Open Sans Light"/>
                          <a:cs typeface="Open Sans Light"/>
                        </a:rPr>
                        <a:t>Up to 15 points</a:t>
                      </a:r>
                    </a:p>
                  </a:txBody>
                  <a:tcPr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254073824"/>
                  </a:ext>
                </a:extLst>
              </a:tr>
            </a:tbl>
          </a:graphicData>
        </a:graphic>
      </p:graphicFrame>
      <p:sp>
        <p:nvSpPr>
          <p:cNvPr id="15" name="Title 1">
            <a:extLst>
              <a:ext uri="{FF2B5EF4-FFF2-40B4-BE49-F238E27FC236}">
                <a16:creationId xmlns:a16="http://schemas.microsoft.com/office/drawing/2014/main" id="{5CC9501C-A454-6822-8EFE-9A376C5EC241}"/>
              </a:ext>
            </a:extLst>
          </p:cNvPr>
          <p:cNvSpPr txBox="1">
            <a:spLocks/>
          </p:cNvSpPr>
          <p:nvPr/>
        </p:nvSpPr>
        <p:spPr>
          <a:xfrm>
            <a:off x="381002" y="558225"/>
            <a:ext cx="11446434" cy="584775"/>
          </a:xfrm>
          <a:prstGeom prst="rect">
            <a:avLst/>
          </a:prstGeom>
        </p:spPr>
        <p:txBody>
          <a:bodyPr vert="horz" lIns="91440" tIns="45720" rIns="91440" bIns="45720" rtlCol="0" anchor="b">
            <a:spAutoFit/>
          </a:bodyPr>
          <a:lstStyle>
            <a:lvl1pPr algn="l" defTabSz="914400" rtl="0" eaLnBrk="1" latinLnBrk="0" hangingPunct="1">
              <a:spcBef>
                <a:spcPct val="0"/>
              </a:spcBef>
              <a:buNone/>
              <a:defRPr sz="3200" b="1" i="0" kern="120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Application Scoring</a:t>
            </a:r>
          </a:p>
        </p:txBody>
      </p:sp>
      <p:sp>
        <p:nvSpPr>
          <p:cNvPr id="16" name="Text Placeholder 2">
            <a:extLst>
              <a:ext uri="{FF2B5EF4-FFF2-40B4-BE49-F238E27FC236}">
                <a16:creationId xmlns:a16="http://schemas.microsoft.com/office/drawing/2014/main" id="{4149A4F6-D1C2-778A-C9FF-574E69D45CF2}"/>
              </a:ext>
            </a:extLst>
          </p:cNvPr>
          <p:cNvSpPr txBox="1">
            <a:spLocks/>
          </p:cNvSpPr>
          <p:nvPr/>
        </p:nvSpPr>
        <p:spPr>
          <a:xfrm>
            <a:off x="381002" y="307268"/>
            <a:ext cx="11446436" cy="242887"/>
          </a:xfrm>
          <a:prstGeom prst="rect">
            <a:avLst/>
          </a:prstGeom>
        </p:spPr>
        <p:txBody>
          <a:bodyPr vert="horz" lIns="91440" tIns="45720" rIns="91440" bIns="45720" rtlCol="0" anchor="t">
            <a:spAutoFit/>
          </a:bodyPr>
          <a:lstStyle>
            <a:lvl1pPr marL="0" indent="0" algn="l" defTabSz="914400" rtl="0" eaLnBrk="1" latinLnBrk="0" hangingPunct="1">
              <a:lnSpc>
                <a:spcPct val="80000"/>
              </a:lnSpc>
              <a:spcBef>
                <a:spcPct val="20000"/>
              </a:spcBef>
              <a:spcAft>
                <a:spcPts val="0"/>
              </a:spcAft>
              <a:buClr>
                <a:schemeClr val="bg2"/>
              </a:buClr>
              <a:buFont typeface="Arial" panose="020B0604020202020204" pitchFamily="34" charset="0"/>
              <a:buNone/>
              <a:defRPr sz="1200" b="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APPLICATION REVIEW PROCESS</a:t>
            </a:r>
          </a:p>
        </p:txBody>
      </p:sp>
      <p:sp>
        <p:nvSpPr>
          <p:cNvPr id="9" name="Content Placeholder 1">
            <a:extLst>
              <a:ext uri="{FF2B5EF4-FFF2-40B4-BE49-F238E27FC236}">
                <a16:creationId xmlns:a16="http://schemas.microsoft.com/office/drawing/2014/main" id="{A706C87F-FE92-4CF4-0674-9C28F805ABBD}"/>
              </a:ext>
            </a:extLst>
          </p:cNvPr>
          <p:cNvSpPr>
            <a:spLocks noGrp="1"/>
          </p:cNvSpPr>
          <p:nvPr>
            <p:ph sz="quarter" idx="18"/>
          </p:nvPr>
        </p:nvSpPr>
        <p:spPr>
          <a:xfrm>
            <a:off x="380999" y="1273629"/>
            <a:ext cx="11446436" cy="1012371"/>
          </a:xfrm>
        </p:spPr>
        <p:txBody>
          <a:bodyPr/>
          <a:lstStyle/>
          <a:p>
            <a:pPr marL="0" indent="0">
              <a:buNone/>
            </a:pPr>
            <a:r>
              <a:rPr lang="en-US" sz="1600">
                <a:latin typeface="Open Sans Light" panose="020B0306030504020204" pitchFamily="34" charset="0"/>
                <a:ea typeface="Open Sans Light" panose="020B0306030504020204" pitchFamily="34" charset="0"/>
                <a:cs typeface="Open Sans Light" panose="020B0306030504020204" pitchFamily="34" charset="0"/>
              </a:rPr>
              <a:t>Below are the scoring categories, expected information under each category, and respective maximum scores possible for each category.</a:t>
            </a:r>
          </a:p>
        </p:txBody>
      </p:sp>
    </p:spTree>
    <p:extLst>
      <p:ext uri="{BB962C8B-B14F-4D97-AF65-F5344CB8AC3E}">
        <p14:creationId xmlns:p14="http://schemas.microsoft.com/office/powerpoint/2010/main" val="3772405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044BAC0-C5F3-C049-E345-14B8F83D14FE}"/>
              </a:ext>
            </a:extLst>
          </p:cNvPr>
          <p:cNvGraphicFramePr>
            <a:graphicFrameLocks/>
          </p:cNvGraphicFramePr>
          <p:nvPr>
            <p:extLst>
              <p:ext uri="{D42A27DB-BD31-4B8C-83A1-F6EECF244321}">
                <p14:modId xmlns:p14="http://schemas.microsoft.com/office/powerpoint/2010/main" val="3043472928"/>
              </p:ext>
            </p:extLst>
          </p:nvPr>
        </p:nvGraphicFramePr>
        <p:xfrm>
          <a:off x="372210" y="2240619"/>
          <a:ext cx="11444650" cy="2804160"/>
        </p:xfrm>
        <a:graphic>
          <a:graphicData uri="http://schemas.openxmlformats.org/drawingml/2006/table">
            <a:tbl>
              <a:tblPr firstRow="1">
                <a:tableStyleId>{9DCAF9ED-07DC-4A11-8D7F-57B35C25682E}</a:tableStyleId>
              </a:tblPr>
              <a:tblGrid>
                <a:gridCol w="1594742">
                  <a:extLst>
                    <a:ext uri="{9D8B030D-6E8A-4147-A177-3AD203B41FA5}">
                      <a16:colId xmlns:a16="http://schemas.microsoft.com/office/drawing/2014/main" val="2126850923"/>
                    </a:ext>
                  </a:extLst>
                </a:gridCol>
                <a:gridCol w="7979766">
                  <a:extLst>
                    <a:ext uri="{9D8B030D-6E8A-4147-A177-3AD203B41FA5}">
                      <a16:colId xmlns:a16="http://schemas.microsoft.com/office/drawing/2014/main" val="1276938657"/>
                    </a:ext>
                  </a:extLst>
                </a:gridCol>
                <a:gridCol w="1870142">
                  <a:extLst>
                    <a:ext uri="{9D8B030D-6E8A-4147-A177-3AD203B41FA5}">
                      <a16:colId xmlns:a16="http://schemas.microsoft.com/office/drawing/2014/main" val="2087055520"/>
                    </a:ext>
                  </a:extLst>
                </a:gridCol>
              </a:tblGrid>
              <a:tr h="182880">
                <a:tc>
                  <a:txBody>
                    <a:bodyPr/>
                    <a:lstStyle/>
                    <a:p>
                      <a:r>
                        <a:rPr lang="es-AR" sz="1600" b="1" i="0" cap="none" baseline="0" err="1">
                          <a:solidFill>
                            <a:schemeClr val="accent5"/>
                          </a:solidFill>
                          <a:latin typeface="Open Sans Semibold"/>
                          <a:ea typeface="Open Sans Semibold"/>
                          <a:cs typeface="Open Sans Semibold"/>
                        </a:rPr>
                        <a:t>Category</a:t>
                      </a:r>
                      <a:endParaRPr lang="en-US" sz="1600" b="1" i="0" cap="none" baseline="0" err="1">
                        <a:solidFill>
                          <a:schemeClr val="accent5"/>
                        </a:solidFill>
                        <a:latin typeface="Open Sans Semibold"/>
                        <a:ea typeface="Open Sans Semibold"/>
                        <a:cs typeface="Open Sans Semibold"/>
                      </a:endParaRPr>
                    </a:p>
                  </a:txBody>
                  <a:tcPr marL="92676" marR="92676"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es-AR" sz="1600" b="1" i="0" cap="none" baseline="0">
                          <a:solidFill>
                            <a:schemeClr val="accent5"/>
                          </a:solidFill>
                          <a:latin typeface="Open Sans Semibold"/>
                          <a:ea typeface="Open Sans Semibold"/>
                          <a:cs typeface="Open Sans Semibold"/>
                        </a:rPr>
                        <a:t>K</a:t>
                      </a:r>
                      <a:r>
                        <a:rPr lang="en-US" sz="1600" b="1" i="0" cap="none" baseline="0" err="1">
                          <a:solidFill>
                            <a:schemeClr val="accent5"/>
                          </a:solidFill>
                          <a:latin typeface="Open Sans Semibold"/>
                          <a:ea typeface="Open Sans Semibold"/>
                          <a:cs typeface="Open Sans Semibold"/>
                        </a:rPr>
                        <a:t>ey</a:t>
                      </a:r>
                      <a:r>
                        <a:rPr lang="en-US" sz="1600" b="1" i="0" cap="none" baseline="0">
                          <a:solidFill>
                            <a:schemeClr val="accent5"/>
                          </a:solidFill>
                          <a:latin typeface="Open Sans Semibold"/>
                          <a:ea typeface="Open Sans Semibold"/>
                          <a:cs typeface="Open Sans Semibold"/>
                        </a:rPr>
                        <a:t> Question(s)</a:t>
                      </a:r>
                    </a:p>
                  </a:txBody>
                  <a:tcPr marL="92676" marR="92676" anchor="ct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en-US" sz="1600" b="1" i="0" cap="none" baseline="0">
                          <a:solidFill>
                            <a:schemeClr val="accent5"/>
                          </a:solidFill>
                          <a:latin typeface="Open Sans Semibold"/>
                          <a:ea typeface="Open Sans Semibold"/>
                          <a:cs typeface="Open Sans Semibold"/>
                        </a:rPr>
                        <a:t>Maximum Score</a:t>
                      </a:r>
                    </a:p>
                  </a:txBody>
                  <a:tcPr marL="92676" marR="92676" anchor="ctr">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603601696"/>
                  </a:ext>
                </a:extLst>
              </a:tr>
              <a:tr h="543560">
                <a:tc>
                  <a:txBody>
                    <a:bodyPr/>
                    <a:lstStyle/>
                    <a:p>
                      <a:r>
                        <a:rPr lang="es-AR" sz="1400" b="1" i="0" kern="1200" err="1">
                          <a:solidFill>
                            <a:schemeClr val="tx2"/>
                          </a:solidFill>
                          <a:effectLst/>
                          <a:latin typeface="Open Sans Semibold"/>
                          <a:ea typeface="Open Sans Semibold"/>
                          <a:cs typeface="Open Sans Semibold"/>
                        </a:rPr>
                        <a:t>Community</a:t>
                      </a:r>
                      <a:r>
                        <a:rPr lang="es-AR" sz="1400" b="1" i="0" kern="1200">
                          <a:solidFill>
                            <a:schemeClr val="tx2"/>
                          </a:solidFill>
                          <a:effectLst/>
                          <a:latin typeface="Open Sans Semibold"/>
                          <a:ea typeface="Open Sans Semibold"/>
                          <a:cs typeface="Open Sans Semibold"/>
                        </a:rPr>
                        <a:t> </a:t>
                      </a:r>
                      <a:r>
                        <a:rPr lang="es-AR" sz="1400" b="1" i="0" kern="1200" err="1">
                          <a:solidFill>
                            <a:schemeClr val="tx2"/>
                          </a:solidFill>
                          <a:effectLst/>
                          <a:latin typeface="Open Sans Semibold"/>
                          <a:ea typeface="Open Sans Semibold"/>
                          <a:cs typeface="Open Sans Semibold"/>
                        </a:rPr>
                        <a:t>Impact</a:t>
                      </a:r>
                      <a:endParaRPr lang="en-US" sz="1400" b="1" i="0" kern="1200">
                        <a:solidFill>
                          <a:schemeClr val="tx2"/>
                        </a:solidFill>
                        <a:effectLst/>
                        <a:latin typeface="Open Sans Semibold"/>
                        <a:ea typeface="Open Sans Semibold"/>
                        <a:cs typeface="Open Sans Semibold"/>
                      </a:endParaRPr>
                    </a:p>
                  </a:txBody>
                  <a:tcPr marL="92676" marR="92676" anchor="ctr">
                    <a:lnL w="12700" cap="flat" cmpd="sng" algn="ctr">
                      <a:noFill/>
                      <a:prstDash val="solid"/>
                      <a:round/>
                      <a:headEnd type="none" w="med" len="med"/>
                      <a:tailEnd type="none" w="med" len="med"/>
                    </a:lnL>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Evaluate the applicant's level of community support and outreach to the community. (Community impact, letters of support, partners, resolution) </a:t>
                      </a:r>
                    </a:p>
                    <a:p>
                      <a:pPr marL="285750" indent="-285750">
                        <a:buFont typeface="Arial" panose="020B0604020202020204" pitchFamily="34" charset="0"/>
                        <a:buChar char="•"/>
                      </a:pPr>
                      <a:endParaRPr lang="en-US" sz="1400" b="0" i="0" kern="1200">
                        <a:solidFill>
                          <a:schemeClr val="accent5"/>
                        </a:solidFill>
                        <a:effectLst/>
                        <a:latin typeface="Open Sans Light"/>
                        <a:ea typeface="Open Sans Light"/>
                        <a:cs typeface="Open Sans Light"/>
                      </a:endParaRPr>
                    </a:p>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Evaluate the project's impact and plan for community development considering the specific target population of the project. (Number of impact individuals and estimation)</a:t>
                      </a:r>
                    </a:p>
                  </a:txBody>
                  <a:tcPr marL="92676" marR="92676" marT="91440" marB="91440" anchor="ct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r>
                        <a:rPr lang="en-US" sz="1400" b="0" i="0" kern="1200">
                          <a:solidFill>
                            <a:schemeClr val="accent5"/>
                          </a:solidFill>
                          <a:effectLst/>
                          <a:latin typeface="Open Sans Light"/>
                          <a:ea typeface="Open Sans Light"/>
                          <a:cs typeface="Open Sans Light"/>
                        </a:rPr>
                        <a:t>Up to 30 points</a:t>
                      </a:r>
                    </a:p>
                  </a:txBody>
                  <a:tcPr marL="92676" marR="92676" marT="91440" marB="91440" anchor="ctr">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401419142"/>
                  </a:ext>
                </a:extLst>
              </a:tr>
              <a:tr h="24892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s-AR" sz="1400" b="1" i="0" kern="1200" err="1">
                          <a:solidFill>
                            <a:schemeClr val="tx2"/>
                          </a:solidFill>
                          <a:effectLst/>
                          <a:latin typeface="Open Sans Semibold"/>
                          <a:ea typeface="Open Sans Semibold"/>
                          <a:cs typeface="Open Sans Semibold"/>
                        </a:rPr>
                        <a:t>Partnerships</a:t>
                      </a:r>
                      <a:endParaRPr lang="en-US" sz="1400" b="1" i="0" kern="1200">
                        <a:solidFill>
                          <a:schemeClr val="tx2"/>
                        </a:solidFill>
                        <a:effectLst/>
                        <a:latin typeface="Open Sans Semibold"/>
                        <a:ea typeface="Open Sans Semibold"/>
                        <a:cs typeface="Open Sans Semibold"/>
                      </a:endParaRPr>
                    </a:p>
                  </a:txBody>
                  <a:tcPr marL="92676" marR="92676" anchor="ctr">
                    <a:lnL w="12700"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US" sz="1400" b="0" i="0" kern="1200">
                          <a:solidFill>
                            <a:schemeClr val="accent5"/>
                          </a:solidFill>
                          <a:effectLst/>
                          <a:latin typeface="Open Sans Light"/>
                          <a:ea typeface="Open Sans Light"/>
                          <a:cs typeface="Open Sans Light"/>
                        </a:rPr>
                        <a:t>Evaluate the applicant's partnerships with community and service providers</a:t>
                      </a:r>
                      <a:r>
                        <a:rPr lang="en-US" sz="1400" b="0" i="0" kern="1200">
                          <a:solidFill>
                            <a:schemeClr val="tx1"/>
                          </a:solidFill>
                          <a:effectLst/>
                          <a:latin typeface="Open Sans Light"/>
                          <a:ea typeface="Open Sans Light"/>
                          <a:cs typeface="Open Sans Light"/>
                        </a:rPr>
                        <a:t>. </a:t>
                      </a:r>
                      <a:r>
                        <a:rPr lang="en-US" sz="1400" b="0" i="0" u="none" strike="noStrike" kern="1200" noProof="0">
                          <a:solidFill>
                            <a:schemeClr val="accent5"/>
                          </a:solidFill>
                          <a:effectLst/>
                          <a:latin typeface="Open Sans Light"/>
                        </a:rPr>
                        <a:t>( Reasonableness of community impact, letters of support, partners, resolution, broadband providers.) </a:t>
                      </a:r>
                      <a:endParaRPr lang="en-US" sz="1400" b="0" i="0" kern="1200">
                        <a:solidFill>
                          <a:schemeClr val="tx1"/>
                        </a:solidFill>
                        <a:effectLst/>
                        <a:latin typeface="Open Sans Light"/>
                        <a:ea typeface="Open Sans Light"/>
                        <a:cs typeface="Open Sans Light"/>
                      </a:endParaRPr>
                    </a:p>
                  </a:txBody>
                  <a:tcPr marL="92676" marR="92676" marT="91440" marB="9144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r>
                        <a:rPr lang="en-US" sz="1400" b="0" i="0" kern="1200">
                          <a:solidFill>
                            <a:schemeClr val="accent5"/>
                          </a:solidFill>
                          <a:effectLst/>
                          <a:latin typeface="Open Sans Light"/>
                          <a:ea typeface="Open Sans Light"/>
                          <a:cs typeface="Open Sans Light"/>
                        </a:rPr>
                        <a:t>Up to 10 points</a:t>
                      </a:r>
                    </a:p>
                  </a:txBody>
                  <a:tcPr marL="92676" marR="92676"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68881360"/>
                  </a:ext>
                </a:extLst>
              </a:tr>
              <a:tr h="242049">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s-AR" sz="1400" b="1" i="0" kern="1200" noProof="0">
                          <a:solidFill>
                            <a:schemeClr val="tx2"/>
                          </a:solidFill>
                          <a:effectLst/>
                          <a:latin typeface="Open Sans Semibold"/>
                          <a:ea typeface="Open Sans Semibold"/>
                          <a:cs typeface="Open Sans Semibold"/>
                        </a:rPr>
                        <a:t>Budget</a:t>
                      </a:r>
                      <a:endParaRPr lang="en-US" sz="1400" b="1" i="0" kern="1200" noProof="0">
                        <a:solidFill>
                          <a:schemeClr val="tx2"/>
                        </a:solidFill>
                        <a:effectLst/>
                        <a:latin typeface="Open Sans Semibold"/>
                        <a:ea typeface="Open Sans Semibold"/>
                        <a:cs typeface="Open Sans Semibold"/>
                      </a:endParaRPr>
                    </a:p>
                  </a:txBody>
                  <a:tcPr marL="92676" marR="92676" anchor="ctr">
                    <a:lnL w="12700"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a:txBody>
                    <a:bodyPr/>
                    <a:lstStyle/>
                    <a:p>
                      <a:pPr marL="285750" indent="-285750" algn="l" rtl="0" eaLnBrk="1" latinLnBrk="0" hangingPunct="1">
                        <a:buFont typeface="Arial" panose="020B0604020202020204" pitchFamily="34" charset="0"/>
                        <a:buChar char="•"/>
                      </a:pPr>
                      <a:r>
                        <a:rPr lang="en-US" sz="1400" b="0" i="0" kern="1200">
                          <a:solidFill>
                            <a:schemeClr val="accent5"/>
                          </a:solidFill>
                          <a:effectLst/>
                          <a:latin typeface="Open Sans Light"/>
                          <a:ea typeface="Open Sans Light"/>
                          <a:cs typeface="Open Sans Light"/>
                        </a:rPr>
                        <a:t>Do the budget justifications assure financial ability to fund operational &amp; maintenance costs of the facility and provide additional impact to the community? (Resolution and review of budget)</a:t>
                      </a:r>
                    </a:p>
                  </a:txBody>
                  <a:tcPr marT="91440" marB="91440" anchor="ct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algn="l" rtl="0" eaLnBrk="1" latinLnBrk="0" hangingPunct="1"/>
                      <a:r>
                        <a:rPr lang="en-US" sz="1400" b="0" i="0" kern="1200">
                          <a:solidFill>
                            <a:schemeClr val="accent5"/>
                          </a:solidFill>
                          <a:effectLst/>
                          <a:latin typeface="Open Sans Light"/>
                          <a:ea typeface="Open Sans Light"/>
                          <a:cs typeface="Open Sans Light"/>
                        </a:rPr>
                        <a:t>Up to 30 points</a:t>
                      </a:r>
                    </a:p>
                  </a:txBody>
                  <a:tcPr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254073824"/>
                  </a:ext>
                </a:extLst>
              </a:tr>
            </a:tbl>
          </a:graphicData>
        </a:graphic>
      </p:graphicFrame>
      <p:sp>
        <p:nvSpPr>
          <p:cNvPr id="15" name="Title 1">
            <a:extLst>
              <a:ext uri="{FF2B5EF4-FFF2-40B4-BE49-F238E27FC236}">
                <a16:creationId xmlns:a16="http://schemas.microsoft.com/office/drawing/2014/main" id="{5CC9501C-A454-6822-8EFE-9A376C5EC241}"/>
              </a:ext>
            </a:extLst>
          </p:cNvPr>
          <p:cNvSpPr txBox="1">
            <a:spLocks/>
          </p:cNvSpPr>
          <p:nvPr/>
        </p:nvSpPr>
        <p:spPr>
          <a:xfrm>
            <a:off x="381002" y="558225"/>
            <a:ext cx="11446434" cy="584775"/>
          </a:xfrm>
          <a:prstGeom prst="rect">
            <a:avLst/>
          </a:prstGeom>
        </p:spPr>
        <p:txBody>
          <a:bodyPr vert="horz" lIns="91440" tIns="45720" rIns="91440" bIns="45720" rtlCol="0" anchor="b">
            <a:spAutoFit/>
          </a:bodyPr>
          <a:lstStyle>
            <a:lvl1pPr algn="l" defTabSz="914400" rtl="0" eaLnBrk="1" latinLnBrk="0" hangingPunct="1">
              <a:spcBef>
                <a:spcPct val="0"/>
              </a:spcBef>
              <a:buNone/>
              <a:defRPr sz="3200" b="1" i="0" kern="120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Application Scoring</a:t>
            </a:r>
          </a:p>
        </p:txBody>
      </p:sp>
      <p:sp>
        <p:nvSpPr>
          <p:cNvPr id="16" name="Text Placeholder 2">
            <a:extLst>
              <a:ext uri="{FF2B5EF4-FFF2-40B4-BE49-F238E27FC236}">
                <a16:creationId xmlns:a16="http://schemas.microsoft.com/office/drawing/2014/main" id="{4149A4F6-D1C2-778A-C9FF-574E69D45CF2}"/>
              </a:ext>
            </a:extLst>
          </p:cNvPr>
          <p:cNvSpPr txBox="1">
            <a:spLocks/>
          </p:cNvSpPr>
          <p:nvPr/>
        </p:nvSpPr>
        <p:spPr>
          <a:xfrm>
            <a:off x="381002" y="307268"/>
            <a:ext cx="11446436" cy="242887"/>
          </a:xfrm>
          <a:prstGeom prst="rect">
            <a:avLst/>
          </a:prstGeom>
        </p:spPr>
        <p:txBody>
          <a:bodyPr vert="horz" lIns="91440" tIns="45720" rIns="91440" bIns="45720" rtlCol="0" anchor="t">
            <a:spAutoFit/>
          </a:bodyPr>
          <a:lstStyle>
            <a:lvl1pPr marL="0" indent="0" algn="l" defTabSz="914400" rtl="0" eaLnBrk="1" latinLnBrk="0" hangingPunct="1">
              <a:lnSpc>
                <a:spcPct val="80000"/>
              </a:lnSpc>
              <a:spcBef>
                <a:spcPct val="20000"/>
              </a:spcBef>
              <a:spcAft>
                <a:spcPts val="0"/>
              </a:spcAft>
              <a:buClr>
                <a:schemeClr val="bg2"/>
              </a:buClr>
              <a:buFont typeface="Arial" panose="020B0604020202020204" pitchFamily="34" charset="0"/>
              <a:buNone/>
              <a:defRPr sz="1200" b="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APPLICATION REVIEW PROCESS</a:t>
            </a:r>
          </a:p>
        </p:txBody>
      </p:sp>
      <p:sp>
        <p:nvSpPr>
          <p:cNvPr id="9" name="Content Placeholder 1">
            <a:extLst>
              <a:ext uri="{FF2B5EF4-FFF2-40B4-BE49-F238E27FC236}">
                <a16:creationId xmlns:a16="http://schemas.microsoft.com/office/drawing/2014/main" id="{A706C87F-FE92-4CF4-0674-9C28F805ABBD}"/>
              </a:ext>
            </a:extLst>
          </p:cNvPr>
          <p:cNvSpPr>
            <a:spLocks noGrp="1"/>
          </p:cNvSpPr>
          <p:nvPr>
            <p:ph sz="quarter" idx="18"/>
          </p:nvPr>
        </p:nvSpPr>
        <p:spPr>
          <a:xfrm>
            <a:off x="380999" y="1273629"/>
            <a:ext cx="11446436" cy="1012371"/>
          </a:xfrm>
        </p:spPr>
        <p:txBody>
          <a:bodyPr/>
          <a:lstStyle/>
          <a:p>
            <a:pPr marL="0" indent="0">
              <a:buNone/>
            </a:pPr>
            <a:r>
              <a:rPr lang="en-US" sz="1600">
                <a:latin typeface="Open Sans Light" panose="020B0306030504020204" pitchFamily="34" charset="0"/>
                <a:ea typeface="Open Sans Light" panose="020B0306030504020204" pitchFamily="34" charset="0"/>
                <a:cs typeface="Open Sans Light" panose="020B0306030504020204" pitchFamily="34" charset="0"/>
              </a:rPr>
              <a:t>Below are the scoring categories, expected information under each category, and respective maximum scores possible for each category.</a:t>
            </a:r>
          </a:p>
        </p:txBody>
      </p:sp>
    </p:spTree>
    <p:extLst>
      <p:ext uri="{BB962C8B-B14F-4D97-AF65-F5344CB8AC3E}">
        <p14:creationId xmlns:p14="http://schemas.microsoft.com/office/powerpoint/2010/main" val="845324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044BAC0-C5F3-C049-E345-14B8F83D14FE}"/>
              </a:ext>
            </a:extLst>
          </p:cNvPr>
          <p:cNvGraphicFramePr>
            <a:graphicFrameLocks/>
          </p:cNvGraphicFramePr>
          <p:nvPr>
            <p:extLst>
              <p:ext uri="{D42A27DB-BD31-4B8C-83A1-F6EECF244321}">
                <p14:modId xmlns:p14="http://schemas.microsoft.com/office/powerpoint/2010/main" val="2922077874"/>
              </p:ext>
            </p:extLst>
          </p:nvPr>
        </p:nvGraphicFramePr>
        <p:xfrm>
          <a:off x="372210" y="2240619"/>
          <a:ext cx="11444650" cy="1671320"/>
        </p:xfrm>
        <a:graphic>
          <a:graphicData uri="http://schemas.openxmlformats.org/drawingml/2006/table">
            <a:tbl>
              <a:tblPr firstRow="1">
                <a:tableStyleId>{9DCAF9ED-07DC-4A11-8D7F-57B35C25682E}</a:tableStyleId>
              </a:tblPr>
              <a:tblGrid>
                <a:gridCol w="1594742">
                  <a:extLst>
                    <a:ext uri="{9D8B030D-6E8A-4147-A177-3AD203B41FA5}">
                      <a16:colId xmlns:a16="http://schemas.microsoft.com/office/drawing/2014/main" val="2126850923"/>
                    </a:ext>
                  </a:extLst>
                </a:gridCol>
                <a:gridCol w="7979766">
                  <a:extLst>
                    <a:ext uri="{9D8B030D-6E8A-4147-A177-3AD203B41FA5}">
                      <a16:colId xmlns:a16="http://schemas.microsoft.com/office/drawing/2014/main" val="1276938657"/>
                    </a:ext>
                  </a:extLst>
                </a:gridCol>
                <a:gridCol w="1870142">
                  <a:extLst>
                    <a:ext uri="{9D8B030D-6E8A-4147-A177-3AD203B41FA5}">
                      <a16:colId xmlns:a16="http://schemas.microsoft.com/office/drawing/2014/main" val="2087055520"/>
                    </a:ext>
                  </a:extLst>
                </a:gridCol>
              </a:tblGrid>
              <a:tr h="182880">
                <a:tc>
                  <a:txBody>
                    <a:bodyPr/>
                    <a:lstStyle/>
                    <a:p>
                      <a:r>
                        <a:rPr lang="es-AR" sz="1600" b="1" i="0" cap="none" baseline="0">
                          <a:solidFill>
                            <a:schemeClr val="accent5"/>
                          </a:solidFill>
                          <a:latin typeface="Open Sans Semibold"/>
                          <a:ea typeface="Open Sans Semibold"/>
                          <a:cs typeface="Open Sans Semibold"/>
                        </a:rPr>
                        <a:t>Category</a:t>
                      </a:r>
                      <a:endParaRPr lang="en-US" sz="1600" b="1" i="0" cap="none" baseline="0">
                        <a:solidFill>
                          <a:schemeClr val="accent5"/>
                        </a:solidFill>
                        <a:latin typeface="Open Sans Semibold"/>
                        <a:ea typeface="Open Sans Semibold"/>
                        <a:cs typeface="Open Sans Semibold"/>
                      </a:endParaRPr>
                    </a:p>
                  </a:txBody>
                  <a:tcPr marL="92676" marR="92676"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es-AR" sz="1600" b="1" i="0" cap="none" baseline="0">
                          <a:solidFill>
                            <a:schemeClr val="accent5"/>
                          </a:solidFill>
                          <a:latin typeface="Open Sans Semibold"/>
                          <a:ea typeface="Open Sans Semibold"/>
                          <a:cs typeface="Open Sans Semibold"/>
                        </a:rPr>
                        <a:t>K</a:t>
                      </a:r>
                      <a:r>
                        <a:rPr lang="en-US" sz="1600" b="1" i="0" cap="none" baseline="0" err="1">
                          <a:solidFill>
                            <a:schemeClr val="accent5"/>
                          </a:solidFill>
                          <a:latin typeface="Open Sans Semibold"/>
                          <a:ea typeface="Open Sans Semibold"/>
                          <a:cs typeface="Open Sans Semibold"/>
                        </a:rPr>
                        <a:t>ey</a:t>
                      </a:r>
                      <a:r>
                        <a:rPr lang="en-US" sz="1600" b="1" i="0" cap="none" baseline="0">
                          <a:solidFill>
                            <a:schemeClr val="accent5"/>
                          </a:solidFill>
                          <a:latin typeface="Open Sans Semibold"/>
                          <a:ea typeface="Open Sans Semibold"/>
                          <a:cs typeface="Open Sans Semibold"/>
                        </a:rPr>
                        <a:t> Question(s)</a:t>
                      </a:r>
                    </a:p>
                  </a:txBody>
                  <a:tcPr marL="92676" marR="92676" anchor="ct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en-US" sz="1600" b="1" i="0" cap="none" baseline="0">
                          <a:solidFill>
                            <a:schemeClr val="accent5"/>
                          </a:solidFill>
                          <a:latin typeface="Open Sans Semibold"/>
                          <a:ea typeface="Open Sans Semibold"/>
                          <a:cs typeface="Open Sans Semibold"/>
                        </a:rPr>
                        <a:t>Maximum Score</a:t>
                      </a:r>
                    </a:p>
                  </a:txBody>
                  <a:tcPr marL="92676" marR="92676" anchor="ctr">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603601696"/>
                  </a:ext>
                </a:extLst>
              </a:tr>
              <a:tr h="543560">
                <a:tc gridSpan="2">
                  <a:txBody>
                    <a:bodyPr/>
                    <a:lstStyle/>
                    <a:p>
                      <a:r>
                        <a:rPr lang="en-US" sz="1300" b="1" i="0" kern="1200">
                          <a:solidFill>
                            <a:schemeClr val="tx2"/>
                          </a:solidFill>
                          <a:effectLst/>
                          <a:latin typeface="Open Sans Semibold"/>
                          <a:ea typeface="Open Sans Semibold"/>
                          <a:cs typeface="Open Sans Semibold"/>
                        </a:rPr>
                        <a:t>Project located in At Risk/Distressed County or QTC</a:t>
                      </a:r>
                    </a:p>
                  </a:txBody>
                  <a:tcPr marL="92676" marR="92676" anchor="ctr">
                    <a:lnL w="12700" cap="flat" cmpd="sng" algn="ctr">
                      <a:noFill/>
                      <a:prstDash val="solid"/>
                      <a:round/>
                      <a:headEnd type="none" w="med" len="med"/>
                      <a:tailEnd type="none" w="med" len="med"/>
                    </a:lnL>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pPr marL="0" indent="0">
                        <a:buFont typeface="Arial" panose="020B0604020202020204" pitchFamily="34" charset="0"/>
                        <a:buNone/>
                      </a:pPr>
                      <a:endParaRPr lang="en-US" sz="1300" b="0" i="0" kern="1200">
                        <a:solidFill>
                          <a:schemeClr val="accent5"/>
                        </a:solidFill>
                        <a:effectLst/>
                        <a:latin typeface="Open Sans Light"/>
                        <a:ea typeface="Open Sans Light"/>
                        <a:cs typeface="Open Sans Light"/>
                      </a:endParaRPr>
                    </a:p>
                  </a:txBody>
                  <a:tcPr marL="92676" marR="92676" marT="91440" marB="91440" anchor="ct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r>
                        <a:rPr lang="en-US" sz="1400" b="0" i="0" kern="1200">
                          <a:solidFill>
                            <a:schemeClr val="accent5"/>
                          </a:solidFill>
                          <a:effectLst/>
                          <a:latin typeface="Open Sans Light"/>
                          <a:ea typeface="Open Sans Light"/>
                          <a:cs typeface="Open Sans Light"/>
                        </a:rPr>
                        <a:t>5 points</a:t>
                      </a:r>
                    </a:p>
                  </a:txBody>
                  <a:tcPr marL="92676" marR="92676" marT="91440" marB="91440" anchor="ctr">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401419142"/>
                  </a:ext>
                </a:extLst>
              </a:tr>
              <a:tr h="248920">
                <a:tc gridSpan="2">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300" b="1" i="0" kern="1200">
                          <a:solidFill>
                            <a:schemeClr val="tx2"/>
                          </a:solidFill>
                          <a:effectLst/>
                          <a:latin typeface="Open Sans Semibold"/>
                          <a:ea typeface="Open Sans Semibold"/>
                          <a:cs typeface="Open Sans Semibold"/>
                        </a:rPr>
                        <a:t>Project use of a historically significant structure or location</a:t>
                      </a:r>
                    </a:p>
                  </a:txBody>
                  <a:tcPr marL="92676" marR="92676" anchor="ctr">
                    <a:lnL w="12700"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pPr marL="285750" indent="-285750">
                        <a:buFont typeface="Arial" panose="020B0604020202020204" pitchFamily="34" charset="0"/>
                        <a:buChar char="•"/>
                      </a:pPr>
                      <a:endParaRPr lang="en-US" sz="1300" b="0" i="0" kern="1200">
                        <a:solidFill>
                          <a:schemeClr val="accent5"/>
                        </a:solidFill>
                        <a:effectLst/>
                        <a:latin typeface="Open Sans Light"/>
                        <a:ea typeface="Open Sans Light"/>
                        <a:cs typeface="Open Sans Light"/>
                      </a:endParaRPr>
                    </a:p>
                  </a:txBody>
                  <a:tcPr marL="92676" marR="92676" marT="91440" marB="9144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r>
                        <a:rPr lang="en-US" sz="1400" b="0" i="0" kern="1200">
                          <a:solidFill>
                            <a:schemeClr val="accent5"/>
                          </a:solidFill>
                          <a:effectLst/>
                          <a:latin typeface="Open Sans Light"/>
                          <a:ea typeface="Open Sans Light"/>
                          <a:cs typeface="Open Sans Light"/>
                        </a:rPr>
                        <a:t>5 points</a:t>
                      </a:r>
                    </a:p>
                  </a:txBody>
                  <a:tcPr marL="92676" marR="92676"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68881360"/>
                  </a:ext>
                </a:extLst>
              </a:tr>
              <a:tr h="242049">
                <a:tc gridSpan="2">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300" b="1" i="0" kern="1200" noProof="0">
                          <a:solidFill>
                            <a:schemeClr val="tx2"/>
                          </a:solidFill>
                          <a:effectLst/>
                          <a:latin typeface="Open Sans Semibold"/>
                          <a:ea typeface="Open Sans Semibold"/>
                          <a:cs typeface="Open Sans Semibold"/>
                        </a:rPr>
                        <a:t>Total maximum points</a:t>
                      </a:r>
                    </a:p>
                  </a:txBody>
                  <a:tcPr marL="92676" marR="92676" anchor="ctr">
                    <a:lnL w="12700" cap="flat" cmpd="sng" algn="ctr">
                      <a:noFill/>
                      <a:prstDash val="solid"/>
                      <a:round/>
                      <a:headEnd type="none" w="med" len="med"/>
                      <a:tailEnd type="none" w="med" len="med"/>
                    </a:lnL>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hMerge="1">
                  <a:txBody>
                    <a:bodyPr/>
                    <a:lstStyle/>
                    <a:p>
                      <a:pPr marL="285750" indent="-285750" algn="l" defTabSz="914400" rtl="0" eaLnBrk="1" latinLnBrk="0" hangingPunct="1">
                        <a:buFont typeface="Arial" panose="020B0604020202020204" pitchFamily="34" charset="0"/>
                        <a:buChar char="•"/>
                      </a:pPr>
                      <a:endParaRPr lang="en-US" sz="1300" b="0" i="0" kern="1200">
                        <a:solidFill>
                          <a:schemeClr val="accent5"/>
                        </a:solidFill>
                        <a:effectLst/>
                        <a:latin typeface="Open Sans Light"/>
                        <a:ea typeface="Open Sans Light"/>
                        <a:cs typeface="Open Sans Light"/>
                      </a:endParaRPr>
                    </a:p>
                  </a:txBody>
                  <a:tcPr marT="91440" marB="91440" anchor="ct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algn="l" defTabSz="914400" rtl="0" eaLnBrk="1" latinLnBrk="0" hangingPunct="1"/>
                      <a:r>
                        <a:rPr lang="en-US" sz="1400" b="0" i="0" kern="1200">
                          <a:solidFill>
                            <a:schemeClr val="accent5"/>
                          </a:solidFill>
                          <a:effectLst/>
                          <a:latin typeface="Open Sans Light"/>
                          <a:ea typeface="Open Sans Light"/>
                          <a:cs typeface="Open Sans Light"/>
                        </a:rPr>
                        <a:t>180 points</a:t>
                      </a:r>
                    </a:p>
                  </a:txBody>
                  <a:tcPr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254073824"/>
                  </a:ext>
                </a:extLst>
              </a:tr>
            </a:tbl>
          </a:graphicData>
        </a:graphic>
      </p:graphicFrame>
      <p:sp>
        <p:nvSpPr>
          <p:cNvPr id="15" name="Title 1">
            <a:extLst>
              <a:ext uri="{FF2B5EF4-FFF2-40B4-BE49-F238E27FC236}">
                <a16:creationId xmlns:a16="http://schemas.microsoft.com/office/drawing/2014/main" id="{5CC9501C-A454-6822-8EFE-9A376C5EC241}"/>
              </a:ext>
            </a:extLst>
          </p:cNvPr>
          <p:cNvSpPr txBox="1">
            <a:spLocks/>
          </p:cNvSpPr>
          <p:nvPr/>
        </p:nvSpPr>
        <p:spPr>
          <a:xfrm>
            <a:off x="381002" y="558225"/>
            <a:ext cx="11446434" cy="584775"/>
          </a:xfrm>
          <a:prstGeom prst="rect">
            <a:avLst/>
          </a:prstGeom>
        </p:spPr>
        <p:txBody>
          <a:bodyPr vert="horz" lIns="91440" tIns="45720" rIns="91440" bIns="45720" rtlCol="0" anchor="b">
            <a:spAutoFit/>
          </a:bodyPr>
          <a:lstStyle>
            <a:lvl1pPr algn="l" defTabSz="914400" rtl="0" eaLnBrk="1" latinLnBrk="0" hangingPunct="1">
              <a:spcBef>
                <a:spcPct val="0"/>
              </a:spcBef>
              <a:buNone/>
              <a:defRPr sz="3200" b="1" i="0" kern="120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Application Scoring</a:t>
            </a:r>
          </a:p>
        </p:txBody>
      </p:sp>
      <p:sp>
        <p:nvSpPr>
          <p:cNvPr id="16" name="Text Placeholder 2">
            <a:extLst>
              <a:ext uri="{FF2B5EF4-FFF2-40B4-BE49-F238E27FC236}">
                <a16:creationId xmlns:a16="http://schemas.microsoft.com/office/drawing/2014/main" id="{4149A4F6-D1C2-778A-C9FF-574E69D45CF2}"/>
              </a:ext>
            </a:extLst>
          </p:cNvPr>
          <p:cNvSpPr txBox="1">
            <a:spLocks/>
          </p:cNvSpPr>
          <p:nvPr/>
        </p:nvSpPr>
        <p:spPr>
          <a:xfrm>
            <a:off x="381002" y="307268"/>
            <a:ext cx="11446436" cy="242887"/>
          </a:xfrm>
          <a:prstGeom prst="rect">
            <a:avLst/>
          </a:prstGeom>
        </p:spPr>
        <p:txBody>
          <a:bodyPr vert="horz" lIns="91440" tIns="45720" rIns="91440" bIns="45720" rtlCol="0" anchor="t">
            <a:spAutoFit/>
          </a:bodyPr>
          <a:lstStyle>
            <a:lvl1pPr marL="0" indent="0" algn="l" defTabSz="914400" rtl="0" eaLnBrk="1" latinLnBrk="0" hangingPunct="1">
              <a:lnSpc>
                <a:spcPct val="80000"/>
              </a:lnSpc>
              <a:spcBef>
                <a:spcPct val="20000"/>
              </a:spcBef>
              <a:spcAft>
                <a:spcPts val="0"/>
              </a:spcAft>
              <a:buClr>
                <a:schemeClr val="bg2"/>
              </a:buClr>
              <a:buFont typeface="Arial" panose="020B0604020202020204" pitchFamily="34" charset="0"/>
              <a:buNone/>
              <a:defRPr sz="1200" b="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APPLICATION REVIEW PROCESS</a:t>
            </a:r>
          </a:p>
        </p:txBody>
      </p:sp>
      <p:sp>
        <p:nvSpPr>
          <p:cNvPr id="9" name="Content Placeholder 1">
            <a:extLst>
              <a:ext uri="{FF2B5EF4-FFF2-40B4-BE49-F238E27FC236}">
                <a16:creationId xmlns:a16="http://schemas.microsoft.com/office/drawing/2014/main" id="{A706C87F-FE92-4CF4-0674-9C28F805ABBD}"/>
              </a:ext>
            </a:extLst>
          </p:cNvPr>
          <p:cNvSpPr>
            <a:spLocks noGrp="1"/>
          </p:cNvSpPr>
          <p:nvPr>
            <p:ph sz="quarter" idx="18"/>
          </p:nvPr>
        </p:nvSpPr>
        <p:spPr>
          <a:xfrm>
            <a:off x="380999" y="1273629"/>
            <a:ext cx="11446436" cy="1012371"/>
          </a:xfrm>
        </p:spPr>
        <p:txBody>
          <a:bodyPr/>
          <a:lstStyle/>
          <a:p>
            <a:pPr marL="0" indent="0">
              <a:buNone/>
            </a:pPr>
            <a:r>
              <a:rPr lang="en-US" sz="1600">
                <a:latin typeface="Open Sans Light" panose="020B0306030504020204" pitchFamily="34" charset="0"/>
                <a:ea typeface="Open Sans Light" panose="020B0306030504020204" pitchFamily="34" charset="0"/>
                <a:cs typeface="Open Sans Light" panose="020B0306030504020204" pitchFamily="34" charset="0"/>
              </a:rPr>
              <a:t>Below are the scoring categories, expected information under each category, and respective maximum scores possible for each category.</a:t>
            </a:r>
          </a:p>
        </p:txBody>
      </p:sp>
    </p:spTree>
    <p:extLst>
      <p:ext uri="{BB962C8B-B14F-4D97-AF65-F5344CB8AC3E}">
        <p14:creationId xmlns:p14="http://schemas.microsoft.com/office/powerpoint/2010/main" val="19620927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701B45-926B-84BF-E9CB-5D4F9630C7D0}"/>
              </a:ext>
            </a:extLst>
          </p:cNvPr>
          <p:cNvSpPr>
            <a:spLocks noGrp="1"/>
          </p:cNvSpPr>
          <p:nvPr>
            <p:ph type="body" sz="quarter" idx="10"/>
          </p:nvPr>
        </p:nvSpPr>
        <p:spPr/>
        <p:txBody>
          <a:bodyPr/>
          <a:lstStyle/>
          <a:p>
            <a:r>
              <a:rPr lang="en-US" sz="5950">
                <a:latin typeface="Open Sans"/>
                <a:ea typeface="Open Sans"/>
                <a:cs typeface="Open Sans"/>
              </a:rPr>
              <a:t>E.</a:t>
            </a:r>
          </a:p>
        </p:txBody>
      </p:sp>
      <p:sp>
        <p:nvSpPr>
          <p:cNvPr id="3" name="Text Placeholder 2">
            <a:extLst>
              <a:ext uri="{FF2B5EF4-FFF2-40B4-BE49-F238E27FC236}">
                <a16:creationId xmlns:a16="http://schemas.microsoft.com/office/drawing/2014/main" id="{1F4626DF-C2F0-2CA8-AAC9-624CC4695B18}"/>
              </a:ext>
            </a:extLst>
          </p:cNvPr>
          <p:cNvSpPr>
            <a:spLocks noGrp="1"/>
          </p:cNvSpPr>
          <p:nvPr>
            <p:ph type="body" sz="quarter" idx="11"/>
          </p:nvPr>
        </p:nvSpPr>
        <p:spPr>
          <a:xfrm>
            <a:off x="1996974" y="2320784"/>
            <a:ext cx="8583939" cy="2501321"/>
          </a:xfrm>
        </p:spPr>
        <p:txBody>
          <a:bodyPr vert="horz" lIns="0" tIns="0" rIns="0" bIns="0" rtlCol="0" anchor="t">
            <a:normAutofit/>
          </a:bodyPr>
          <a:lstStyle/>
          <a:p>
            <a:r>
              <a:rPr lang="en-US" sz="5950">
                <a:latin typeface="Open Sans Semibold"/>
                <a:ea typeface="Open Sans Semibold"/>
                <a:cs typeface="Open Sans Semibold"/>
              </a:rPr>
              <a:t>Administration</a:t>
            </a:r>
          </a:p>
        </p:txBody>
      </p:sp>
    </p:spTree>
    <p:extLst>
      <p:ext uri="{BB962C8B-B14F-4D97-AF65-F5344CB8AC3E}">
        <p14:creationId xmlns:p14="http://schemas.microsoft.com/office/powerpoint/2010/main" val="13151702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D42227-223B-83A7-258D-E1BBADB14771}"/>
              </a:ext>
            </a:extLst>
          </p:cNvPr>
          <p:cNvSpPr>
            <a:spLocks noGrp="1"/>
          </p:cNvSpPr>
          <p:nvPr>
            <p:ph type="title"/>
          </p:nvPr>
        </p:nvSpPr>
        <p:spPr>
          <a:xfrm>
            <a:off x="381000" y="558225"/>
            <a:ext cx="7505737" cy="584775"/>
          </a:xfrm>
        </p:spPr>
        <p:txBody>
          <a:bodyPr/>
          <a:lstStyle/>
          <a:p>
            <a:r>
              <a:rPr lang="en-US">
                <a:latin typeface="Open Sans Semibold"/>
                <a:ea typeface="Open Sans Semibold"/>
                <a:cs typeface="Open Sans Semibold"/>
              </a:rPr>
              <a:t>Reimbursement Only Grant</a:t>
            </a:r>
            <a:endParaRPr lang="en-US"/>
          </a:p>
        </p:txBody>
      </p:sp>
      <p:sp>
        <p:nvSpPr>
          <p:cNvPr id="5" name="Text Placeholder 4">
            <a:extLst>
              <a:ext uri="{FF2B5EF4-FFF2-40B4-BE49-F238E27FC236}">
                <a16:creationId xmlns:a16="http://schemas.microsoft.com/office/drawing/2014/main" id="{199889F8-7DDD-F259-1D25-C477E1847833}"/>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NEXT STEPS</a:t>
            </a:r>
          </a:p>
        </p:txBody>
      </p:sp>
      <p:sp>
        <p:nvSpPr>
          <p:cNvPr id="7" name="Content Placeholder 1">
            <a:extLst>
              <a:ext uri="{FF2B5EF4-FFF2-40B4-BE49-F238E27FC236}">
                <a16:creationId xmlns:a16="http://schemas.microsoft.com/office/drawing/2014/main" id="{48313885-766A-D817-4291-F6CF1826B441}"/>
              </a:ext>
            </a:extLst>
          </p:cNvPr>
          <p:cNvSpPr>
            <a:spLocks noGrp="1"/>
          </p:cNvSpPr>
          <p:nvPr>
            <p:ph sz="quarter" idx="18"/>
          </p:nvPr>
        </p:nvSpPr>
        <p:spPr>
          <a:xfrm>
            <a:off x="380999" y="1306287"/>
            <a:ext cx="11420476" cy="4572000"/>
          </a:xfrm>
        </p:spPr>
        <p:txBody>
          <a:bodyPr vert="horz" lIns="91440" tIns="45720" rIns="91440" bIns="45720" numCol="1" spcCol="274320" rtlCol="0" anchor="t">
            <a:noAutofit/>
          </a:bodyPr>
          <a:lstStyle/>
          <a:p>
            <a:pPr>
              <a:spcBef>
                <a:spcPts val="1200"/>
              </a:spcBef>
              <a:spcAft>
                <a:spcPts val="1200"/>
              </a:spcAft>
            </a:pPr>
            <a:endParaRPr lang="en-US" b="0" i="0">
              <a:effectLst/>
              <a:latin typeface="Open Sans Light"/>
              <a:ea typeface="Open Sans Light"/>
              <a:cs typeface="Open Sans Light"/>
            </a:endParaRPr>
          </a:p>
          <a:p>
            <a:pPr>
              <a:spcBef>
                <a:spcPts val="1200"/>
              </a:spcBef>
              <a:spcAft>
                <a:spcPts val="1200"/>
              </a:spcAft>
            </a:pPr>
            <a:r>
              <a:rPr lang="en-US" sz="2800">
                <a:latin typeface="Open Sans Light"/>
                <a:ea typeface="Open Sans Light"/>
                <a:cs typeface="Open Sans Light"/>
              </a:rPr>
              <a:t>CCF grant operates on a reimbursement basis and applicants are permitted to submit invoices once per month for reimbursement of eligible expenses. </a:t>
            </a:r>
          </a:p>
          <a:p>
            <a:pPr>
              <a:spcBef>
                <a:spcPts val="1200"/>
              </a:spcBef>
              <a:spcAft>
                <a:spcPts val="1200"/>
              </a:spcAft>
            </a:pPr>
            <a:r>
              <a:rPr lang="en-US" sz="2800">
                <a:latin typeface="Open Sans Light"/>
                <a:ea typeface="Open Sans Light"/>
                <a:cs typeface="Open Sans Light"/>
              </a:rPr>
              <a:t>In certain circumstances, ECD may provide payment to the applicant for unpaid invoices related to work completed by a contractor on construction projects. This provision will be evaluated on a case-by-case basis and addressed during the post-award phase.</a:t>
            </a:r>
          </a:p>
          <a:p>
            <a:pPr marL="457200" lvl="1" indent="0">
              <a:spcBef>
                <a:spcPts val="300"/>
              </a:spcBef>
              <a:spcAft>
                <a:spcPts val="300"/>
              </a:spcAft>
              <a:buNone/>
            </a:pPr>
            <a:endParaRPr lang="en-US">
              <a:latin typeface="Open Sans Light"/>
              <a:ea typeface="Open Sans Light"/>
              <a:cs typeface="Open Sans Light"/>
            </a:endParaRPr>
          </a:p>
          <a:p>
            <a:pPr lvl="1">
              <a:spcBef>
                <a:spcPts val="300"/>
              </a:spcBef>
              <a:spcAft>
                <a:spcPts val="300"/>
              </a:spcAft>
            </a:pPr>
            <a:endParaRPr lang="en-US">
              <a:latin typeface="Open Sans Light"/>
              <a:ea typeface="Open Sans Light"/>
              <a:cs typeface="Open Sans Light"/>
            </a:endParaRPr>
          </a:p>
          <a:p>
            <a:pPr lvl="1">
              <a:spcBef>
                <a:spcPts val="300"/>
              </a:spcBef>
              <a:spcAft>
                <a:spcPts val="300"/>
              </a:spcAft>
            </a:pPr>
            <a:endParaRPr lang="en-US">
              <a:latin typeface="Open Sans Light"/>
              <a:ea typeface="Open Sans Light"/>
              <a:cs typeface="Open Sans Light"/>
            </a:endParaRPr>
          </a:p>
          <a:p>
            <a:pPr marL="0" indent="0">
              <a:buNone/>
            </a:pPr>
            <a:endParaRPr lang="en-US" b="1">
              <a:latin typeface="Open Sans Semibold" panose="020B0606030504020204" pitchFamily="34" charset="0"/>
              <a:ea typeface="Open Sans Semibold" panose="020B0606030504020204" pitchFamily="34" charset="0"/>
              <a:cs typeface="Open Sans Semibold" panose="020B0606030504020204" pitchFamily="34" charset="0"/>
            </a:endParaRPr>
          </a:p>
          <a:p>
            <a:endParaRPr lang="en-US" sz="1400"/>
          </a:p>
          <a:p>
            <a:pPr marL="0" indent="0">
              <a:buNone/>
            </a:pPr>
            <a:endParaRPr lang="en-US" sz="1400"/>
          </a:p>
        </p:txBody>
      </p:sp>
    </p:spTree>
    <p:extLst>
      <p:ext uri="{BB962C8B-B14F-4D97-AF65-F5344CB8AC3E}">
        <p14:creationId xmlns:p14="http://schemas.microsoft.com/office/powerpoint/2010/main" val="22086678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D42227-223B-83A7-258D-E1BBADB14771}"/>
              </a:ext>
            </a:extLst>
          </p:cNvPr>
          <p:cNvSpPr>
            <a:spLocks noGrp="1"/>
          </p:cNvSpPr>
          <p:nvPr>
            <p:ph type="title"/>
          </p:nvPr>
        </p:nvSpPr>
        <p:spPr>
          <a:xfrm>
            <a:off x="381000" y="65782"/>
            <a:ext cx="11430397" cy="1077218"/>
          </a:xfrm>
        </p:spPr>
        <p:txBody>
          <a:bodyPr/>
          <a:lstStyle/>
          <a:p>
            <a:r>
              <a:rPr lang="en-US"/>
              <a:t>Brief Overview of Post Award Compliance Requirements</a:t>
            </a:r>
          </a:p>
        </p:txBody>
      </p:sp>
      <p:sp>
        <p:nvSpPr>
          <p:cNvPr id="7" name="Content Placeholder 1">
            <a:extLst>
              <a:ext uri="{FF2B5EF4-FFF2-40B4-BE49-F238E27FC236}">
                <a16:creationId xmlns:a16="http://schemas.microsoft.com/office/drawing/2014/main" id="{48313885-766A-D817-4291-F6CF1826B441}"/>
              </a:ext>
            </a:extLst>
          </p:cNvPr>
          <p:cNvSpPr>
            <a:spLocks noGrp="1"/>
          </p:cNvSpPr>
          <p:nvPr>
            <p:ph sz="quarter" idx="18"/>
          </p:nvPr>
        </p:nvSpPr>
        <p:spPr>
          <a:xfrm>
            <a:off x="380999" y="1306287"/>
            <a:ext cx="11420476" cy="4227738"/>
          </a:xfrm>
        </p:spPr>
        <p:txBody>
          <a:bodyPr vert="horz" lIns="91440" tIns="45720" rIns="91440" bIns="45720" numCol="1" spcCol="274320" rtlCol="0" anchor="t">
            <a:noAutofit/>
          </a:bodyPr>
          <a:lstStyle/>
          <a:p>
            <a:pPr marL="0" indent="0">
              <a:spcBef>
                <a:spcPts val="1200"/>
              </a:spcBef>
              <a:spcAft>
                <a:spcPts val="1200"/>
              </a:spcAft>
              <a:buNone/>
            </a:pPr>
            <a:r>
              <a:rPr lang="en-US">
                <a:solidFill>
                  <a:schemeClr val="tx1">
                    <a:lumMod val="65000"/>
                    <a:lumOff val="35000"/>
                  </a:schemeClr>
                </a:solidFill>
                <a:latin typeface="Open Sans Semibold"/>
                <a:ea typeface="Open Sans Semibold"/>
                <a:cs typeface="Open Sans Semibold"/>
              </a:rPr>
              <a:t>Reporting Requirements</a:t>
            </a:r>
            <a:endParaRPr lang="en-US" b="0" i="0">
              <a:solidFill>
                <a:schemeClr val="tx1">
                  <a:lumMod val="65000"/>
                  <a:lumOff val="35000"/>
                </a:schemeClr>
              </a:solidFill>
              <a:effectLst/>
              <a:latin typeface="Open Sans Semibold"/>
              <a:ea typeface="Open Sans Semibold"/>
              <a:cs typeface="Open Sans Semibold"/>
            </a:endParaRPr>
          </a:p>
          <a:p>
            <a:pPr>
              <a:spcBef>
                <a:spcPts val="400"/>
              </a:spcBef>
              <a:spcAft>
                <a:spcPts val="400"/>
              </a:spcAft>
            </a:pPr>
            <a:r>
              <a:rPr lang="en-US" b="0" i="0">
                <a:effectLst/>
                <a:latin typeface="Open Sans Light"/>
                <a:ea typeface="Open Sans Light"/>
                <a:cs typeface="Open Sans Light"/>
              </a:rPr>
              <a:t>Subrecipients will need to submit quarterly reports </a:t>
            </a:r>
            <a:r>
              <a:rPr lang="en-US">
                <a:latin typeface="Open Sans Light"/>
                <a:ea typeface="Open Sans Light"/>
                <a:cs typeface="Open Sans Light"/>
              </a:rPr>
              <a:t>to TNECD </a:t>
            </a:r>
            <a:endParaRPr lang="en-US"/>
          </a:p>
          <a:p>
            <a:pPr marL="0" indent="0">
              <a:spcBef>
                <a:spcPts val="1200"/>
              </a:spcBef>
              <a:spcAft>
                <a:spcPts val="1200"/>
              </a:spcAft>
              <a:buNone/>
            </a:pPr>
            <a:r>
              <a:rPr lang="en-US">
                <a:solidFill>
                  <a:schemeClr val="tx1">
                    <a:lumMod val="65000"/>
                    <a:lumOff val="35000"/>
                  </a:schemeClr>
                </a:solidFill>
                <a:latin typeface="Open Sans Semibold"/>
                <a:ea typeface="Open Sans Semibold"/>
                <a:cs typeface="Open Sans Semibold"/>
              </a:rPr>
              <a:t>Audit Requirements</a:t>
            </a:r>
          </a:p>
          <a:p>
            <a:pPr>
              <a:spcBef>
                <a:spcPts val="400"/>
              </a:spcBef>
              <a:spcAft>
                <a:spcPts val="400"/>
              </a:spcAft>
            </a:pPr>
            <a:r>
              <a:rPr lang="en-US">
                <a:latin typeface="Open Sans Light"/>
                <a:ea typeface="Open Sans Light"/>
                <a:cs typeface="Open Sans Light"/>
              </a:rPr>
              <a:t>If the subrecipient spends $750,000 or more during the fiscal year on federal awards, the subrecipient is required to undergo a single audit. Please account for this in administration budget. </a:t>
            </a:r>
          </a:p>
          <a:p>
            <a:pPr marL="0" indent="0">
              <a:spcBef>
                <a:spcPts val="1200"/>
              </a:spcBef>
              <a:spcAft>
                <a:spcPts val="1200"/>
              </a:spcAft>
              <a:buNone/>
            </a:pPr>
            <a:r>
              <a:rPr lang="en-US">
                <a:solidFill>
                  <a:schemeClr val="tx1">
                    <a:lumMod val="65000"/>
                    <a:lumOff val="35000"/>
                  </a:schemeClr>
                </a:solidFill>
                <a:latin typeface="Open Sans Semibold"/>
                <a:ea typeface="Open Sans Semibold"/>
                <a:cs typeface="Open Sans Semibold"/>
              </a:rPr>
              <a:t>Monitoring</a:t>
            </a:r>
          </a:p>
          <a:p>
            <a:pPr>
              <a:spcBef>
                <a:spcPts val="400"/>
              </a:spcBef>
              <a:spcAft>
                <a:spcPts val="400"/>
              </a:spcAft>
            </a:pPr>
            <a:r>
              <a:rPr lang="en-US">
                <a:latin typeface="Open Sans Light"/>
                <a:ea typeface="Open Sans Light"/>
                <a:cs typeface="Open Sans Light"/>
              </a:rPr>
              <a:t>During their performance period, all grantees will undergo monitoring activities—a desk review or site visit—based on their risk level, with the first at the project's 50% completion and another during the closeout phase</a:t>
            </a:r>
          </a:p>
          <a:p>
            <a:pPr marL="0" indent="0">
              <a:spcBef>
                <a:spcPts val="1200"/>
              </a:spcBef>
              <a:spcAft>
                <a:spcPts val="1200"/>
              </a:spcAft>
              <a:buNone/>
            </a:pPr>
            <a:r>
              <a:rPr lang="en-US">
                <a:solidFill>
                  <a:schemeClr val="tx1">
                    <a:lumMod val="65000"/>
                    <a:lumOff val="35000"/>
                  </a:schemeClr>
                </a:solidFill>
                <a:latin typeface="Open Sans Semibold"/>
                <a:ea typeface="Open Sans Semibold"/>
                <a:cs typeface="Open Sans Semibold"/>
              </a:rPr>
              <a:t>Invoicing</a:t>
            </a:r>
          </a:p>
          <a:p>
            <a:pPr>
              <a:spcBef>
                <a:spcPts val="400"/>
              </a:spcBef>
              <a:spcAft>
                <a:spcPts val="400"/>
              </a:spcAft>
            </a:pPr>
            <a:r>
              <a:rPr lang="en-US">
                <a:latin typeface="Open Sans Light"/>
                <a:ea typeface="Open Sans Light"/>
                <a:cs typeface="Open Sans Light"/>
              </a:rPr>
              <a:t>Grantees will be required to invoice exact expenses* in the prescribed format directly to TNECD. </a:t>
            </a:r>
            <a:r>
              <a:rPr lang="en-US">
                <a:latin typeface="Open Sans Semibold"/>
                <a:ea typeface="Open Sans Semibold"/>
                <a:cs typeface="Open Sans Semibold"/>
              </a:rPr>
              <a:t> </a:t>
            </a:r>
            <a:r>
              <a:rPr lang="en-US">
                <a:latin typeface="Open Sans Light"/>
                <a:ea typeface="Open Sans Light"/>
                <a:cs typeface="Open Sans Light"/>
              </a:rPr>
              <a:t>Grantees will become eligible for the remaining 15% of their invoice reimbursements once the closeout review has been completed.</a:t>
            </a:r>
          </a:p>
          <a:p>
            <a:pPr marL="0" indent="0">
              <a:buNone/>
            </a:pPr>
            <a:endParaRPr lang="en-US" sz="700" b="1">
              <a:latin typeface="Open Sans Semibold" panose="020B0606030504020204" pitchFamily="34" charset="0"/>
              <a:ea typeface="Open Sans Semibold" panose="020B0606030504020204" pitchFamily="34" charset="0"/>
              <a:cs typeface="Open Sans Semibold" panose="020B0606030504020204" pitchFamily="34" charset="0"/>
            </a:endParaRPr>
          </a:p>
          <a:p>
            <a:pPr marL="0" indent="0">
              <a:buNone/>
            </a:pPr>
            <a:endParaRPr lang="en-US" sz="1400"/>
          </a:p>
        </p:txBody>
      </p:sp>
      <p:sp>
        <p:nvSpPr>
          <p:cNvPr id="2" name="Text Placeholder 4">
            <a:extLst>
              <a:ext uri="{FF2B5EF4-FFF2-40B4-BE49-F238E27FC236}">
                <a16:creationId xmlns:a16="http://schemas.microsoft.com/office/drawing/2014/main" id="{BCA8D243-3708-8B7B-2442-261FD233CF4B}"/>
              </a:ext>
            </a:extLst>
          </p:cNvPr>
          <p:cNvSpPr>
            <a:spLocks noGrp="1"/>
          </p:cNvSpPr>
          <p:nvPr>
            <p:ph type="body" sz="quarter" idx="21"/>
          </p:nvPr>
        </p:nvSpPr>
        <p:spPr>
          <a:xfrm>
            <a:off x="396932" y="300268"/>
            <a:ext cx="7505330"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NEXT STEPS</a:t>
            </a:r>
          </a:p>
        </p:txBody>
      </p:sp>
    </p:spTree>
    <p:extLst>
      <p:ext uri="{BB962C8B-B14F-4D97-AF65-F5344CB8AC3E}">
        <p14:creationId xmlns:p14="http://schemas.microsoft.com/office/powerpoint/2010/main" val="31139116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701B45-926B-84BF-E9CB-5D4F9630C7D0}"/>
              </a:ext>
            </a:extLst>
          </p:cNvPr>
          <p:cNvSpPr>
            <a:spLocks noGrp="1"/>
          </p:cNvSpPr>
          <p:nvPr>
            <p:ph type="body" sz="quarter" idx="10"/>
          </p:nvPr>
        </p:nvSpPr>
        <p:spPr/>
        <p:txBody>
          <a:bodyPr/>
          <a:lstStyle/>
          <a:p>
            <a:r>
              <a:rPr lang="en-US" sz="5950">
                <a:latin typeface="Open Sans"/>
                <a:ea typeface="Open Sans"/>
                <a:cs typeface="Open Sans"/>
              </a:rPr>
              <a:t>F.</a:t>
            </a:r>
          </a:p>
        </p:txBody>
      </p:sp>
      <p:sp>
        <p:nvSpPr>
          <p:cNvPr id="3" name="Text Placeholder 2">
            <a:extLst>
              <a:ext uri="{FF2B5EF4-FFF2-40B4-BE49-F238E27FC236}">
                <a16:creationId xmlns:a16="http://schemas.microsoft.com/office/drawing/2014/main" id="{1F4626DF-C2F0-2CA8-AAC9-624CC4695B18}"/>
              </a:ext>
            </a:extLst>
          </p:cNvPr>
          <p:cNvSpPr>
            <a:spLocks noGrp="1"/>
          </p:cNvSpPr>
          <p:nvPr>
            <p:ph type="body" sz="quarter" idx="11"/>
          </p:nvPr>
        </p:nvSpPr>
        <p:spPr>
          <a:xfrm>
            <a:off x="1996974" y="2320784"/>
            <a:ext cx="8583939" cy="2501321"/>
          </a:xfrm>
        </p:spPr>
        <p:txBody>
          <a:bodyPr vert="horz" lIns="0" tIns="0" rIns="0" bIns="0" rtlCol="0" anchor="t">
            <a:normAutofit/>
          </a:bodyPr>
          <a:lstStyle/>
          <a:p>
            <a:r>
              <a:rPr lang="en-US" sz="5950">
                <a:latin typeface="Open Sans Semibold"/>
                <a:ea typeface="Open Sans Semibold"/>
                <a:cs typeface="Open Sans Semibold"/>
              </a:rPr>
              <a:t>Summary</a:t>
            </a:r>
          </a:p>
        </p:txBody>
      </p:sp>
    </p:spTree>
    <p:extLst>
      <p:ext uri="{BB962C8B-B14F-4D97-AF65-F5344CB8AC3E}">
        <p14:creationId xmlns:p14="http://schemas.microsoft.com/office/powerpoint/2010/main" val="4711508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C407C9-6198-B395-BFF3-B7E9551EBE9C}"/>
              </a:ext>
            </a:extLst>
          </p:cNvPr>
          <p:cNvSpPr>
            <a:spLocks noGrp="1"/>
          </p:cNvSpPr>
          <p:nvPr>
            <p:ph sz="quarter" idx="18"/>
          </p:nvPr>
        </p:nvSpPr>
        <p:spPr>
          <a:xfrm>
            <a:off x="380999" y="1273629"/>
            <a:ext cx="11446436" cy="4604658"/>
          </a:xfrm>
        </p:spPr>
        <p:txBody>
          <a:bodyPr vert="horz" lIns="91440" tIns="45720" rIns="91440" bIns="45720" numCol="1" spcCol="274320" rtlCol="0" anchor="t">
            <a:noAutofit/>
          </a:bodyPr>
          <a:lstStyle/>
          <a:p>
            <a:pPr marL="457200">
              <a:lnSpc>
                <a:spcPct val="107000"/>
              </a:lnSpc>
              <a:spcBef>
                <a:spcPts val="0"/>
              </a:spcBef>
              <a:spcAft>
                <a:spcPts val="800"/>
              </a:spcAft>
            </a:pPr>
            <a:r>
              <a:rPr lang="en-US" sz="1400">
                <a:latin typeface="Open Sans Light"/>
                <a:ea typeface="Open Sans Light"/>
                <a:cs typeface="Open Sans Light"/>
              </a:rPr>
              <a:t>Projects must construct or improve spaces that promote all three digital components: workforce, education, and telehealth </a:t>
            </a:r>
          </a:p>
          <a:p>
            <a:pPr marL="857250" lvl="1">
              <a:lnSpc>
                <a:spcPct val="107000"/>
              </a:lnSpc>
              <a:spcBef>
                <a:spcPts val="0"/>
              </a:spcBef>
              <a:spcAft>
                <a:spcPts val="800"/>
              </a:spcAft>
              <a:buFont typeface="Arial" panose="020B0604020202020204" pitchFamily="34" charset="0"/>
              <a:buChar char="•"/>
            </a:pPr>
            <a:r>
              <a:rPr lang="en-US" sz="1400" b="1">
                <a:latin typeface="Open Sans"/>
                <a:ea typeface="Open Sans"/>
                <a:cs typeface="Open Sans"/>
              </a:rPr>
              <a:t>$2 million is available per award</a:t>
            </a:r>
            <a:r>
              <a:rPr lang="en-US" sz="1400">
                <a:latin typeface="Open Sans Light"/>
                <a:ea typeface="Open Sans Light"/>
                <a:cs typeface="Open Sans Light"/>
              </a:rPr>
              <a:t>.</a:t>
            </a:r>
          </a:p>
          <a:p>
            <a:pPr marL="857250" lvl="1">
              <a:lnSpc>
                <a:spcPct val="107000"/>
              </a:lnSpc>
              <a:spcBef>
                <a:spcPts val="0"/>
              </a:spcBef>
              <a:spcAft>
                <a:spcPts val="800"/>
              </a:spcAft>
              <a:buFont typeface="Arial" panose="020B0604020202020204" pitchFamily="34" charset="0"/>
              <a:buChar char="•"/>
            </a:pPr>
            <a:r>
              <a:rPr lang="en-US" sz="1400">
                <a:latin typeface="Open Sans Light"/>
                <a:ea typeface="Open Sans Light"/>
                <a:cs typeface="Open Sans Light"/>
              </a:rPr>
              <a:t>The g</a:t>
            </a:r>
            <a:r>
              <a:rPr lang="en-US" sz="1400" b="0" i="0" kern="1200">
                <a:effectLst/>
                <a:latin typeface="Open Sans Light"/>
                <a:ea typeface="Open Sans Light"/>
                <a:cs typeface="Open Sans Light"/>
              </a:rPr>
              <a:t>rant covers up to 90% of eligible </a:t>
            </a:r>
            <a:r>
              <a:rPr lang="en-US" sz="1400">
                <a:latin typeface="Open Sans Light"/>
                <a:ea typeface="Open Sans Light"/>
                <a:cs typeface="Open Sans Light"/>
              </a:rPr>
              <a:t>invoices</a:t>
            </a:r>
            <a:r>
              <a:rPr lang="en-US" sz="1400" b="0" i="0" kern="1200">
                <a:effectLst/>
                <a:latin typeface="Open Sans Light"/>
                <a:ea typeface="Open Sans Light"/>
                <a:cs typeface="Open Sans Light"/>
              </a:rPr>
              <a:t>, with a </a:t>
            </a:r>
            <a:r>
              <a:rPr lang="en-US" sz="1400" b="1" i="0" kern="1200">
                <a:effectLst/>
                <a:latin typeface="Open Sans"/>
                <a:ea typeface="Open Sans"/>
                <a:cs typeface="Open Sans"/>
              </a:rPr>
              <a:t>required 10% match </a:t>
            </a:r>
            <a:r>
              <a:rPr lang="en-US" sz="1400">
                <a:latin typeface="Open Sans Light"/>
                <a:ea typeface="Open Sans Light"/>
                <a:cs typeface="Open Sans Light"/>
              </a:rPr>
              <a:t>per invoice submitted</a:t>
            </a:r>
            <a:r>
              <a:rPr lang="en-US" sz="1400" b="0" i="0" kern="1200">
                <a:effectLst/>
                <a:latin typeface="Open Sans Light"/>
                <a:ea typeface="Open Sans Light"/>
                <a:cs typeface="Open Sans Light"/>
              </a:rPr>
              <a:t>.</a:t>
            </a:r>
          </a:p>
          <a:p>
            <a:pPr marL="457200">
              <a:lnSpc>
                <a:spcPct val="107000"/>
              </a:lnSpc>
              <a:spcBef>
                <a:spcPts val="0"/>
              </a:spcBef>
              <a:spcAft>
                <a:spcPts val="800"/>
              </a:spcAft>
            </a:pPr>
            <a:r>
              <a:rPr lang="en-US" sz="1400">
                <a:latin typeface="Open Sans Light"/>
                <a:ea typeface="Open Sans Light"/>
                <a:cs typeface="Open Sans Light"/>
              </a:rPr>
              <a:t>Projects in Cheatham, Davidson, Fayette, Knox, Loudon, Maury, Robertson, Rutherford, Sumner, Tipton, Williamson, or Wilson counties are eligible to apply if they show that they are serving one of the target populations</a:t>
            </a:r>
          </a:p>
          <a:p>
            <a:pPr marL="457200">
              <a:lnSpc>
                <a:spcPct val="107000"/>
              </a:lnSpc>
              <a:spcBef>
                <a:spcPts val="0"/>
              </a:spcBef>
              <a:spcAft>
                <a:spcPts val="800"/>
              </a:spcAft>
            </a:pPr>
            <a:r>
              <a:rPr lang="en-US" sz="1400">
                <a:latin typeface="Open Sans Light"/>
                <a:ea typeface="Open Sans Light"/>
                <a:cs typeface="Open Sans Light"/>
              </a:rPr>
              <a:t>Begin to work on the local government or community partnership and resolution</a:t>
            </a:r>
            <a:endParaRPr lang="en-US" sz="1400"/>
          </a:p>
          <a:p>
            <a:pPr marL="457200">
              <a:lnSpc>
                <a:spcPct val="107000"/>
              </a:lnSpc>
              <a:spcBef>
                <a:spcPts val="0"/>
              </a:spcBef>
              <a:spcAft>
                <a:spcPts val="800"/>
              </a:spcAft>
            </a:pPr>
            <a:r>
              <a:rPr lang="en-US" sz="1400">
                <a:latin typeface="Open Sans Light"/>
                <a:ea typeface="Open Sans Light"/>
                <a:cs typeface="Open Sans Light"/>
              </a:rPr>
              <a:t>Begin to work on P/E or architectural  documents </a:t>
            </a:r>
            <a:endParaRPr lang="en-US" sz="1400"/>
          </a:p>
          <a:p>
            <a:pPr marL="457200">
              <a:lnSpc>
                <a:spcPct val="107000"/>
              </a:lnSpc>
              <a:spcBef>
                <a:spcPts val="0"/>
              </a:spcBef>
              <a:spcAft>
                <a:spcPts val="800"/>
              </a:spcAft>
            </a:pPr>
            <a:r>
              <a:rPr lang="en-US" sz="1400">
                <a:latin typeface="Open Sans Light"/>
                <a:ea typeface="Open Sans Light"/>
                <a:cs typeface="Open Sans Light"/>
              </a:rPr>
              <a:t>Ensure budget items are listed in the correct category </a:t>
            </a:r>
            <a:endParaRPr lang="en-US" sz="1400"/>
          </a:p>
          <a:p>
            <a:pPr marL="457200">
              <a:lnSpc>
                <a:spcPct val="107000"/>
              </a:lnSpc>
              <a:spcBef>
                <a:spcPts val="0"/>
              </a:spcBef>
              <a:spcAft>
                <a:spcPts val="800"/>
              </a:spcAft>
            </a:pPr>
            <a:endParaRPr lang="en-US" sz="1400"/>
          </a:p>
          <a:p>
            <a:pPr marL="0" indent="0">
              <a:buNone/>
            </a:pPr>
            <a:endParaRPr lang="en-US" sz="1400"/>
          </a:p>
          <a:p>
            <a:pPr marL="0" indent="0">
              <a:buNone/>
            </a:pPr>
            <a:endParaRPr lang="en-US" sz="1400"/>
          </a:p>
        </p:txBody>
      </p:sp>
      <p:sp>
        <p:nvSpPr>
          <p:cNvPr id="3" name="Title 2">
            <a:extLst>
              <a:ext uri="{FF2B5EF4-FFF2-40B4-BE49-F238E27FC236}">
                <a16:creationId xmlns:a16="http://schemas.microsoft.com/office/drawing/2014/main" id="{BFB0420A-99B0-78EF-E155-CBE9583388DA}"/>
              </a:ext>
            </a:extLst>
          </p:cNvPr>
          <p:cNvSpPr>
            <a:spLocks noGrp="1"/>
          </p:cNvSpPr>
          <p:nvPr>
            <p:ph type="title"/>
          </p:nvPr>
        </p:nvSpPr>
        <p:spPr>
          <a:xfrm>
            <a:off x="381002" y="558225"/>
            <a:ext cx="11446434" cy="584775"/>
          </a:xfrm>
        </p:spPr>
        <p:txBody>
          <a:bodyPr/>
          <a:lstStyle/>
          <a:p>
            <a:r>
              <a:rPr lang="en-US"/>
              <a:t>Key Points Discussed</a:t>
            </a:r>
          </a:p>
        </p:txBody>
      </p:sp>
      <p:sp>
        <p:nvSpPr>
          <p:cNvPr id="4" name="Text Placeholder 3">
            <a:extLst>
              <a:ext uri="{FF2B5EF4-FFF2-40B4-BE49-F238E27FC236}">
                <a16:creationId xmlns:a16="http://schemas.microsoft.com/office/drawing/2014/main" id="{50A01763-69C6-6FD9-6756-0337C5BE269F}"/>
              </a:ext>
            </a:extLst>
          </p:cNvPr>
          <p:cNvSpPr>
            <a:spLocks noGrp="1"/>
          </p:cNvSpPr>
          <p:nvPr>
            <p:ph type="body" sz="quarter" idx="21"/>
          </p:nvPr>
        </p:nvSpPr>
        <p:spPr>
          <a:xfrm>
            <a:off x="381577" y="300195"/>
            <a:ext cx="11446436"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SUMMARY</a:t>
            </a:r>
          </a:p>
        </p:txBody>
      </p:sp>
      <p:grpSp>
        <p:nvGrpSpPr>
          <p:cNvPr id="5" name="Group 4">
            <a:extLst>
              <a:ext uri="{FF2B5EF4-FFF2-40B4-BE49-F238E27FC236}">
                <a16:creationId xmlns:a16="http://schemas.microsoft.com/office/drawing/2014/main" id="{C7A4E075-4ED1-BC3E-B9AD-5CB6FA0E2757}"/>
              </a:ext>
            </a:extLst>
          </p:cNvPr>
          <p:cNvGrpSpPr/>
          <p:nvPr/>
        </p:nvGrpSpPr>
        <p:grpSpPr>
          <a:xfrm>
            <a:off x="7073235" y="6002071"/>
            <a:ext cx="4117411" cy="555734"/>
            <a:chOff x="1387848" y="4185924"/>
            <a:chExt cx="4419938" cy="555734"/>
          </a:xfrm>
        </p:grpSpPr>
        <p:sp>
          <p:nvSpPr>
            <p:cNvPr id="6" name="Freeform: Shape 167">
              <a:extLst>
                <a:ext uri="{FF2B5EF4-FFF2-40B4-BE49-F238E27FC236}">
                  <a16:creationId xmlns:a16="http://schemas.microsoft.com/office/drawing/2014/main" id="{926631F5-184F-818F-2DE8-688717E2846C}"/>
                </a:ext>
                <a:ext uri="{C183D7F6-B498-43B3-948B-1728B52AA6E4}">
                  <adec:decorative xmlns:adec="http://schemas.microsoft.com/office/drawing/2017/decorative" val="1"/>
                </a:ext>
              </a:extLst>
            </p:cNvPr>
            <p:cNvSpPr/>
            <p:nvPr/>
          </p:nvSpPr>
          <p:spPr>
            <a:xfrm>
              <a:off x="1550818" y="4185924"/>
              <a:ext cx="4256967" cy="555734"/>
            </a:xfrm>
            <a:custGeom>
              <a:avLst/>
              <a:gdLst>
                <a:gd name="connsiteX0" fmla="*/ 0 w 1892844"/>
                <a:gd name="connsiteY0" fmla="*/ 64044 h 558603"/>
                <a:gd name="connsiteX1" fmla="*/ 0 w 1892844"/>
                <a:gd name="connsiteY1" fmla="*/ 0 h 558603"/>
                <a:gd name="connsiteX2" fmla="*/ 1892844 w 1892844"/>
                <a:gd name="connsiteY2" fmla="*/ 0 h 558603"/>
                <a:gd name="connsiteX3" fmla="*/ 1892844 w 1892844"/>
                <a:gd name="connsiteY3" fmla="*/ 558603 h 558603"/>
                <a:gd name="connsiteX4" fmla="*/ 0 w 1892844"/>
                <a:gd name="connsiteY4" fmla="*/ 558603 h 558603"/>
                <a:gd name="connsiteX5" fmla="*/ 0 w 1892844"/>
                <a:gd name="connsiteY5" fmla="*/ 480327 h 558603"/>
                <a:gd name="connsiteX6" fmla="*/ 0 w 1892844"/>
                <a:gd name="connsiteY6" fmla="*/ 480327 h 55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844" h="558603">
                  <a:moveTo>
                    <a:pt x="0" y="64044"/>
                  </a:moveTo>
                  <a:lnTo>
                    <a:pt x="0" y="0"/>
                  </a:lnTo>
                  <a:lnTo>
                    <a:pt x="1892844" y="0"/>
                  </a:lnTo>
                  <a:lnTo>
                    <a:pt x="1892844" y="558603"/>
                  </a:lnTo>
                  <a:lnTo>
                    <a:pt x="0" y="558603"/>
                  </a:lnTo>
                  <a:lnTo>
                    <a:pt x="0" y="480327"/>
                  </a:lnTo>
                  <a:lnTo>
                    <a:pt x="0" y="480327"/>
                  </a:lnTo>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04BCC79-AF31-324F-539F-85606911A719}"/>
                </a:ext>
              </a:extLst>
            </p:cNvPr>
            <p:cNvSpPr txBox="1"/>
            <p:nvPr/>
          </p:nvSpPr>
          <p:spPr>
            <a:xfrm>
              <a:off x="1807994" y="4270475"/>
              <a:ext cx="3999792" cy="386632"/>
            </a:xfrm>
            <a:prstGeom prst="rect">
              <a:avLst/>
            </a:prstGeom>
            <a:noFill/>
          </p:spPr>
          <p:txBody>
            <a:bodyPr wrap="square" lIns="0" tIns="0" rIns="0" bIns="0" rtlCol="0" anchor="ctr">
              <a:noAutofit/>
            </a:bodyPr>
            <a:lstStyle/>
            <a:p>
              <a:pPr>
                <a:spcAft>
                  <a:spcPts val="600"/>
                </a:spcAft>
              </a:pPr>
              <a:r>
                <a:rPr lang="en-US" sz="1600" b="1">
                  <a:solidFill>
                    <a:schemeClr val="tx2"/>
                  </a:solidFill>
                  <a:latin typeface="Open Sans Semibold"/>
                  <a:ea typeface="Open Sans Semibold"/>
                  <a:cs typeface="Open Sans Semibold"/>
                </a:rPr>
                <a:t>Submission Period: May 15 to July 12</a:t>
              </a:r>
              <a:endParaRPr lang="en-US" sz="1600" b="1">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8" name="Graphic 7" descr="Daily calendar outline">
              <a:extLst>
                <a:ext uri="{FF2B5EF4-FFF2-40B4-BE49-F238E27FC236}">
                  <a16:creationId xmlns:a16="http://schemas.microsoft.com/office/drawing/2014/main" id="{0E304CA4-62A8-3451-17C7-AFB828B221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87848" y="4287820"/>
              <a:ext cx="351943" cy="351943"/>
            </a:xfrm>
            <a:prstGeom prst="rect">
              <a:avLst/>
            </a:prstGeom>
          </p:spPr>
        </p:pic>
      </p:grpSp>
    </p:spTree>
    <p:extLst>
      <p:ext uri="{BB962C8B-B14F-4D97-AF65-F5344CB8AC3E}">
        <p14:creationId xmlns:p14="http://schemas.microsoft.com/office/powerpoint/2010/main" val="3221287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FE960BF0-F223-D25B-5857-3BC7F793B527}"/>
              </a:ext>
            </a:extLst>
          </p:cNvPr>
          <p:cNvPicPr>
            <a:picLocks noGrp="1" noChangeAspect="1"/>
          </p:cNvPicPr>
          <p:nvPr>
            <p:ph type="pic" sz="quarter" idx="25"/>
          </p:nvPr>
        </p:nvPicPr>
        <p:blipFill rotWithShape="1">
          <a:blip r:embed="rId2"/>
          <a:srcRect l="24584" r="36900"/>
          <a:stretch/>
        </p:blipFill>
        <p:spPr>
          <a:xfrm>
            <a:off x="8150578" y="352926"/>
            <a:ext cx="3660422" cy="5545704"/>
          </a:xfrm>
        </p:spPr>
      </p:pic>
      <p:sp>
        <p:nvSpPr>
          <p:cNvPr id="4" name="Title 3">
            <a:extLst>
              <a:ext uri="{FF2B5EF4-FFF2-40B4-BE49-F238E27FC236}">
                <a16:creationId xmlns:a16="http://schemas.microsoft.com/office/drawing/2014/main" id="{90D42227-223B-83A7-258D-E1BBADB14771}"/>
              </a:ext>
            </a:extLst>
          </p:cNvPr>
          <p:cNvSpPr>
            <a:spLocks noGrp="1"/>
          </p:cNvSpPr>
          <p:nvPr>
            <p:ph type="title"/>
          </p:nvPr>
        </p:nvSpPr>
        <p:spPr>
          <a:xfrm>
            <a:off x="381000" y="558225"/>
            <a:ext cx="7505737" cy="584775"/>
          </a:xfrm>
        </p:spPr>
        <p:txBody>
          <a:bodyPr/>
          <a:lstStyle/>
          <a:p>
            <a:r>
              <a:rPr lang="en-US"/>
              <a:t>Resources and Key Dates</a:t>
            </a:r>
          </a:p>
        </p:txBody>
      </p:sp>
      <p:sp>
        <p:nvSpPr>
          <p:cNvPr id="5" name="Text Placeholder 4">
            <a:extLst>
              <a:ext uri="{FF2B5EF4-FFF2-40B4-BE49-F238E27FC236}">
                <a16:creationId xmlns:a16="http://schemas.microsoft.com/office/drawing/2014/main" id="{199889F8-7DDD-F259-1D25-C477E1847833}"/>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NEXT STEPS</a:t>
            </a:r>
          </a:p>
        </p:txBody>
      </p:sp>
      <p:graphicFrame>
        <p:nvGraphicFramePr>
          <p:cNvPr id="6" name="Table 5">
            <a:extLst>
              <a:ext uri="{FF2B5EF4-FFF2-40B4-BE49-F238E27FC236}">
                <a16:creationId xmlns:a16="http://schemas.microsoft.com/office/drawing/2014/main" id="{3A604CBF-8EA7-C715-127B-49C775E09D68}"/>
              </a:ext>
            </a:extLst>
          </p:cNvPr>
          <p:cNvGraphicFramePr>
            <a:graphicFrameLocks noGrp="1"/>
          </p:cNvGraphicFramePr>
          <p:nvPr>
            <p:extLst>
              <p:ext uri="{D42A27DB-BD31-4B8C-83A1-F6EECF244321}">
                <p14:modId xmlns:p14="http://schemas.microsoft.com/office/powerpoint/2010/main" val="3353726733"/>
              </p:ext>
            </p:extLst>
          </p:nvPr>
        </p:nvGraphicFramePr>
        <p:xfrm>
          <a:off x="380603" y="1531620"/>
          <a:ext cx="7460084" cy="4609973"/>
        </p:xfrm>
        <a:graphic>
          <a:graphicData uri="http://schemas.openxmlformats.org/drawingml/2006/table">
            <a:tbl>
              <a:tblPr firstRow="1">
                <a:tableStyleId>{9DCAF9ED-07DC-4A11-8D7F-57B35C25682E}</a:tableStyleId>
              </a:tblPr>
              <a:tblGrid>
                <a:gridCol w="2251587">
                  <a:extLst>
                    <a:ext uri="{9D8B030D-6E8A-4147-A177-3AD203B41FA5}">
                      <a16:colId xmlns:a16="http://schemas.microsoft.com/office/drawing/2014/main" val="858061612"/>
                    </a:ext>
                  </a:extLst>
                </a:gridCol>
                <a:gridCol w="5208497">
                  <a:extLst>
                    <a:ext uri="{9D8B030D-6E8A-4147-A177-3AD203B41FA5}">
                      <a16:colId xmlns:a16="http://schemas.microsoft.com/office/drawing/2014/main" val="1252892020"/>
                    </a:ext>
                  </a:extLst>
                </a:gridCol>
              </a:tblGrid>
              <a:tr h="516410">
                <a:tc>
                  <a:txBody>
                    <a:bodyPr/>
                    <a:lstStyle/>
                    <a:p>
                      <a:r>
                        <a:rPr lang="en-US" sz="1100" b="1" i="0">
                          <a:solidFill>
                            <a:schemeClr val="tx2"/>
                          </a:solidFill>
                          <a:effectLst/>
                          <a:latin typeface="Open Sans Semibold"/>
                          <a:ea typeface="Open Sans Semibold"/>
                          <a:cs typeface="Open Sans Semibold"/>
                        </a:rPr>
                        <a:t>TNECD Broadband Office: </a:t>
                      </a:r>
                      <a:endParaRPr lang="en-US" sz="1100" b="1" i="0">
                        <a:solidFill>
                          <a:schemeClr val="tx2"/>
                        </a:solidFill>
                        <a:latin typeface="Open Sans Semibold"/>
                        <a:ea typeface="Open Sans Semibold"/>
                        <a:cs typeface="Open Sans Semibold"/>
                      </a:endParaRPr>
                    </a:p>
                  </a:txBody>
                  <a:tcPr marL="92676" marR="92676" marT="182880" marB="182880">
                    <a:lnL w="12700" cap="flat" cmpd="sng" algn="ctr">
                      <a:noFill/>
                      <a:prstDash val="solid"/>
                      <a:round/>
                      <a:headEnd type="none" w="med" len="med"/>
                      <a:tailEnd type="none" w="med" len="med"/>
                    </a:lnL>
                    <a:lnT w="12700" cap="flat" cmpd="sng" algn="ctr">
                      <a:solidFill>
                        <a:schemeClr val="bg2"/>
                      </a:solidFill>
                      <a:prstDash val="solid"/>
                      <a:round/>
                      <a:headEnd type="none" w="med" len="med"/>
                      <a:tailEnd type="none" w="med" len="med"/>
                    </a:lnT>
                    <a:lnB w="6350" cap="flat" cmpd="sng" algn="ctr">
                      <a:solidFill>
                        <a:srgbClr val="D5D6D9"/>
                      </a:solidFill>
                      <a:prstDash val="solid"/>
                      <a:round/>
                      <a:headEnd type="none" w="med" len="med"/>
                      <a:tailEnd type="none" w="med" len="med"/>
                    </a:lnB>
                    <a:solidFill>
                      <a:schemeClr val="bg1">
                        <a:lumMod val="95000"/>
                      </a:schemeClr>
                    </a:solidFill>
                  </a:tcPr>
                </a:tc>
                <a:tc>
                  <a:txBody>
                    <a:bodyPr/>
                    <a:lstStyle/>
                    <a:p>
                      <a:pPr lvl="0" algn="l">
                        <a:lnSpc>
                          <a:spcPct val="100000"/>
                        </a:lnSpc>
                        <a:spcBef>
                          <a:spcPts val="0"/>
                        </a:spcBef>
                        <a:spcAft>
                          <a:spcPts val="0"/>
                        </a:spcAft>
                        <a:buNone/>
                      </a:pPr>
                      <a:r>
                        <a:rPr lang="en-US" sz="1100" b="0" i="0" kern="1200">
                          <a:solidFill>
                            <a:schemeClr val="accent5"/>
                          </a:solidFill>
                          <a:effectLst/>
                          <a:latin typeface="Open Sans Light"/>
                          <a:ea typeface="Open Sans Light"/>
                          <a:cs typeface="Open Sans Light"/>
                          <a:hlinkClick r:id="rId3">
                            <a:extLst>
                              <a:ext uri="{A12FA001-AC4F-418D-AE19-62706E023703}">
                                <ahyp:hlinkClr xmlns:ahyp="http://schemas.microsoft.com/office/drawing/2018/hyperlinkcolor" val="tx"/>
                              </a:ext>
                            </a:extLst>
                          </a:hlinkClick>
                        </a:rPr>
                        <a:t>https://www.tn.gov/ecd/rural-development/broadband-office.html</a:t>
                      </a:r>
                      <a:endParaRPr lang="en-US" sz="1100" b="0" i="0" kern="1200">
                        <a:solidFill>
                          <a:schemeClr val="accent5"/>
                        </a:solidFill>
                        <a:effectLst/>
                        <a:latin typeface="Open Sans Light"/>
                        <a:ea typeface="Open Sans Light"/>
                        <a:cs typeface="Open Sans Light"/>
                      </a:endParaRPr>
                    </a:p>
                  </a:txBody>
                  <a:tcPr marL="92676" marR="92676" marT="182880" marB="182880">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rgbClr val="D5D6D9"/>
                      </a:solidFill>
                      <a:prstDash val="solid"/>
                      <a:round/>
                      <a:headEnd type="none" w="med" len="med"/>
                      <a:tailEnd type="none" w="med" len="med"/>
                    </a:lnB>
                    <a:noFill/>
                  </a:tcPr>
                </a:tc>
                <a:extLst>
                  <a:ext uri="{0D108BD9-81ED-4DB2-BD59-A6C34878D82A}">
                    <a16:rowId xmlns:a16="http://schemas.microsoft.com/office/drawing/2014/main" val="1941140808"/>
                  </a:ext>
                </a:extLst>
              </a:tr>
              <a:tr h="678710">
                <a:tc>
                  <a:txBody>
                    <a:bodyPr/>
                    <a:lstStyle/>
                    <a:p>
                      <a:pPr marL="0" indent="0" algn="l" rtl="0" fontAlgn="base">
                        <a:buNone/>
                      </a:pPr>
                      <a:r>
                        <a:rPr lang="en-US" sz="1100" b="1" i="0">
                          <a:solidFill>
                            <a:schemeClr val="tx2"/>
                          </a:solidFill>
                          <a:effectLst/>
                          <a:latin typeface="Open Sans Semibold"/>
                          <a:ea typeface="Open Sans Semibold"/>
                          <a:cs typeface="Open Sans Semibold"/>
                        </a:rPr>
                        <a:t>TNECD Broadband Grant web page: </a:t>
                      </a:r>
                    </a:p>
                  </a:txBody>
                  <a:tcPr marL="92676" marR="92676" marT="182880" marB="182880">
                    <a:lnL w="12700" cap="flat" cmpd="sng" algn="ctr">
                      <a:noFill/>
                      <a:prstDash val="solid"/>
                      <a:round/>
                      <a:headEnd type="none" w="med" len="med"/>
                      <a:tailEnd type="none" w="med" len="med"/>
                    </a:lnL>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solidFill>
                      <a:schemeClr val="bg1">
                        <a:lumMod val="95000"/>
                      </a:schemeClr>
                    </a:solidFill>
                  </a:tcPr>
                </a:tc>
                <a:tc>
                  <a:txBody>
                    <a:bodyPr/>
                    <a:lstStyle/>
                    <a:p>
                      <a:r>
                        <a:rPr lang="en-US" sz="1100" b="0" i="0" kern="1200">
                          <a:solidFill>
                            <a:schemeClr val="accent5"/>
                          </a:solidFill>
                          <a:effectLst/>
                          <a:latin typeface="Open Sans Light"/>
                          <a:ea typeface="Open Sans Light"/>
                          <a:cs typeface="Open Sans Light"/>
                          <a:hlinkClick r:id="rId4">
                            <a:extLst>
                              <a:ext uri="{A12FA001-AC4F-418D-AE19-62706E023703}">
                                <ahyp:hlinkClr xmlns:ahyp="http://schemas.microsoft.com/office/drawing/2018/hyperlinkcolor" val="tx"/>
                              </a:ext>
                            </a:extLst>
                          </a:hlinkClick>
                        </a:rPr>
                        <a:t>https://www.tn.gov/ecd/rural-development/broadband-office/grants.html</a:t>
                      </a:r>
                      <a:endParaRPr lang="en-US" sz="1100" b="0" i="0" kern="1200">
                        <a:solidFill>
                          <a:schemeClr val="accent5"/>
                        </a:solidFill>
                        <a:effectLst/>
                        <a:latin typeface="Open Sans Light"/>
                        <a:ea typeface="Open Sans Light"/>
                        <a:cs typeface="Open Sans Light"/>
                      </a:endParaRPr>
                    </a:p>
                  </a:txBody>
                  <a:tcPr marL="92676" marR="92676" marT="182880" marB="182880">
                    <a:lnR w="12700" cap="flat" cmpd="sng" algn="ctr">
                      <a:noFill/>
                      <a:prstDash val="solid"/>
                      <a:round/>
                      <a:headEnd type="none" w="med" len="med"/>
                      <a:tailEnd type="none" w="med" len="med"/>
                    </a:lnR>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tcPr>
                </a:tc>
                <a:extLst>
                  <a:ext uri="{0D108BD9-81ED-4DB2-BD59-A6C34878D82A}">
                    <a16:rowId xmlns:a16="http://schemas.microsoft.com/office/drawing/2014/main" val="1573963360"/>
                  </a:ext>
                </a:extLst>
              </a:tr>
              <a:tr h="640080">
                <a:tc>
                  <a:txBody>
                    <a:bodyPr/>
                    <a:lstStyle/>
                    <a:p>
                      <a:pPr marL="0" indent="0" algn="l" rtl="0" fontAlgn="base">
                        <a:buNone/>
                      </a:pPr>
                      <a:r>
                        <a:rPr lang="en-US" sz="1100" b="1" i="0">
                          <a:solidFill>
                            <a:schemeClr val="tx2"/>
                          </a:solidFill>
                          <a:effectLst/>
                          <a:latin typeface="Open Sans Semibold"/>
                          <a:ea typeface="Open Sans Semibold"/>
                          <a:cs typeface="Open Sans Semibold"/>
                        </a:rPr>
                        <a:t>TN ECD Grant Administration Resources</a:t>
                      </a:r>
                    </a:p>
                  </a:txBody>
                  <a:tcPr marL="92676" marR="92676" marT="182880" marB="182880">
                    <a:lnL w="12700" cap="flat" cmpd="sng" algn="ctr">
                      <a:noFill/>
                      <a:prstDash val="solid"/>
                      <a:round/>
                      <a:headEnd type="none" w="med" len="med"/>
                      <a:tailEnd type="none" w="med" len="med"/>
                    </a:lnL>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solidFill>
                      <a:schemeClr val="bg1">
                        <a:lumMod val="95000"/>
                      </a:schemeClr>
                    </a:solidFill>
                  </a:tcPr>
                </a:tc>
                <a:tc>
                  <a:txBody>
                    <a:bodyPr/>
                    <a:lstStyle/>
                    <a:p>
                      <a:r>
                        <a:rPr lang="en-US" sz="1100" b="0" i="0" kern="1200">
                          <a:solidFill>
                            <a:schemeClr val="accent5"/>
                          </a:solidFill>
                          <a:effectLst/>
                          <a:latin typeface="Open Sans Light"/>
                          <a:ea typeface="Open Sans Light"/>
                          <a:cs typeface="Open Sans Light"/>
                          <a:hlinkClick r:id="rId5">
                            <a:extLst>
                              <a:ext uri="{A12FA001-AC4F-418D-AE19-62706E023703}">
                                <ahyp:hlinkClr xmlns:ahyp="http://schemas.microsoft.com/office/drawing/2018/hyperlinkcolor" val="tx"/>
                              </a:ext>
                            </a:extLst>
                          </a:hlinkClick>
                        </a:rPr>
                        <a:t>https://www.tn.gov/ecd/rural-development/crd-grant-administration.html</a:t>
                      </a:r>
                      <a:endParaRPr lang="en-US" sz="1100" b="0" i="0" kern="1200">
                        <a:solidFill>
                          <a:schemeClr val="accent5"/>
                        </a:solidFill>
                        <a:effectLst/>
                        <a:latin typeface="Open Sans Light"/>
                        <a:ea typeface="Open Sans Light"/>
                        <a:cs typeface="Open Sans Light"/>
                      </a:endParaRPr>
                    </a:p>
                  </a:txBody>
                  <a:tcPr marL="92676" marR="92676" marT="182880" marB="182880">
                    <a:lnR w="12700" cap="flat" cmpd="sng" algn="ctr">
                      <a:noFill/>
                      <a:prstDash val="solid"/>
                      <a:round/>
                      <a:headEnd type="none" w="med" len="med"/>
                      <a:tailEnd type="none" w="med" len="med"/>
                    </a:lnR>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tcPr>
                </a:tc>
                <a:extLst>
                  <a:ext uri="{0D108BD9-81ED-4DB2-BD59-A6C34878D82A}">
                    <a16:rowId xmlns:a16="http://schemas.microsoft.com/office/drawing/2014/main" val="1646905945"/>
                  </a:ext>
                </a:extLst>
              </a:tr>
              <a:tr h="692421">
                <a:tc>
                  <a:txBody>
                    <a:bodyPr/>
                    <a:lstStyle/>
                    <a:p>
                      <a:pPr marL="0" indent="0" algn="l" rtl="0" fontAlgn="base">
                        <a:buNone/>
                      </a:pPr>
                      <a:r>
                        <a:rPr lang="en-US" sz="1100" b="1" i="0">
                          <a:solidFill>
                            <a:schemeClr val="tx2"/>
                          </a:solidFill>
                          <a:effectLst/>
                          <a:latin typeface="Open Sans Semibold"/>
                          <a:ea typeface="Open Sans Semibold"/>
                          <a:cs typeface="Open Sans Semibold"/>
                        </a:rPr>
                        <a:t>Contacts: </a:t>
                      </a:r>
                    </a:p>
                  </a:txBody>
                  <a:tcPr marL="92676" marR="92676" marT="182880" marB="182880">
                    <a:lnL w="12700" cap="flat" cmpd="sng" algn="ctr">
                      <a:noFill/>
                      <a:prstDash val="solid"/>
                      <a:round/>
                      <a:headEnd type="none" w="med" len="med"/>
                      <a:tailEnd type="none" w="med" len="med"/>
                    </a:lnL>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solidFill>
                      <a:schemeClr val="bg1">
                        <a:lumMod val="95000"/>
                      </a:schemeClr>
                    </a:solidFill>
                  </a:tcPr>
                </a:tc>
                <a:tc>
                  <a:txBody>
                    <a:bodyPr/>
                    <a:lstStyle/>
                    <a:p>
                      <a:pPr marL="0" lvl="0" algn="l" rtl="0" eaLnBrk="1" latinLnBrk="0" hangingPunct="1">
                        <a:lnSpc>
                          <a:spcPct val="100000"/>
                        </a:lnSpc>
                        <a:spcBef>
                          <a:spcPts val="0"/>
                        </a:spcBef>
                        <a:spcAft>
                          <a:spcPts val="0"/>
                        </a:spcAft>
                        <a:buNone/>
                      </a:pPr>
                      <a:r>
                        <a:rPr lang="en-US" sz="1100" b="1" i="0" kern="1200">
                          <a:solidFill>
                            <a:schemeClr val="accent5"/>
                          </a:solidFill>
                          <a:effectLst/>
                          <a:latin typeface="Open Sans Light"/>
                          <a:ea typeface="Open Sans Light"/>
                          <a:cs typeface="Open Sans Light"/>
                        </a:rPr>
                        <a:t>Codi Drake</a:t>
                      </a:r>
                      <a:r>
                        <a:rPr lang="en-US" sz="1100" b="0" i="0" kern="1200">
                          <a:solidFill>
                            <a:schemeClr val="accent5"/>
                          </a:solidFill>
                          <a:effectLst/>
                          <a:latin typeface="Open Sans Light"/>
                          <a:ea typeface="Open Sans Light"/>
                          <a:cs typeface="Open Sans Light"/>
                        </a:rPr>
                        <a:t>, Broadband Grants </a:t>
                      </a:r>
                      <a:r>
                        <a:rPr lang="en-US" sz="1100" b="0" i="0">
                          <a:solidFill>
                            <a:schemeClr val="accent5"/>
                          </a:solidFill>
                          <a:latin typeface="Open Sans Light"/>
                          <a:ea typeface="Open Sans Light"/>
                          <a:cs typeface="Open Sans Light"/>
                        </a:rPr>
                        <a:t>Coordinator </a:t>
                      </a:r>
                      <a:r>
                        <a:rPr lang="en-US" sz="1100" b="0" i="0" kern="1200" noProof="0">
                          <a:solidFill>
                            <a:schemeClr val="accent5"/>
                          </a:solidFill>
                          <a:latin typeface="Open Sans Light"/>
                          <a:ea typeface="Open Sans Light"/>
                          <a:cs typeface="Open Sans Light"/>
                        </a:rPr>
                        <a:t>– Digital Opportunity Coordinator</a:t>
                      </a:r>
                      <a:r>
                        <a:rPr lang="en-US" sz="1100" b="0" i="0" kern="1200">
                          <a:solidFill>
                            <a:schemeClr val="accent5"/>
                          </a:solidFill>
                          <a:latin typeface="Open Sans Light"/>
                          <a:ea typeface="Open Sans Light"/>
                          <a:cs typeface="Open Sans Light"/>
                        </a:rPr>
                        <a:t>: </a:t>
                      </a:r>
                      <a:r>
                        <a:rPr lang="en-US" sz="1100" b="0" i="0">
                          <a:solidFill>
                            <a:schemeClr val="accent5"/>
                          </a:solidFill>
                          <a:effectLst/>
                          <a:latin typeface="Open Sans Light"/>
                          <a:ea typeface="Open Sans Light"/>
                          <a:cs typeface="Open Sans Light"/>
                          <a:hlinkClick r:id="rId6">
                            <a:extLst>
                              <a:ext uri="{A12FA001-AC4F-418D-AE19-62706E023703}">
                                <ahyp:hlinkClr xmlns:ahyp="http://schemas.microsoft.com/office/drawing/2018/hyperlinkcolor" val="tx"/>
                              </a:ext>
                            </a:extLst>
                          </a:hlinkClick>
                        </a:rPr>
                        <a:t>codi</a:t>
                      </a:r>
                      <a:r>
                        <a:rPr lang="en-US" sz="1100" b="0" i="0">
                          <a:solidFill>
                            <a:schemeClr val="accent5"/>
                          </a:solidFill>
                          <a:effectLst/>
                          <a:latin typeface="Open Sans Light"/>
                          <a:ea typeface="Open Sans Light"/>
                          <a:cs typeface="Open Sans Light"/>
                          <a:hlinkClick r:id="rId6" tooltip="mailto:codi.drake@tn.gov">
                            <a:extLst>
                              <a:ext uri="{A12FA001-AC4F-418D-AE19-62706E023703}">
                                <ahyp:hlinkClr xmlns:ahyp="http://schemas.microsoft.com/office/drawing/2018/hyperlinkcolor" val="tx"/>
                              </a:ext>
                            </a:extLst>
                          </a:hlinkClick>
                        </a:rPr>
                        <a:t>.drake@tn.gov</a:t>
                      </a:r>
                      <a:r>
                        <a:rPr lang="en-US" sz="1100" b="0" i="0">
                          <a:solidFill>
                            <a:schemeClr val="accent5"/>
                          </a:solidFill>
                          <a:latin typeface="Open Sans Light"/>
                          <a:ea typeface="Open Sans Light"/>
                          <a:cs typeface="Open Sans Light"/>
                        </a:rPr>
                        <a:t> </a:t>
                      </a:r>
                      <a:endParaRPr lang="en-US"/>
                    </a:p>
                  </a:txBody>
                  <a:tcPr marL="92676" marR="92676" marT="182880" marB="182880">
                    <a:lnR w="12700" cap="flat" cmpd="sng" algn="ctr">
                      <a:noFill/>
                      <a:prstDash val="solid"/>
                      <a:round/>
                      <a:headEnd type="none" w="med" len="med"/>
                      <a:tailEnd type="none" w="med" len="med"/>
                    </a:lnR>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tcPr>
                </a:tc>
                <a:extLst>
                  <a:ext uri="{0D108BD9-81ED-4DB2-BD59-A6C34878D82A}">
                    <a16:rowId xmlns:a16="http://schemas.microsoft.com/office/drawing/2014/main" val="1026967372"/>
                  </a:ext>
                </a:extLst>
              </a:tr>
              <a:tr h="1920240">
                <a:tc>
                  <a:txBody>
                    <a:bodyPr/>
                    <a:lstStyle/>
                    <a:p>
                      <a:pPr marL="0" indent="0" algn="l" rtl="0" fontAlgn="base">
                        <a:lnSpc>
                          <a:spcPct val="250000"/>
                        </a:lnSpc>
                        <a:buNone/>
                      </a:pPr>
                      <a:r>
                        <a:rPr lang="en-US" sz="1100" b="1" i="0" kern="1200">
                          <a:solidFill>
                            <a:schemeClr val="tx2"/>
                          </a:solidFill>
                          <a:effectLst/>
                          <a:latin typeface="Open Sans Semibold"/>
                          <a:ea typeface="Open Sans Semibold"/>
                          <a:cs typeface="Open Sans Semibold"/>
                        </a:rPr>
                        <a:t>Grant application </a:t>
                      </a:r>
                      <a:r>
                        <a:rPr lang="en-US" sz="1100" b="1" i="0">
                          <a:solidFill>
                            <a:schemeClr val="tx2"/>
                          </a:solidFill>
                          <a:effectLst/>
                          <a:latin typeface="Open Sans Semibold"/>
                          <a:ea typeface="Open Sans Semibold"/>
                          <a:cs typeface="Open Sans Semibold"/>
                        </a:rPr>
                        <a:t>period:</a:t>
                      </a:r>
                    </a:p>
                    <a:p>
                      <a:pPr lvl="0">
                        <a:lnSpc>
                          <a:spcPct val="250000"/>
                        </a:lnSpc>
                        <a:buNone/>
                      </a:pPr>
                      <a:r>
                        <a:rPr lang="en-US" sz="1100" b="1" i="0" kern="1200" noProof="0">
                          <a:solidFill>
                            <a:schemeClr val="tx2"/>
                          </a:solidFill>
                          <a:effectLst/>
                          <a:latin typeface="Open Sans Semibold"/>
                          <a:ea typeface="Open Sans Semibold"/>
                          <a:cs typeface="Open Sans Semibold"/>
                        </a:rPr>
                        <a:t>Award announcement date:</a:t>
                      </a:r>
                    </a:p>
                    <a:p>
                      <a:pPr lvl="0">
                        <a:lnSpc>
                          <a:spcPct val="250000"/>
                        </a:lnSpc>
                        <a:buNone/>
                      </a:pPr>
                      <a:r>
                        <a:rPr lang="en-US" sz="1100" b="1" i="0" kern="1200" noProof="0">
                          <a:solidFill>
                            <a:schemeClr val="tx2"/>
                          </a:solidFill>
                          <a:effectLst/>
                          <a:latin typeface="Open Sans Semibold"/>
                          <a:ea typeface="Open Sans Semibold"/>
                          <a:cs typeface="Open Sans Semibold"/>
                        </a:rPr>
                        <a:t>Contract signature deadline:</a:t>
                      </a:r>
                    </a:p>
                    <a:p>
                      <a:pPr lvl="0">
                        <a:lnSpc>
                          <a:spcPct val="250000"/>
                        </a:lnSpc>
                        <a:buNone/>
                      </a:pPr>
                      <a:r>
                        <a:rPr lang="en-US" sz="1100" b="1" i="0" kern="1200">
                          <a:solidFill>
                            <a:schemeClr val="tx2"/>
                          </a:solidFill>
                          <a:effectLst/>
                          <a:latin typeface="Open Sans Semibold"/>
                          <a:ea typeface="Open Sans Semibold"/>
                          <a:cs typeface="Open Sans Semibold"/>
                        </a:rPr>
                        <a:t>End of contract period:</a:t>
                      </a:r>
                      <a:endParaRPr lang="en-US" sz="1100" b="1" i="0" kern="1200" noProof="0">
                        <a:solidFill>
                          <a:schemeClr val="tx2"/>
                        </a:solidFill>
                        <a:effectLst/>
                        <a:latin typeface="Open Sans Semibold"/>
                        <a:ea typeface="Open Sans Semibold"/>
                        <a:cs typeface="Open Sans Semibold"/>
                      </a:endParaRPr>
                    </a:p>
                  </a:txBody>
                  <a:tcPr marL="92676" marR="92676" marT="182880" marB="182880">
                    <a:lnL w="12700" cap="flat" cmpd="sng" algn="ctr">
                      <a:noFill/>
                      <a:prstDash val="solid"/>
                      <a:round/>
                      <a:headEnd type="none" w="med" len="med"/>
                      <a:tailEnd type="none" w="med" len="med"/>
                    </a:lnL>
                    <a:lnT w="6350" cap="flat" cmpd="sng" algn="ctr">
                      <a:solidFill>
                        <a:srgbClr val="D5D6D9"/>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a:txBody>
                    <a:bodyPr/>
                    <a:lstStyle/>
                    <a:p>
                      <a:pPr lvl="0">
                        <a:lnSpc>
                          <a:spcPct val="250000"/>
                        </a:lnSpc>
                        <a:buNone/>
                      </a:pPr>
                      <a:r>
                        <a:rPr lang="en-US" sz="1100" b="0" i="0" kern="1200">
                          <a:solidFill>
                            <a:schemeClr val="accent5"/>
                          </a:solidFill>
                          <a:effectLst/>
                          <a:latin typeface="Open Sans Light"/>
                          <a:ea typeface="Open Sans Light"/>
                          <a:cs typeface="Open Sans Light"/>
                        </a:rPr>
                        <a:t>May 15 to July 12</a:t>
                      </a:r>
                    </a:p>
                    <a:p>
                      <a:pPr lvl="0">
                        <a:lnSpc>
                          <a:spcPct val="250000"/>
                        </a:lnSpc>
                        <a:buNone/>
                      </a:pPr>
                      <a:r>
                        <a:rPr lang="en-US" sz="1100" b="0" i="0" kern="1200">
                          <a:solidFill>
                            <a:schemeClr val="accent5"/>
                          </a:solidFill>
                          <a:effectLst/>
                          <a:latin typeface="Open Sans Light"/>
                          <a:ea typeface="Open Sans Light"/>
                          <a:cs typeface="Open Sans Light"/>
                        </a:rPr>
                        <a:t>September  2024 (tentative)</a:t>
                      </a:r>
                    </a:p>
                    <a:p>
                      <a:pPr>
                        <a:lnSpc>
                          <a:spcPct val="250000"/>
                        </a:lnSpc>
                      </a:pPr>
                      <a:r>
                        <a:rPr lang="en-US" sz="1100" b="0" i="0" kern="1200">
                          <a:solidFill>
                            <a:schemeClr val="accent5"/>
                          </a:solidFill>
                          <a:effectLst/>
                          <a:latin typeface="Open Sans Light"/>
                          <a:ea typeface="Open Sans Light"/>
                          <a:cs typeface="Open Sans Light"/>
                        </a:rPr>
                        <a:t>November 2024 (tentative)</a:t>
                      </a:r>
                    </a:p>
                    <a:p>
                      <a:pPr>
                        <a:lnSpc>
                          <a:spcPct val="250000"/>
                        </a:lnSpc>
                      </a:pPr>
                      <a:r>
                        <a:rPr lang="en-US" sz="1100" b="0" i="0" kern="1200">
                          <a:solidFill>
                            <a:schemeClr val="accent5"/>
                          </a:solidFill>
                          <a:effectLst/>
                          <a:latin typeface="Open Sans Light"/>
                          <a:ea typeface="Open Sans Light"/>
                          <a:cs typeface="Open Sans Light"/>
                        </a:rPr>
                        <a:t>Dec. 31, 2026</a:t>
                      </a:r>
                      <a:endParaRPr lang="en-US" sz="1100" b="0" i="0" kern="1200">
                        <a:solidFill>
                          <a:schemeClr val="accent5"/>
                        </a:solidFill>
                        <a:effectLst/>
                        <a:latin typeface="Open Sans Light" panose="020B0306030504020204" pitchFamily="34" charset="0"/>
                        <a:ea typeface="Open Sans Light" panose="020B0306030504020204" pitchFamily="34" charset="0"/>
                        <a:cs typeface="Open Sans Light" panose="020B0306030504020204" pitchFamily="34" charset="0"/>
                      </a:endParaRPr>
                    </a:p>
                  </a:txBody>
                  <a:tcPr marL="92676" marR="92676" marT="182880" marB="182880">
                    <a:lnR w="12700" cap="flat" cmpd="sng" algn="ctr">
                      <a:noFill/>
                      <a:prstDash val="solid"/>
                      <a:round/>
                      <a:headEnd type="none" w="med" len="med"/>
                      <a:tailEnd type="none" w="med" len="med"/>
                    </a:lnR>
                    <a:lnT w="6350" cap="flat" cmpd="sng" algn="ctr">
                      <a:solidFill>
                        <a:srgbClr val="D5D6D9"/>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595442495"/>
                  </a:ext>
                </a:extLst>
              </a:tr>
            </a:tbl>
          </a:graphicData>
        </a:graphic>
      </p:graphicFrame>
    </p:spTree>
    <p:extLst>
      <p:ext uri="{BB962C8B-B14F-4D97-AF65-F5344CB8AC3E}">
        <p14:creationId xmlns:p14="http://schemas.microsoft.com/office/powerpoint/2010/main" val="18644249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A9AE5C-EA83-4580-70B0-7D8053ADD92C}"/>
              </a:ext>
            </a:extLst>
          </p:cNvPr>
          <p:cNvSpPr>
            <a:spLocks noGrp="1"/>
          </p:cNvSpPr>
          <p:nvPr>
            <p:ph type="title"/>
          </p:nvPr>
        </p:nvSpPr>
        <p:spPr>
          <a:xfrm>
            <a:off x="381002" y="558225"/>
            <a:ext cx="11446434" cy="584775"/>
          </a:xfrm>
        </p:spPr>
        <p:txBody>
          <a:bodyPr/>
          <a:lstStyle/>
          <a:p>
            <a:r>
              <a:rPr lang="en-US"/>
              <a:t>Do you have any queries or feedback for ECD?</a:t>
            </a:r>
          </a:p>
        </p:txBody>
      </p:sp>
      <p:sp>
        <p:nvSpPr>
          <p:cNvPr id="4" name="Text Placeholder 3">
            <a:extLst>
              <a:ext uri="{FF2B5EF4-FFF2-40B4-BE49-F238E27FC236}">
                <a16:creationId xmlns:a16="http://schemas.microsoft.com/office/drawing/2014/main" id="{86DE68B7-A896-AB77-0608-034712F7E8C2}"/>
              </a:ext>
            </a:extLst>
          </p:cNvPr>
          <p:cNvSpPr>
            <a:spLocks noGrp="1"/>
          </p:cNvSpPr>
          <p:nvPr>
            <p:ph type="body" sz="quarter" idx="21"/>
          </p:nvPr>
        </p:nvSpPr>
        <p:spPr>
          <a:xfrm>
            <a:off x="381954" y="300195"/>
            <a:ext cx="11446436"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NEXT STEPS</a:t>
            </a:r>
          </a:p>
        </p:txBody>
      </p:sp>
      <p:sp>
        <p:nvSpPr>
          <p:cNvPr id="6" name="TextBox 5">
            <a:extLst>
              <a:ext uri="{FF2B5EF4-FFF2-40B4-BE49-F238E27FC236}">
                <a16:creationId xmlns:a16="http://schemas.microsoft.com/office/drawing/2014/main" id="{6238FD68-D79B-04EC-85E5-5585D4AD067D}"/>
              </a:ext>
            </a:extLst>
          </p:cNvPr>
          <p:cNvSpPr txBox="1"/>
          <p:nvPr/>
        </p:nvSpPr>
        <p:spPr>
          <a:xfrm>
            <a:off x="380999" y="1798662"/>
            <a:ext cx="5882641" cy="2985433"/>
          </a:xfrm>
          <a:prstGeom prst="rect">
            <a:avLst/>
          </a:prstGeom>
          <a:noFill/>
        </p:spPr>
        <p:txBody>
          <a:bodyPr wrap="square" lIns="91440" tIns="45720" rIns="91440" bIns="45720" rtlCol="0" anchor="t">
            <a:spAutoFit/>
          </a:bodyPr>
          <a:lstStyle/>
          <a:p>
            <a:pPr marL="285750" indent="-285750">
              <a:spcBef>
                <a:spcPts val="1200"/>
              </a:spcBef>
              <a:spcAft>
                <a:spcPts val="1200"/>
              </a:spcAft>
              <a:buFont typeface="Arial" panose="020B0604020202020204" pitchFamily="34" charset="0"/>
              <a:buChar char="•"/>
            </a:pPr>
            <a:r>
              <a:rPr lang="en-US" sz="1600">
                <a:solidFill>
                  <a:schemeClr val="accent5"/>
                </a:solidFill>
                <a:latin typeface="Open Sans Light"/>
                <a:ea typeface="Open Sans Light"/>
                <a:cs typeface="Open Sans Light"/>
              </a:rPr>
              <a:t>Please scan the </a:t>
            </a:r>
            <a:r>
              <a:rPr lang="en-US" sz="1600" b="1">
                <a:solidFill>
                  <a:schemeClr val="accent5"/>
                </a:solidFill>
                <a:latin typeface="Open Sans Semibold"/>
                <a:ea typeface="Open Sans Semibold"/>
                <a:cs typeface="Open Sans Semibold"/>
              </a:rPr>
              <a:t>QR code </a:t>
            </a:r>
            <a:r>
              <a:rPr lang="en-US" sz="1600">
                <a:solidFill>
                  <a:schemeClr val="accent5"/>
                </a:solidFill>
                <a:latin typeface="Open Sans Light"/>
                <a:ea typeface="Open Sans Light"/>
                <a:cs typeface="Open Sans Light"/>
              </a:rPr>
              <a:t>on the slide to provide feedback on the webinar or ask any relevant queries related to CCF 2.0 applications.</a:t>
            </a:r>
            <a:endParaRPr lang="en-US" sz="16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spcBef>
                <a:spcPts val="1200"/>
              </a:spcBef>
              <a:spcAft>
                <a:spcPts val="1200"/>
              </a:spcAft>
              <a:buFont typeface="Arial" panose="020B0604020202020204" pitchFamily="34" charset="0"/>
              <a:buChar char="•"/>
            </a:pPr>
            <a:r>
              <a:rPr lang="en-US" sz="1600">
                <a:solidFill>
                  <a:schemeClr val="accent5"/>
                </a:solidFill>
                <a:latin typeface="Open Sans Light"/>
                <a:ea typeface="Open Sans Light"/>
                <a:cs typeface="Open Sans Light"/>
              </a:rPr>
              <a:t>Alternatively, you can access the form using the link that will be posted in the chat box.</a:t>
            </a:r>
          </a:p>
          <a:p>
            <a:pPr lvl="1">
              <a:spcBef>
                <a:spcPts val="1200"/>
              </a:spcBef>
              <a:spcAft>
                <a:spcPts val="1200"/>
              </a:spcAft>
            </a:pPr>
            <a:r>
              <a:rPr lang="en-US" sz="1600" b="1">
                <a:solidFill>
                  <a:schemeClr val="accent5"/>
                </a:solidFill>
                <a:latin typeface="Open Sans Semibold"/>
                <a:ea typeface="Open Sans Semibold"/>
                <a:cs typeface="Open Sans Semibold"/>
                <a:hlinkClick r:id="rId3">
                  <a:extLst>
                    <a:ext uri="{A12FA001-AC4F-418D-AE19-62706E023703}">
                      <ahyp:hlinkClr xmlns:ahyp="http://schemas.microsoft.com/office/drawing/2018/hyperlinkcolor" val="tx"/>
                    </a:ext>
                  </a:extLst>
                </a:hlinkClick>
              </a:rPr>
              <a:t>Link to the Feedback Form</a:t>
            </a:r>
            <a:endParaRPr lang="en-US" sz="1600" b="1">
              <a:solidFill>
                <a:schemeClr val="accent5"/>
              </a:solidFill>
              <a:latin typeface="Open Sans Semibold"/>
              <a:ea typeface="Open Sans Semibold"/>
              <a:cs typeface="Open Sans Semibold"/>
            </a:endParaRPr>
          </a:p>
          <a:p>
            <a:pPr marL="285750" indent="-285750">
              <a:spcBef>
                <a:spcPts val="1200"/>
              </a:spcBef>
              <a:spcAft>
                <a:spcPts val="1200"/>
              </a:spcAft>
              <a:buFont typeface="Arial" panose="020B0604020202020204" pitchFamily="34" charset="0"/>
              <a:buChar char="•"/>
            </a:pPr>
            <a:r>
              <a:rPr lang="en-US" sz="1600">
                <a:solidFill>
                  <a:schemeClr val="accent5"/>
                </a:solidFill>
                <a:latin typeface="Open Sans Light"/>
                <a:ea typeface="Open Sans Light"/>
                <a:cs typeface="Open Sans Light"/>
              </a:rPr>
              <a:t>We would appreciate your valuable feedback in order to improve future sessions</a:t>
            </a:r>
          </a:p>
        </p:txBody>
      </p:sp>
      <p:pic>
        <p:nvPicPr>
          <p:cNvPr id="10" name="Picture 9" descr="A qr code on a green background&#10;&#10;Description automatically generated">
            <a:extLst>
              <a:ext uri="{FF2B5EF4-FFF2-40B4-BE49-F238E27FC236}">
                <a16:creationId xmlns:a16="http://schemas.microsoft.com/office/drawing/2014/main" id="{1B3237A0-4FA8-DBE0-AD27-21FF82C37FBC}"/>
              </a:ext>
            </a:extLst>
          </p:cNvPr>
          <p:cNvPicPr>
            <a:picLocks noChangeAspect="1"/>
          </p:cNvPicPr>
          <p:nvPr/>
        </p:nvPicPr>
        <p:blipFill rotWithShape="1">
          <a:blip r:embed="rId4"/>
          <a:srcRect l="25655" t="36740" r="25279" b="14197"/>
          <a:stretch/>
        </p:blipFill>
        <p:spPr>
          <a:xfrm>
            <a:off x="7266859" y="1497330"/>
            <a:ext cx="4381055" cy="4380715"/>
          </a:xfrm>
          <a:prstGeom prst="rect">
            <a:avLst/>
          </a:prstGeom>
        </p:spPr>
      </p:pic>
    </p:spTree>
    <p:extLst>
      <p:ext uri="{BB962C8B-B14F-4D97-AF65-F5344CB8AC3E}">
        <p14:creationId xmlns:p14="http://schemas.microsoft.com/office/powerpoint/2010/main" val="33033647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93821-5274-1860-20CA-6D2030CB4EAB}"/>
              </a:ext>
            </a:extLst>
          </p:cNvPr>
          <p:cNvSpPr>
            <a:spLocks noGrp="1"/>
          </p:cNvSpPr>
          <p:nvPr>
            <p:ph type="title"/>
          </p:nvPr>
        </p:nvSpPr>
        <p:spPr/>
        <p:txBody>
          <a:bodyPr/>
          <a:lstStyle/>
          <a:p>
            <a:r>
              <a:rPr lang="en-US"/>
              <a:t>Thank you</a:t>
            </a:r>
          </a:p>
        </p:txBody>
      </p:sp>
    </p:spTree>
    <p:extLst>
      <p:ext uri="{BB962C8B-B14F-4D97-AF65-F5344CB8AC3E}">
        <p14:creationId xmlns:p14="http://schemas.microsoft.com/office/powerpoint/2010/main" val="29793337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044BAC0-C5F3-C049-E345-14B8F83D14FE}"/>
              </a:ext>
            </a:extLst>
          </p:cNvPr>
          <p:cNvGraphicFramePr>
            <a:graphicFrameLocks/>
          </p:cNvGraphicFramePr>
          <p:nvPr>
            <p:extLst>
              <p:ext uri="{D42A27DB-BD31-4B8C-83A1-F6EECF244321}">
                <p14:modId xmlns:p14="http://schemas.microsoft.com/office/powerpoint/2010/main" val="2462504933"/>
              </p:ext>
            </p:extLst>
          </p:nvPr>
        </p:nvGraphicFramePr>
        <p:xfrm>
          <a:off x="294640" y="1683624"/>
          <a:ext cx="11663680" cy="4167856"/>
        </p:xfrm>
        <a:graphic>
          <a:graphicData uri="http://schemas.openxmlformats.org/drawingml/2006/table">
            <a:tbl>
              <a:tblPr firstRow="1">
                <a:tableStyleId>{9DCAF9ED-07DC-4A11-8D7F-57B35C25682E}</a:tableStyleId>
              </a:tblPr>
              <a:tblGrid>
                <a:gridCol w="516890">
                  <a:extLst>
                    <a:ext uri="{9D8B030D-6E8A-4147-A177-3AD203B41FA5}">
                      <a16:colId xmlns:a16="http://schemas.microsoft.com/office/drawing/2014/main" val="2099638073"/>
                    </a:ext>
                  </a:extLst>
                </a:gridCol>
                <a:gridCol w="4686300">
                  <a:extLst>
                    <a:ext uri="{9D8B030D-6E8A-4147-A177-3AD203B41FA5}">
                      <a16:colId xmlns:a16="http://schemas.microsoft.com/office/drawing/2014/main" val="3700126049"/>
                    </a:ext>
                  </a:extLst>
                </a:gridCol>
                <a:gridCol w="1840230">
                  <a:extLst>
                    <a:ext uri="{9D8B030D-6E8A-4147-A177-3AD203B41FA5}">
                      <a16:colId xmlns:a16="http://schemas.microsoft.com/office/drawing/2014/main" val="1276938657"/>
                    </a:ext>
                  </a:extLst>
                </a:gridCol>
                <a:gridCol w="2411730">
                  <a:extLst>
                    <a:ext uri="{9D8B030D-6E8A-4147-A177-3AD203B41FA5}">
                      <a16:colId xmlns:a16="http://schemas.microsoft.com/office/drawing/2014/main" val="2087055520"/>
                    </a:ext>
                  </a:extLst>
                </a:gridCol>
                <a:gridCol w="2208530">
                  <a:extLst>
                    <a:ext uri="{9D8B030D-6E8A-4147-A177-3AD203B41FA5}">
                      <a16:colId xmlns:a16="http://schemas.microsoft.com/office/drawing/2014/main" val="505022114"/>
                    </a:ext>
                  </a:extLst>
                </a:gridCol>
              </a:tblGrid>
              <a:tr h="309159">
                <a:tc>
                  <a:txBody>
                    <a:bodyPr/>
                    <a:lstStyle/>
                    <a:p>
                      <a:pPr algn="ctr"/>
                      <a:r>
                        <a:rPr lang="en-US" sz="1600" b="1" i="0" cap="none" baseline="0">
                          <a:solidFill>
                            <a:schemeClr val="accent5"/>
                          </a:solidFill>
                          <a:latin typeface="Open Sans Semibold"/>
                          <a:ea typeface="Open Sans Semibold"/>
                          <a:cs typeface="Open Sans Semibold"/>
                        </a:rPr>
                        <a:t>#</a:t>
                      </a:r>
                    </a:p>
                  </a:txBody>
                  <a:tcPr marL="92676" marR="92676" anchor="ct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a:r>
                        <a:rPr lang="en-US" sz="1600" b="1" i="0" cap="none" baseline="0">
                          <a:solidFill>
                            <a:schemeClr val="accent5"/>
                          </a:solidFill>
                          <a:latin typeface="Open Sans Semibold"/>
                          <a:ea typeface="Open Sans Semibold"/>
                          <a:cs typeface="Open Sans Semibold"/>
                        </a:rPr>
                        <a:t>County/Category</a:t>
                      </a:r>
                    </a:p>
                  </a:txBody>
                  <a:tcPr marL="92676" marR="92676" anchor="ct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a:r>
                        <a:rPr lang="en-US" sz="1600" b="1" i="0" cap="none" baseline="0">
                          <a:solidFill>
                            <a:schemeClr val="accent5"/>
                          </a:solidFill>
                          <a:latin typeface="Open Sans Semibold"/>
                          <a:ea typeface="Open Sans Semibold"/>
                          <a:cs typeface="Open Sans Semibold"/>
                        </a:rPr>
                        <a:t>Eligibility</a:t>
                      </a:r>
                    </a:p>
                  </a:txBody>
                  <a:tcPr marL="92676" marR="92676" anchor="ct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a:r>
                        <a:rPr lang="en-US" sz="1600" b="1" i="0" cap="none" baseline="0">
                          <a:solidFill>
                            <a:schemeClr val="accent5"/>
                          </a:solidFill>
                          <a:latin typeface="Open Sans Semibold"/>
                          <a:ea typeface="Open Sans Semibold"/>
                          <a:cs typeface="Open Sans Semibold"/>
                        </a:rPr>
                        <a:t>Condition</a:t>
                      </a:r>
                    </a:p>
                  </a:txBody>
                  <a:tcPr marL="92676" marR="92676" anchor="ct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a:r>
                        <a:rPr lang="en-US" sz="1600" b="1" i="0" cap="none" baseline="0">
                          <a:solidFill>
                            <a:schemeClr val="accent5"/>
                          </a:solidFill>
                          <a:latin typeface="Open Sans Semibold"/>
                          <a:ea typeface="Open Sans Semibold"/>
                          <a:cs typeface="Open Sans Semibold"/>
                        </a:rPr>
                        <a:t>Bonus Points</a:t>
                      </a:r>
                    </a:p>
                  </a:txBody>
                  <a:tcPr marL="92676" marR="92676" anchor="ctr">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603601696"/>
                  </a:ext>
                </a:extLst>
              </a:tr>
              <a:tr h="815056">
                <a:tc>
                  <a:txBody>
                    <a:bodyPr/>
                    <a:lstStyle/>
                    <a:p>
                      <a:pPr algn="l"/>
                      <a:r>
                        <a:rPr lang="en-US" sz="1200" b="1" i="0" kern="120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1</a:t>
                      </a:r>
                    </a:p>
                  </a:txBody>
                  <a:tcPr marL="182880" marR="182880" anchor="ct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l"/>
                      <a:r>
                        <a:rPr lang="en-US" sz="1200" b="1" i="0" kern="120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All counties except Cheatham, Davidson, Fayette, Knox, Loudon, Maury, Robertson, Rutherford, Sumner, Tipton, Williamson, or Wilson</a:t>
                      </a:r>
                    </a:p>
                  </a:txBody>
                  <a:tcPr marL="182880" marR="182880" anchor="ct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85750" indent="-285750" algn="l">
                        <a:spcAft>
                          <a:spcPts val="1200"/>
                        </a:spcAft>
                        <a:buFont typeface="Arial" panose="020B0604020202020204" pitchFamily="34" charset="0"/>
                        <a:buChar char="•"/>
                      </a:pPr>
                      <a:r>
                        <a:rPr lang="en-US" sz="1200" b="0" i="0" kern="1200">
                          <a:solidFill>
                            <a:schemeClr val="accent5"/>
                          </a:solidFill>
                          <a:effectLst/>
                          <a:latin typeface="Open Sans Light" panose="020B0306030504020204" pitchFamily="34" charset="0"/>
                          <a:ea typeface="Open Sans Light" panose="020B0306030504020204" pitchFamily="34" charset="0"/>
                          <a:cs typeface="Open Sans Light" panose="020B0306030504020204" pitchFamily="34" charset="0"/>
                        </a:rPr>
                        <a:t>Automatic</a:t>
                      </a:r>
                    </a:p>
                    <a:p>
                      <a:pPr marL="285750" indent="-285750" algn="l">
                        <a:spcAft>
                          <a:spcPts val="1200"/>
                        </a:spcAft>
                        <a:buFont typeface="Arial" panose="020B0604020202020204" pitchFamily="34" charset="0"/>
                        <a:buChar char="•"/>
                      </a:pPr>
                      <a:r>
                        <a:rPr lang="en-US" sz="1200" b="0" i="0" kern="1200">
                          <a:solidFill>
                            <a:schemeClr val="accent5"/>
                          </a:solidFill>
                          <a:effectLst/>
                          <a:latin typeface="Open Sans Light" panose="020B0306030504020204" pitchFamily="34" charset="0"/>
                          <a:ea typeface="Open Sans Light" panose="020B0306030504020204" pitchFamily="34" charset="0"/>
                          <a:cs typeface="Open Sans Light" panose="020B0306030504020204" pitchFamily="34" charset="0"/>
                        </a:rPr>
                        <a:t>Non-conditional</a:t>
                      </a:r>
                    </a:p>
                  </a:txBody>
                  <a:tcPr marL="182880" marR="182880" marT="91440" marB="91440" anchor="ct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285750" indent="-285750" algn="l">
                        <a:spcAft>
                          <a:spcPts val="1200"/>
                        </a:spcAft>
                        <a:buFont typeface="Arial" panose="020B0604020202020204" pitchFamily="34" charset="0"/>
                        <a:buChar char="•"/>
                      </a:pPr>
                      <a:r>
                        <a:rPr lang="en-US" sz="1200" b="0" i="0" kern="1200">
                          <a:solidFill>
                            <a:schemeClr val="accent5"/>
                          </a:solidFill>
                          <a:effectLst/>
                          <a:latin typeface="Open Sans Light" panose="020B0306030504020204" pitchFamily="34" charset="0"/>
                          <a:ea typeface="Open Sans Light" panose="020B0306030504020204" pitchFamily="34" charset="0"/>
                          <a:cs typeface="Open Sans Light" panose="020B0306030504020204" pitchFamily="34" charset="0"/>
                        </a:rPr>
                        <a:t>N/A</a:t>
                      </a:r>
                    </a:p>
                  </a:txBody>
                  <a:tcPr marL="182880" marR="182880" marT="91440" marB="91440" anchor="ct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285750" indent="-285750" algn="l">
                        <a:spcAft>
                          <a:spcPts val="1200"/>
                        </a:spcAft>
                        <a:buFont typeface="Arial" panose="020B0604020202020204" pitchFamily="34" charset="0"/>
                        <a:buChar char="•"/>
                      </a:pPr>
                      <a:r>
                        <a:rPr lang="en-US" sz="1200" b="0" i="0" kern="1200">
                          <a:solidFill>
                            <a:schemeClr val="accent5"/>
                          </a:solidFill>
                          <a:effectLst/>
                          <a:latin typeface="Open Sans Light" panose="020B0306030504020204" pitchFamily="34" charset="0"/>
                          <a:ea typeface="Open Sans Light" panose="020B0306030504020204" pitchFamily="34" charset="0"/>
                          <a:cs typeface="Open Sans Light" panose="020B0306030504020204" pitchFamily="34" charset="0"/>
                        </a:rPr>
                        <a:t>Conditional (#3 and #4)</a:t>
                      </a:r>
                    </a:p>
                  </a:txBody>
                  <a:tcPr marL="182880" marR="182880" marT="91440" marB="91440" anchor="ctr">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401419142"/>
                  </a:ext>
                </a:extLst>
              </a:tr>
              <a:tr h="84316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i="0" kern="120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2</a:t>
                      </a:r>
                    </a:p>
                  </a:txBody>
                  <a:tcPr marL="182880" marR="18288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i="0" kern="120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Cheatham, Davidson, Fayette, Knox, Loudon, Maury, Robertson, Rutherford, Sumner, Tipton, Williamson, or Wilson</a:t>
                      </a:r>
                    </a:p>
                  </a:txBody>
                  <a:tcPr marL="182880" marR="18288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US" sz="1200" b="0" i="0" kern="1200">
                          <a:solidFill>
                            <a:schemeClr val="accent5"/>
                          </a:solidFill>
                          <a:effectLst/>
                          <a:latin typeface="Open Sans Light"/>
                          <a:ea typeface="Open Sans Light"/>
                          <a:cs typeface="Open Sans Light"/>
                        </a:rPr>
                        <a:t>Conditional</a:t>
                      </a:r>
                    </a:p>
                  </a:txBody>
                  <a:tcPr marL="182880" marR="182880" marT="91440" marB="9144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200" b="0" i="0" kern="1200">
                          <a:solidFill>
                            <a:schemeClr val="accent5"/>
                          </a:solidFill>
                          <a:effectLst/>
                          <a:latin typeface="Open Sans Light" panose="020B0306030504020204" pitchFamily="34" charset="0"/>
                          <a:ea typeface="Open Sans Light" panose="020B0306030504020204" pitchFamily="34" charset="0"/>
                          <a:cs typeface="Open Sans Light" panose="020B0306030504020204" pitchFamily="34" charset="0"/>
                        </a:rPr>
                        <a:t>The project must serve one of the following target population as mentioned in the previous slide</a:t>
                      </a:r>
                    </a:p>
                  </a:txBody>
                  <a:tcPr marL="182880" marR="182880" marT="91440" marB="9144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200" b="0" i="0" kern="1200">
                          <a:solidFill>
                            <a:schemeClr val="accent5"/>
                          </a:solidFill>
                          <a:effectLst/>
                          <a:latin typeface="Open Sans Light" panose="020B0306030504020204" pitchFamily="34" charset="0"/>
                          <a:ea typeface="Open Sans Light" panose="020B0306030504020204" pitchFamily="34" charset="0"/>
                          <a:cs typeface="Open Sans Light" panose="020B0306030504020204" pitchFamily="34" charset="0"/>
                        </a:rPr>
                        <a:t>N/A</a:t>
                      </a:r>
                    </a:p>
                  </a:txBody>
                  <a:tcPr marL="182880" marR="182880"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68881360"/>
                  </a:ext>
                </a:extLst>
              </a:tr>
              <a:tr h="829834">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i="0" kern="1200" noProof="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3</a:t>
                      </a:r>
                    </a:p>
                  </a:txBody>
                  <a:tcPr marL="182880" marR="18288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i="0" kern="1200" noProof="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Benton, Campbell, Carroll, Carter, Claiborne, Decatur, Fentress, Greene, Grundy, Hawkins, Haywood, Houston, Jackson, Johnson, Lauderdale, Lewis, Macon, McNairy, Meigs, Morgan, Pickett, Rhea, Sequatchie, Unicoi, Van Buren, Warren, Wayne Bledsoe, Clay, Cocke, Hancock, Hardeman, Perry, Scott, Lake</a:t>
                      </a:r>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1200" b="1" i="0" kern="1200" noProof="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endParaRPr>
                    </a:p>
                  </a:txBody>
                  <a:tcPr marL="182880" marR="18288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285750" indent="-285750" algn="l" defTabSz="914400" rtl="0" eaLnBrk="1" latinLnBrk="0" hangingPunct="1">
                        <a:buFont typeface="Arial" panose="020B0604020202020204" pitchFamily="34" charset="0"/>
                        <a:buChar char="•"/>
                      </a:pPr>
                      <a:r>
                        <a:rPr lang="en-US" sz="1200" b="0" i="0" kern="1200">
                          <a:solidFill>
                            <a:schemeClr val="accent5"/>
                          </a:solidFill>
                          <a:effectLst/>
                          <a:latin typeface="Open Sans Light"/>
                          <a:ea typeface="Open Sans Light"/>
                          <a:cs typeface="Open Sans Light"/>
                        </a:rPr>
                        <a:t>Automatic</a:t>
                      </a:r>
                    </a:p>
                    <a:p>
                      <a:pPr marL="285750" indent="-285750" algn="l" defTabSz="914400" rtl="0" eaLnBrk="1" latinLnBrk="0" hangingPunct="1">
                        <a:buFont typeface="Arial" panose="020B0604020202020204" pitchFamily="34" charset="0"/>
                        <a:buChar char="•"/>
                      </a:pPr>
                      <a:r>
                        <a:rPr lang="en-US" sz="1200" b="0" i="0" kern="1200">
                          <a:solidFill>
                            <a:schemeClr val="accent5"/>
                          </a:solidFill>
                          <a:effectLst/>
                          <a:latin typeface="Open Sans Light"/>
                          <a:ea typeface="Open Sans Light"/>
                          <a:cs typeface="Open Sans Light"/>
                        </a:rPr>
                        <a:t>Non-conditional</a:t>
                      </a:r>
                    </a:p>
                    <a:p>
                      <a:pPr marL="285750" indent="-285750" algn="l" defTabSz="914400" rtl="0" eaLnBrk="1" latinLnBrk="0" hangingPunct="1">
                        <a:buFont typeface="Arial" panose="020B0604020202020204" pitchFamily="34" charset="0"/>
                        <a:buChar char="•"/>
                      </a:pPr>
                      <a:r>
                        <a:rPr lang="en-US" sz="1200" b="0" i="0" kern="1200">
                          <a:solidFill>
                            <a:schemeClr val="accent5"/>
                          </a:solidFill>
                          <a:effectLst/>
                          <a:latin typeface="Open Sans Light"/>
                          <a:ea typeface="Open Sans Light"/>
                          <a:cs typeface="Open Sans Light"/>
                        </a:rPr>
                        <a:t>Priority </a:t>
                      </a:r>
                    </a:p>
                  </a:txBody>
                  <a:tcPr marL="182880" marR="182880" marT="91440" marB="9144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171450" indent="-171450" algn="l" defTabSz="914400" rtl="0" eaLnBrk="1" latinLnBrk="0" hangingPunct="1">
                        <a:buFont typeface="Arial" panose="020B0604020202020204" pitchFamily="34" charset="0"/>
                        <a:buChar char="•"/>
                      </a:pPr>
                      <a:r>
                        <a:rPr lang="en-US" sz="1200" b="0" i="0" kern="1200">
                          <a:solidFill>
                            <a:schemeClr val="accent5"/>
                          </a:solidFill>
                          <a:effectLst/>
                          <a:latin typeface="Open Sans Light"/>
                          <a:ea typeface="Open Sans Light"/>
                          <a:cs typeface="Open Sans Light"/>
                        </a:rPr>
                        <a:t>N/A</a:t>
                      </a:r>
                    </a:p>
                  </a:txBody>
                  <a:tcPr marL="182880" marR="182880" marT="91440" marB="91440"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marL="171450" indent="-171450" algn="l" defTabSz="914400" rtl="0" eaLnBrk="1" latinLnBrk="0" hangingPunct="1">
                        <a:buFont typeface="Arial" panose="020B0604020202020204" pitchFamily="34" charset="0"/>
                        <a:buChar char="•"/>
                      </a:pPr>
                      <a:r>
                        <a:rPr lang="en-US" sz="1200" b="0" i="0" kern="1200">
                          <a:solidFill>
                            <a:schemeClr val="accent5"/>
                          </a:solidFill>
                          <a:effectLst/>
                          <a:latin typeface="Open Sans Light"/>
                          <a:ea typeface="Open Sans Light"/>
                          <a:cs typeface="Open Sans Light"/>
                        </a:rPr>
                        <a:t>5 additional points*</a:t>
                      </a:r>
                    </a:p>
                  </a:txBody>
                  <a:tcPr marL="182880" marR="182880"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254073824"/>
                  </a:ext>
                </a:extLst>
              </a:tr>
              <a:tr h="66534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i="0" kern="1200" noProof="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4</a:t>
                      </a:r>
                    </a:p>
                  </a:txBody>
                  <a:tcPr marL="182880" marR="182880" anchor="ct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i="0" kern="1200" noProof="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Qualified Census Tract (QCT) </a:t>
                      </a:r>
                    </a:p>
                  </a:txBody>
                  <a:tcPr marL="182880" marR="182880" anchor="ct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a:txBody>
                    <a:bodyPr/>
                    <a:lstStyle/>
                    <a:p>
                      <a:pPr marL="285750" indent="-285750" algn="l" defTabSz="914400" rtl="0" eaLnBrk="1" latinLnBrk="0" hangingPunct="1">
                        <a:buFont typeface="Arial" panose="020B0604020202020204" pitchFamily="34" charset="0"/>
                        <a:buChar char="•"/>
                      </a:pPr>
                      <a:r>
                        <a:rPr lang="en-US" sz="1200" b="0" i="0" kern="1200">
                          <a:solidFill>
                            <a:schemeClr val="accent5"/>
                          </a:solidFill>
                          <a:effectLst/>
                          <a:latin typeface="Open Sans Light"/>
                          <a:ea typeface="Open Sans Light"/>
                          <a:cs typeface="Open Sans Light"/>
                        </a:rPr>
                        <a:t>Automatic</a:t>
                      </a:r>
                    </a:p>
                    <a:p>
                      <a:pPr marL="285750" indent="-285750" algn="l" defTabSz="914400" rtl="0" eaLnBrk="1" latinLnBrk="0" hangingPunct="1">
                        <a:buFont typeface="Arial" panose="020B0604020202020204" pitchFamily="34" charset="0"/>
                        <a:buChar char="•"/>
                      </a:pPr>
                      <a:r>
                        <a:rPr lang="en-US" sz="1200" b="0" i="0" kern="1200">
                          <a:solidFill>
                            <a:schemeClr val="accent5"/>
                          </a:solidFill>
                          <a:effectLst/>
                          <a:latin typeface="Open Sans Light"/>
                          <a:ea typeface="Open Sans Light"/>
                          <a:cs typeface="Open Sans Light"/>
                        </a:rPr>
                        <a:t>Non-conditional</a:t>
                      </a:r>
                    </a:p>
                    <a:p>
                      <a:pPr marL="285750" indent="-285750" algn="l" defTabSz="914400" rtl="0" eaLnBrk="1" latinLnBrk="0" hangingPunct="1">
                        <a:buFont typeface="Arial" panose="020B0604020202020204" pitchFamily="34" charset="0"/>
                        <a:buChar char="•"/>
                      </a:pPr>
                      <a:r>
                        <a:rPr lang="en-US" sz="1200" b="0" i="0" kern="1200">
                          <a:solidFill>
                            <a:schemeClr val="accent5"/>
                          </a:solidFill>
                          <a:effectLst/>
                          <a:latin typeface="Open Sans Light"/>
                          <a:ea typeface="Open Sans Light"/>
                          <a:cs typeface="Open Sans Light"/>
                        </a:rPr>
                        <a:t>Priority </a:t>
                      </a:r>
                    </a:p>
                  </a:txBody>
                  <a:tcPr marL="182880" marR="182880" marT="91440" marB="91440" anchor="ct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accent5"/>
                          </a:solidFill>
                          <a:effectLst/>
                          <a:latin typeface="Open Sans Light"/>
                          <a:ea typeface="Open Sans Light"/>
                          <a:cs typeface="Open Sans Light"/>
                        </a:rPr>
                        <a:t>N/A</a:t>
                      </a:r>
                    </a:p>
                  </a:txBody>
                  <a:tcPr marL="182880" marR="182880" marT="91440" marB="91440" anchor="ct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171450" indent="-171450" algn="l" defTabSz="914400" rtl="0" eaLnBrk="1" latinLnBrk="0" hangingPunct="1">
                        <a:buFont typeface="Arial" panose="020B0604020202020204" pitchFamily="34" charset="0"/>
                        <a:buChar char="•"/>
                      </a:pPr>
                      <a:r>
                        <a:rPr lang="en-US" sz="1200" b="0" i="0" kern="1200">
                          <a:solidFill>
                            <a:schemeClr val="accent5"/>
                          </a:solidFill>
                          <a:effectLst/>
                          <a:latin typeface="Open Sans Light"/>
                          <a:ea typeface="Open Sans Light"/>
                          <a:cs typeface="Open Sans Light"/>
                        </a:rPr>
                        <a:t>5 additional points*</a:t>
                      </a:r>
                    </a:p>
                  </a:txBody>
                  <a:tcPr marL="182880" marR="182880" marT="91440" marB="91440" anchor="ctr">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301506819"/>
                  </a:ext>
                </a:extLst>
              </a:tr>
            </a:tbl>
          </a:graphicData>
        </a:graphic>
      </p:graphicFrame>
      <p:sp>
        <p:nvSpPr>
          <p:cNvPr id="15" name="Title 1">
            <a:extLst>
              <a:ext uri="{FF2B5EF4-FFF2-40B4-BE49-F238E27FC236}">
                <a16:creationId xmlns:a16="http://schemas.microsoft.com/office/drawing/2014/main" id="{5CC9501C-A454-6822-8EFE-9A376C5EC241}"/>
              </a:ext>
            </a:extLst>
          </p:cNvPr>
          <p:cNvSpPr txBox="1">
            <a:spLocks/>
          </p:cNvSpPr>
          <p:nvPr/>
        </p:nvSpPr>
        <p:spPr>
          <a:xfrm>
            <a:off x="381002" y="558225"/>
            <a:ext cx="11446434" cy="584775"/>
          </a:xfrm>
          <a:prstGeom prst="rect">
            <a:avLst/>
          </a:prstGeom>
        </p:spPr>
        <p:txBody>
          <a:bodyPr vert="horz" lIns="91440" tIns="45720" rIns="91440" bIns="45720" rtlCol="0" anchor="b">
            <a:spAutoFit/>
          </a:bodyPr>
          <a:lstStyle>
            <a:lvl1pPr algn="l" defTabSz="914400" rtl="0" eaLnBrk="1" latinLnBrk="0" hangingPunct="1">
              <a:spcBef>
                <a:spcPct val="0"/>
              </a:spcBef>
              <a:buNone/>
              <a:defRPr sz="3200" b="1" i="0" kern="120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Summary</a:t>
            </a:r>
          </a:p>
        </p:txBody>
      </p:sp>
      <p:sp>
        <p:nvSpPr>
          <p:cNvPr id="16" name="Text Placeholder 2">
            <a:extLst>
              <a:ext uri="{FF2B5EF4-FFF2-40B4-BE49-F238E27FC236}">
                <a16:creationId xmlns:a16="http://schemas.microsoft.com/office/drawing/2014/main" id="{4149A4F6-D1C2-778A-C9FF-574E69D45CF2}"/>
              </a:ext>
            </a:extLst>
          </p:cNvPr>
          <p:cNvSpPr txBox="1">
            <a:spLocks/>
          </p:cNvSpPr>
          <p:nvPr/>
        </p:nvSpPr>
        <p:spPr>
          <a:xfrm>
            <a:off x="381002" y="307268"/>
            <a:ext cx="11446436" cy="242887"/>
          </a:xfrm>
          <a:prstGeom prst="rect">
            <a:avLst/>
          </a:prstGeom>
        </p:spPr>
        <p:txBody>
          <a:bodyPr vert="horz" lIns="91440" tIns="45720" rIns="91440" bIns="45720" rtlCol="0" anchor="t">
            <a:spAutoFit/>
          </a:bodyPr>
          <a:lstStyle>
            <a:lvl1pPr marL="0" indent="0" algn="l" defTabSz="914400" rtl="0" eaLnBrk="1" latinLnBrk="0" hangingPunct="1">
              <a:lnSpc>
                <a:spcPct val="80000"/>
              </a:lnSpc>
              <a:spcBef>
                <a:spcPct val="20000"/>
              </a:spcBef>
              <a:spcAft>
                <a:spcPts val="0"/>
              </a:spcAft>
              <a:buClr>
                <a:schemeClr val="bg2"/>
              </a:buClr>
              <a:buFont typeface="Arial" panose="020B0604020202020204" pitchFamily="34" charset="0"/>
              <a:buNone/>
              <a:defRPr sz="1200" b="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ct val="20000"/>
              </a:spcBef>
              <a:spcAft>
                <a:spcPts val="0"/>
              </a:spcAft>
              <a:buClr>
                <a:srgbClr val="FF0F00"/>
              </a:buClr>
              <a:buSzTx/>
              <a:buFont typeface="Arial" panose="020B0604020202020204" pitchFamily="34" charset="0"/>
              <a:buNone/>
              <a:tabLst/>
              <a:defRPr/>
            </a:pPr>
            <a:r>
              <a:rPr kumimoji="0" lang="en-US" sz="12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Eligibility Requirements</a:t>
            </a:r>
          </a:p>
        </p:txBody>
      </p:sp>
      <p:sp>
        <p:nvSpPr>
          <p:cNvPr id="4" name="TextBox 3">
            <a:extLst>
              <a:ext uri="{FF2B5EF4-FFF2-40B4-BE49-F238E27FC236}">
                <a16:creationId xmlns:a16="http://schemas.microsoft.com/office/drawing/2014/main" id="{AA0B7284-DA96-2BA1-2FE4-A2581528E4A8}"/>
              </a:ext>
            </a:extLst>
          </p:cNvPr>
          <p:cNvSpPr txBox="1"/>
          <p:nvPr/>
        </p:nvSpPr>
        <p:spPr>
          <a:xfrm>
            <a:off x="284480" y="1238955"/>
            <a:ext cx="1167384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All counties can apply for the grant, but some must meet specific conditions to receive the grant or bonus points.</a:t>
            </a:r>
          </a:p>
        </p:txBody>
      </p:sp>
      <p:sp>
        <p:nvSpPr>
          <p:cNvPr id="6" name="TextBox 5">
            <a:extLst>
              <a:ext uri="{FF2B5EF4-FFF2-40B4-BE49-F238E27FC236}">
                <a16:creationId xmlns:a16="http://schemas.microsoft.com/office/drawing/2014/main" id="{A0382115-93B4-8724-487C-DE9B5BB6DC32}"/>
              </a:ext>
            </a:extLst>
          </p:cNvPr>
          <p:cNvSpPr txBox="1"/>
          <p:nvPr/>
        </p:nvSpPr>
        <p:spPr>
          <a:xfrm>
            <a:off x="802640" y="6351026"/>
            <a:ext cx="10877024"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Note* Applicants may earn up to 5 points for projects in an At Risk/Distressed County or QTC, but not for both categories simultaneously.</a:t>
            </a:r>
          </a:p>
        </p:txBody>
      </p:sp>
    </p:spTree>
    <p:extLst>
      <p:ext uri="{BB962C8B-B14F-4D97-AF65-F5344CB8AC3E}">
        <p14:creationId xmlns:p14="http://schemas.microsoft.com/office/powerpoint/2010/main" val="3289481512"/>
      </p:ext>
    </p:extLst>
  </p:cSld>
  <p:clrMapOvr>
    <a:masterClrMapping/>
  </p:clrMapOvr>
  <p:extLst>
    <p:ext uri="{6950BFC3-D8DA-4A85-94F7-54DA5524770B}">
      <p188:commentRel xmlns:p188="http://schemas.microsoft.com/office/powerpoint/2018/8/main" r:id="rId2"/>
    </p:ext>
  </p:extLst>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4A9B065-63AB-BF94-D3B2-81078FCCED75}"/>
              </a:ext>
            </a:extLst>
          </p:cNvPr>
          <p:cNvSpPr txBox="1"/>
          <p:nvPr/>
        </p:nvSpPr>
        <p:spPr>
          <a:xfrm>
            <a:off x="7004957" y="7821386"/>
            <a:ext cx="184731" cy="369332"/>
          </a:xfrm>
          <a:prstGeom prst="rect">
            <a:avLst/>
          </a:prstGeom>
          <a:noFill/>
        </p:spPr>
        <p:txBody>
          <a:bodyPr wrap="none" rtlCol="0">
            <a:spAutoFit/>
          </a:bodyPr>
          <a:lstStyle/>
          <a:p>
            <a:endParaRPr lang="en-US"/>
          </a:p>
        </p:txBody>
      </p:sp>
      <p:sp>
        <p:nvSpPr>
          <p:cNvPr id="11" name="Title 1">
            <a:extLst>
              <a:ext uri="{FF2B5EF4-FFF2-40B4-BE49-F238E27FC236}">
                <a16:creationId xmlns:a16="http://schemas.microsoft.com/office/drawing/2014/main" id="{DD9B6E81-49EC-AF39-1A54-D9239A2162B6}"/>
              </a:ext>
            </a:extLst>
          </p:cNvPr>
          <p:cNvSpPr txBox="1">
            <a:spLocks/>
          </p:cNvSpPr>
          <p:nvPr/>
        </p:nvSpPr>
        <p:spPr>
          <a:xfrm>
            <a:off x="381002" y="558225"/>
            <a:ext cx="11446434" cy="584775"/>
          </a:xfrm>
          <a:prstGeom prst="rect">
            <a:avLst/>
          </a:prstGeom>
        </p:spPr>
        <p:txBody>
          <a:bodyPr vert="horz" lIns="91440" tIns="45720" rIns="91440" bIns="45720" rtlCol="0" anchor="b">
            <a:spAutoFit/>
          </a:bodyPr>
          <a:lstStyle>
            <a:lvl1pPr algn="l" defTabSz="914400" rtl="0" eaLnBrk="1" latinLnBrk="0" hangingPunct="1">
              <a:spcBef>
                <a:spcPct val="0"/>
              </a:spcBef>
              <a:buNone/>
              <a:defRPr sz="3200" b="1" i="0" kern="120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marL="0" indent="0">
              <a:buNone/>
            </a:pPr>
            <a:r>
              <a:rPr lang="en-US"/>
              <a:t>Eligible Communities</a:t>
            </a:r>
          </a:p>
        </p:txBody>
      </p:sp>
      <p:sp>
        <p:nvSpPr>
          <p:cNvPr id="2" name="Text Placeholder 4">
            <a:extLst>
              <a:ext uri="{FF2B5EF4-FFF2-40B4-BE49-F238E27FC236}">
                <a16:creationId xmlns:a16="http://schemas.microsoft.com/office/drawing/2014/main" id="{5B73B6C3-3778-0AED-EDDB-AF8AA70FCB16}"/>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graphicFrame>
        <p:nvGraphicFramePr>
          <p:cNvPr id="5" name="Content Placeholder 4">
            <a:extLst>
              <a:ext uri="{FF2B5EF4-FFF2-40B4-BE49-F238E27FC236}">
                <a16:creationId xmlns:a16="http://schemas.microsoft.com/office/drawing/2014/main" id="{001067B7-3428-4B1C-F96F-7946A0A98FDC}"/>
              </a:ext>
            </a:extLst>
          </p:cNvPr>
          <p:cNvGraphicFramePr>
            <a:graphicFrameLocks noGrp="1"/>
          </p:cNvGraphicFramePr>
          <p:nvPr>
            <p:ph sz="quarter" idx="18"/>
            <p:extLst>
              <p:ext uri="{D42A27DB-BD31-4B8C-83A1-F6EECF244321}">
                <p14:modId xmlns:p14="http://schemas.microsoft.com/office/powerpoint/2010/main" val="2390118006"/>
              </p:ext>
            </p:extLst>
          </p:nvPr>
        </p:nvGraphicFramePr>
        <p:xfrm>
          <a:off x="381002" y="1240781"/>
          <a:ext cx="11446434" cy="4693920"/>
        </p:xfrm>
        <a:graphic>
          <a:graphicData uri="http://schemas.openxmlformats.org/drawingml/2006/table">
            <a:tbl>
              <a:tblPr firstRow="1">
                <a:tableStyleId>{9DCAF9ED-07DC-4A11-8D7F-57B35C25682E}</a:tableStyleId>
              </a:tblPr>
              <a:tblGrid>
                <a:gridCol w="8694861">
                  <a:extLst>
                    <a:ext uri="{9D8B030D-6E8A-4147-A177-3AD203B41FA5}">
                      <a16:colId xmlns:a16="http://schemas.microsoft.com/office/drawing/2014/main" val="2890813476"/>
                    </a:ext>
                  </a:extLst>
                </a:gridCol>
                <a:gridCol w="2751573">
                  <a:extLst>
                    <a:ext uri="{9D8B030D-6E8A-4147-A177-3AD203B41FA5}">
                      <a16:colId xmlns:a16="http://schemas.microsoft.com/office/drawing/2014/main" val="2817965982"/>
                    </a:ext>
                  </a:extLst>
                </a:gridCol>
              </a:tblGrid>
              <a:tr h="617651">
                <a:tc>
                  <a:txBody>
                    <a:bodyPr/>
                    <a:lstStyle/>
                    <a:p>
                      <a:pPr algn="ctr"/>
                      <a:r>
                        <a:rPr lang="en-US" sz="1400" b="1" i="0">
                          <a:solidFill>
                            <a:schemeClr val="tx2"/>
                          </a:solidFill>
                          <a:latin typeface="Open Sans Semibold"/>
                          <a:ea typeface="Open Sans Semibold"/>
                          <a:cs typeface="Open Sans Semibold"/>
                        </a:rPr>
                        <a:t>Automatically Eligible TN Counties</a:t>
                      </a:r>
                    </a:p>
                    <a:p>
                      <a:pPr algn="ctr"/>
                      <a:r>
                        <a:rPr lang="en-US" sz="1200" b="0" i="0">
                          <a:solidFill>
                            <a:schemeClr val="tx2"/>
                          </a:solidFill>
                          <a:latin typeface="Open Sans Light"/>
                          <a:ea typeface="Open Sans Light"/>
                          <a:cs typeface="Open Sans Light"/>
                        </a:rPr>
                        <a:t>(AMIs </a:t>
                      </a:r>
                      <a:r>
                        <a:rPr lang="en-US" sz="1200" b="1" i="0">
                          <a:solidFill>
                            <a:schemeClr val="tx2"/>
                          </a:solidFill>
                          <a:latin typeface="Open Sans Light"/>
                          <a:ea typeface="Open Sans Light"/>
                          <a:cs typeface="Open Sans Light"/>
                        </a:rPr>
                        <a:t>at or below </a:t>
                      </a:r>
                      <a:r>
                        <a:rPr lang="en-US" sz="1200" b="0" i="0">
                          <a:solidFill>
                            <a:schemeClr val="tx2"/>
                          </a:solidFill>
                          <a:latin typeface="Open Sans Light"/>
                          <a:ea typeface="Open Sans Light"/>
                          <a:cs typeface="Open Sans Light"/>
                        </a:rPr>
                        <a:t>$65,880)</a:t>
                      </a:r>
                    </a:p>
                  </a:txBody>
                  <a:tcPr marL="92676" marR="92676" marT="91440" anchor="ctr">
                    <a:lnL w="3175" cap="flat" cmpd="sng" algn="ctr">
                      <a:solidFill>
                        <a:schemeClr val="bg1">
                          <a:lumMod val="7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ctr"/>
                      <a:r>
                        <a:rPr lang="en-US" sz="1400" b="1" i="0" cap="none" baseline="0">
                          <a:solidFill>
                            <a:schemeClr val="tx2"/>
                          </a:solidFill>
                          <a:latin typeface="Open Sans Semibold"/>
                          <a:ea typeface="Open Sans Semibold"/>
                          <a:cs typeface="Open Sans Semibold"/>
                        </a:rPr>
                        <a:t>TN Counties Serving </a:t>
                      </a:r>
                      <a:endParaRPr lang="en-US"/>
                    </a:p>
                    <a:p>
                      <a:pPr lvl="0" algn="ctr">
                        <a:buNone/>
                      </a:pPr>
                      <a:r>
                        <a:rPr lang="en-US" sz="1400" b="1" i="0" cap="none" baseline="0">
                          <a:solidFill>
                            <a:schemeClr val="tx2"/>
                          </a:solidFill>
                          <a:latin typeface="Open Sans Semibold"/>
                          <a:ea typeface="Open Sans Semibold"/>
                          <a:cs typeface="Open Sans Semibold"/>
                        </a:rPr>
                        <a:t>Eligible Target Populations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a:solidFill>
                            <a:schemeClr val="tx2"/>
                          </a:solidFill>
                          <a:latin typeface="Open Sans Light"/>
                          <a:ea typeface="Open Sans Light"/>
                          <a:cs typeface="Open Sans Light"/>
                        </a:rPr>
                        <a:t>(AMIs </a:t>
                      </a:r>
                      <a:r>
                        <a:rPr lang="en-US" sz="1200" b="1" i="0">
                          <a:solidFill>
                            <a:schemeClr val="tx2"/>
                          </a:solidFill>
                          <a:latin typeface="Open Sans Light"/>
                          <a:ea typeface="Open Sans Light"/>
                          <a:cs typeface="Open Sans Light"/>
                        </a:rPr>
                        <a:t>above</a:t>
                      </a:r>
                      <a:r>
                        <a:rPr lang="en-US" sz="1200" b="0" i="0">
                          <a:solidFill>
                            <a:schemeClr val="tx2"/>
                          </a:solidFill>
                          <a:latin typeface="Open Sans Light"/>
                          <a:ea typeface="Open Sans Light"/>
                          <a:cs typeface="Open Sans Light"/>
                        </a:rPr>
                        <a:t> $65,880)</a:t>
                      </a:r>
                    </a:p>
                  </a:txBody>
                  <a:tcPr marL="92676" marR="92676" marT="9144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116586151"/>
                  </a:ext>
                </a:extLst>
              </a:tr>
              <a:tr h="3474720">
                <a:tc>
                  <a:txBody>
                    <a:bodyPr/>
                    <a:lstStyle/>
                    <a:p>
                      <a:pPr algn="l" rtl="0" fontAlgn="base"/>
                      <a:endParaRPr lang="en-US" sz="1600" b="0" i="0" kern="1200">
                        <a:solidFill>
                          <a:schemeClr val="accent5"/>
                        </a:solidFill>
                        <a:effectLst/>
                        <a:latin typeface="Open Sans Light"/>
                        <a:ea typeface="Open Sans Light"/>
                        <a:cs typeface="Open Sans Light"/>
                      </a:endParaRPr>
                    </a:p>
                  </a:txBody>
                  <a:tcPr marT="182880" marB="182880" anchor="ctr">
                    <a:lnL w="3175" cap="flat" cmpd="sng" algn="ctr">
                      <a:solidFill>
                        <a:schemeClr val="bg1">
                          <a:lumMod val="7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lvl="0" indent="0">
                        <a:spcBef>
                          <a:spcPts val="600"/>
                        </a:spcBef>
                        <a:buFont typeface="Arial" panose="020B0604020202020204" pitchFamily="34" charset="0"/>
                        <a:buNone/>
                      </a:pPr>
                      <a:endParaRPr lang="en-US" sz="1000" kern="1200">
                        <a:solidFill>
                          <a:schemeClr val="accent5"/>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395506669"/>
                  </a:ext>
                </a:extLst>
              </a:tr>
              <a:tr h="457200">
                <a:tc gridSpan="2">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000" b="1">
                          <a:solidFill>
                            <a:schemeClr val="accent5"/>
                          </a:solidFill>
                          <a:effectLst/>
                          <a:latin typeface="Open Sans"/>
                          <a:ea typeface="Open Sans"/>
                          <a:cs typeface="Open Sans"/>
                        </a:rPr>
                        <a:t>Note: </a:t>
                      </a:r>
                      <a:r>
                        <a:rPr lang="en-US" sz="1000">
                          <a:solidFill>
                            <a:schemeClr val="accent5"/>
                          </a:solidFill>
                          <a:latin typeface="Open Sans Light"/>
                          <a:ea typeface="Open Sans Light"/>
                          <a:cs typeface="Open Sans Light"/>
                        </a:rPr>
                        <a:t>The Area Median Incomes reflected above for each county are b</a:t>
                      </a:r>
                      <a:r>
                        <a:rPr lang="en-US" sz="1000">
                          <a:solidFill>
                            <a:schemeClr val="accent5"/>
                          </a:solidFill>
                          <a:effectLst/>
                          <a:latin typeface="Open Sans Light"/>
                          <a:ea typeface="Open Sans Light"/>
                          <a:cs typeface="Open Sans Light"/>
                        </a:rPr>
                        <a:t>ased on the </a:t>
                      </a:r>
                      <a:r>
                        <a:rPr lang="en-US" sz="1000">
                          <a:solidFill>
                            <a:schemeClr val="accent5"/>
                          </a:solidFill>
                          <a:effectLst/>
                          <a:latin typeface="Open Sans Light"/>
                          <a:ea typeface="Open Sans Light"/>
                          <a:cs typeface="Open Sans Light"/>
                          <a:hlinkClick r:id="rId3">
                            <a:extLst>
                              <a:ext uri="{A12FA001-AC4F-418D-AE19-62706E023703}">
                                <ahyp:hlinkClr xmlns:ahyp="http://schemas.microsoft.com/office/drawing/2018/hyperlinkcolor" val="tx"/>
                              </a:ext>
                            </a:extLst>
                          </a:hlinkClick>
                        </a:rPr>
                        <a:t>2022 TN County Profiles</a:t>
                      </a:r>
                      <a:r>
                        <a:rPr lang="en-US" sz="1000">
                          <a:solidFill>
                            <a:schemeClr val="accent5"/>
                          </a:solidFill>
                          <a:effectLst/>
                          <a:latin typeface="Open Sans Light"/>
                          <a:ea typeface="Open Sans Light"/>
                          <a:cs typeface="Open Sans Light"/>
                        </a:rPr>
                        <a:t> (household size unknown).</a:t>
                      </a:r>
                      <a:endParaRPr lang="en-US" sz="1000" kern="100">
                        <a:solidFill>
                          <a:schemeClr val="accent5"/>
                        </a:solidFill>
                        <a:effectLst/>
                        <a:latin typeface="Open Sans Light"/>
                        <a:ea typeface="Open Sans Light"/>
                        <a:cs typeface="Open Sans Light"/>
                      </a:endParaRPr>
                    </a:p>
                    <a:p>
                      <a:pPr lvl="0">
                        <a:spcAft>
                          <a:spcPts val="600"/>
                        </a:spcAft>
                        <a:buNone/>
                      </a:pPr>
                      <a:r>
                        <a:rPr lang="en-US" sz="1000" b="1" i="0" kern="1200">
                          <a:solidFill>
                            <a:schemeClr val="tx2"/>
                          </a:solidFill>
                          <a:effectLst/>
                          <a:latin typeface="Open Sans Light"/>
                          <a:ea typeface="Open Sans Light"/>
                          <a:cs typeface="Open Sans Light"/>
                        </a:rPr>
                        <a:t>*</a:t>
                      </a:r>
                      <a:r>
                        <a:rPr lang="en-US" sz="1000" b="1" i="0" kern="1200">
                          <a:solidFill>
                            <a:schemeClr val="tx2"/>
                          </a:solidFill>
                          <a:effectLst/>
                          <a:latin typeface="Open Sans"/>
                          <a:ea typeface="Open Sans"/>
                          <a:cs typeface="Open Sans"/>
                        </a:rPr>
                        <a:t>Priority Communities: </a:t>
                      </a:r>
                      <a:r>
                        <a:rPr lang="en-US" sz="1000" b="0" i="0" kern="1200">
                          <a:solidFill>
                            <a:schemeClr val="accent5"/>
                          </a:solidFill>
                          <a:effectLst/>
                          <a:latin typeface="Open Sans Light"/>
                          <a:ea typeface="Open Sans Light"/>
                          <a:cs typeface="Open Sans Light"/>
                        </a:rPr>
                        <a:t>These 35 counties are designated </a:t>
                      </a:r>
                      <a:r>
                        <a:rPr lang="en-US" sz="1000" b="0" i="0" kern="1200">
                          <a:solidFill>
                            <a:schemeClr val="accent5"/>
                          </a:solidFill>
                          <a:effectLst/>
                          <a:latin typeface="Open Sans Light"/>
                          <a:ea typeface="Open Sans Light"/>
                          <a:cs typeface="Open Sans Light"/>
                          <a:hlinkClick r:id="rId4"/>
                        </a:rPr>
                        <a:t>“at-risk” or “distressed”</a:t>
                      </a:r>
                      <a:r>
                        <a:rPr lang="en-US" sz="1000" b="0" i="0" kern="1200">
                          <a:solidFill>
                            <a:schemeClr val="accent5"/>
                          </a:solidFill>
                          <a:effectLst/>
                          <a:latin typeface="Open Sans Light"/>
                          <a:ea typeface="Open Sans Light"/>
                          <a:cs typeface="Open Sans Light"/>
                        </a:rPr>
                        <a:t> counties by the Appalachian Regional Commission in FY24 and will receive additional points in their scoring.</a:t>
                      </a:r>
                      <a:endParaRPr lang="en-US" sz="1000" kern="100">
                        <a:solidFill>
                          <a:schemeClr val="accent5"/>
                        </a:solidFill>
                        <a:effectLst/>
                        <a:latin typeface="Open Sans Light" panose="020B0306030504020204" pitchFamily="34" charset="0"/>
                        <a:ea typeface="Open Sans Light" panose="020B0306030504020204" pitchFamily="34" charset="0"/>
                        <a:cs typeface="Open Sans Light" panose="020B0306030504020204" pitchFamily="34" charset="0"/>
                      </a:endParaRPr>
                    </a:p>
                  </a:txBody>
                  <a:tcPr marL="45720" marR="45720">
                    <a:lnL w="3175" cap="flat" cmpd="sng" algn="ctr">
                      <a:solidFill>
                        <a:schemeClr val="bg1">
                          <a:lumMod val="7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hMerge="1">
                  <a:txBody>
                    <a:bodyPr/>
                    <a:lstStyle/>
                    <a:p>
                      <a:pPr marL="0" lvl="0" indent="0">
                        <a:spcBef>
                          <a:spcPts val="600"/>
                        </a:spcBef>
                        <a:buFont typeface="Arial" panose="020B0604020202020204" pitchFamily="34" charset="0"/>
                        <a:buNone/>
                      </a:pPr>
                      <a:endParaRPr lang="en-US" sz="1000" kern="1200">
                        <a:solidFill>
                          <a:schemeClr val="accent5"/>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375263026"/>
                  </a:ext>
                </a:extLst>
              </a:tr>
            </a:tbl>
          </a:graphicData>
        </a:graphic>
      </p:graphicFrame>
      <p:sp>
        <p:nvSpPr>
          <p:cNvPr id="6" name="TextBox 5">
            <a:extLst>
              <a:ext uri="{FF2B5EF4-FFF2-40B4-BE49-F238E27FC236}">
                <a16:creationId xmlns:a16="http://schemas.microsoft.com/office/drawing/2014/main" id="{E3B83CF6-9DDA-743C-2710-2311BEBA8F8F}"/>
              </a:ext>
            </a:extLst>
          </p:cNvPr>
          <p:cNvSpPr txBox="1"/>
          <p:nvPr/>
        </p:nvSpPr>
        <p:spPr>
          <a:xfrm>
            <a:off x="527824" y="2049502"/>
            <a:ext cx="8430322" cy="3383280"/>
          </a:xfrm>
          <a:prstGeom prst="rect">
            <a:avLst/>
          </a:prstGeom>
          <a:noFill/>
        </p:spPr>
        <p:txBody>
          <a:bodyPr wrap="square" numCol="4" spcCol="91440">
            <a:spAutoFit/>
          </a:bodyPr>
          <a:lstStyle/>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Anderson, $53,801</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Bedford, $57,149</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Benton*</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$43,803</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Bledsoe*</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$52,876</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Blount, $65,007</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Bradley, $57,804</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Campbell*</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$45,339</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Cannon, $61,229</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Carroll*</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$50,397</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Carter*</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$43,150</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Chester, $55,727</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Claiborne*</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$43,602</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Clay*</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$40,165</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Cocke*</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$44,218</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Coffee, $58,226</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Crockett, $52,319</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Cumberland, $52,859</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Decatur*</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$48,669</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DeKalb, $53,624</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Dickson, $60,090</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Dyer, $53,619</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Fentress*</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$41,056</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Franklin, $59,316</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Gibson, $49,691</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Giles, $56,200</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Grainger, $49,953</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Greene*</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$50,427</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Grundy*</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$46,206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Hamblen, $49,915</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Hamilton, $63,921</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Hancock*</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$34,308</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Hardeman*</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$45,257</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Hardin, $50,011</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Hawkins*</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$47,543</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Haywood*</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$47,271</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Henderson, $52,656</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Henry, $49,627</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Hickman, $50,411</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Houston*</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$49,761</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Humphreys, $51,513</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Jackson*</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$38,863</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Jefferson, $55,369</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Johnson*</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$41,709</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Lake*</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$45,236</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Lauderdale*</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$46,945</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Lawrence, $51,475</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Lewis*</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$43,831</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Lincoln, $57,843</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Macon*</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$46,912</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Madison, $53,408</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Marion, $54,613</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Marshall, $58,984</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McMinn, $52,397</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McNairy*</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$46,340</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Meigs*</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$55,670, </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Monroe, $50,955</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Montgomery, $60,380</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Moore, $65,200</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Morgan*</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$47,829</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Obion, $47,491</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Overton, $48,906</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Perry*</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$48,526</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Pickett*</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$43,731</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Polk, $49,638</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Putnam, $52,840</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Rhea*</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$52,194</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Roane, $61,116</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Scott*</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$40,709</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Sequatchie*</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$55,151</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Sevier, $60,153</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Shelby, $58,770</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Smith, $50,546</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Stewart, $51,035</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Sullivan, $55,638</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Trousdale, $60,577</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Unicoi*</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$45,793</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Union, $50,701</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Van Buren*</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$51,645</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Warren*</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$49,259</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Washington, $56,325</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Wayne*</a:t>
            </a:r>
            <a:r>
              <a:rPr kumimoji="0" lang="en-US" sz="1000" b="0" i="0" u="none" strike="noStrike" kern="1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$48,720</a:t>
            </a:r>
            <a:endParaRPr kumimoji="0" lang="en-US" sz="1000" b="0"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Weakley, $48,405</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White, $48,064</a:t>
            </a:r>
            <a:endPar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9E482C4E-892B-AEA2-85B9-DEDB82468824}"/>
              </a:ext>
            </a:extLst>
          </p:cNvPr>
          <p:cNvSpPr txBox="1"/>
          <p:nvPr/>
        </p:nvSpPr>
        <p:spPr>
          <a:xfrm>
            <a:off x="9223912" y="2049502"/>
            <a:ext cx="2308302" cy="1938992"/>
          </a:xfrm>
          <a:prstGeom prst="rect">
            <a:avLst/>
          </a:prstGeom>
          <a:noFill/>
        </p:spPr>
        <p:txBody>
          <a:bodyPr wrap="square" numCol="1" spcCol="91440">
            <a:spAutoFit/>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Cheatham, $69,873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Davidson, $71,223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Fayette, $71,734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Knox, $66,183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Loudon, $66,000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Maury, $71,932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Robertson, $70,481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Rutherford, $74,070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Sumner, $75,648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Tipton, $69,548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Williamson, $124,055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Wilson, $88,695</a:t>
            </a:r>
          </a:p>
        </p:txBody>
      </p:sp>
    </p:spTree>
    <p:extLst>
      <p:ext uri="{BB962C8B-B14F-4D97-AF65-F5344CB8AC3E}">
        <p14:creationId xmlns:p14="http://schemas.microsoft.com/office/powerpoint/2010/main" val="41485711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72DB-1770-4B08-8FAD-6EC8F278D491}"/>
              </a:ext>
            </a:extLst>
          </p:cNvPr>
          <p:cNvSpPr>
            <a:spLocks noGrp="1"/>
          </p:cNvSpPr>
          <p:nvPr>
            <p:ph type="title"/>
          </p:nvPr>
        </p:nvSpPr>
        <p:spPr/>
        <p:txBody>
          <a:bodyPr>
            <a:normAutofit/>
          </a:bodyPr>
          <a:lstStyle/>
          <a:p>
            <a:r>
              <a:rPr lang="en-US">
                <a:latin typeface="Open Sans"/>
                <a:ea typeface="Open Sans"/>
                <a:cs typeface="Open Sans"/>
              </a:rPr>
              <a:t>TNECD’s Digital Opportunity Efforts to Date</a:t>
            </a:r>
          </a:p>
        </p:txBody>
      </p:sp>
      <p:sp>
        <p:nvSpPr>
          <p:cNvPr id="58" name="TextBox 57">
            <a:extLst>
              <a:ext uri="{FF2B5EF4-FFF2-40B4-BE49-F238E27FC236}">
                <a16:creationId xmlns:a16="http://schemas.microsoft.com/office/drawing/2014/main" id="{EAFDA871-7D7E-1B70-A349-95190F91B988}"/>
              </a:ext>
            </a:extLst>
          </p:cNvPr>
          <p:cNvSpPr txBox="1"/>
          <p:nvPr/>
        </p:nvSpPr>
        <p:spPr>
          <a:xfrm>
            <a:off x="381002" y="1816220"/>
            <a:ext cx="11602451" cy="238526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2">
                    <a:lumMod val="50000"/>
                  </a:schemeClr>
                </a:solidFill>
                <a:effectLst/>
                <a:uLnTx/>
                <a:uFillTx/>
                <a:latin typeface="Open Sans"/>
                <a:ea typeface="Open Sans"/>
                <a:cs typeface="Open Sans"/>
              </a:rPr>
              <a:t>Looking Ahead</a:t>
            </a:r>
          </a:p>
          <a:p>
            <a:pPr marL="457200" marR="0" lvl="2"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66666"/>
                </a:solidFill>
                <a:effectLst/>
                <a:uLnTx/>
                <a:uFillTx/>
                <a:latin typeface="Open Sans"/>
                <a:ea typeface="Open Sans"/>
                <a:cs typeface="Open Sans"/>
              </a:rPr>
              <a:t>Advancing digital opportunity through initiatives laid out in Digital Opportunity Plan</a:t>
            </a:r>
            <a:endParaRPr lang="en-US" sz="1600" b="0" i="0" u="none" strike="noStrike" kern="1200" cap="none" spc="0" normalizeH="0" baseline="0" noProof="0">
              <a:ln>
                <a:noFill/>
              </a:ln>
              <a:solidFill>
                <a:srgbClr val="666666"/>
              </a:solidFill>
              <a:effectLst/>
              <a:uLnTx/>
              <a:uFillTx/>
              <a:latin typeface="Open Sans"/>
              <a:ea typeface="Open Sans"/>
              <a:cs typeface="Open Sans"/>
            </a:endParaRPr>
          </a:p>
          <a:p>
            <a:pPr marL="457200" lvl="2" indent="-285750">
              <a:spcBef>
                <a:spcPts val="600"/>
              </a:spcBef>
              <a:spcAft>
                <a:spcPts val="600"/>
              </a:spcAft>
              <a:buFont typeface="Arial" panose="020B0604020202020204" pitchFamily="34" charset="0"/>
              <a:buChar char="•"/>
              <a:defRPr/>
            </a:pPr>
            <a:r>
              <a:rPr kumimoji="0" lang="en-US" sz="1600" b="0" i="0" u="none" strike="noStrike" kern="1200" cap="none" spc="0" normalizeH="0" baseline="0" noProof="0">
                <a:ln>
                  <a:noFill/>
                </a:ln>
                <a:solidFill>
                  <a:srgbClr val="666666"/>
                </a:solidFill>
                <a:effectLst/>
                <a:uLnTx/>
                <a:uFillTx/>
                <a:latin typeface="Open Sans"/>
                <a:ea typeface="Open Sans"/>
                <a:cs typeface="Open Sans"/>
              </a:rPr>
              <a:t>Continue grant work through DSEW and CCF 2.0</a:t>
            </a:r>
            <a:r>
              <a:rPr lang="en-US" sz="1600">
                <a:solidFill>
                  <a:srgbClr val="666666"/>
                </a:solidFill>
                <a:latin typeface="Open Sans"/>
                <a:ea typeface="Open Sans"/>
                <a:cs typeface="Open Sans"/>
              </a:rPr>
              <a:t> and 3.0</a:t>
            </a:r>
            <a:endParaRPr lang="en-US" sz="16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lvl="2" indent="-285750">
              <a:spcBef>
                <a:spcPts val="600"/>
              </a:spcBef>
              <a:spcAft>
                <a:spcPts val="600"/>
              </a:spcAft>
              <a:buFont typeface="Arial" panose="020B0604020202020204" pitchFamily="34" charset="0"/>
              <a:buChar char="•"/>
              <a:defRPr/>
            </a:pPr>
            <a:r>
              <a:rPr kumimoji="0" lang="en-US" sz="1600" b="0" i="0" u="none" strike="noStrike" kern="1200" cap="none" spc="0" normalizeH="0" baseline="0" noProof="0">
                <a:ln>
                  <a:noFill/>
                </a:ln>
                <a:solidFill>
                  <a:srgbClr val="666666"/>
                </a:solidFill>
                <a:effectLst/>
                <a:uLnTx/>
                <a:uFillTx/>
                <a:latin typeface="Open Sans"/>
                <a:ea typeface="Open Sans"/>
                <a:cs typeface="Open Sans"/>
              </a:rPr>
              <a:t>Newer initiatives and grants may include accessibility to digital government </a:t>
            </a:r>
            <a:r>
              <a:rPr lang="en-US" sz="1600">
                <a:solidFill>
                  <a:srgbClr val="666666"/>
                </a:solidFill>
                <a:latin typeface="Open Sans"/>
                <a:ea typeface="Open Sans"/>
                <a:cs typeface="Open Sans"/>
              </a:rPr>
              <a:t>resources and</a:t>
            </a:r>
            <a:r>
              <a:rPr kumimoji="0" lang="en-US" sz="1600" b="0" i="0" u="none" strike="noStrike" kern="1200" cap="none" spc="0" normalizeH="0" baseline="0" noProof="0">
                <a:ln>
                  <a:noFill/>
                </a:ln>
                <a:solidFill>
                  <a:srgbClr val="666666"/>
                </a:solidFill>
                <a:effectLst/>
                <a:uLnTx/>
                <a:uFillTx/>
                <a:latin typeface="Open Sans"/>
                <a:ea typeface="Open Sans"/>
                <a:cs typeface="Open Sans"/>
              </a:rPr>
              <a:t> cybersecurity</a:t>
            </a:r>
            <a:r>
              <a:rPr lang="en-US" sz="1600">
                <a:solidFill>
                  <a:srgbClr val="666666"/>
                </a:solidFill>
                <a:latin typeface="Open Sans"/>
                <a:ea typeface="Open Sans"/>
                <a:cs typeface="Open Sans"/>
              </a:rPr>
              <a:t>, marketing of low cost internet plans</a:t>
            </a:r>
            <a:endParaRPr lang="en-US" sz="1600" b="0" i="0" u="none" strike="noStrike" kern="1200" cap="none" spc="0" normalizeH="0" baseline="0" noProof="0">
              <a:ln>
                <a:noFill/>
              </a:ln>
              <a:solidFill>
                <a:srgbClr val="666666"/>
              </a:solidFill>
              <a:effectLst/>
              <a:uLnTx/>
              <a:uFillTx/>
              <a:latin typeface="Open Sans"/>
              <a:ea typeface="Open Sans"/>
              <a:cs typeface="Open Sans"/>
            </a:endParaRPr>
          </a:p>
          <a:p>
            <a:pPr marL="457200" lvl="2" indent="-285750">
              <a:spcBef>
                <a:spcPts val="600"/>
              </a:spcBef>
              <a:spcAft>
                <a:spcPts val="600"/>
              </a:spcAft>
              <a:buFont typeface="Arial" panose="020B0604020202020204" pitchFamily="34" charset="0"/>
              <a:buChar char="•"/>
              <a:defRPr/>
            </a:pPr>
            <a:r>
              <a:rPr kumimoji="0" lang="en-US" sz="1600" b="0" i="0" u="none" strike="noStrike" kern="1200" cap="none" spc="0" normalizeH="0" baseline="0" noProof="0">
                <a:ln>
                  <a:noFill/>
                </a:ln>
                <a:solidFill>
                  <a:srgbClr val="666666"/>
                </a:solidFill>
                <a:effectLst/>
                <a:uLnTx/>
                <a:uFillTx/>
                <a:latin typeface="Open Sans"/>
                <a:ea typeface="Open Sans"/>
                <a:cs typeface="Open Sans"/>
              </a:rPr>
              <a:t>Exact future funds uncertain – TNECD will apply for Digital Equity Capacity Grant Program ($15.9 in year one, two more tranche's coming</a:t>
            </a:r>
            <a:r>
              <a:rPr lang="en-US" sz="1600">
                <a:solidFill>
                  <a:srgbClr val="666666"/>
                </a:solidFill>
                <a:latin typeface="Open Sans"/>
                <a:ea typeface="Open Sans"/>
                <a:cs typeface="Open Sans"/>
              </a:rPr>
              <a:t>), Digital</a:t>
            </a:r>
            <a:r>
              <a:rPr kumimoji="0" lang="en-US" sz="1600" b="0" i="0" u="none" strike="noStrike" kern="1200" cap="none" spc="0" normalizeH="0" baseline="0" noProof="0">
                <a:ln>
                  <a:noFill/>
                </a:ln>
                <a:solidFill>
                  <a:srgbClr val="666666"/>
                </a:solidFill>
                <a:effectLst/>
                <a:uLnTx/>
                <a:uFillTx/>
                <a:latin typeface="Open Sans"/>
                <a:ea typeface="Open Sans"/>
                <a:cs typeface="Open Sans"/>
              </a:rPr>
              <a:t> Equity Competitive Grant Program</a:t>
            </a:r>
            <a:r>
              <a:rPr lang="en-US" sz="1600">
                <a:solidFill>
                  <a:srgbClr val="666666"/>
                </a:solidFill>
                <a:latin typeface="Open Sans"/>
                <a:ea typeface="Open Sans"/>
                <a:cs typeface="Open Sans"/>
              </a:rPr>
              <a:t>, and BEAD non-deployment funds</a:t>
            </a:r>
            <a:endParaRPr lang="en-US" sz="1600" b="0" i="0" u="none" strike="noStrike" kern="1200" cap="none" spc="0" normalizeH="0" baseline="0" noProof="0">
              <a:ln>
                <a:noFill/>
              </a:ln>
              <a:solidFill>
                <a:srgbClr val="666666"/>
              </a:solidFill>
              <a:effectLst/>
              <a:uLnTx/>
              <a:uFillTx/>
              <a:latin typeface="Open Sans"/>
              <a:ea typeface="Open Sans"/>
              <a:cs typeface="Open Sans"/>
            </a:endParaRPr>
          </a:p>
        </p:txBody>
      </p:sp>
      <p:sp>
        <p:nvSpPr>
          <p:cNvPr id="11" name="TextBox 10">
            <a:extLst>
              <a:ext uri="{FF2B5EF4-FFF2-40B4-BE49-F238E27FC236}">
                <a16:creationId xmlns:a16="http://schemas.microsoft.com/office/drawing/2014/main" id="{C2440353-A6CE-0052-0E1A-EA73354A5A04}"/>
              </a:ext>
            </a:extLst>
          </p:cNvPr>
          <p:cNvSpPr txBox="1"/>
          <p:nvPr/>
        </p:nvSpPr>
        <p:spPr>
          <a:xfrm>
            <a:off x="381002" y="1310333"/>
            <a:ext cx="1087702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Using</a:t>
            </a:r>
            <a:r>
              <a:rPr kumimoji="0" lang="en-US" sz="1600" b="1"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600" b="1"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funds tactfully to maximize impact and intentionally advance covered populations</a:t>
            </a:r>
          </a:p>
        </p:txBody>
      </p:sp>
    </p:spTree>
    <p:extLst>
      <p:ext uri="{BB962C8B-B14F-4D97-AF65-F5344CB8AC3E}">
        <p14:creationId xmlns:p14="http://schemas.microsoft.com/office/powerpoint/2010/main" val="37211744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254652-C863-B5FE-5A5B-5C9D07A12A52}"/>
              </a:ext>
            </a:extLst>
          </p:cNvPr>
          <p:cNvSpPr>
            <a:spLocks noGrp="1"/>
          </p:cNvSpPr>
          <p:nvPr>
            <p:ph type="title"/>
          </p:nvPr>
        </p:nvSpPr>
        <p:spPr/>
        <p:txBody>
          <a:bodyPr/>
          <a:lstStyle/>
          <a:p>
            <a:r>
              <a:rPr lang="en-US" b="1">
                <a:latin typeface="Open Sans" panose="020B0606030504020204" pitchFamily="34" charset="0"/>
                <a:ea typeface="Open Sans" panose="020B0606030504020204" pitchFamily="34" charset="0"/>
                <a:cs typeface="Open Sans" panose="020B0606030504020204" pitchFamily="34" charset="0"/>
              </a:rPr>
              <a:t>Digital Opportunity Goals</a:t>
            </a:r>
            <a:endParaRPr lang="en-US"/>
          </a:p>
        </p:txBody>
      </p:sp>
      <p:sp>
        <p:nvSpPr>
          <p:cNvPr id="2" name="Text Placeholder 1">
            <a:extLst>
              <a:ext uri="{FF2B5EF4-FFF2-40B4-BE49-F238E27FC236}">
                <a16:creationId xmlns:a16="http://schemas.microsoft.com/office/drawing/2014/main" id="{72F3EF87-3CE3-F790-890A-00AC86CAFD36}"/>
              </a:ext>
            </a:extLst>
          </p:cNvPr>
          <p:cNvSpPr txBox="1">
            <a:spLocks/>
          </p:cNvSpPr>
          <p:nvPr/>
        </p:nvSpPr>
        <p:spPr>
          <a:xfrm>
            <a:off x="372782" y="1490881"/>
            <a:ext cx="11446436" cy="381000"/>
          </a:xfrm>
          <a:prstGeom prst="rect">
            <a:avLst/>
          </a:prstGeom>
        </p:spPr>
        <p:txBody>
          <a:bodyPr>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E71B1B"/>
              </a:buClr>
              <a:buSzTx/>
              <a:buFont typeface="Arial" panose="020B0604020202020204" pitchFamily="34" charset="0"/>
              <a:buNone/>
              <a:tabLst/>
              <a:defRPr/>
            </a:pPr>
            <a:r>
              <a:rPr kumimoji="0" lang="en-US" sz="1800" b="1" i="0" u="none" strike="noStrike" kern="1200" cap="none" spc="0" normalizeH="0" baseline="0" noProof="0">
                <a:ln>
                  <a:noFill/>
                </a:ln>
                <a:solidFill>
                  <a:srgbClr val="FF0F00">
                    <a:lumMod val="75000"/>
                  </a:srgbClr>
                </a:solidFill>
                <a:effectLst/>
                <a:uLnTx/>
                <a:uFillTx/>
                <a:latin typeface="Open Sans"/>
                <a:ea typeface="+mn-ea"/>
                <a:cs typeface="Open Sans"/>
              </a:rPr>
              <a:t>The design of CCF grant is aligned with the Tennessee’s overall vision for Digital Opportunity</a:t>
            </a:r>
          </a:p>
        </p:txBody>
      </p:sp>
      <p:sp>
        <p:nvSpPr>
          <p:cNvPr id="3" name="TextBox 2">
            <a:extLst>
              <a:ext uri="{FF2B5EF4-FFF2-40B4-BE49-F238E27FC236}">
                <a16:creationId xmlns:a16="http://schemas.microsoft.com/office/drawing/2014/main" id="{E37B9817-A782-A6D6-4966-2F2C8490D1AD}"/>
              </a:ext>
            </a:extLst>
          </p:cNvPr>
          <p:cNvSpPr txBox="1"/>
          <p:nvPr/>
        </p:nvSpPr>
        <p:spPr>
          <a:xfrm>
            <a:off x="380999" y="2365462"/>
            <a:ext cx="11066254" cy="1846659"/>
          </a:xfrm>
          <a:prstGeom prst="rect">
            <a:avLst/>
          </a:prstGeom>
          <a:noFill/>
        </p:spPr>
        <p:txBody>
          <a:bodyPr wrap="square" lIns="91440" tIns="45720" rIns="91440" bIns="45720" anchor="t">
            <a:spAutoFit/>
          </a:bodyPr>
          <a:lstStyle/>
          <a:p>
            <a:pPr marL="460375" marR="0" lvl="0" indent="-460375" algn="l" defTabSz="914400" rtl="0" eaLnBrk="1" fontAlgn="auto" latinLnBrk="0" hangingPunct="1">
              <a:lnSpc>
                <a:spcPct val="100000"/>
              </a:lnSpc>
              <a:spcBef>
                <a:spcPts val="0"/>
              </a:spcBef>
              <a:spcAft>
                <a:spcPts val="2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Expand workforce development opportunities</a:t>
            </a:r>
          </a:p>
          <a:p>
            <a:pPr marL="460375" marR="0" lvl="0" indent="-460375" algn="l" defTabSz="914400" rtl="0" eaLnBrk="1" fontAlgn="auto" latinLnBrk="0" hangingPunct="1">
              <a:lnSpc>
                <a:spcPct val="100000"/>
              </a:lnSpc>
              <a:spcBef>
                <a:spcPts val="0"/>
              </a:spcBef>
              <a:spcAft>
                <a:spcPts val="2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Increase access to virtual telehealth monitoring</a:t>
            </a:r>
          </a:p>
          <a:p>
            <a:pPr marL="460375" marR="0" lvl="0" indent="-460375" algn="l" defTabSz="914400" rtl="0" eaLnBrk="1" fontAlgn="auto" latinLnBrk="0" hangingPunct="1">
              <a:lnSpc>
                <a:spcPct val="100000"/>
              </a:lnSpc>
              <a:spcBef>
                <a:spcPts val="0"/>
              </a:spcBef>
              <a:spcAft>
                <a:spcPts val="2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Enable virtual education</a:t>
            </a:r>
          </a:p>
          <a:p>
            <a:pPr marL="457200" marR="0" lvl="0" indent="-457200" algn="l" defTabSz="914400" rtl="0" eaLnBrk="1" fontAlgn="auto" latinLnBrk="0" hangingPunct="1">
              <a:lnSpc>
                <a:spcPct val="100000"/>
              </a:lnSpc>
              <a:spcBef>
                <a:spcPts val="0"/>
              </a:spcBef>
              <a:spcAft>
                <a:spcPts val="20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Provide access to devices</a:t>
            </a:r>
          </a:p>
        </p:txBody>
      </p:sp>
    </p:spTree>
    <p:extLst>
      <p:ext uri="{BB962C8B-B14F-4D97-AF65-F5344CB8AC3E}">
        <p14:creationId xmlns:p14="http://schemas.microsoft.com/office/powerpoint/2010/main" val="3265745013"/>
      </p:ext>
    </p:extLst>
  </p:cSld>
  <p:clrMapOvr>
    <a:masterClrMapping/>
  </p:clrMapOvr>
</p:sld>
</file>

<file path=ppt/theme/theme1.xml><?xml version="1.0" encoding="utf-8"?>
<a:theme xmlns:a="http://schemas.openxmlformats.org/drawingml/2006/main" name="Tennessee">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N EDC Broadband Template Blue" id="{A947B935-66B1-9C48-9425-EB67A806635C}" vid="{DC93BC0C-BEB7-904F-8DB8-8776A252083E}"/>
    </a:ext>
  </a:extLst>
</a:theme>
</file>

<file path=ppt/theme/theme2.xml><?xml version="1.0" encoding="utf-8"?>
<a:theme xmlns:a="http://schemas.openxmlformats.org/drawingml/2006/main" name="1_Tennessee">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N EDC Braodband Template - Blue" id="{0653AF08-7EF2-A14E-B880-51741A795CC8}" vid="{92A19B50-C6EC-564C-B882-14811A06B0A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2DE059F5545B45A286A470A1742E2F" ma:contentTypeVersion="15" ma:contentTypeDescription="Create a new document." ma:contentTypeScope="" ma:versionID="a298d96bab04214ba173bd62e4d2f773">
  <xsd:schema xmlns:xsd="http://www.w3.org/2001/XMLSchema" xmlns:xs="http://www.w3.org/2001/XMLSchema" xmlns:p="http://schemas.microsoft.com/office/2006/metadata/properties" xmlns:ns2="af641843-7bbf-4e8b-adea-980f4a3fec4b" xmlns:ns3="ac92ba06-448c-4717-9894-d05ea1b17016" targetNamespace="http://schemas.microsoft.com/office/2006/metadata/properties" ma:root="true" ma:fieldsID="042359e0045dae40fbe0af5e18875020" ns2:_="" ns3:_="">
    <xsd:import namespace="af641843-7bbf-4e8b-adea-980f4a3fec4b"/>
    <xsd:import namespace="ac92ba06-448c-4717-9894-d05ea1b1701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641843-7bbf-4e8b-adea-980f4a3fec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ec6819c-d561-498f-ad6b-029f1b52bec6"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92ba06-448c-4717-9894-d05ea1b1701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1577224-3a1c-4529-961b-46917fbafed4}" ma:internalName="TaxCatchAll" ma:showField="CatchAllData" ma:web="ac92ba06-448c-4717-9894-d05ea1b1701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f641843-7bbf-4e8b-adea-980f4a3fec4b">
      <Terms xmlns="http://schemas.microsoft.com/office/infopath/2007/PartnerControls"/>
    </lcf76f155ced4ddcb4097134ff3c332f>
    <TaxCatchAll xmlns="ac92ba06-448c-4717-9894-d05ea1b17016" xsi:nil="true"/>
    <SharedWithUsers xmlns="ac92ba06-448c-4717-9894-d05ea1b17016">
      <UserInfo>
        <DisplayName>Aguado-Staggs, Miriam</DisplayName>
        <AccountId>43</AccountId>
        <AccountType/>
      </UserInfo>
      <UserInfo>
        <DisplayName>Forbes, Dina</DisplayName>
        <AccountId>80</AccountId>
        <AccountType/>
      </UserInfo>
    </SharedWithUsers>
  </documentManagement>
</p:properties>
</file>

<file path=customXml/itemProps1.xml><?xml version="1.0" encoding="utf-8"?>
<ds:datastoreItem xmlns:ds="http://schemas.openxmlformats.org/officeDocument/2006/customXml" ds:itemID="{AA721D97-B66C-40C8-914C-F3FE1BD6DAB7}">
  <ds:schemaRefs>
    <ds:schemaRef ds:uri="ac92ba06-448c-4717-9894-d05ea1b17016"/>
    <ds:schemaRef ds:uri="af641843-7bbf-4e8b-adea-980f4a3fec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E6A9B74-69F3-4B12-9B20-7A0856331847}">
  <ds:schemaRefs>
    <ds:schemaRef ds:uri="http://schemas.microsoft.com/sharepoint/v3/contenttype/forms"/>
  </ds:schemaRefs>
</ds:datastoreItem>
</file>

<file path=customXml/itemProps3.xml><?xml version="1.0" encoding="utf-8"?>
<ds:datastoreItem xmlns:ds="http://schemas.openxmlformats.org/officeDocument/2006/customXml" ds:itemID="{846F3AFD-4B90-4E84-8FDC-D53A684F8E4C}">
  <ds:schemaRefs>
    <ds:schemaRef ds:uri="ac92ba06-448c-4717-9894-d05ea1b17016"/>
    <ds:schemaRef ds:uri="af641843-7bbf-4e8b-adea-980f4a3fec4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e0793d39-0939-496d-b129-198edd916feb}" enabled="0" method="" siteId="{e0793d39-0939-496d-b129-198edd916feb}" removed="1"/>
</clbl:labelList>
</file>

<file path=docProps/app.xml><?xml version="1.0" encoding="utf-8"?>
<Properties xmlns="http://schemas.openxmlformats.org/officeDocument/2006/extended-properties" xmlns:vt="http://schemas.openxmlformats.org/officeDocument/2006/docPropsVTypes">
  <Template/>
  <TotalTime>1706</TotalTime>
  <Words>4221</Words>
  <Application>Microsoft Office PowerPoint</Application>
  <PresentationFormat>Widescreen</PresentationFormat>
  <Paragraphs>566</Paragraphs>
  <Slides>49</Slides>
  <Notes>16</Notes>
  <HiddenSlides>4</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49</vt:i4>
      </vt:variant>
    </vt:vector>
  </HeadingPairs>
  <TitlesOfParts>
    <vt:vector size="63" baseType="lpstr">
      <vt:lpstr>Arial</vt:lpstr>
      <vt:lpstr>Calibri</vt:lpstr>
      <vt:lpstr>Graphik</vt:lpstr>
      <vt:lpstr>Open Sans</vt:lpstr>
      <vt:lpstr>Open Sans Light</vt:lpstr>
      <vt:lpstr>Open Sans Semibold</vt:lpstr>
      <vt:lpstr>Palatino Linotype</vt:lpstr>
      <vt:lpstr>Segoe UI</vt:lpstr>
      <vt:lpstr>Source Sans Pro SemiBold</vt:lpstr>
      <vt:lpstr>Symbol</vt:lpstr>
      <vt:lpstr>Wingdings</vt:lpstr>
      <vt:lpstr>WordVisi_MSFontService</vt:lpstr>
      <vt:lpstr>Tennessee</vt:lpstr>
      <vt:lpstr>1_Tennessee</vt:lpstr>
      <vt:lpstr>The CONNECTED COMMUNITY FACILITIES 2.0  Grants Program </vt:lpstr>
      <vt:lpstr>Welcome!</vt:lpstr>
      <vt:lpstr>Housekeeping</vt:lpstr>
      <vt:lpstr>Agenda</vt:lpstr>
      <vt:lpstr>2024 Changes</vt:lpstr>
      <vt:lpstr>PowerPoint Presentation</vt:lpstr>
      <vt:lpstr>Tennessee's Goals for Digital Opportunity</vt:lpstr>
      <vt:lpstr>TNECD’s Digital Opportunity Efforts to Date</vt:lpstr>
      <vt:lpstr>Main CCF Goals</vt:lpstr>
      <vt:lpstr>Award Information</vt:lpstr>
      <vt:lpstr>PowerPoint Presentation</vt:lpstr>
      <vt:lpstr>Eligible Grant Applicants</vt:lpstr>
      <vt:lpstr>Eligible Communities </vt:lpstr>
      <vt:lpstr>PowerPoint Presentation</vt:lpstr>
      <vt:lpstr>Use of Project Funds</vt:lpstr>
      <vt:lpstr>Use of Project Funds</vt:lpstr>
      <vt:lpstr>Example of Ideal Project 1</vt:lpstr>
      <vt:lpstr>Example of Ideal Project 2</vt:lpstr>
      <vt:lpstr>Example of Ideal Project 3</vt:lpstr>
      <vt:lpstr>PowerPoint Presentation</vt:lpstr>
      <vt:lpstr>Content and Form of Applications</vt:lpstr>
      <vt:lpstr>Registering in SmartSimple</vt:lpstr>
      <vt:lpstr>Application Reminder</vt:lpstr>
      <vt:lpstr>Required Information on Organization</vt:lpstr>
      <vt:lpstr>Required Information on Project and Community Impact</vt:lpstr>
      <vt:lpstr>Budget Reminder</vt:lpstr>
      <vt:lpstr>Budget categories </vt:lpstr>
      <vt:lpstr>Budget categories </vt:lpstr>
      <vt:lpstr>Budget Template on SmartSimple</vt:lpstr>
      <vt:lpstr>Additional Uploads</vt:lpstr>
      <vt:lpstr>PE and/or Architect Documents  </vt:lpstr>
      <vt:lpstr>The Resolution </vt:lpstr>
      <vt:lpstr>PowerPoint Presentation</vt:lpstr>
      <vt:lpstr>PowerPoint Presentation</vt:lpstr>
      <vt:lpstr>PowerPoint Presentation</vt:lpstr>
      <vt:lpstr>PowerPoint Presentation</vt:lpstr>
      <vt:lpstr>PowerPoint Presentation</vt:lpstr>
      <vt:lpstr>PowerPoint Presentation</vt:lpstr>
      <vt:lpstr>Reimbursement Only Grant</vt:lpstr>
      <vt:lpstr>Brief Overview of Post Award Compliance Requirements</vt:lpstr>
      <vt:lpstr>PowerPoint Presentation</vt:lpstr>
      <vt:lpstr>Key Points Discussed</vt:lpstr>
      <vt:lpstr>Resources and Key Dates</vt:lpstr>
      <vt:lpstr>Do you have any queries or feedback for ECD?</vt:lpstr>
      <vt:lpstr>Thank you</vt:lpstr>
      <vt:lpstr>PowerPoint Presentation</vt:lpstr>
      <vt:lpstr>PowerPoint Presentation</vt:lpstr>
      <vt:lpstr>TNECD’s Digital Opportunity Efforts to Date</vt:lpstr>
      <vt:lpstr>Digital Opportunity Goals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CPF Middle/Last Mile Broadband Grants</dc:title>
  <dc:creator>Aguado-Staggs, Miriam</dc:creator>
  <cp:lastModifiedBy>Codi Drake</cp:lastModifiedBy>
  <cp:revision>3</cp:revision>
  <dcterms:created xsi:type="dcterms:W3CDTF">2023-07-31T16:03:05Z</dcterms:created>
  <dcterms:modified xsi:type="dcterms:W3CDTF">2024-05-15T18:01:40Z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0x010100A72DE059F5545B45A286A470A1742E2F</vt:lpwstr>
  </property>
</Properties>
</file>