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1"/>
  </p:sldMasterIdLst>
  <p:notesMasterIdLst>
    <p:notesMasterId r:id="rId5"/>
  </p:notesMasterIdLst>
  <p:handoutMasterIdLst>
    <p:handoutMasterId r:id="rId6"/>
  </p:handoutMasterIdLst>
  <p:sldIdLst>
    <p:sldId id="275" r:id="rId2"/>
    <p:sldId id="277" r:id="rId3"/>
    <p:sldId id="276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00CC99"/>
    <a:srgbClr val="00FF99"/>
    <a:srgbClr val="192246"/>
    <a:srgbClr val="1A2343"/>
    <a:srgbClr val="011D5F"/>
    <a:srgbClr val="E71B1B"/>
    <a:srgbClr val="7E7E82"/>
    <a:srgbClr val="C8141E"/>
    <a:srgbClr val="514F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35DEA08-30F1-4BC2-AD8B-9BDAC9A8AA57}" v="4" dt="2021-11-02T15:29:02.18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61" autoAdjust="0"/>
    <p:restoredTop sz="93792" autoAdjust="0"/>
  </p:normalViewPr>
  <p:slideViewPr>
    <p:cSldViewPr>
      <p:cViewPr>
        <p:scale>
          <a:sx n="100" d="100"/>
          <a:sy n="100" d="100"/>
        </p:scale>
        <p:origin x="-558" y="-17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300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2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11" Type="http://schemas.microsoft.com/office/2016/11/relationships/changesInfo" Target="changesInfos/changesInfo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igh Ray" userId="bf2acc6e-5396-4dd5-8ea2-c665ecbd59db" providerId="ADAL" clId="{135DEA08-30F1-4BC2-AD8B-9BDAC9A8AA57}"/>
    <pc:docChg chg="modSld">
      <pc:chgData name="Leigh Ray" userId="bf2acc6e-5396-4dd5-8ea2-c665ecbd59db" providerId="ADAL" clId="{135DEA08-30F1-4BC2-AD8B-9BDAC9A8AA57}" dt="2021-11-02T15:36:56.585" v="13" actId="6549"/>
      <pc:docMkLst>
        <pc:docMk/>
      </pc:docMkLst>
      <pc:sldChg chg="modSp mod">
        <pc:chgData name="Leigh Ray" userId="bf2acc6e-5396-4dd5-8ea2-c665ecbd59db" providerId="ADAL" clId="{135DEA08-30F1-4BC2-AD8B-9BDAC9A8AA57}" dt="2021-11-02T15:36:56.585" v="13" actId="6549"/>
        <pc:sldMkLst>
          <pc:docMk/>
          <pc:sldMk cId="3768721278" sldId="276"/>
        </pc:sldMkLst>
        <pc:spChg chg="mod">
          <ac:chgData name="Leigh Ray" userId="bf2acc6e-5396-4dd5-8ea2-c665ecbd59db" providerId="ADAL" clId="{135DEA08-30F1-4BC2-AD8B-9BDAC9A8AA57}" dt="2021-11-02T15:36:19.915" v="11" actId="6549"/>
          <ac:spMkLst>
            <pc:docMk/>
            <pc:sldMk cId="3768721278" sldId="276"/>
            <ac:spMk id="10" creationId="{59629798-B865-41A5-B336-2E512577D9F0}"/>
          </ac:spMkLst>
        </pc:spChg>
        <pc:spChg chg="mod">
          <ac:chgData name="Leigh Ray" userId="bf2acc6e-5396-4dd5-8ea2-c665ecbd59db" providerId="ADAL" clId="{135DEA08-30F1-4BC2-AD8B-9BDAC9A8AA57}" dt="2021-11-02T15:36:35.883" v="12" actId="20577"/>
          <ac:spMkLst>
            <pc:docMk/>
            <pc:sldMk cId="3768721278" sldId="276"/>
            <ac:spMk id="12" creationId="{C656F8E3-F1CA-4740-87AF-8E72FD230CD0}"/>
          </ac:spMkLst>
        </pc:spChg>
        <pc:spChg chg="mod">
          <ac:chgData name="Leigh Ray" userId="bf2acc6e-5396-4dd5-8ea2-c665ecbd59db" providerId="ADAL" clId="{135DEA08-30F1-4BC2-AD8B-9BDAC9A8AA57}" dt="2021-11-02T15:36:56.585" v="13" actId="6549"/>
          <ac:spMkLst>
            <pc:docMk/>
            <pc:sldMk cId="3768721278" sldId="276"/>
            <ac:spMk id="13" creationId="{945D255C-1989-454A-9FA8-E1C1F648994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29B845-3DE4-C44E-82C8-700AB11ED3A6}" type="datetime1">
              <a:rPr lang="en-US" smtClean="0"/>
              <a:t>11/2/2021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96EF79-0BF4-924E-943E-33FECC0BC4E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75321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734" y="2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/>
          <a:lstStyle>
            <a:lvl1pPr algn="r">
              <a:defRPr sz="1200"/>
            </a:lvl1pPr>
          </a:lstStyle>
          <a:p>
            <a:fld id="{D55E2DDC-EEF2-C84C-B230-6800F23774E3}" type="datetime1">
              <a:rPr lang="en-US" smtClean="0"/>
              <a:t>11/2/2021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8500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26" tIns="44064" rIns="88126" bIns="4406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46" y="4416100"/>
            <a:ext cx="5607711" cy="4182457"/>
          </a:xfrm>
          <a:prstGeom prst="rect">
            <a:avLst/>
          </a:prstGeom>
        </p:spPr>
        <p:txBody>
          <a:bodyPr vert="horz" lIns="88126" tIns="44064" rIns="88126" bIns="4406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30660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734" y="8830660"/>
            <a:ext cx="3038145" cy="464205"/>
          </a:xfrm>
          <a:prstGeom prst="rect">
            <a:avLst/>
          </a:prstGeom>
        </p:spPr>
        <p:txBody>
          <a:bodyPr vert="horz" lIns="88126" tIns="44064" rIns="88126" bIns="44064" rtlCol="0" anchor="b"/>
          <a:lstStyle>
            <a:lvl1pPr algn="r">
              <a:defRPr sz="1200"/>
            </a:lvl1pPr>
          </a:lstStyle>
          <a:p>
            <a:fld id="{DE8B79F1-B7B6-4FD2-9263-BB9B47A67C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3634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8500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Holly – Slide 3: Progress to Date (1 minute 30 seconds)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US" sz="1200" b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6991 Registered Apprentices and 622 completers as of July 22nd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8B79F1-B7B6-4FD2-9263-BB9B47A67CD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590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4876800" y="3124200"/>
            <a:ext cx="0" cy="790575"/>
          </a:xfrm>
          <a:prstGeom prst="line">
            <a:avLst/>
          </a:prstGeom>
          <a:ln>
            <a:solidFill>
              <a:srgbClr val="7E7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5080000" y="3581402"/>
            <a:ext cx="2844800" cy="419099"/>
          </a:xfrm>
        </p:spPr>
        <p:txBody>
          <a:bodyPr anchor="ctr">
            <a:normAutofit/>
          </a:bodyPr>
          <a:lstStyle>
            <a:lvl1pPr marL="0" indent="0">
              <a:buNone/>
              <a:defRPr sz="12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5080000" y="3048003"/>
            <a:ext cx="6908800" cy="533399"/>
          </a:xfrm>
        </p:spPr>
        <p:txBody>
          <a:bodyPr anchor="ctr">
            <a:noAutofit/>
          </a:bodyPr>
          <a:lstStyle>
            <a:lvl1pPr algn="l">
              <a:defRPr sz="1500" b="1" cap="all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</a:t>
            </a:r>
            <a:endParaRPr lang="en-JM" dirty="0"/>
          </a:p>
        </p:txBody>
      </p:sp>
      <p:sp>
        <p:nvSpPr>
          <p:cNvPr id="9" name="Text Placeholder 2"/>
          <p:cNvSpPr>
            <a:spLocks noGrp="1"/>
          </p:cNvSpPr>
          <p:nvPr>
            <p:ph type="body" idx="10" hasCustomPrompt="1"/>
          </p:nvPr>
        </p:nvSpPr>
        <p:spPr>
          <a:xfrm>
            <a:off x="8636000" y="6096000"/>
            <a:ext cx="2844800" cy="457200"/>
          </a:xfrm>
        </p:spPr>
        <p:txBody>
          <a:bodyPr anchor="b">
            <a:normAutofit/>
          </a:bodyPr>
          <a:lstStyle>
            <a:lvl1pPr marL="0" indent="0" algn="r">
              <a:buNone/>
              <a:defRPr sz="12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600" y="2979991"/>
            <a:ext cx="359664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257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2"/>
          <p:cNvSpPr>
            <a:spLocks noGrp="1"/>
          </p:cNvSpPr>
          <p:nvPr>
            <p:ph idx="1"/>
          </p:nvPr>
        </p:nvSpPr>
        <p:spPr>
          <a:xfrm>
            <a:off x="609600" y="1701808"/>
            <a:ext cx="109728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7175" indent="-257175">
              <a:buFont typeface="Arial" panose="020B0604020202020204" pitchFamily="34" charset="0"/>
              <a:buChar char="•"/>
              <a:defRPr>
                <a:solidFill>
                  <a:schemeClr val="accent5"/>
                </a:solidFill>
              </a:defRPr>
            </a:lvl1pPr>
            <a:lvl2pPr marL="557213" indent="-214313">
              <a:buFont typeface="Calibri" panose="020F0502020204030204" pitchFamily="34" charset="0"/>
              <a:buChar char="▫"/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 dirty="0"/>
          </a:p>
        </p:txBody>
      </p:sp>
    </p:spTree>
    <p:extLst>
      <p:ext uri="{BB962C8B-B14F-4D97-AF65-F5344CB8AC3E}">
        <p14:creationId xmlns:p14="http://schemas.microsoft.com/office/powerpoint/2010/main" val="63109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lumn Body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0"/>
          </p:nvPr>
        </p:nvSpPr>
        <p:spPr>
          <a:xfrm>
            <a:off x="609600" y="1676400"/>
            <a:ext cx="5384800" cy="419100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3"/>
          <p:cNvSpPr>
            <a:spLocks noGrp="1"/>
          </p:cNvSpPr>
          <p:nvPr>
            <p:ph sz="quarter" idx="11"/>
          </p:nvPr>
        </p:nvSpPr>
        <p:spPr>
          <a:xfrm>
            <a:off x="6197600" y="1676400"/>
            <a:ext cx="5384800" cy="4191000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 userDrawn="1"/>
        </p:nvCxnSpPr>
        <p:spPr>
          <a:xfrm>
            <a:off x="6096000" y="3124200"/>
            <a:ext cx="0" cy="790575"/>
          </a:xfrm>
          <a:prstGeom prst="line">
            <a:avLst/>
          </a:prstGeom>
          <a:ln>
            <a:solidFill>
              <a:srgbClr val="7E7E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itle 1"/>
          <p:cNvSpPr>
            <a:spLocks noGrp="1"/>
          </p:cNvSpPr>
          <p:nvPr>
            <p:ph type="title" hasCustomPrompt="1"/>
          </p:nvPr>
        </p:nvSpPr>
        <p:spPr>
          <a:xfrm>
            <a:off x="6400800" y="3276600"/>
            <a:ext cx="4775200" cy="457200"/>
          </a:xfrm>
        </p:spPr>
        <p:txBody>
          <a:bodyPr anchor="t">
            <a:noAutofit/>
          </a:bodyPr>
          <a:lstStyle>
            <a:lvl1pPr algn="l">
              <a:defRPr sz="1800" b="1" cap="all" baseline="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THANK YOU</a:t>
            </a:r>
            <a:endParaRPr lang="en-JM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6800" y="2979991"/>
            <a:ext cx="3596640" cy="1078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025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JM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01808"/>
            <a:ext cx="10972800" cy="41655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JM" dirty="0"/>
          </a:p>
        </p:txBody>
      </p:sp>
      <p:sp>
        <p:nvSpPr>
          <p:cNvPr id="17" name="Slide Number Placeholder 3"/>
          <p:cNvSpPr txBox="1">
            <a:spLocks/>
          </p:cNvSpPr>
          <p:nvPr/>
        </p:nvSpPr>
        <p:spPr>
          <a:xfrm rot="16200000">
            <a:off x="11087100" y="6134100"/>
            <a:ext cx="381000" cy="609600"/>
          </a:xfrm>
          <a:prstGeom prst="rect">
            <a:avLst/>
          </a:prstGeom>
          <a:noFill/>
        </p:spPr>
        <p:txBody>
          <a:bodyPr vert="vert" anchor="ctr" anchorCtr="1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bg1"/>
                </a:solidFill>
                <a:latin typeface="Open Sans Light" panose="020B0306030504020204" pitchFamily="34" charset="0"/>
                <a:ea typeface="Open Sans Light" panose="020B0306030504020204" pitchFamily="34" charset="0"/>
                <a:cs typeface="Open Sans Light" panose="020B03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E4B4D3B3-1937-AB48-AF5F-DF2988F16F28}" type="slidenum">
              <a:rPr lang="en-US" sz="900" smtClean="0">
                <a:solidFill>
                  <a:schemeClr val="accent5"/>
                </a:solidFill>
              </a:rPr>
              <a:t>‹#›</a:t>
            </a:fld>
            <a:endParaRPr lang="en-US" sz="900" dirty="0">
              <a:solidFill>
                <a:schemeClr val="accent5"/>
              </a:solidFill>
              <a:latin typeface="Open Sans"/>
              <a:cs typeface="Open Sans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099" y="5943603"/>
            <a:ext cx="1003300" cy="75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98014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1" r:id="rId3"/>
    <p:sldLayoutId id="2147483690" r:id="rId4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ftr="0" dt="0"/>
  <p:txStyles>
    <p:titleStyle>
      <a:lvl1pPr algn="l" defTabSz="685800" rtl="0" eaLnBrk="1" latinLnBrk="0" hangingPunct="1">
        <a:spcBef>
          <a:spcPct val="0"/>
        </a:spcBef>
        <a:buNone/>
        <a:defRPr sz="2400" b="1" i="0" kern="1200">
          <a:solidFill>
            <a:schemeClr val="tx2"/>
          </a:solidFill>
          <a:latin typeface="PermianSlabSerifTypeface"/>
          <a:ea typeface="Open Sans Light" panose="020B0306030504020204" pitchFamily="34" charset="0"/>
          <a:cs typeface="PermianSlabSerifTypeface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Clr>
          <a:srgbClr val="E71B1B"/>
        </a:buClr>
        <a:buFont typeface="Arial" panose="020B0604020202020204" pitchFamily="34" charset="0"/>
        <a:buChar char="•"/>
        <a:defRPr sz="1350" kern="1200">
          <a:solidFill>
            <a:srgbClr val="7E7E82"/>
          </a:solidFill>
          <a:latin typeface="Open Sans"/>
          <a:ea typeface="+mn-ea"/>
          <a:cs typeface="Open Sans"/>
        </a:defRPr>
      </a:lvl1pPr>
      <a:lvl2pPr marL="557213" indent="-214313" algn="l" defTabSz="685800" rtl="0" eaLnBrk="1" latinLnBrk="0" hangingPunct="1">
        <a:spcBef>
          <a:spcPct val="20000"/>
        </a:spcBef>
        <a:buClr>
          <a:srgbClr val="E71B1B"/>
        </a:buClr>
        <a:buFont typeface="Calibri" panose="020F0502020204030204" pitchFamily="34" charset="0"/>
        <a:buChar char="▫"/>
        <a:defRPr sz="1200" kern="1200">
          <a:solidFill>
            <a:srgbClr val="7E7E82"/>
          </a:solidFill>
          <a:latin typeface="Open Sans"/>
          <a:ea typeface="+mn-ea"/>
          <a:cs typeface="Open Sans"/>
        </a:defRPr>
      </a:lvl2pPr>
      <a:lvl3pPr marL="857250" indent="-171450" algn="l" defTabSz="685800" rtl="0" eaLnBrk="1" latinLnBrk="0" hangingPunct="1">
        <a:spcBef>
          <a:spcPct val="20000"/>
        </a:spcBef>
        <a:buClr>
          <a:srgbClr val="E71B1B"/>
        </a:buClr>
        <a:buFont typeface="Calibri" panose="020F0502020204030204" pitchFamily="34" charset="0"/>
        <a:buChar char="–"/>
        <a:defRPr sz="1050" kern="1200">
          <a:solidFill>
            <a:srgbClr val="7E7E82"/>
          </a:solidFill>
          <a:latin typeface="Open Sans"/>
          <a:ea typeface="+mn-ea"/>
          <a:cs typeface="Open Sans"/>
        </a:defRPr>
      </a:lvl3pPr>
      <a:lvl4pPr marL="1200150" indent="-171450" algn="l" defTabSz="685800" rtl="0" eaLnBrk="1" latinLnBrk="0" hangingPunct="1">
        <a:spcBef>
          <a:spcPct val="20000"/>
        </a:spcBef>
        <a:buClr>
          <a:srgbClr val="E71B1B"/>
        </a:buClr>
        <a:buFont typeface="Wingdings" panose="05000000000000000000" pitchFamily="2" charset="2"/>
        <a:buChar char="§"/>
        <a:defRPr sz="900" kern="1200">
          <a:solidFill>
            <a:srgbClr val="7E7E82"/>
          </a:solidFill>
          <a:latin typeface="Open Sans"/>
          <a:ea typeface="+mn-ea"/>
          <a:cs typeface="Open Sans"/>
        </a:defRPr>
      </a:lvl4pPr>
      <a:lvl5pPr marL="1543050" indent="-171450" algn="l" defTabSz="685800" rtl="0" eaLnBrk="1" latinLnBrk="0" hangingPunct="1">
        <a:spcBef>
          <a:spcPct val="20000"/>
        </a:spcBef>
        <a:buClr>
          <a:srgbClr val="E71B1B"/>
        </a:buClr>
        <a:buFont typeface="Arial" pitchFamily="34" charset="0"/>
        <a:buChar char="»"/>
        <a:defRPr sz="900" kern="1200">
          <a:solidFill>
            <a:srgbClr val="7E7E82"/>
          </a:solidFill>
          <a:latin typeface="Open Sans"/>
          <a:ea typeface="+mn-ea"/>
          <a:cs typeface="Open San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Erika.R.Haire@tn.gov" TargetMode="External"/><Relationship Id="rId3" Type="http://schemas.openxmlformats.org/officeDocument/2006/relationships/image" Target="../media/image3.png"/><Relationship Id="rId7" Type="http://schemas.openxmlformats.org/officeDocument/2006/relationships/hyperlink" Target="mailto:Lynn.Kirby@tn.gov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Holly.Free-Ollard@tn.gov" TargetMode="External"/><Relationship Id="rId5" Type="http://schemas.openxmlformats.org/officeDocument/2006/relationships/hyperlink" Target="mailto:Charlene.Russell@tn.gov" TargetMode="External"/><Relationship Id="rId4" Type="http://schemas.openxmlformats.org/officeDocument/2006/relationships/hyperlink" Target="mailto:Shalondria.Shaw@tn.go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mailto:Kristie.Bennett@tn.gov" TargetMode="External"/><Relationship Id="rId13" Type="http://schemas.openxmlformats.org/officeDocument/2006/relationships/hyperlink" Target="mailto:Selina.Moore@tn.gov" TargetMode="External"/><Relationship Id="rId18" Type="http://schemas.openxmlformats.org/officeDocument/2006/relationships/hyperlink" Target="mailto:Michele@sedev.org" TargetMode="External"/><Relationship Id="rId3" Type="http://schemas.openxmlformats.org/officeDocument/2006/relationships/hyperlink" Target="mailto:powell@nwtnworks.org" TargetMode="External"/><Relationship Id="rId7" Type="http://schemas.openxmlformats.org/officeDocument/2006/relationships/hyperlink" Target="mailto:kena.hamm@swhra.org" TargetMode="External"/><Relationship Id="rId12" Type="http://schemas.openxmlformats.org/officeDocument/2006/relationships/hyperlink" Target="mailto:mrye@workforceessentials.com" TargetMode="External"/><Relationship Id="rId17" Type="http://schemas.openxmlformats.org/officeDocument/2006/relationships/hyperlink" Target="mailto:Brian.vaughn@tn.gov" TargetMode="External"/><Relationship Id="rId2" Type="http://schemas.openxmlformats.org/officeDocument/2006/relationships/hyperlink" Target="mailto:Roderick.Woody@workforceinvestmentnetwork.com" TargetMode="External"/><Relationship Id="rId16" Type="http://schemas.openxmlformats.org/officeDocument/2006/relationships/hyperlink" Target="mailto:Ginger.armstrong@tn.gov" TargetMode="External"/><Relationship Id="rId20" Type="http://schemas.openxmlformats.org/officeDocument/2006/relationships/hyperlink" Target="mailto:kpierce@ab-t.org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mailto:jbane@nwtnworks.org" TargetMode="External"/><Relationship Id="rId11" Type="http://schemas.openxmlformats.org/officeDocument/2006/relationships/hyperlink" Target="mailto:ctimpson@ucworkforce.org" TargetMode="External"/><Relationship Id="rId5" Type="http://schemas.openxmlformats.org/officeDocument/2006/relationships/hyperlink" Target="mailto:kguyette@workforcemidsouth.com" TargetMode="External"/><Relationship Id="rId15" Type="http://schemas.openxmlformats.org/officeDocument/2006/relationships/hyperlink" Target="mailto:bkeylon@sedev.org" TargetMode="External"/><Relationship Id="rId10" Type="http://schemas.openxmlformats.org/officeDocument/2006/relationships/hyperlink" Target="mailto:twilson@sctdd.org" TargetMode="External"/><Relationship Id="rId19" Type="http://schemas.openxmlformats.org/officeDocument/2006/relationships/hyperlink" Target="mailto:Bwalker@ethra.org" TargetMode="External"/><Relationship Id="rId4" Type="http://schemas.openxmlformats.org/officeDocument/2006/relationships/hyperlink" Target="mailto:Judy.Moorman@tn.gov" TargetMode="External"/><Relationship Id="rId9" Type="http://schemas.openxmlformats.org/officeDocument/2006/relationships/hyperlink" Target="mailto:fherndon@workforceessentials.com" TargetMode="External"/><Relationship Id="rId14" Type="http://schemas.openxmlformats.org/officeDocument/2006/relationships/hyperlink" Target="mailto:BHull@ucworkforce.or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924610D-98D7-44AB-BDC6-E1E182FC7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2356" y="2060989"/>
            <a:ext cx="9364108" cy="3861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EDAF678-F05A-4A30-95AF-8095F2F534F4}"/>
              </a:ext>
            </a:extLst>
          </p:cNvPr>
          <p:cNvSpPr txBox="1"/>
          <p:nvPr/>
        </p:nvSpPr>
        <p:spPr>
          <a:xfrm>
            <a:off x="1750816" y="1179868"/>
            <a:ext cx="3048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West TN Regional Apprenticeship Director</a:t>
            </a:r>
          </a:p>
          <a:p>
            <a:pPr algn="ctr"/>
            <a:r>
              <a:rPr lang="en-US" dirty="0"/>
              <a:t>Shalondria Shaw</a:t>
            </a:r>
          </a:p>
          <a:p>
            <a:pPr algn="ctr"/>
            <a:r>
              <a:rPr lang="en-US" dirty="0">
                <a:hlinkClick r:id="rId4"/>
              </a:rPr>
              <a:t>Shalondria.Shaw@tn.gov</a:t>
            </a:r>
            <a:endParaRPr lang="en-US" dirty="0"/>
          </a:p>
          <a:p>
            <a:pPr algn="ctr"/>
            <a:r>
              <a:rPr lang="en-US" dirty="0"/>
              <a:t>731-202-6027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C29DF83-AE10-4519-8720-74A2D95D4390}"/>
              </a:ext>
            </a:extLst>
          </p:cNvPr>
          <p:cNvSpPr txBox="1"/>
          <p:nvPr/>
        </p:nvSpPr>
        <p:spPr>
          <a:xfrm flipH="1">
            <a:off x="4404361" y="1179868"/>
            <a:ext cx="3383281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Middle TN Regional Apprenticeship Director</a:t>
            </a:r>
          </a:p>
          <a:p>
            <a:pPr algn="ctr"/>
            <a:r>
              <a:rPr lang="en-US" dirty="0"/>
              <a:t>Charlene Sands Russell</a:t>
            </a:r>
          </a:p>
          <a:p>
            <a:pPr algn="ctr"/>
            <a:r>
              <a:rPr lang="en-US" dirty="0">
                <a:hlinkClick r:id="rId5"/>
              </a:rPr>
              <a:t>Charlene.Russell@tn.gov</a:t>
            </a:r>
            <a:endParaRPr lang="en-US" dirty="0"/>
          </a:p>
          <a:p>
            <a:pPr algn="ctr"/>
            <a:r>
              <a:rPr lang="en-US" dirty="0"/>
              <a:t>931-303-7638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542B26CB-0AD6-48CB-A107-E5791BFC7EB5}"/>
              </a:ext>
            </a:extLst>
          </p:cNvPr>
          <p:cNvSpPr txBox="1"/>
          <p:nvPr/>
        </p:nvSpPr>
        <p:spPr>
          <a:xfrm rot="10800000" flipV="1">
            <a:off x="7393186" y="1179868"/>
            <a:ext cx="357006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State Apprenticeship Director/East TN Apprenticeship Director</a:t>
            </a:r>
          </a:p>
          <a:p>
            <a:pPr algn="ctr"/>
            <a:r>
              <a:rPr lang="en-US" dirty="0"/>
              <a:t>Holly Free-Ollard</a:t>
            </a:r>
          </a:p>
          <a:p>
            <a:pPr algn="ctr"/>
            <a:r>
              <a:rPr lang="en-US" dirty="0">
                <a:hlinkClick r:id="rId6"/>
              </a:rPr>
              <a:t>Holly.Free-Ollard@tn.gov</a:t>
            </a:r>
            <a:endParaRPr lang="en-US" dirty="0"/>
          </a:p>
          <a:p>
            <a:pPr algn="ctr"/>
            <a:r>
              <a:rPr lang="en-US" dirty="0"/>
              <a:t>865-973-8157</a:t>
            </a:r>
          </a:p>
        </p:txBody>
      </p:sp>
      <p:sp>
        <p:nvSpPr>
          <p:cNvPr id="29" name="Title 28">
            <a:extLst>
              <a:ext uri="{FF2B5EF4-FFF2-40B4-BE49-F238E27FC236}">
                <a16:creationId xmlns:a16="http://schemas.microsoft.com/office/drawing/2014/main" id="{FE53104D-EF34-4EA6-BA6D-3806981C9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Apprenticeship TN Contacts</a:t>
            </a:r>
          </a:p>
        </p:txBody>
      </p:sp>
      <p:cxnSp>
        <p:nvCxnSpPr>
          <p:cNvPr id="46" name="Connector: Elbow 45">
            <a:extLst>
              <a:ext uri="{FF2B5EF4-FFF2-40B4-BE49-F238E27FC236}">
                <a16:creationId xmlns:a16="http://schemas.microsoft.com/office/drawing/2014/main" id="{9A669F43-530D-4D46-92CF-0A7F926EA0B6}"/>
              </a:ext>
            </a:extLst>
          </p:cNvPr>
          <p:cNvCxnSpPr>
            <a:cxnSpLocks/>
          </p:cNvCxnSpPr>
          <p:nvPr/>
        </p:nvCxnSpPr>
        <p:spPr>
          <a:xfrm rot="16200000" flipV="1">
            <a:off x="5858623" y="2743421"/>
            <a:ext cx="335201" cy="3179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47FB129E-E56C-42C2-941D-BA0EC8CE019E}"/>
              </a:ext>
            </a:extLst>
          </p:cNvPr>
          <p:cNvSpPr txBox="1"/>
          <p:nvPr/>
        </p:nvSpPr>
        <p:spPr>
          <a:xfrm flipH="1">
            <a:off x="1644913" y="5291822"/>
            <a:ext cx="26990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State Apprenticeship Assistant Director</a:t>
            </a:r>
          </a:p>
          <a:p>
            <a:pPr algn="ctr"/>
            <a:r>
              <a:rPr lang="en-US" dirty="0"/>
              <a:t>Jessica Barnett</a:t>
            </a:r>
          </a:p>
          <a:p>
            <a:pPr algn="ctr"/>
            <a:r>
              <a:rPr lang="en-US" dirty="0">
                <a:hlinkClick r:id="rId5"/>
              </a:rPr>
              <a:t>Jessica.L.Barnett@tn.gov</a:t>
            </a:r>
            <a:endParaRPr lang="en-US" dirty="0"/>
          </a:p>
          <a:p>
            <a:pPr algn="ctr"/>
            <a:r>
              <a:rPr lang="en-US" dirty="0"/>
              <a:t>423-440-0128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10AE282A-9C01-4173-9700-283AB1B5B88B}"/>
              </a:ext>
            </a:extLst>
          </p:cNvPr>
          <p:cNvSpPr txBox="1"/>
          <p:nvPr/>
        </p:nvSpPr>
        <p:spPr>
          <a:xfrm flipH="1">
            <a:off x="4537347" y="5287864"/>
            <a:ext cx="26990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Grants Program Manager</a:t>
            </a:r>
          </a:p>
          <a:p>
            <a:pPr algn="ctr"/>
            <a:r>
              <a:rPr lang="en-US" dirty="0"/>
              <a:t>Lynn Kirby</a:t>
            </a:r>
          </a:p>
          <a:p>
            <a:pPr algn="ctr"/>
            <a:r>
              <a:rPr lang="en-US" dirty="0">
                <a:hlinkClick r:id="rId7"/>
              </a:rPr>
              <a:t>Lynn.Kirby@tn.gov</a:t>
            </a:r>
            <a:endParaRPr lang="en-US" dirty="0"/>
          </a:p>
          <a:p>
            <a:pPr algn="ctr"/>
            <a:r>
              <a:rPr lang="en-US" dirty="0"/>
              <a:t>615-330-1631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A85C107-4B80-4C51-9449-42C9FBD5DCA0}"/>
              </a:ext>
            </a:extLst>
          </p:cNvPr>
          <p:cNvSpPr txBox="1"/>
          <p:nvPr/>
        </p:nvSpPr>
        <p:spPr>
          <a:xfrm flipH="1">
            <a:off x="7368888" y="5287863"/>
            <a:ext cx="34517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Administrative Services Assistant</a:t>
            </a:r>
          </a:p>
          <a:p>
            <a:pPr algn="ctr"/>
            <a:r>
              <a:rPr lang="en-US" dirty="0"/>
              <a:t>Erika Haire</a:t>
            </a:r>
          </a:p>
          <a:p>
            <a:pPr algn="ctr"/>
            <a:r>
              <a:rPr lang="en-US" dirty="0">
                <a:hlinkClick r:id="rId8"/>
              </a:rPr>
              <a:t>Erika.R.Haire@tn.gov</a:t>
            </a:r>
            <a:endParaRPr lang="en-US" dirty="0"/>
          </a:p>
          <a:p>
            <a:pPr algn="ctr"/>
            <a:r>
              <a:rPr lang="en-US" dirty="0"/>
              <a:t>615-532-0148</a:t>
            </a:r>
          </a:p>
        </p:txBody>
      </p:sp>
      <p:cxnSp>
        <p:nvCxnSpPr>
          <p:cNvPr id="58" name="Connector: Elbow 57">
            <a:extLst>
              <a:ext uri="{FF2B5EF4-FFF2-40B4-BE49-F238E27FC236}">
                <a16:creationId xmlns:a16="http://schemas.microsoft.com/office/drawing/2014/main" id="{F57DB157-88E5-4F44-823F-322B2F3436F1}"/>
              </a:ext>
            </a:extLst>
          </p:cNvPr>
          <p:cNvCxnSpPr>
            <a:cxnSpLocks/>
          </p:cNvCxnSpPr>
          <p:nvPr/>
        </p:nvCxnSpPr>
        <p:spPr>
          <a:xfrm rot="16200000" flipV="1">
            <a:off x="2968865" y="2838068"/>
            <a:ext cx="520256" cy="3181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or: Elbow 58">
            <a:extLst>
              <a:ext uri="{FF2B5EF4-FFF2-40B4-BE49-F238E27FC236}">
                <a16:creationId xmlns:a16="http://schemas.microsoft.com/office/drawing/2014/main" id="{E13C2F07-5219-4060-8FB0-7F3439F671A7}"/>
              </a:ext>
            </a:extLst>
          </p:cNvPr>
          <p:cNvCxnSpPr>
            <a:cxnSpLocks/>
          </p:cNvCxnSpPr>
          <p:nvPr/>
        </p:nvCxnSpPr>
        <p:spPr>
          <a:xfrm rot="16200000" flipV="1">
            <a:off x="8792228" y="2714633"/>
            <a:ext cx="335201" cy="3179"/>
          </a:xfrm>
          <a:prstGeom prst="bentConnector3">
            <a:avLst>
              <a:gd name="adj1" fmla="val 50000"/>
            </a:avLst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58387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7A0818-9C9F-4087-9C88-7D97A053AA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Local Workforce Development Areas</a:t>
            </a:r>
          </a:p>
        </p:txBody>
      </p:sp>
      <p:pic>
        <p:nvPicPr>
          <p:cNvPr id="4" name="Content Placeholder 7">
            <a:extLst>
              <a:ext uri="{FF2B5EF4-FFF2-40B4-BE49-F238E27FC236}">
                <a16:creationId xmlns:a16="http://schemas.microsoft.com/office/drawing/2014/main" id="{02F04F05-1F56-4DCA-B27A-73C94F922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133600"/>
            <a:ext cx="10972800" cy="374039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F2EBFC6-5279-4B19-9306-A9922399B32C}"/>
              </a:ext>
            </a:extLst>
          </p:cNvPr>
          <p:cNvSpPr txBox="1"/>
          <p:nvPr/>
        </p:nvSpPr>
        <p:spPr>
          <a:xfrm>
            <a:off x="4781550" y="1447800"/>
            <a:ext cx="26289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Counties by Region</a:t>
            </a:r>
          </a:p>
        </p:txBody>
      </p:sp>
    </p:spTree>
    <p:extLst>
      <p:ext uri="{BB962C8B-B14F-4D97-AF65-F5344CB8AC3E}">
        <p14:creationId xmlns:p14="http://schemas.microsoft.com/office/powerpoint/2010/main" val="341186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B882F6-6DC5-402D-960A-032E2B3B6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Your Local Business Service Team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15E8765-93A0-469B-9F11-8996A2944D80}"/>
              </a:ext>
            </a:extLst>
          </p:cNvPr>
          <p:cNvSpPr txBox="1"/>
          <p:nvPr/>
        </p:nvSpPr>
        <p:spPr>
          <a:xfrm>
            <a:off x="773462" y="1819869"/>
            <a:ext cx="139337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Business Services Contacts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E7809DE-EBBF-4FFB-9CCC-5F64879F5BF5}"/>
              </a:ext>
            </a:extLst>
          </p:cNvPr>
          <p:cNvSpPr txBox="1"/>
          <p:nvPr/>
        </p:nvSpPr>
        <p:spPr>
          <a:xfrm>
            <a:off x="713183" y="4522804"/>
            <a:ext cx="139337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Local Workforce Board</a:t>
            </a:r>
          </a:p>
          <a:p>
            <a:pPr algn="ctr"/>
            <a:r>
              <a:rPr lang="en-US" b="1" dirty="0"/>
              <a:t>Contacts</a:t>
            </a:r>
          </a:p>
        </p:txBody>
      </p:sp>
      <p:sp>
        <p:nvSpPr>
          <p:cNvPr id="10" name="Content Placeholder 4">
            <a:extLst>
              <a:ext uri="{FF2B5EF4-FFF2-40B4-BE49-F238E27FC236}">
                <a16:creationId xmlns:a16="http://schemas.microsoft.com/office/drawing/2014/main" id="{59629798-B865-41A5-B336-2E512577D9F0}"/>
              </a:ext>
            </a:extLst>
          </p:cNvPr>
          <p:cNvSpPr txBox="1">
            <a:spLocks/>
          </p:cNvSpPr>
          <p:nvPr/>
        </p:nvSpPr>
        <p:spPr>
          <a:xfrm>
            <a:off x="2286000" y="1059960"/>
            <a:ext cx="4052454" cy="5664197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rm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Open Sans"/>
              </a:rPr>
              <a:t>West TN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Greater Memphis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Roderick Woody  Tracy Lovelace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901-573-1455 </a:t>
            </a:r>
            <a:r>
              <a:rPr lang="en-US" sz="1000" dirty="0">
                <a:solidFill>
                  <a:srgbClr val="0000CC"/>
                </a:solidFill>
                <a:latin typeface="Open Sans"/>
              </a:rPr>
              <a:t>  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Northwest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Ginger Powell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731-286-3585 ext. 409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br>
              <a:rPr lang="en-US" sz="1000" dirty="0"/>
            </a:br>
            <a:endParaRPr lang="en-US" sz="1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Southwest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Judy Moorman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731-660-6601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West TN Executive Directors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Kyla Guyette, GM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t-IT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kguyette@workforcemidsouth.com</a:t>
            </a:r>
            <a:r>
              <a:rPr lang="it-IT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it-IT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901-512-7455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Jennifer Bane, NW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jbane@nwtnworks.org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731-286-3585 ext. 406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Kena Hamm, SW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kena.hamm@swhra.org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731-983-3687 (O); 731-435-0109 (C)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Grand West TN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Kristie Bennett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Kristie.Bennett@tn.gov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</p:txBody>
      </p:sp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C656F8E3-F1CA-4740-87AF-8E72FD230CD0}"/>
              </a:ext>
            </a:extLst>
          </p:cNvPr>
          <p:cNvSpPr txBox="1">
            <a:spLocks/>
          </p:cNvSpPr>
          <p:nvPr/>
        </p:nvSpPr>
        <p:spPr>
          <a:xfrm>
            <a:off x="5486400" y="1059960"/>
            <a:ext cx="2689109" cy="5146083"/>
          </a:xfrm>
          <a:prstGeom prst="rect">
            <a:avLst/>
          </a:prstGeom>
          <a:ln w="25400" cap="flat" cmpd="sng" algn="ctr">
            <a:noFill/>
            <a:prstDash val="soli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t">
            <a:noAutofit/>
          </a:bodyPr>
          <a:lstStyle>
            <a:lvl1pPr marL="257175" indent="-257175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anose="020B0604020202020204" pitchFamily="34" charset="0"/>
              <a:buChar char="•"/>
              <a:defRPr sz="13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557213" indent="-214313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▫"/>
              <a:defRPr sz="1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Calibri" panose="020F0502020204030204" pitchFamily="34" charset="0"/>
              <a:buChar char="–"/>
              <a:defRPr sz="105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Wingdings" panose="05000000000000000000" pitchFamily="2" charset="2"/>
              <a:buChar char="§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spcBef>
                <a:spcPct val="20000"/>
              </a:spcBef>
              <a:buClr>
                <a:srgbClr val="E71B1B"/>
              </a:buClr>
              <a:buFont typeface="Arial" pitchFamily="34" charset="0"/>
              <a:buChar char="»"/>
              <a:defRPr sz="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5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Open Sans"/>
              </a:rPr>
              <a:t>Middle TN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Northern Middle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Freda Herndon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615-533-0635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Southern Middle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Travis Wilson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931-309-0962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Upper Cumberland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Caroline Timpson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/>
              </a:rPr>
              <a:t>931-520-9593 / </a:t>
            </a:r>
            <a:r>
              <a:rPr lang="en-US" sz="1000" dirty="0">
                <a:solidFill>
                  <a:srgbClr val="0000CC"/>
                </a:solidFill>
                <a:latin typeface="Open San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u="sng" dirty="0">
                <a:latin typeface="Open Sans"/>
              </a:rPr>
              <a:t>Middle TN Executive Directors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u="sng" dirty="0">
              <a:latin typeface="Open Sans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Marla Rye, NM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mrye@workforceessentials.com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931-206-3783 (C) 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TBD, SM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Selina.Moore@tn.gov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TBD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Becky Hull, UC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BHull@ucworkforce.org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 fontAlgn="base">
              <a:buFont typeface="Arial" panose="020B0604020202020204" pitchFamily="34" charset="0"/>
              <a:buNone/>
            </a:pPr>
            <a:r>
              <a:rPr lang="en-US" sz="1000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931-520-9511 (O); 931-229-0435 (C) </a:t>
            </a:r>
          </a:p>
          <a:p>
            <a:pPr marL="0" indent="0" fontAlgn="base">
              <a:buFont typeface="Arial" panose="020B0604020202020204" pitchFamily="34" charset="0"/>
              <a:buNone/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Grand Middle TN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Selina Moore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Selina.Moore@tn.gov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1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45D255C-1989-454A-9FA8-E1C1F6489948}"/>
              </a:ext>
            </a:extLst>
          </p:cNvPr>
          <p:cNvSpPr txBox="1"/>
          <p:nvPr/>
        </p:nvSpPr>
        <p:spPr>
          <a:xfrm>
            <a:off x="8534400" y="1059960"/>
            <a:ext cx="2411266" cy="565795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rtlCol="0" anchor="t">
            <a:spAutoFit/>
          </a:bodyPr>
          <a:lstStyle/>
          <a:p>
            <a:pPr>
              <a:spcBef>
                <a:spcPts val="240"/>
              </a:spcBef>
            </a:pPr>
            <a:r>
              <a:rPr lang="en-US" sz="1000" b="1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 TN</a:t>
            </a:r>
          </a:p>
          <a:p>
            <a:pPr>
              <a:spcBef>
                <a:spcPts val="240"/>
              </a:spcBef>
            </a:pPr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Southeast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Beth Keylon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423-643-2328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u="sng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Ginger Armstrong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865-594-5500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u="sng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>
              <a:spcBef>
                <a:spcPts val="240"/>
              </a:spcBef>
            </a:pPr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Northeast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Brian Vaughn</a:t>
            </a:r>
          </a:p>
          <a:p>
            <a:pPr>
              <a:spcBef>
                <a:spcPts val="240"/>
              </a:spcBef>
            </a:pPr>
            <a:r>
              <a:rPr lang="en-US" sz="1000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423-610-0222 ext. 208 / </a:t>
            </a:r>
            <a:r>
              <a:rPr lang="en-US" sz="1000" u="sng" dirty="0">
                <a:solidFill>
                  <a:srgbClr val="0000CC"/>
                </a:solidFill>
                <a:latin typeface="Open Sans"/>
                <a:ea typeface="Open Sans" panose="020B0606030504020204" pitchFamily="34" charset="0"/>
                <a:cs typeface="Open Sans" panose="020B0606030504020204" pitchFamily="34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Email</a:t>
            </a:r>
            <a:endParaRPr lang="en-US" sz="1000" dirty="0">
              <a:solidFill>
                <a:srgbClr val="0000CC"/>
              </a:solidFill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b="1" u="sng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en-US" sz="1000" b="1" u="sng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u="sng" dirty="0">
                <a:latin typeface="Open Sans"/>
                <a:ea typeface="Open Sans" panose="020B0606030504020204" pitchFamily="34" charset="0"/>
                <a:cs typeface="Open Sans" panose="020B0606030504020204" pitchFamily="34" charset="0"/>
              </a:rPr>
              <a:t>East TN Executive Directors</a:t>
            </a:r>
          </a:p>
          <a:p>
            <a:endParaRPr lang="en-US" sz="1000" b="1" u="sng" dirty="0">
              <a:latin typeface="Open Sans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Michelle Holt, SE</a:t>
            </a:r>
          </a:p>
          <a:p>
            <a:r>
              <a:rPr lang="de-DE" sz="1000" u="sng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Michele@sedev.org</a:t>
            </a:r>
            <a:endParaRPr lang="de-DE" sz="1000" u="sng" dirty="0">
              <a:solidFill>
                <a:srgbClr val="0000CC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0" i="0" dirty="0">
                <a:solidFill>
                  <a:srgbClr val="201F1E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423-424-4210 (O); 423-240-2180 (C)</a:t>
            </a:r>
          </a:p>
          <a:p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Bill Walker, E</a:t>
            </a:r>
          </a:p>
          <a:p>
            <a:pPr defTabSz="685800">
              <a:buClr>
                <a:srgbClr val="E71B1B"/>
              </a:buClr>
            </a:pP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Bwalker@ethra.org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1000" i="0" dirty="0">
                <a:solidFill>
                  <a:schemeClr val="tx1"/>
                </a:solidFill>
                <a:effectLst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865-705-9765 (C)</a:t>
            </a:r>
          </a:p>
          <a:p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Kathy Pierce, NE</a:t>
            </a:r>
          </a:p>
          <a:p>
            <a:r>
              <a:rPr lang="pl-PL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kpierce@ab-t.org</a:t>
            </a:r>
            <a:r>
              <a:rPr lang="en-US" sz="1000" dirty="0">
                <a:solidFill>
                  <a:srgbClr val="0000CC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</a:t>
            </a:r>
          </a:p>
          <a:p>
            <a:r>
              <a:rPr lang="en-US"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423-547-7515 </a:t>
            </a:r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ext. 126 (O);</a:t>
            </a:r>
          </a:p>
          <a:p>
            <a:r>
              <a:rPr lang="en-US" sz="10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423-895-1105 (C)</a:t>
            </a:r>
          </a:p>
          <a:p>
            <a:endParaRPr lang="en-US" sz="1000" b="1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Regional Director Grand East TN</a:t>
            </a:r>
          </a:p>
          <a:p>
            <a:r>
              <a:rPr lang="en-US" sz="10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TBD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56AB722-5B79-4928-AC18-224F986A5967}"/>
              </a:ext>
            </a:extLst>
          </p:cNvPr>
          <p:cNvCxnSpPr>
            <a:cxnSpLocks/>
          </p:cNvCxnSpPr>
          <p:nvPr/>
        </p:nvCxnSpPr>
        <p:spPr>
          <a:xfrm>
            <a:off x="773462" y="3633001"/>
            <a:ext cx="10902888" cy="0"/>
          </a:xfrm>
          <a:prstGeom prst="line">
            <a:avLst/>
          </a:prstGeom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68721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PowerPoint A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25543</TotalTime>
  <Words>392</Words>
  <Application>Microsoft Office PowerPoint</Application>
  <PresentationFormat>Widescreen</PresentationFormat>
  <Paragraphs>130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0" baseType="lpstr">
      <vt:lpstr>Arial</vt:lpstr>
      <vt:lpstr>Calibri</vt:lpstr>
      <vt:lpstr>Open Sans</vt:lpstr>
      <vt:lpstr>Open Sans Light</vt:lpstr>
      <vt:lpstr>PermianSlabSerifTypeface</vt:lpstr>
      <vt:lpstr>Wingdings</vt:lpstr>
      <vt:lpstr>PowerPoint A</vt:lpstr>
      <vt:lpstr>Apprenticeship TN Contacts</vt:lpstr>
      <vt:lpstr>Local Workforce Development Areas</vt:lpstr>
      <vt:lpstr>Your Local Business Service Team</vt:lpstr>
    </vt:vector>
  </TitlesOfParts>
  <Company>State of Tennessee: Finance &amp; Administration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STATE OF TENNESSEE</dc:title>
  <dc:creator>Molly Wehlage</dc:creator>
  <cp:lastModifiedBy>Leigh Ray</cp:lastModifiedBy>
  <cp:revision>32</cp:revision>
  <cp:lastPrinted>2014-01-17T21:37:09Z</cp:lastPrinted>
  <dcterms:created xsi:type="dcterms:W3CDTF">2015-04-17T19:12:23Z</dcterms:created>
  <dcterms:modified xsi:type="dcterms:W3CDTF">2021-11-02T15:37:07Z</dcterms:modified>
</cp:coreProperties>
</file>