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6" r:id="rId2"/>
    <p:sldId id="266" r:id="rId3"/>
    <p:sldId id="259" r:id="rId4"/>
    <p:sldId id="283" r:id="rId5"/>
    <p:sldId id="282" r:id="rId6"/>
    <p:sldId id="273" r:id="rId7"/>
    <p:sldId id="262" r:id="rId8"/>
    <p:sldId id="261" r:id="rId9"/>
    <p:sldId id="274" r:id="rId10"/>
    <p:sldId id="278" r:id="rId11"/>
    <p:sldId id="287" r:id="rId12"/>
    <p:sldId id="260" r:id="rId13"/>
    <p:sldId id="286" r:id="rId14"/>
    <p:sldId id="285" r:id="rId15"/>
    <p:sldId id="267" r:id="rId16"/>
    <p:sldId id="279" r:id="rId17"/>
    <p:sldId id="288" r:id="rId18"/>
    <p:sldId id="270" r:id="rId19"/>
  </p:sldIdLst>
  <p:sldSz cx="9144000" cy="6858000" type="screen4x3"/>
  <p:notesSz cx="6950075" cy="92360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F00"/>
    <a:srgbClr val="48705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75" autoAdjust="0"/>
  </p:normalViewPr>
  <p:slideViewPr>
    <p:cSldViewPr>
      <p:cViewPr varScale="1">
        <p:scale>
          <a:sx n="63" d="100"/>
          <a:sy n="63" d="100"/>
        </p:scale>
        <p:origin x="1380" y="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11699" cy="461804"/>
          </a:xfrm>
          <a:prstGeom prst="rect">
            <a:avLst/>
          </a:prstGeom>
        </p:spPr>
        <p:txBody>
          <a:bodyPr vert="horz" lIns="92492" tIns="46246" rIns="92492" bIns="46246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36768" y="0"/>
            <a:ext cx="3011699" cy="461804"/>
          </a:xfrm>
          <a:prstGeom prst="rect">
            <a:avLst/>
          </a:prstGeom>
        </p:spPr>
        <p:txBody>
          <a:bodyPr vert="horz" lIns="92492" tIns="46246" rIns="92492" bIns="46246" rtlCol="0"/>
          <a:lstStyle>
            <a:lvl1pPr algn="r">
              <a:defRPr sz="1200"/>
            </a:lvl1pPr>
          </a:lstStyle>
          <a:p>
            <a:fld id="{850A3D8E-6AA2-4F8C-A873-6BA45AEAF497}" type="datetimeFigureOut">
              <a:rPr lang="en-US" smtClean="0"/>
              <a:t>7/23/2020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692150"/>
            <a:ext cx="4619625" cy="34639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492" tIns="46246" rIns="92492" bIns="46246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95008" y="4387136"/>
            <a:ext cx="5560060" cy="4156234"/>
          </a:xfrm>
          <a:prstGeom prst="rect">
            <a:avLst/>
          </a:prstGeom>
        </p:spPr>
        <p:txBody>
          <a:bodyPr vert="horz" lIns="92492" tIns="46246" rIns="92492" bIns="46246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772668"/>
            <a:ext cx="3011699" cy="461804"/>
          </a:xfrm>
          <a:prstGeom prst="rect">
            <a:avLst/>
          </a:prstGeom>
        </p:spPr>
        <p:txBody>
          <a:bodyPr vert="horz" lIns="92492" tIns="46246" rIns="92492" bIns="46246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36768" y="8772668"/>
            <a:ext cx="3011699" cy="461804"/>
          </a:xfrm>
          <a:prstGeom prst="rect">
            <a:avLst/>
          </a:prstGeom>
        </p:spPr>
        <p:txBody>
          <a:bodyPr vert="horz" lIns="92492" tIns="46246" rIns="92492" bIns="46246" rtlCol="0" anchor="b"/>
          <a:lstStyle>
            <a:lvl1pPr algn="r">
              <a:defRPr sz="1200"/>
            </a:lvl1pPr>
          </a:lstStyle>
          <a:p>
            <a:fld id="{1C257CBE-F8CC-476C-B4C3-CE557B6F8EC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79510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Stand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3886200"/>
            <a:ext cx="9144000" cy="25146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" y="4038603"/>
            <a:ext cx="8839200" cy="1422399"/>
          </a:xfrm>
        </p:spPr>
        <p:txBody>
          <a:bodyPr>
            <a:normAutofit/>
          </a:bodyPr>
          <a:lstStyle>
            <a:lvl1pPr algn="ctr">
              <a:defRPr sz="40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ermianSlabSerifTypeface" pitchFamily="50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 Placeholder 13"/>
          <p:cNvSpPr>
            <a:spLocks noGrp="1"/>
          </p:cNvSpPr>
          <p:nvPr>
            <p:ph type="body" sz="quarter" idx="12"/>
          </p:nvPr>
        </p:nvSpPr>
        <p:spPr>
          <a:xfrm>
            <a:off x="152400" y="5461001"/>
            <a:ext cx="8839200" cy="812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8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ermianSlabSerifTypeface" pitchFamily="50" charset="0"/>
              </a:defRPr>
            </a:lvl1pPr>
          </a:lstStyle>
          <a:p>
            <a:pPr lvl="0"/>
            <a:endParaRPr lang="en-US" dirty="0"/>
          </a:p>
        </p:txBody>
      </p:sp>
      <p:sp>
        <p:nvSpPr>
          <p:cNvPr id="8" name="Text Placeholder 11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400800"/>
            <a:ext cx="9144000" cy="4572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100" baseline="0">
                <a:solidFill>
                  <a:schemeClr val="accent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Name, Position | Date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1694" y="1219200"/>
            <a:ext cx="5680609" cy="274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74236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ody -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177801"/>
            <a:ext cx="9144000" cy="8128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77803"/>
            <a:ext cx="8839200" cy="825500"/>
          </a:xfrm>
        </p:spPr>
        <p:txBody>
          <a:bodyPr>
            <a:noAutofit/>
          </a:bodyPr>
          <a:lstStyle>
            <a:lvl1pPr algn="l">
              <a:defRPr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ermianSlabSerifTypeface" pitchFamily="50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193800"/>
            <a:ext cx="8839200" cy="4958465"/>
          </a:xfrm>
        </p:spPr>
        <p:txBody>
          <a:bodyPr>
            <a:normAutofit/>
          </a:bodyPr>
          <a:lstStyle>
            <a:lvl1pPr>
              <a:buClr>
                <a:schemeClr val="accent5">
                  <a:lumMod val="75000"/>
                </a:schemeClr>
              </a:buClr>
              <a:defRPr sz="2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buClr>
                <a:schemeClr val="accent5">
                  <a:lumMod val="75000"/>
                </a:schemeClr>
              </a:buClr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buClr>
                <a:schemeClr val="accent5">
                  <a:lumMod val="75000"/>
                </a:schemeClr>
              </a:buClr>
              <a:defRPr sz="1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buClr>
                <a:schemeClr val="accent5">
                  <a:lumMod val="75000"/>
                </a:schemeClr>
              </a:buClr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buClr>
                <a:schemeClr val="accent5">
                  <a:lumMod val="75000"/>
                </a:schemeClr>
              </a:buClr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990602"/>
            <a:ext cx="9144000" cy="889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/>
          <p:cNvSpPr/>
          <p:nvPr userDrawn="1"/>
        </p:nvSpPr>
        <p:spPr>
          <a:xfrm>
            <a:off x="0" y="6152266"/>
            <a:ext cx="9144000" cy="70573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72200"/>
            <a:ext cx="1514829" cy="731520"/>
          </a:xfrm>
          <a:prstGeom prst="rect">
            <a:avLst/>
          </a:prstGeom>
        </p:spPr>
      </p:pic>
      <p:sp>
        <p:nvSpPr>
          <p:cNvPr id="12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416675"/>
            <a:ext cx="2895600" cy="365125"/>
          </a:xfrm>
        </p:spPr>
        <p:txBody>
          <a:bodyPr anchor="b"/>
          <a:lstStyle>
            <a:lvl1pPr>
              <a:defRPr sz="1000" i="1">
                <a:solidFill>
                  <a:schemeClr val="accent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34200" y="6416675"/>
            <a:ext cx="2133600" cy="365125"/>
          </a:xfrm>
          <a:prstGeom prst="rect">
            <a:avLst/>
          </a:prstGeom>
        </p:spPr>
        <p:txBody>
          <a:bodyPr anchor="b"/>
          <a:lstStyle>
            <a:lvl1pPr>
              <a:defRPr sz="1000">
                <a:solidFill>
                  <a:schemeClr val="accent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5C76A076-0EB6-4ACF-BC93-AE169B35ECF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70148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ody - Ta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177801"/>
            <a:ext cx="9144000" cy="8128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77803"/>
            <a:ext cx="8839200" cy="825500"/>
          </a:xfrm>
        </p:spPr>
        <p:txBody>
          <a:bodyPr>
            <a:noAutofit/>
          </a:bodyPr>
          <a:lstStyle>
            <a:lvl1pPr algn="l">
              <a:defRPr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ermianSlabSerifTypeface" pitchFamily="50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193800"/>
            <a:ext cx="8839200" cy="4958465"/>
          </a:xfrm>
        </p:spPr>
        <p:txBody>
          <a:bodyPr>
            <a:normAutofit/>
          </a:bodyPr>
          <a:lstStyle>
            <a:lvl1pPr>
              <a:buClr>
                <a:schemeClr val="accent6"/>
              </a:buClr>
              <a:defRPr sz="2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buClr>
                <a:schemeClr val="accent6"/>
              </a:buClr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buClr>
                <a:schemeClr val="accent6"/>
              </a:buClr>
              <a:defRPr sz="1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buClr>
                <a:schemeClr val="accent6"/>
              </a:buClr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buClr>
                <a:schemeClr val="accent6"/>
              </a:buClr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Rectangle 7"/>
          <p:cNvSpPr/>
          <p:nvPr userDrawn="1"/>
        </p:nvSpPr>
        <p:spPr>
          <a:xfrm>
            <a:off x="0" y="990602"/>
            <a:ext cx="9144000" cy="889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/>
          <p:cNvSpPr/>
          <p:nvPr userDrawn="1"/>
        </p:nvSpPr>
        <p:spPr>
          <a:xfrm>
            <a:off x="0" y="6152266"/>
            <a:ext cx="9144000" cy="70573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72200"/>
            <a:ext cx="1514829" cy="731520"/>
          </a:xfrm>
          <a:prstGeom prst="rect">
            <a:avLst/>
          </a:prstGeom>
        </p:spPr>
      </p:pic>
      <p:sp>
        <p:nvSpPr>
          <p:cNvPr id="12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416675"/>
            <a:ext cx="2895600" cy="365125"/>
          </a:xfrm>
        </p:spPr>
        <p:txBody>
          <a:bodyPr anchor="b"/>
          <a:lstStyle>
            <a:lvl1pPr>
              <a:defRPr sz="1000" i="1">
                <a:solidFill>
                  <a:schemeClr val="accent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34200" y="6416675"/>
            <a:ext cx="2133600" cy="365125"/>
          </a:xfrm>
          <a:prstGeom prst="rect">
            <a:avLst/>
          </a:prstGeom>
        </p:spPr>
        <p:txBody>
          <a:bodyPr anchor="b"/>
          <a:lstStyle>
            <a:lvl1pPr>
              <a:defRPr sz="1000">
                <a:solidFill>
                  <a:schemeClr val="accent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5C76A076-0EB6-4ACF-BC93-AE169B35ECF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81855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ouble-Column Bod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177801"/>
            <a:ext cx="9144000" cy="8128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77803"/>
            <a:ext cx="8839200" cy="825500"/>
          </a:xfrm>
        </p:spPr>
        <p:txBody>
          <a:bodyPr>
            <a:noAutofit/>
          </a:bodyPr>
          <a:lstStyle>
            <a:lvl1pPr algn="l">
              <a:defRPr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ermianSlabSerifTypeface" pitchFamily="50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165229"/>
            <a:ext cx="4343400" cy="4958462"/>
          </a:xfrm>
        </p:spPr>
        <p:txBody>
          <a:bodyPr>
            <a:normAutofit/>
          </a:bodyPr>
          <a:lstStyle>
            <a:lvl1pPr>
              <a:buClr>
                <a:srgbClr val="FF0F00"/>
              </a:buClr>
              <a:defRPr sz="2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buClr>
                <a:srgbClr val="FF0F00"/>
              </a:buClr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buClr>
                <a:srgbClr val="FF0F00"/>
              </a:buClr>
              <a:defRPr sz="1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buClr>
                <a:srgbClr val="FF0F00"/>
              </a:buClr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buClr>
                <a:srgbClr val="FF0F00"/>
              </a:buClr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Rectangle 10"/>
          <p:cNvSpPr/>
          <p:nvPr userDrawn="1"/>
        </p:nvSpPr>
        <p:spPr>
          <a:xfrm>
            <a:off x="0" y="6152266"/>
            <a:ext cx="9144000" cy="70573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72200"/>
            <a:ext cx="1514829" cy="731520"/>
          </a:xfrm>
          <a:prstGeom prst="rect">
            <a:avLst/>
          </a:prstGeom>
        </p:spPr>
      </p:pic>
      <p:sp>
        <p:nvSpPr>
          <p:cNvPr id="15" name="Content Placeholder 2"/>
          <p:cNvSpPr>
            <a:spLocks noGrp="1"/>
          </p:cNvSpPr>
          <p:nvPr>
            <p:ph idx="13"/>
          </p:nvPr>
        </p:nvSpPr>
        <p:spPr>
          <a:xfrm>
            <a:off x="4572000" y="1174754"/>
            <a:ext cx="4343400" cy="4958462"/>
          </a:xfrm>
        </p:spPr>
        <p:txBody>
          <a:bodyPr>
            <a:normAutofit/>
          </a:bodyPr>
          <a:lstStyle>
            <a:lvl1pPr>
              <a:buClr>
                <a:srgbClr val="FF0F00"/>
              </a:buClr>
              <a:defRPr sz="2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buClr>
                <a:srgbClr val="FF0F00"/>
              </a:buClr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buClr>
                <a:srgbClr val="FF0F00"/>
              </a:buClr>
              <a:defRPr sz="1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buClr>
                <a:srgbClr val="FF0F00"/>
              </a:buClr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buClr>
                <a:srgbClr val="FF0F00"/>
              </a:buClr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7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416675"/>
            <a:ext cx="2895600" cy="365125"/>
          </a:xfrm>
        </p:spPr>
        <p:txBody>
          <a:bodyPr anchor="b"/>
          <a:lstStyle>
            <a:lvl1pPr>
              <a:defRPr sz="1000" i="1">
                <a:solidFill>
                  <a:schemeClr val="accent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34200" y="6416675"/>
            <a:ext cx="2133600" cy="365125"/>
          </a:xfrm>
          <a:prstGeom prst="rect">
            <a:avLst/>
          </a:prstGeom>
        </p:spPr>
        <p:txBody>
          <a:bodyPr anchor="b"/>
          <a:lstStyle>
            <a:lvl1pPr>
              <a:defRPr sz="1000">
                <a:solidFill>
                  <a:schemeClr val="accent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5C76A076-0EB6-4ACF-BC93-AE169B35ECF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45693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4445570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-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6299341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- Orang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6299341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- YellowGreen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0067829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- Gray"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629934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0"/>
          </p:nvPr>
        </p:nvSpPr>
        <p:spPr>
          <a:xfrm>
            <a:off x="4572000" y="0"/>
            <a:ext cx="4572000" cy="6858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381000" y="2209801"/>
            <a:ext cx="3962400" cy="2235200"/>
          </a:xfrm>
        </p:spPr>
        <p:txBody>
          <a:bodyPr>
            <a:noAutofit/>
          </a:bodyPr>
          <a:lstStyle>
            <a:lvl1pPr marL="0" indent="0" algn="l">
              <a:defRPr sz="3600">
                <a:effectLst/>
                <a:latin typeface="PermianSlabSerifTypeface" pitchFamily="50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1" hasCustomPrompt="1"/>
          </p:nvPr>
        </p:nvSpPr>
        <p:spPr>
          <a:xfrm>
            <a:off x="381000" y="5562600"/>
            <a:ext cx="4038600" cy="1117600"/>
          </a:xfrm>
        </p:spPr>
        <p:txBody>
          <a:bodyPr anchor="b">
            <a:normAutofit/>
          </a:bodyPr>
          <a:lstStyle>
            <a:lvl1pPr marL="0" indent="0">
              <a:buNone/>
              <a:defRPr sz="1100">
                <a:solidFill>
                  <a:schemeClr val="accent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Name, Position</a:t>
            </a:r>
          </a:p>
          <a:p>
            <a:pPr lvl="0"/>
            <a:r>
              <a:rPr lang="en-US" dirty="0"/>
              <a:t>Date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2" hasCustomPrompt="1"/>
          </p:nvPr>
        </p:nvSpPr>
        <p:spPr>
          <a:xfrm>
            <a:off x="381000" y="4445001"/>
            <a:ext cx="3962400" cy="812800"/>
          </a:xfrm>
        </p:spPr>
        <p:txBody>
          <a:bodyPr>
            <a:normAutofit/>
          </a:bodyPr>
          <a:lstStyle>
            <a:lvl1pPr marL="0" indent="0">
              <a:buNone/>
              <a:defRPr sz="2800">
                <a:solidFill>
                  <a:schemeClr val="accent5"/>
                </a:solidFill>
                <a:latin typeface="PermianSlabSerifTypeface" pitchFamily="50" charset="0"/>
              </a:defRPr>
            </a:lvl1pPr>
          </a:lstStyle>
          <a:p>
            <a:pPr lvl="0"/>
            <a:r>
              <a:rPr lang="en-US" dirty="0"/>
              <a:t>Sub-Title</a:t>
            </a: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320040"/>
            <a:ext cx="2650951" cy="1280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59767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b-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2590800" y="3874770"/>
            <a:ext cx="6553200" cy="22402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67000" y="3874770"/>
            <a:ext cx="6324600" cy="2240280"/>
          </a:xfrm>
        </p:spPr>
        <p:txBody>
          <a:bodyPr/>
          <a:lstStyle>
            <a:lvl1pPr algn="r">
              <a:defRPr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ermianSlabSerifTypeface" pitchFamily="50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09" t="13397" r="9549" b="13397"/>
          <a:stretch/>
        </p:blipFill>
        <p:spPr>
          <a:xfrm>
            <a:off x="152400" y="3766736"/>
            <a:ext cx="2514600" cy="24563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548909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ody - TN Ma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177801"/>
            <a:ext cx="9144000" cy="8128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77803"/>
            <a:ext cx="8839200" cy="825500"/>
          </a:xfrm>
        </p:spPr>
        <p:txBody>
          <a:bodyPr>
            <a:noAutofit/>
          </a:bodyPr>
          <a:lstStyle>
            <a:lvl1pPr algn="l">
              <a:defRPr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ermianSlabSerifTypeface" pitchFamily="50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143000"/>
            <a:ext cx="8839200" cy="5562600"/>
          </a:xfrm>
        </p:spPr>
        <p:txBody>
          <a:bodyPr>
            <a:normAutofit/>
          </a:bodyPr>
          <a:lstStyle>
            <a:lvl1pPr>
              <a:buClr>
                <a:schemeClr val="bg2"/>
              </a:buClr>
              <a:defRPr sz="2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buClr>
                <a:schemeClr val="bg2"/>
              </a:buClr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buClr>
                <a:schemeClr val="bg2"/>
              </a:buClr>
              <a:defRPr sz="1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buClr>
                <a:schemeClr val="bg2"/>
              </a:buClr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buClr>
                <a:schemeClr val="bg2"/>
              </a:buClr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5800" y="6019800"/>
            <a:ext cx="866774" cy="866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28573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od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177801"/>
            <a:ext cx="9144000" cy="8128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77803"/>
            <a:ext cx="8839200" cy="825500"/>
          </a:xfrm>
        </p:spPr>
        <p:txBody>
          <a:bodyPr>
            <a:noAutofit/>
          </a:bodyPr>
          <a:lstStyle>
            <a:lvl1pPr algn="l">
              <a:defRPr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ermianSlabSerifTypeface" pitchFamily="50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143000"/>
            <a:ext cx="8839200" cy="5009266"/>
          </a:xfrm>
        </p:spPr>
        <p:txBody>
          <a:bodyPr>
            <a:normAutofit/>
          </a:bodyPr>
          <a:lstStyle>
            <a:lvl1pPr>
              <a:buClr>
                <a:schemeClr val="bg2"/>
              </a:buClr>
              <a:defRPr sz="2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buClr>
                <a:schemeClr val="bg2"/>
              </a:buClr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buClr>
                <a:schemeClr val="bg2"/>
              </a:buClr>
              <a:defRPr sz="1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buClr>
                <a:schemeClr val="bg2"/>
              </a:buClr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buClr>
                <a:schemeClr val="bg2"/>
              </a:buClr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Rectangle 9"/>
          <p:cNvSpPr/>
          <p:nvPr userDrawn="1"/>
        </p:nvSpPr>
        <p:spPr>
          <a:xfrm>
            <a:off x="0" y="6152266"/>
            <a:ext cx="9144000" cy="70573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72200"/>
            <a:ext cx="1514829" cy="731520"/>
          </a:xfrm>
          <a:prstGeom prst="rect">
            <a:avLst/>
          </a:prstGeom>
        </p:spPr>
      </p:pic>
      <p:sp>
        <p:nvSpPr>
          <p:cNvPr id="1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416675"/>
            <a:ext cx="2895600" cy="365125"/>
          </a:xfrm>
        </p:spPr>
        <p:txBody>
          <a:bodyPr anchor="b"/>
          <a:lstStyle>
            <a:lvl1pPr>
              <a:defRPr sz="1000" i="1">
                <a:solidFill>
                  <a:schemeClr val="accent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34200" y="6416675"/>
            <a:ext cx="2133600" cy="365125"/>
          </a:xfrm>
          <a:prstGeom prst="rect">
            <a:avLst/>
          </a:prstGeom>
        </p:spPr>
        <p:txBody>
          <a:bodyPr anchor="b"/>
          <a:lstStyle>
            <a:lvl1pPr>
              <a:defRPr sz="1000">
                <a:solidFill>
                  <a:schemeClr val="accent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5C76A076-0EB6-4ACF-BC93-AE169B35ECF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38844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ody -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177801"/>
            <a:ext cx="9144000" cy="8128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77803"/>
            <a:ext cx="8839200" cy="825500"/>
          </a:xfrm>
        </p:spPr>
        <p:txBody>
          <a:bodyPr>
            <a:noAutofit/>
          </a:bodyPr>
          <a:lstStyle>
            <a:lvl1pPr algn="l">
              <a:defRPr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ermianSlabSerifTypeface" pitchFamily="50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162935"/>
            <a:ext cx="8839200" cy="5009265"/>
          </a:xfrm>
        </p:spPr>
        <p:txBody>
          <a:bodyPr>
            <a:normAutofit/>
          </a:bodyPr>
          <a:lstStyle>
            <a:lvl1pPr>
              <a:buClr>
                <a:srgbClr val="FF0F00"/>
              </a:buClr>
              <a:defRPr sz="2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buClr>
                <a:srgbClr val="FF0F00"/>
              </a:buClr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buClr>
                <a:srgbClr val="FF0F00"/>
              </a:buClr>
              <a:defRPr sz="1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buClr>
                <a:srgbClr val="FF0F00"/>
              </a:buClr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buClr>
                <a:srgbClr val="FF0F00"/>
              </a:buClr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Rectangle 7"/>
          <p:cNvSpPr/>
          <p:nvPr userDrawn="1"/>
        </p:nvSpPr>
        <p:spPr>
          <a:xfrm>
            <a:off x="0" y="990602"/>
            <a:ext cx="9144000" cy="88900"/>
          </a:xfrm>
          <a:prstGeom prst="rect">
            <a:avLst/>
          </a:prstGeom>
          <a:solidFill>
            <a:srgbClr val="FF0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/>
          <p:cNvSpPr/>
          <p:nvPr userDrawn="1"/>
        </p:nvSpPr>
        <p:spPr>
          <a:xfrm>
            <a:off x="0" y="6152266"/>
            <a:ext cx="9144000" cy="70573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72200"/>
            <a:ext cx="1514829" cy="731520"/>
          </a:xfrm>
          <a:prstGeom prst="rect">
            <a:avLst/>
          </a:prstGeom>
        </p:spPr>
      </p:pic>
      <p:sp>
        <p:nvSpPr>
          <p:cNvPr id="12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416675"/>
            <a:ext cx="2895600" cy="365125"/>
          </a:xfrm>
        </p:spPr>
        <p:txBody>
          <a:bodyPr anchor="b"/>
          <a:lstStyle>
            <a:lvl1pPr>
              <a:defRPr sz="1000" i="1">
                <a:solidFill>
                  <a:schemeClr val="accent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34200" y="6416675"/>
            <a:ext cx="2133600" cy="365125"/>
          </a:xfrm>
          <a:prstGeom prst="rect">
            <a:avLst/>
          </a:prstGeom>
        </p:spPr>
        <p:txBody>
          <a:bodyPr anchor="b"/>
          <a:lstStyle>
            <a:lvl1pPr>
              <a:defRPr sz="1000">
                <a:solidFill>
                  <a:schemeClr val="accent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5C76A076-0EB6-4ACF-BC93-AE169B35ECF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06561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dy - 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0" y="177801"/>
            <a:ext cx="9144000" cy="8128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152400" y="177803"/>
            <a:ext cx="8839200" cy="825500"/>
          </a:xfrm>
        </p:spPr>
        <p:txBody>
          <a:bodyPr>
            <a:noAutofit/>
          </a:bodyPr>
          <a:lstStyle>
            <a:lvl1pPr algn="l">
              <a:defRPr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ermianSlabSerifTypeface" pitchFamily="50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Content Placeholder 2"/>
          <p:cNvSpPr>
            <a:spLocks noGrp="1"/>
          </p:cNvSpPr>
          <p:nvPr>
            <p:ph idx="1"/>
          </p:nvPr>
        </p:nvSpPr>
        <p:spPr>
          <a:xfrm>
            <a:off x="152400" y="1193800"/>
            <a:ext cx="8839200" cy="4958465"/>
          </a:xfrm>
        </p:spPr>
        <p:txBody>
          <a:bodyPr>
            <a:normAutofit/>
          </a:bodyPr>
          <a:lstStyle>
            <a:lvl1pPr>
              <a:buClr>
                <a:schemeClr val="accent3"/>
              </a:buClr>
              <a:defRPr sz="2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buClr>
                <a:schemeClr val="accent3"/>
              </a:buClr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buClr>
                <a:schemeClr val="accent3"/>
              </a:buClr>
              <a:defRPr sz="1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buClr>
                <a:schemeClr val="accent3"/>
              </a:buClr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buClr>
                <a:schemeClr val="accent3"/>
              </a:buClr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7" name="Rectangle 16"/>
          <p:cNvSpPr/>
          <p:nvPr userDrawn="1"/>
        </p:nvSpPr>
        <p:spPr>
          <a:xfrm>
            <a:off x="0" y="990602"/>
            <a:ext cx="9144000" cy="889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/>
          <p:cNvSpPr/>
          <p:nvPr userDrawn="1"/>
        </p:nvSpPr>
        <p:spPr>
          <a:xfrm>
            <a:off x="0" y="6152265"/>
            <a:ext cx="9144000" cy="70573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416675"/>
            <a:ext cx="2895600" cy="365125"/>
          </a:xfrm>
        </p:spPr>
        <p:txBody>
          <a:bodyPr anchor="b"/>
          <a:lstStyle>
            <a:lvl1pPr>
              <a:defRPr sz="1000" i="1">
                <a:solidFill>
                  <a:schemeClr val="accent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34200" y="6416675"/>
            <a:ext cx="2133600" cy="365125"/>
          </a:xfrm>
          <a:prstGeom prst="rect">
            <a:avLst/>
          </a:prstGeom>
        </p:spPr>
        <p:txBody>
          <a:bodyPr anchor="b"/>
          <a:lstStyle>
            <a:lvl1pPr>
              <a:defRPr sz="1000">
                <a:solidFill>
                  <a:schemeClr val="accent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5C76A076-0EB6-4ACF-BC93-AE169B35ECF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72200"/>
            <a:ext cx="1514829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33957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ody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177801"/>
            <a:ext cx="9144000" cy="8128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77803"/>
            <a:ext cx="8839200" cy="825500"/>
          </a:xfrm>
        </p:spPr>
        <p:txBody>
          <a:bodyPr>
            <a:noAutofit/>
          </a:bodyPr>
          <a:lstStyle>
            <a:lvl1pPr algn="l">
              <a:defRPr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ermianSlabSerifTypeface" pitchFamily="50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193800"/>
            <a:ext cx="8839200" cy="4958465"/>
          </a:xfrm>
        </p:spPr>
        <p:txBody>
          <a:bodyPr>
            <a:normAutofit/>
          </a:bodyPr>
          <a:lstStyle>
            <a:lvl1pPr>
              <a:buClr>
                <a:schemeClr val="accent1"/>
              </a:buClr>
              <a:defRPr sz="2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buClr>
                <a:schemeClr val="accent1"/>
              </a:buClr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buClr>
                <a:schemeClr val="accent1"/>
              </a:buClr>
              <a:defRPr sz="1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buClr>
                <a:schemeClr val="accent1"/>
              </a:buClr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buClr>
                <a:schemeClr val="accent1"/>
              </a:buClr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Rectangle 7"/>
          <p:cNvSpPr/>
          <p:nvPr userDrawn="1"/>
        </p:nvSpPr>
        <p:spPr>
          <a:xfrm>
            <a:off x="0" y="990602"/>
            <a:ext cx="9144000" cy="889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/>
          <p:cNvSpPr/>
          <p:nvPr userDrawn="1"/>
        </p:nvSpPr>
        <p:spPr>
          <a:xfrm>
            <a:off x="0" y="6152266"/>
            <a:ext cx="9144000" cy="70573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72200"/>
            <a:ext cx="1514829" cy="731520"/>
          </a:xfrm>
          <a:prstGeom prst="rect">
            <a:avLst/>
          </a:prstGeom>
        </p:spPr>
      </p:pic>
      <p:sp>
        <p:nvSpPr>
          <p:cNvPr id="12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416675"/>
            <a:ext cx="2895600" cy="365125"/>
          </a:xfrm>
        </p:spPr>
        <p:txBody>
          <a:bodyPr anchor="b"/>
          <a:lstStyle>
            <a:lvl1pPr>
              <a:defRPr sz="1000" i="1">
                <a:solidFill>
                  <a:schemeClr val="accent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34200" y="6416675"/>
            <a:ext cx="2133600" cy="365125"/>
          </a:xfrm>
          <a:prstGeom prst="rect">
            <a:avLst/>
          </a:prstGeom>
        </p:spPr>
        <p:txBody>
          <a:bodyPr anchor="b"/>
          <a:lstStyle>
            <a:lvl1pPr>
              <a:defRPr sz="1000">
                <a:solidFill>
                  <a:schemeClr val="accent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5C76A076-0EB6-4ACF-BC93-AE169B35ECF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51007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ody - Yellow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177801"/>
            <a:ext cx="9144000" cy="8128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77803"/>
            <a:ext cx="8839200" cy="825500"/>
          </a:xfrm>
        </p:spPr>
        <p:txBody>
          <a:bodyPr>
            <a:noAutofit/>
          </a:bodyPr>
          <a:lstStyle>
            <a:lvl1pPr algn="l">
              <a:defRPr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ermianSlabSerifTypeface" pitchFamily="50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193800"/>
            <a:ext cx="8839200" cy="4958465"/>
          </a:xfrm>
        </p:spPr>
        <p:txBody>
          <a:bodyPr>
            <a:normAutofit/>
          </a:bodyPr>
          <a:lstStyle>
            <a:lvl1pPr>
              <a:buClr>
                <a:schemeClr val="accent2"/>
              </a:buClr>
              <a:defRPr sz="2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buClr>
                <a:schemeClr val="accent2"/>
              </a:buClr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buClr>
                <a:schemeClr val="accent2"/>
              </a:buClr>
              <a:defRPr sz="1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buClr>
                <a:schemeClr val="accent2"/>
              </a:buClr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buClr>
                <a:schemeClr val="accent2"/>
              </a:buClr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Rectangle 7"/>
          <p:cNvSpPr/>
          <p:nvPr userDrawn="1"/>
        </p:nvSpPr>
        <p:spPr>
          <a:xfrm>
            <a:off x="0" y="990602"/>
            <a:ext cx="9144000" cy="889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/>
          <p:cNvSpPr/>
          <p:nvPr userDrawn="1"/>
        </p:nvSpPr>
        <p:spPr>
          <a:xfrm>
            <a:off x="0" y="6152266"/>
            <a:ext cx="9144000" cy="70573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72200"/>
            <a:ext cx="1514829" cy="731520"/>
          </a:xfrm>
          <a:prstGeom prst="rect">
            <a:avLst/>
          </a:prstGeom>
        </p:spPr>
      </p:pic>
      <p:sp>
        <p:nvSpPr>
          <p:cNvPr id="12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416675"/>
            <a:ext cx="2895600" cy="365125"/>
          </a:xfrm>
        </p:spPr>
        <p:txBody>
          <a:bodyPr anchor="b"/>
          <a:lstStyle>
            <a:lvl1pPr>
              <a:defRPr sz="1000" i="1">
                <a:solidFill>
                  <a:schemeClr val="accent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34200" y="6416675"/>
            <a:ext cx="2133600" cy="365125"/>
          </a:xfrm>
          <a:prstGeom prst="rect">
            <a:avLst/>
          </a:prstGeom>
        </p:spPr>
        <p:txBody>
          <a:bodyPr anchor="b"/>
          <a:lstStyle>
            <a:lvl1pPr>
              <a:defRPr sz="1000">
                <a:solidFill>
                  <a:schemeClr val="accent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5C76A076-0EB6-4ACF-BC93-AE169B35ECF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32673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hello this is a test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858000" y="6350003"/>
            <a:ext cx="2133600" cy="365125"/>
          </a:xfrm>
          <a:prstGeom prst="rect">
            <a:avLst/>
          </a:prstGeom>
        </p:spPr>
        <p:txBody>
          <a:bodyPr anchor="ctr"/>
          <a:lstStyle>
            <a:lvl1pPr algn="r">
              <a:defRPr sz="100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5C76A076-0EB6-4ACF-BC93-AE169B35ECF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30059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70" r:id="rId2"/>
    <p:sldLayoutId id="2147483649" r:id="rId3"/>
    <p:sldLayoutId id="2147483680" r:id="rId4"/>
    <p:sldLayoutId id="2147483671" r:id="rId5"/>
    <p:sldLayoutId id="2147483668" r:id="rId6"/>
    <p:sldLayoutId id="2147483665" r:id="rId7"/>
    <p:sldLayoutId id="2147483672" r:id="rId8"/>
    <p:sldLayoutId id="2147483673" r:id="rId9"/>
    <p:sldLayoutId id="2147483679" r:id="rId10"/>
    <p:sldLayoutId id="2147483674" r:id="rId11"/>
    <p:sldLayoutId id="2147483662" r:id="rId12"/>
    <p:sldLayoutId id="2147483663" r:id="rId13"/>
    <p:sldLayoutId id="2147483676" r:id="rId14"/>
    <p:sldLayoutId id="2147483677" r:id="rId15"/>
    <p:sldLayoutId id="2147483675" r:id="rId16"/>
    <p:sldLayoutId id="2147483678" r:id="rId17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" y="4038603"/>
            <a:ext cx="8839200" cy="2235198"/>
          </a:xfrm>
        </p:spPr>
        <p:txBody>
          <a:bodyPr/>
          <a:lstStyle/>
          <a:p>
            <a:r>
              <a:rPr lang="en-US" dirty="0"/>
              <a:t>Consumer &amp; Industry </a:t>
            </a:r>
            <a:br>
              <a:rPr lang="en-US" dirty="0"/>
            </a:br>
            <a:r>
              <a:rPr lang="en-US" dirty="0"/>
              <a:t>Services Division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/>
        <p:txBody>
          <a:bodyPr>
            <a:normAutofit/>
          </a:bodyPr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92601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/>
              <a:t>Subtypes of Packages – Random Weight Package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152400" y="1752600"/>
            <a:ext cx="5105400" cy="4425062"/>
          </a:xfrm>
        </p:spPr>
        <p:txBody>
          <a:bodyPr>
            <a:norm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en-US" dirty="0"/>
              <a:t>Same commodity with no fixed pattern of weights</a:t>
            </a:r>
          </a:p>
          <a:p>
            <a:pPr marL="0" indent="0">
              <a:spcBef>
                <a:spcPts val="0"/>
              </a:spcBef>
              <a:buNone/>
            </a:pPr>
            <a:endParaRPr lang="en-US" dirty="0"/>
          </a:p>
          <a:p>
            <a:pPr marL="0" indent="0">
              <a:spcBef>
                <a:spcPts val="0"/>
              </a:spcBef>
              <a:buNone/>
            </a:pPr>
            <a:r>
              <a:rPr lang="en-US" dirty="0"/>
              <a:t>Must bear a label conspicuously declaring: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n-US" sz="2400" dirty="0"/>
              <a:t>the net weight</a:t>
            </a:r>
            <a:endParaRPr lang="en-US" dirty="0"/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n-US" sz="2400" dirty="0"/>
              <a:t>the unit price</a:t>
            </a:r>
            <a:endParaRPr lang="en-US" dirty="0"/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n-US" sz="2400" dirty="0"/>
              <a:t>the total price</a:t>
            </a:r>
          </a:p>
          <a:p>
            <a:pPr>
              <a:lnSpc>
                <a:spcPct val="150000"/>
              </a:lnSpc>
            </a:pPr>
            <a:endParaRPr lang="en-US" dirty="0"/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0" y="1914358"/>
            <a:ext cx="3581400" cy="3267242"/>
          </a:xfrm>
        </p:spPr>
      </p:pic>
    </p:spTree>
    <p:extLst>
      <p:ext uri="{BB962C8B-B14F-4D97-AF65-F5344CB8AC3E}">
        <p14:creationId xmlns:p14="http://schemas.microsoft.com/office/powerpoint/2010/main" val="42553459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345EDE-3871-4F49-866A-235A0D42F7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/>
              <a:t>Certified vs. Non-Certified Scale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E2EB6C-CE59-42D7-A010-8CF2CF660B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400" y="1752600"/>
            <a:ext cx="4953000" cy="4371091"/>
          </a:xfrm>
        </p:spPr>
        <p:txBody>
          <a:bodyPr>
            <a:normAutofit/>
          </a:bodyPr>
          <a:lstStyle/>
          <a:p>
            <a:r>
              <a:rPr lang="en-US" dirty="0"/>
              <a:t>Seller must determine if they want their scale officially certified or a courtesy scale test only</a:t>
            </a:r>
          </a:p>
          <a:p>
            <a:r>
              <a:rPr lang="en-US" dirty="0"/>
              <a:t>Certification requires the device be registered with the department and  payment of the required annual device registration fee</a:t>
            </a:r>
          </a:p>
        </p:txBody>
      </p:sp>
      <p:pic>
        <p:nvPicPr>
          <p:cNvPr id="5" name="Content Placeholder 5">
            <a:extLst>
              <a:ext uri="{FF2B5EF4-FFF2-40B4-BE49-F238E27FC236}">
                <a16:creationId xmlns:a16="http://schemas.microsoft.com/office/drawing/2014/main" id="{0CCCDFDE-3678-48F2-A53B-C1DAC7B5CF4D}"/>
              </a:ext>
            </a:extLst>
          </p:cNvPr>
          <p:cNvPicPr>
            <a:picLocks noGrp="1" noChangeAspect="1"/>
          </p:cNvPicPr>
          <p:nvPr>
            <p:ph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5000" y="2209800"/>
            <a:ext cx="2057400" cy="19343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43186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/>
              <a:t> Certified* Scale Requirements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28600" y="1143000"/>
            <a:ext cx="4953000" cy="4958462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en-US" dirty="0"/>
              <a:t>Any weighing device used for point of sale commercial transactions must: </a:t>
            </a:r>
          </a:p>
          <a:p>
            <a:endParaRPr lang="en-US" sz="2000" dirty="0"/>
          </a:p>
          <a:p>
            <a:r>
              <a:rPr lang="en-US" sz="2200" dirty="0"/>
              <a:t>Meet all specifications, tolerances and other technical requirements of NIST Handbook 44 and be approved by the National Type Evaluation Program (NTEP)</a:t>
            </a:r>
          </a:p>
          <a:p>
            <a:r>
              <a:rPr lang="en-US" sz="2200" dirty="0"/>
              <a:t>Only NTEP scales can be certified  by the department for use in point of sale commercial transactions for</a:t>
            </a:r>
            <a:r>
              <a:rPr lang="en-US" sz="2200" u="sng" dirty="0"/>
              <a:t> Random Weight Package</a:t>
            </a:r>
            <a:r>
              <a:rPr lang="en-US" sz="2200" dirty="0"/>
              <a:t> sales</a:t>
            </a: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5000" y="3243962"/>
            <a:ext cx="2857500" cy="2857500"/>
          </a:xfr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1182562"/>
            <a:ext cx="1943100" cy="1943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9194691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/>
              <a:t> Certified* Scale Requirements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28600" y="1143000"/>
            <a:ext cx="4953000" cy="4958462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en-US" dirty="0"/>
              <a:t>Any weighing device used for point of sale commercial transactions must: </a:t>
            </a:r>
          </a:p>
          <a:p>
            <a:pPr marL="0" indent="0">
              <a:buNone/>
            </a:pPr>
            <a:endParaRPr lang="en-US" sz="2000" dirty="0"/>
          </a:p>
          <a:p>
            <a:r>
              <a:rPr lang="en-US" sz="2200" dirty="0"/>
              <a:t>Meet all specifications, tolerances and other technical requirements of NIST Handbook 44 and be approved by the National Type Evaluation Program (NTEP)</a:t>
            </a:r>
          </a:p>
          <a:p>
            <a:r>
              <a:rPr lang="en-US" sz="2200" dirty="0"/>
              <a:t>Only NTEP scales can be certified  by the department for use in point of sale commercial transactions for</a:t>
            </a:r>
            <a:r>
              <a:rPr lang="en-US" sz="2200" u="sng" dirty="0"/>
              <a:t> Random Weight Package</a:t>
            </a:r>
            <a:r>
              <a:rPr lang="en-US" sz="2200" dirty="0"/>
              <a:t> sales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6900" y="1905000"/>
            <a:ext cx="2933700" cy="293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3927623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/>
              <a:t> Non-Certified* Scale Requirements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28600" y="1828800"/>
            <a:ext cx="6096000" cy="4272662"/>
          </a:xfrm>
        </p:spPr>
        <p:txBody>
          <a:bodyPr>
            <a:normAutofit/>
          </a:bodyPr>
          <a:lstStyle/>
          <a:p>
            <a:r>
              <a:rPr lang="en-US" dirty="0"/>
              <a:t>Are NOT required to be NTEP approved devices</a:t>
            </a:r>
          </a:p>
          <a:p>
            <a:r>
              <a:rPr lang="en-US" dirty="0"/>
              <a:t>Still must meet accuracy tolerance requirements of NIST Handbook 44 </a:t>
            </a:r>
          </a:p>
          <a:p>
            <a:r>
              <a:rPr lang="en-US" dirty="0"/>
              <a:t>Must be “Legal For Trade” scales</a:t>
            </a:r>
          </a:p>
          <a:p>
            <a:r>
              <a:rPr lang="en-US" dirty="0"/>
              <a:t>Any scale marked as “Not legal for Trade” or “Scale Used For Estimating Only” cannot be used in commercial transactions</a:t>
            </a:r>
            <a:endParaRPr lang="en-US" sz="2000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7530" y="2269681"/>
            <a:ext cx="2857500" cy="2857500"/>
          </a:xfrm>
        </p:spPr>
      </p:pic>
    </p:spTree>
    <p:extLst>
      <p:ext uri="{BB962C8B-B14F-4D97-AF65-F5344CB8AC3E}">
        <p14:creationId xmlns:p14="http://schemas.microsoft.com/office/powerpoint/2010/main" val="424649812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/>
              <a:t>Vendor Options  - Method of Sale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152400" y="1165229"/>
            <a:ext cx="5334000" cy="495846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dirty="0"/>
              <a:t>Vendor makes business decision based on approved method of sale</a:t>
            </a:r>
          </a:p>
          <a:p>
            <a:pPr marL="0" indent="0" algn="ctr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Weight – Standard or Random</a:t>
            </a:r>
          </a:p>
          <a:p>
            <a:r>
              <a:rPr lang="en-US" dirty="0"/>
              <a:t>Standard – Scale requirements relaxed. Must meet or exceed minimum Net Weight declaration on package.</a:t>
            </a:r>
          </a:p>
          <a:p>
            <a:r>
              <a:rPr lang="en-US" dirty="0"/>
              <a:t>Random – Requires NTEP approved scale and register with the Department of Agriculture</a:t>
            </a:r>
          </a:p>
          <a:p>
            <a:endParaRPr lang="en-US" sz="2000" dirty="0"/>
          </a:p>
          <a:p>
            <a:endParaRPr lang="en-US" sz="2000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9800" y="2290762"/>
            <a:ext cx="2057400" cy="2052638"/>
          </a:xfrm>
        </p:spPr>
      </p:pic>
      <p:pic>
        <p:nvPicPr>
          <p:cNvPr id="5" name="Content Placeholder 5">
            <a:extLst>
              <a:ext uri="{FF2B5EF4-FFF2-40B4-BE49-F238E27FC236}">
                <a16:creationId xmlns:a16="http://schemas.microsoft.com/office/drawing/2014/main" id="{E0113592-5D09-444B-8B8F-ED490509B7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9800" y="2289282"/>
            <a:ext cx="2057400" cy="2052638"/>
          </a:xfrm>
          <a:prstGeom prst="rect">
            <a:avLst/>
          </a:prstGeom>
        </p:spPr>
      </p:pic>
      <p:pic>
        <p:nvPicPr>
          <p:cNvPr id="7" name="Content Placeholder 5">
            <a:extLst>
              <a:ext uri="{FF2B5EF4-FFF2-40B4-BE49-F238E27FC236}">
                <a16:creationId xmlns:a16="http://schemas.microsoft.com/office/drawing/2014/main" id="{4CB3796F-14F2-4597-8A7A-E5DCC7B186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9800" y="2290762"/>
            <a:ext cx="2057400" cy="2052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719790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/>
              <a:t>Certified Scale Test Request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152400" y="1165229"/>
            <a:ext cx="4648200" cy="4958462"/>
          </a:xfrm>
        </p:spPr>
        <p:txBody>
          <a:bodyPr>
            <a:no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en-US" dirty="0"/>
              <a:t>To request a certified scale test and register a scale with the Department of Ag, call 615-837-5109. 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dirty="0"/>
              <a:t>     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dirty="0"/>
              <a:t>Device owner may elect to:</a:t>
            </a:r>
          </a:p>
          <a:p>
            <a:pPr>
              <a:spcBef>
                <a:spcPts val="0"/>
              </a:spcBef>
            </a:pPr>
            <a:r>
              <a:rPr lang="en-US" sz="2400" dirty="0"/>
              <a:t>Register the scale through their local Famers Market Association </a:t>
            </a:r>
            <a:endParaRPr lang="en-US" dirty="0"/>
          </a:p>
          <a:p>
            <a:pPr>
              <a:spcBef>
                <a:spcPts val="0"/>
              </a:spcBef>
            </a:pPr>
            <a:r>
              <a:rPr lang="en-US" sz="2400" dirty="0"/>
              <a:t>Individually register the scale</a:t>
            </a:r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9200" y="2133600"/>
            <a:ext cx="3364202" cy="2590800"/>
          </a:xfrm>
        </p:spPr>
      </p:pic>
    </p:spTree>
    <p:extLst>
      <p:ext uri="{BB962C8B-B14F-4D97-AF65-F5344CB8AC3E}">
        <p14:creationId xmlns:p14="http://schemas.microsoft.com/office/powerpoint/2010/main" val="259660888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6D48CE-B0A1-40B4-8EC3-08AD5C8490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/>
              <a:t>Consumer Complaint Procedures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49C82E-29A1-45B3-A833-B64BE0AD36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7480" y="2487614"/>
            <a:ext cx="8839200" cy="2160586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3000" dirty="0"/>
              <a:t>The Department of Agriculture responds to all consumer complaints and will continue to do so on both certified and non-certified scales to ensure accuracy and equity in the marketplace.</a:t>
            </a:r>
          </a:p>
        </p:txBody>
      </p:sp>
    </p:spTree>
    <p:extLst>
      <p:ext uri="{BB962C8B-B14F-4D97-AF65-F5344CB8AC3E}">
        <p14:creationId xmlns:p14="http://schemas.microsoft.com/office/powerpoint/2010/main" val="207596206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be05tkh\AppData\Local\Microsoft\Windows\INetCache\IE\23X2ZDRK\depositphotos_4439888-Question-Marks-Around-Word[1]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0" y="1981199"/>
            <a:ext cx="3810000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Title 2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/>
              <a:t>Contact</a:t>
            </a:r>
          </a:p>
        </p:txBody>
      </p:sp>
      <p:sp>
        <p:nvSpPr>
          <p:cNvPr id="24" name="Content Placeholder 23"/>
          <p:cNvSpPr>
            <a:spLocks noGrp="1"/>
          </p:cNvSpPr>
          <p:nvPr>
            <p:ph idx="1"/>
          </p:nvPr>
        </p:nvSpPr>
        <p:spPr>
          <a:xfrm>
            <a:off x="304800" y="1066801"/>
            <a:ext cx="8610600" cy="4876800"/>
          </a:xfrm>
        </p:spPr>
        <p:txBody>
          <a:bodyPr/>
          <a:lstStyle/>
          <a:p>
            <a:pPr marL="0" indent="0" algn="ctr">
              <a:buNone/>
            </a:pPr>
            <a:r>
              <a:rPr lang="en-US" dirty="0"/>
              <a:t>Please Contact TDA Weights and Measures with any Questions</a:t>
            </a:r>
          </a:p>
          <a:p>
            <a:pPr marL="0" indent="0" algn="ctr">
              <a:buNone/>
            </a:pPr>
            <a:r>
              <a:rPr lang="en-US" dirty="0"/>
              <a:t>615 837-5109</a:t>
            </a:r>
          </a:p>
          <a:p>
            <a:pPr marL="0" indent="0" algn="ctr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55336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/>
              <a:t>Presentation Outline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4" y="1295400"/>
            <a:ext cx="8915396" cy="5707760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endParaRPr lang="en-US" sz="800" dirty="0"/>
          </a:p>
          <a:p>
            <a:pPr>
              <a:spcAft>
                <a:spcPts val="600"/>
              </a:spcAft>
            </a:pPr>
            <a:r>
              <a:rPr lang="en-US" dirty="0"/>
              <a:t>Method of Sale Options</a:t>
            </a:r>
          </a:p>
          <a:p>
            <a:pPr lvl="1">
              <a:spcAft>
                <a:spcPts val="600"/>
              </a:spcAft>
            </a:pPr>
            <a:r>
              <a:rPr lang="en-US" dirty="0"/>
              <a:t>Weight, Measure, Count, Head, or Bunch</a:t>
            </a:r>
          </a:p>
          <a:p>
            <a:pPr>
              <a:spcAft>
                <a:spcPts val="600"/>
              </a:spcAft>
            </a:pPr>
            <a:r>
              <a:rPr lang="en-US" dirty="0"/>
              <a:t>Pre-Pack vs. Ready-to-Eat / Restaurant Style </a:t>
            </a:r>
          </a:p>
          <a:p>
            <a:pPr>
              <a:spcAft>
                <a:spcPts val="600"/>
              </a:spcAft>
            </a:pPr>
            <a:r>
              <a:rPr lang="en-US" dirty="0"/>
              <a:t>Standard Weight Declarations</a:t>
            </a:r>
          </a:p>
          <a:p>
            <a:pPr>
              <a:spcAft>
                <a:spcPts val="600"/>
              </a:spcAft>
            </a:pPr>
            <a:r>
              <a:rPr lang="en-US" dirty="0"/>
              <a:t>Random Weight Declarations</a:t>
            </a:r>
          </a:p>
          <a:p>
            <a:pPr>
              <a:spcAft>
                <a:spcPts val="600"/>
              </a:spcAft>
            </a:pPr>
            <a:r>
              <a:rPr lang="en-US" dirty="0"/>
              <a:t>Scale Requirements</a:t>
            </a:r>
          </a:p>
          <a:p>
            <a:pPr>
              <a:spcAft>
                <a:spcPts val="600"/>
              </a:spcAft>
            </a:pPr>
            <a:r>
              <a:rPr lang="en-US" dirty="0"/>
              <a:t>Vendor Options</a:t>
            </a:r>
          </a:p>
          <a:p>
            <a:pPr>
              <a:spcAft>
                <a:spcPts val="600"/>
              </a:spcAft>
            </a:pPr>
            <a:r>
              <a:rPr lang="en-US" dirty="0"/>
              <a:t>Registration of Scales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3"/>
          </p:nvPr>
        </p:nvSpPr>
        <p:spPr>
          <a:xfrm flipV="1">
            <a:off x="9220200" y="8839199"/>
            <a:ext cx="45719" cy="45719"/>
          </a:xfrm>
        </p:spPr>
        <p:txBody>
          <a:bodyPr>
            <a:normAutofit fontScale="25000" lnSpcReduction="20000"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25604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/>
              <a:t>Methods of Sale for Fresh Fruits &amp; Vegetables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152400" y="1165229"/>
            <a:ext cx="4800600" cy="495846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dirty="0"/>
              <a:t>Many Fruits and Vegetables may be Sold by Weight or Count</a:t>
            </a:r>
          </a:p>
          <a:p>
            <a:pPr marL="0" indent="0">
              <a:buNone/>
            </a:pPr>
            <a:endParaRPr lang="en-US" sz="1200" dirty="0"/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n-US" dirty="0"/>
              <a:t>Artichokes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n-US" dirty="0"/>
              <a:t>Eggplant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n-US" dirty="0"/>
              <a:t>Mushrooms (large)			</a:t>
            </a:r>
          </a:p>
          <a:p>
            <a:endParaRPr lang="en-US" dirty="0"/>
          </a:p>
          <a:p>
            <a:pPr marL="0" indent="0">
              <a:buNone/>
            </a:pPr>
            <a:endParaRPr lang="en-US" sz="2000" dirty="0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485247" y="1982347"/>
            <a:ext cx="2869331" cy="3324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821837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/>
              <a:t>Method of Sale Options Fresh Fruits &amp; Vegetables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152400" y="1165229"/>
            <a:ext cx="5105400" cy="495846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dirty="0"/>
              <a:t>Other Fruits and Vegetables may be Sold by Weight or Dry Measure</a:t>
            </a:r>
          </a:p>
          <a:p>
            <a:pPr marL="0" indent="0">
              <a:buNone/>
            </a:pPr>
            <a:r>
              <a:rPr lang="en-US" dirty="0"/>
              <a:t>	</a:t>
            </a:r>
            <a:endParaRPr lang="en-US" u="sng" dirty="0"/>
          </a:p>
          <a:p>
            <a:r>
              <a:rPr lang="en-US" dirty="0"/>
              <a:t>Beans (green, yellow, etc.)</a:t>
            </a:r>
          </a:p>
          <a:p>
            <a:r>
              <a:rPr lang="en-US" dirty="0"/>
              <a:t>Berries				</a:t>
            </a:r>
          </a:p>
          <a:p>
            <a:r>
              <a:rPr lang="en-US" dirty="0"/>
              <a:t>Cherries</a:t>
            </a:r>
          </a:p>
          <a:p>
            <a:r>
              <a:rPr lang="en-US" dirty="0"/>
              <a:t>Mushrooms (small)</a:t>
            </a:r>
          </a:p>
          <a:p>
            <a:r>
              <a:rPr lang="en-US" dirty="0"/>
              <a:t>Tomatoes (cherry/grape)		</a:t>
            </a:r>
          </a:p>
          <a:p>
            <a:pPr marL="0" indent="0">
              <a:buNone/>
            </a:pPr>
            <a:endParaRPr lang="en-US" sz="2000" dirty="0"/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1828800"/>
            <a:ext cx="2578100" cy="38650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610735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/>
              <a:t>Method of Sale Options Fresh Fruits &amp; Vegetables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152400" y="1165229"/>
            <a:ext cx="4876800" cy="4958462"/>
          </a:xfrm>
        </p:spPr>
        <p:txBody>
          <a:bodyPr>
            <a:norm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en-US" dirty="0"/>
              <a:t>Some Fruits and Vegetables may be Sold by Weight, Count, or Dry Measure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dirty="0"/>
              <a:t>			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n-US" dirty="0"/>
              <a:t>Cucumbers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n-US" dirty="0"/>
              <a:t>Squash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n-US" dirty="0"/>
              <a:t>Peppers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n-US" dirty="0"/>
              <a:t>Pitted Fruits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n-US" dirty="0"/>
              <a:t>Tomatoes			</a:t>
            </a:r>
          </a:p>
          <a:p>
            <a:pPr marL="0" indent="0">
              <a:buNone/>
            </a:pPr>
            <a:endParaRPr lang="en-US" sz="2000" dirty="0"/>
          </a:p>
        </p:txBody>
      </p:sp>
      <p:pic>
        <p:nvPicPr>
          <p:cNvPr id="65" name="Content Placeholder 64"/>
          <p:cNvPicPr>
            <a:picLocks noGrp="1" noChangeAspect="1"/>
          </p:cNvPicPr>
          <p:nvPr>
            <p:ph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0" y="1600200"/>
            <a:ext cx="3352800" cy="4040194"/>
          </a:xfrm>
        </p:spPr>
      </p:pic>
    </p:spTree>
    <p:extLst>
      <p:ext uri="{BB962C8B-B14F-4D97-AF65-F5344CB8AC3E}">
        <p14:creationId xmlns:p14="http://schemas.microsoft.com/office/powerpoint/2010/main" val="12102092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/>
              <a:t>Prepacked  Package Label Requirements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152400" y="1752600"/>
            <a:ext cx="5105400" cy="4371090"/>
          </a:xfrm>
        </p:spPr>
        <p:txBody>
          <a:bodyPr>
            <a:normAutofit fontScale="77500" lnSpcReduction="20000"/>
          </a:bodyPr>
          <a:lstStyle/>
          <a:p>
            <a:pPr marL="0" indent="0"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3400" dirty="0"/>
              <a:t>Requires a declaration of net quantity on the principal display panel of the consumer package and shall be in terms of the largest whole unit</a:t>
            </a:r>
          </a:p>
          <a:p>
            <a:pPr marL="0" indent="0">
              <a:buNone/>
            </a:pPr>
            <a:endParaRPr lang="en-US" sz="2200" dirty="0"/>
          </a:p>
          <a:p>
            <a:pPr marL="0" indent="0">
              <a:buNone/>
            </a:pPr>
            <a:endParaRPr lang="en-US" sz="2200" dirty="0"/>
          </a:p>
          <a:p>
            <a:pPr marL="0" indent="0">
              <a:buNone/>
            </a:pPr>
            <a:endParaRPr lang="en-US" sz="2200" dirty="0"/>
          </a:p>
          <a:p>
            <a:pPr marL="0" indent="0">
              <a:buNone/>
            </a:pPr>
            <a:endParaRPr lang="en-US" sz="2200" dirty="0"/>
          </a:p>
          <a:p>
            <a:pPr marL="0" indent="0">
              <a:buNone/>
            </a:pPr>
            <a:endParaRPr lang="en-US" sz="2200" dirty="0"/>
          </a:p>
          <a:p>
            <a:pPr marL="0" indent="0">
              <a:buNone/>
            </a:pPr>
            <a:endParaRPr lang="en-US" sz="2200" dirty="0"/>
          </a:p>
          <a:p>
            <a:pPr marL="0" indent="0">
              <a:buNone/>
            </a:pPr>
            <a:endParaRPr lang="en-US" sz="2200" dirty="0"/>
          </a:p>
          <a:p>
            <a:pPr marL="0" indent="0">
              <a:buNone/>
            </a:pPr>
            <a:r>
              <a:rPr lang="en-US" sz="2200" dirty="0"/>
              <a:t>(NIST Handbook 130 -2017)</a:t>
            </a:r>
          </a:p>
          <a:p>
            <a:endParaRPr lang="en-US" sz="2200" dirty="0"/>
          </a:p>
          <a:p>
            <a:endParaRPr lang="en-US" sz="2200" dirty="0"/>
          </a:p>
          <a:p>
            <a:endParaRPr lang="en-US" sz="2000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0970" y="1571623"/>
            <a:ext cx="3864430" cy="3381377"/>
          </a:xfrm>
        </p:spPr>
      </p:pic>
    </p:spTree>
    <p:extLst>
      <p:ext uri="{BB962C8B-B14F-4D97-AF65-F5344CB8AC3E}">
        <p14:creationId xmlns:p14="http://schemas.microsoft.com/office/powerpoint/2010/main" val="41999767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/>
              <a:t>Ready-to-Eat Package Requirements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52400" y="1143000"/>
            <a:ext cx="5105400" cy="4958462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10000"/>
              </a:lnSpc>
              <a:spcBef>
                <a:spcPts val="0"/>
              </a:spcBef>
              <a:buNone/>
            </a:pPr>
            <a:r>
              <a:rPr lang="en-US" dirty="0"/>
              <a:t>Restaurant style food offered or exposed for sale that is ready for consumption, though not necessarily on the premises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endParaRPr lang="en-US" dirty="0"/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en-US" dirty="0"/>
              <a:t>Does not include sliced luncheon products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en-US" dirty="0"/>
              <a:t>These product may be sold by “each, slice, etc.”</a:t>
            </a:r>
          </a:p>
          <a:p>
            <a:pPr>
              <a:lnSpc>
                <a:spcPct val="150000"/>
              </a:lnSpc>
            </a:pPr>
            <a:endParaRPr lang="en-US" sz="1800" dirty="0"/>
          </a:p>
          <a:p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7800" y="1981200"/>
            <a:ext cx="3657600" cy="2425897"/>
          </a:xfrm>
        </p:spPr>
      </p:pic>
    </p:spTree>
    <p:extLst>
      <p:ext uri="{BB962C8B-B14F-4D97-AF65-F5344CB8AC3E}">
        <p14:creationId xmlns:p14="http://schemas.microsoft.com/office/powerpoint/2010/main" val="22724759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/>
              <a:t> Definition of a Package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endParaRPr lang="en-US" sz="2000" dirty="0"/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2600" dirty="0"/>
              <a:t>Enclosed in a container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endParaRPr lang="en-US" sz="2600" dirty="0"/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2600" dirty="0"/>
              <a:t>Wrapped in any manner in advance of wholesale or retail sale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endParaRPr lang="en-US" sz="2600" dirty="0"/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2600" dirty="0"/>
              <a:t>Weight or measure has been determined in advance of wholesale or retail sale</a:t>
            </a:r>
          </a:p>
          <a:p>
            <a:pPr marL="0" indent="0">
              <a:buNone/>
            </a:pPr>
            <a:endParaRPr lang="en-US" sz="1300" dirty="0"/>
          </a:p>
          <a:p>
            <a:pPr marL="0" indent="0">
              <a:buNone/>
            </a:pPr>
            <a:r>
              <a:rPr lang="en-US" sz="1300" dirty="0"/>
              <a:t>(NIST Handbook 130 -2017)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2368245"/>
            <a:ext cx="4343400" cy="2570773"/>
          </a:xfrm>
        </p:spPr>
      </p:pic>
    </p:spTree>
    <p:extLst>
      <p:ext uri="{BB962C8B-B14F-4D97-AF65-F5344CB8AC3E}">
        <p14:creationId xmlns:p14="http://schemas.microsoft.com/office/powerpoint/2010/main" val="22724759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/>
              <a:t>Subtypes of  Packages – Standard Weight Package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52400" y="2285999"/>
            <a:ext cx="4191000" cy="3837691"/>
          </a:xfrm>
        </p:spPr>
        <p:txBody>
          <a:bodyPr>
            <a:norm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en-US" dirty="0"/>
              <a:t>A package that is one of a lot, shipment, or delivery of packages of the same commodity with identical net declarations</a:t>
            </a:r>
          </a:p>
          <a:p>
            <a:endParaRPr lang="en-US" sz="2000" dirty="0"/>
          </a:p>
          <a:p>
            <a:endParaRPr lang="en-US" sz="1100" dirty="0"/>
          </a:p>
          <a:p>
            <a:pPr marL="0" indent="0">
              <a:buNone/>
            </a:pPr>
            <a:endParaRPr lang="en-US" sz="2000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1200" y="1295400"/>
            <a:ext cx="4267200" cy="4267200"/>
          </a:xfrm>
        </p:spPr>
      </p:pic>
    </p:spTree>
    <p:extLst>
      <p:ext uri="{BB962C8B-B14F-4D97-AF65-F5344CB8AC3E}">
        <p14:creationId xmlns:p14="http://schemas.microsoft.com/office/powerpoint/2010/main" val="3661693533"/>
      </p:ext>
    </p:extLst>
  </p:cSld>
  <p:clrMapOvr>
    <a:masterClrMapping/>
  </p:clrMapOvr>
</p:sld>
</file>

<file path=ppt/theme/theme1.xml><?xml version="1.0" encoding="utf-8"?>
<a:theme xmlns:a="http://schemas.openxmlformats.org/drawingml/2006/main" name="PowerPoint B">
  <a:themeElements>
    <a:clrScheme name="Brand Colors">
      <a:dk1>
        <a:sysClr val="windowText" lastClr="000000"/>
      </a:dk1>
      <a:lt1>
        <a:sysClr val="window" lastClr="FFFFFF"/>
      </a:lt1>
      <a:dk2>
        <a:srgbClr val="1B365D"/>
      </a:dk2>
      <a:lt2>
        <a:srgbClr val="FF0F00"/>
      </a:lt2>
      <a:accent1>
        <a:srgbClr val="2DCCD3"/>
      </a:accent1>
      <a:accent2>
        <a:srgbClr val="D2D755"/>
      </a:accent2>
      <a:accent3>
        <a:srgbClr val="E87722"/>
      </a:accent3>
      <a:accent4>
        <a:srgbClr val="7C2529"/>
      </a:accent4>
      <a:accent5>
        <a:srgbClr val="666666"/>
      </a:accent5>
      <a:accent6>
        <a:srgbClr val="E6D395"/>
      </a:accent6>
      <a:hlink>
        <a:srgbClr val="131E29"/>
      </a:hlink>
      <a:folHlink>
        <a:srgbClr val="CBC4BC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tx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2263</TotalTime>
  <Words>647</Words>
  <Application>Microsoft Office PowerPoint</Application>
  <PresentationFormat>On-screen Show (4:3)</PresentationFormat>
  <Paragraphs>104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3" baseType="lpstr">
      <vt:lpstr>Arial</vt:lpstr>
      <vt:lpstr>Calibri</vt:lpstr>
      <vt:lpstr>Open Sans</vt:lpstr>
      <vt:lpstr>PermianSlabSerifTypeface</vt:lpstr>
      <vt:lpstr>PowerPoint B</vt:lpstr>
      <vt:lpstr>Consumer &amp; Industry  Services Division</vt:lpstr>
      <vt:lpstr>Presentation Outline</vt:lpstr>
      <vt:lpstr>Methods of Sale for Fresh Fruits &amp; Vegetables</vt:lpstr>
      <vt:lpstr>Method of Sale Options Fresh Fruits &amp; Vegetables</vt:lpstr>
      <vt:lpstr>Method of Sale Options Fresh Fruits &amp; Vegetables</vt:lpstr>
      <vt:lpstr>Prepacked  Package Label Requirements</vt:lpstr>
      <vt:lpstr>Ready-to-Eat Package Requirements</vt:lpstr>
      <vt:lpstr> Definition of a Package</vt:lpstr>
      <vt:lpstr>Subtypes of  Packages – Standard Weight Package</vt:lpstr>
      <vt:lpstr>Subtypes of Packages – Random Weight Package</vt:lpstr>
      <vt:lpstr>Certified vs. Non-Certified Scale</vt:lpstr>
      <vt:lpstr> Certified* Scale Requirements</vt:lpstr>
      <vt:lpstr> Certified* Scale Requirements</vt:lpstr>
      <vt:lpstr> Non-Certified* Scale Requirements</vt:lpstr>
      <vt:lpstr>Vendor Options  - Method of Sale</vt:lpstr>
      <vt:lpstr>Certified Scale Test Request</vt:lpstr>
      <vt:lpstr>Consumer Complaint Procedures</vt:lpstr>
      <vt:lpstr>Contact</vt:lpstr>
    </vt:vector>
  </TitlesOfParts>
  <Company>State of Tennessee: Finance &amp; Administration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Molly Wehlage</dc:creator>
  <cp:lastModifiedBy>Corinne Gould</cp:lastModifiedBy>
  <cp:revision>122</cp:revision>
  <cp:lastPrinted>2020-03-04T16:10:59Z</cp:lastPrinted>
  <dcterms:created xsi:type="dcterms:W3CDTF">2015-04-23T13:31:02Z</dcterms:created>
  <dcterms:modified xsi:type="dcterms:W3CDTF">2020-07-23T19:36:32Z</dcterms:modified>
</cp:coreProperties>
</file>