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9"/>
  </p:notesMasterIdLst>
  <p:sldIdLst>
    <p:sldId id="256" r:id="rId2"/>
    <p:sldId id="261" r:id="rId3"/>
    <p:sldId id="258" r:id="rId4"/>
    <p:sldId id="260" r:id="rId5"/>
    <p:sldId id="262" r:id="rId6"/>
    <p:sldId id="269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4877" autoAdjust="0"/>
  </p:normalViewPr>
  <p:slideViewPr>
    <p:cSldViewPr snapToGrid="0">
      <p:cViewPr varScale="1">
        <p:scale>
          <a:sx n="59" d="100"/>
          <a:sy n="59" d="100"/>
        </p:scale>
        <p:origin x="24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7C786-EC5B-4802-91EC-85DCCE73DB2F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52FDF-145B-4668-90BB-0C09250FE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4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2FDF-145B-4668-90BB-0C09250FE5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75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2FDF-145B-4668-90BB-0C09250FE5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78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2FDF-145B-4668-90BB-0C09250FE5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919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2FDF-145B-4668-90BB-0C09250FE5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54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2FDF-145B-4668-90BB-0C09250FE5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00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2FDF-145B-4668-90BB-0C09250FE5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70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2FDF-145B-4668-90BB-0C09250FE5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39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55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9249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42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02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74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97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5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064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95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40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22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2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34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9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B4450-58AA-4E6D-A554-45A4989330A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ADE58EB-7565-4C53-B3C0-E2FFD8A4C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102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A8880-88FB-4315-8977-EAA0BE580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TN Soil and Water Conservation District Board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E008D7-F109-413B-854A-365545CF08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3 – History of the Soil and Water Conservation Districts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18E64D-73F8-2097-E2CB-8BC6272860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48988" y="538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0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66"/>
    </mc:Choice>
    <mc:Fallback xmlns="">
      <p:transition spd="slow" advTm="22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7C835-82DE-4976-A792-AD20484C0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Law: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5CF98-98EE-473A-AF2C-620C32924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6039"/>
            <a:ext cx="8596668" cy="4665323"/>
          </a:xfrm>
        </p:spPr>
        <p:txBody>
          <a:bodyPr>
            <a:normAutofit/>
          </a:bodyPr>
          <a:lstStyle/>
          <a:p>
            <a:r>
              <a:rPr lang="en-US" dirty="0"/>
              <a:t>The Dust Bowl of the 1930s led to unprecedented topsoil loss and desolation of farmland, leading to the U.S.’s first resource conversation movement. </a:t>
            </a:r>
          </a:p>
          <a:p>
            <a:r>
              <a:rPr lang="en-US" dirty="0"/>
              <a:t>Federal soil and water conservation laws and policies were put in place with the creation of the Soil Erosion Service by the U.S. Dept of interior in August of 1933.</a:t>
            </a:r>
          </a:p>
          <a:p>
            <a:r>
              <a:rPr lang="en-US" dirty="0"/>
              <a:t>Dr. Hugh Hammond Bennett influenced congress to aid private landowners, primarily farmers and ranchers to voluntarily place soil conservation practices.</a:t>
            </a:r>
          </a:p>
          <a:p>
            <a:r>
              <a:rPr lang="en-US" dirty="0"/>
              <a:t>Soil Conservation Act of 1935 recognizes that “soil erosion is a menace to the national welfare and this it is hereby declared to be a policy of Congress…”</a:t>
            </a:r>
          </a:p>
          <a:p>
            <a:pPr lvl="1"/>
            <a:r>
              <a:rPr lang="en-US" dirty="0"/>
              <a:t>Named the Natural Resources Conservation Services in 1994</a:t>
            </a:r>
          </a:p>
          <a:p>
            <a:r>
              <a:rPr lang="en-US" dirty="0"/>
              <a:t>Model Soil Conservation District Law was developed for each state – February 1937.</a:t>
            </a:r>
          </a:p>
        </p:txBody>
      </p:sp>
      <p:pic>
        <p:nvPicPr>
          <p:cNvPr id="1026" name="Picture 2" descr="Newsroom | NRCS">
            <a:extLst>
              <a:ext uri="{FF2B5EF4-FFF2-40B4-BE49-F238E27FC236}">
                <a16:creationId xmlns:a16="http://schemas.microsoft.com/office/drawing/2014/main" id="{AAE60477-738A-EA34-E665-D4E3D7E37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005" y="2273911"/>
            <a:ext cx="180975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4FAFD0-D773-A14C-88B1-317A11E9AFDB}"/>
              </a:ext>
            </a:extLst>
          </p:cNvPr>
          <p:cNvSpPr txBox="1"/>
          <p:nvPr/>
        </p:nvSpPr>
        <p:spPr>
          <a:xfrm>
            <a:off x="9946005" y="4302736"/>
            <a:ext cx="180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Photo: USDA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BCA22F0-37D4-8B29-1F3D-BDE125764C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6028" y="57219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7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34"/>
    </mc:Choice>
    <mc:Fallback xmlns="">
      <p:transition spd="slow" advTm="42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etters in shelves">
            <a:extLst>
              <a:ext uri="{FF2B5EF4-FFF2-40B4-BE49-F238E27FC236}">
                <a16:creationId xmlns:a16="http://schemas.microsoft.com/office/drawing/2014/main" id="{22315D0B-00B0-B146-C2D4-EC411486AC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63" r="11719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E9FBF3-5B4D-460B-B1F4-AA2F4A280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Timeline of History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90BEB8E-1B44-0A94-5C3C-AD4C0E6B79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150" y="57550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81"/>
    </mc:Choice>
    <mc:Fallback xmlns="">
      <p:transition spd="slow" advTm="110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67B8F897-3343-4E70-9313-8DA6FE458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182" y="1579879"/>
            <a:ext cx="782637" cy="8429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1928: “Soil Erosion: A National Menace” by H.H. Bennett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75">
            <a:extLst>
              <a:ext uri="{FF2B5EF4-FFF2-40B4-BE49-F238E27FC236}">
                <a16:creationId xmlns:a16="http://schemas.microsoft.com/office/drawing/2014/main" id="{39BC99DD-B469-4D50-B1E7-A23369C21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671" y="4645481"/>
            <a:ext cx="808856" cy="1087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1935:  Creation of US Soil Conservation Act, Soil Conservation Service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49">
            <a:extLst>
              <a:ext uri="{FF2B5EF4-FFF2-40B4-BE49-F238E27FC236}">
                <a16:creationId xmlns:a16="http://schemas.microsoft.com/office/drawing/2014/main" id="{9F82D1EE-9A42-434C-BE70-98E36E6D5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038" y="793041"/>
            <a:ext cx="854075" cy="76173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1933: Creation of TVA, CCC and Soil Erosion Service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48">
            <a:extLst>
              <a:ext uri="{FF2B5EF4-FFF2-40B4-BE49-F238E27FC236}">
                <a16:creationId xmlns:a16="http://schemas.microsoft.com/office/drawing/2014/main" id="{CBE8D6E6-B9C9-45E0-ADCC-441D89268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255" y="3797935"/>
            <a:ext cx="690562" cy="5237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1930: Dust Bowl Begins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47">
            <a:extLst>
              <a:ext uri="{FF2B5EF4-FFF2-40B4-BE49-F238E27FC236}">
                <a16:creationId xmlns:a16="http://schemas.microsoft.com/office/drawing/2014/main" id="{70974D48-4317-4340-B8DD-C91524CE6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09" y="4321657"/>
            <a:ext cx="704146" cy="650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1929: Great Depression Begins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46">
            <a:extLst>
              <a:ext uri="{FF2B5EF4-FFF2-40B4-BE49-F238E27FC236}">
                <a16:creationId xmlns:a16="http://schemas.microsoft.com/office/drawing/2014/main" id="{09FAC32D-2DE0-4CAE-84FC-2CED363C2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4259" y="1652902"/>
            <a:ext cx="813316" cy="833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1945:  TACD created, Ag Conservation Program developed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45">
            <a:extLst>
              <a:ext uri="{FF2B5EF4-FFF2-40B4-BE49-F238E27FC236}">
                <a16:creationId xmlns:a16="http://schemas.microsoft.com/office/drawing/2014/main" id="{634CFF48-62D4-4644-B000-320C6AC17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486" y="4351500"/>
            <a:ext cx="780917" cy="812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1943: 1</a:t>
            </a:r>
            <a:r>
              <a:rPr kumimoji="0" lang="en-US" altLang="en-US" sz="900" b="0" i="0" u="none" strike="noStrike" cap="none" normalizeH="0" baseline="3000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documented State Soil Committee meeting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44">
            <a:extLst>
              <a:ext uri="{FF2B5EF4-FFF2-40B4-BE49-F238E27FC236}">
                <a16:creationId xmlns:a16="http://schemas.microsoft.com/office/drawing/2014/main" id="{8CF0366B-B90D-4796-AD72-C236F1AD9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8915" y="2256456"/>
            <a:ext cx="711200" cy="11381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1939: TN Enacts SWCD Law TCA 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43-14-201; Great Depression Ends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43">
            <a:extLst>
              <a:ext uri="{FF2B5EF4-FFF2-40B4-BE49-F238E27FC236}">
                <a16:creationId xmlns:a16="http://schemas.microsoft.com/office/drawing/2014/main" id="{A91F86DA-7845-42C7-8F46-50CE951DD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9139" y="914400"/>
            <a:ext cx="669925" cy="9254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1937: Model SWCD Law sent to 49 governors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 Box 42">
            <a:extLst>
              <a:ext uri="{FF2B5EF4-FFF2-40B4-BE49-F238E27FC236}">
                <a16:creationId xmlns:a16="http://schemas.microsoft.com/office/drawing/2014/main" id="{BE9BE7C6-D35D-4B11-8221-20371C038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920" y="1791805"/>
            <a:ext cx="600075" cy="782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1934:  National Erosion Recon Survey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 Box 41">
            <a:extLst>
              <a:ext uri="{FF2B5EF4-FFF2-40B4-BE49-F238E27FC236}">
                <a16:creationId xmlns:a16="http://schemas.microsoft.com/office/drawing/2014/main" id="{47CCE82D-308E-4CC6-8827-E4E307008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4152" y="3779705"/>
            <a:ext cx="690563" cy="4866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1940: 1</a:t>
            </a:r>
            <a:r>
              <a:rPr kumimoji="0" lang="en-US" altLang="en-US" sz="900" b="0" i="0" u="none" strike="noStrike" cap="none" normalizeH="0" baseline="3000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SWCD in TN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76">
            <a:extLst>
              <a:ext uri="{FF2B5EF4-FFF2-40B4-BE49-F238E27FC236}">
                <a16:creationId xmlns:a16="http://schemas.microsoft.com/office/drawing/2014/main" id="{E24ABFFA-DDC6-4CF0-8F12-9F38AD3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9444" y="5021718"/>
            <a:ext cx="842961" cy="1422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1994:  Soil Conservation Service changes name to Natural Resources Conservation Service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97032714-0425-4659-958F-9393092AC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5167" y="827881"/>
            <a:ext cx="782637" cy="1087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1991: State Agricultural Nonpoint Water Pollution Control Fund begins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40">
            <a:extLst>
              <a:ext uri="{FF2B5EF4-FFF2-40B4-BE49-F238E27FC236}">
                <a16:creationId xmlns:a16="http://schemas.microsoft.com/office/drawing/2014/main" id="{1725A192-6C9A-4D18-ACAC-52A3354D9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4277" y="1637820"/>
            <a:ext cx="669925" cy="787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1990: Wetlands Reserve Program created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74">
            <a:extLst>
              <a:ext uri="{FF2B5EF4-FFF2-40B4-BE49-F238E27FC236}">
                <a16:creationId xmlns:a16="http://schemas.microsoft.com/office/drawing/2014/main" id="{053A8D7F-6CCA-4462-940E-AF62E2FD3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1240" y="4589072"/>
            <a:ext cx="842962" cy="11438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1985: US Food and Security Act, Local Working Groups, CRP, Sodbuster, </a:t>
            </a:r>
            <a:r>
              <a:rPr kumimoji="0" lang="en-US" altLang="en-US" sz="9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Swampbuster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55">
            <a:extLst>
              <a:ext uri="{FF2B5EF4-FFF2-40B4-BE49-F238E27FC236}">
                <a16:creationId xmlns:a16="http://schemas.microsoft.com/office/drawing/2014/main" id="{6294CD2F-C177-4D55-A402-BEE1E4E55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8739" y="2376077"/>
            <a:ext cx="782637" cy="8223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1954: PL-566 Watershed Protection and Flood Control Act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77">
            <a:extLst>
              <a:ext uri="{FF2B5EF4-FFF2-40B4-BE49-F238E27FC236}">
                <a16:creationId xmlns:a16="http://schemas.microsoft.com/office/drawing/2014/main" id="{45C240E0-65D6-4A23-B4AE-AC6A60FE8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561" y="5291455"/>
            <a:ext cx="842962" cy="10874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1950:  TVA, UT Extension, SCS, TDA agreement to coordinate soil and water conservation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34">
            <a:extLst>
              <a:ext uri="{FF2B5EF4-FFF2-40B4-BE49-F238E27FC236}">
                <a16:creationId xmlns:a16="http://schemas.microsoft.com/office/drawing/2014/main" id="{7C528A32-1EE2-4195-80BE-53F007EC9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5694" y="4398056"/>
            <a:ext cx="690562" cy="62366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1959: Last SWCD in TN organized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33">
            <a:extLst>
              <a:ext uri="{FF2B5EF4-FFF2-40B4-BE49-F238E27FC236}">
                <a16:creationId xmlns:a16="http://schemas.microsoft.com/office/drawing/2014/main" id="{02496858-B4EB-41DD-BACF-1AD7D2965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9275" y="2196058"/>
            <a:ext cx="880192" cy="1016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1962: Resource Conservation and Development created.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32">
            <a:extLst>
              <a:ext uri="{FF2B5EF4-FFF2-40B4-BE49-F238E27FC236}">
                <a16:creationId xmlns:a16="http://schemas.microsoft.com/office/drawing/2014/main" id="{C9E90575-5541-4C53-9E8A-7C9F9516A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9078" y="3848781"/>
            <a:ext cx="792162" cy="6358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1972:  Federal Clean Water Act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Text Box 31">
            <a:extLst>
              <a:ext uri="{FF2B5EF4-FFF2-40B4-BE49-F238E27FC236}">
                <a16:creationId xmlns:a16="http://schemas.microsoft.com/office/drawing/2014/main" id="{BD37C488-D29F-4D0D-9A7A-D9B3A09B4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1501" y="1250241"/>
            <a:ext cx="690563" cy="7429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1971: TN Water Quality Control Act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53">
            <a:extLst>
              <a:ext uri="{FF2B5EF4-FFF2-40B4-BE49-F238E27FC236}">
                <a16:creationId xmlns:a16="http://schemas.microsoft.com/office/drawing/2014/main" id="{38A22928-D35D-49C0-89A5-9E8940782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2107" y="2011915"/>
            <a:ext cx="853127" cy="12615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1997: State Cost-share program renamed the Agricultural Resources Conservation Fund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29">
            <a:extLst>
              <a:ext uri="{FF2B5EF4-FFF2-40B4-BE49-F238E27FC236}">
                <a16:creationId xmlns:a16="http://schemas.microsoft.com/office/drawing/2014/main" id="{A3AC7AA6-318B-4029-879C-403F23ECC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0305" y="4036218"/>
            <a:ext cx="690563" cy="5889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1999:  TCDEA created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30">
            <a:extLst>
              <a:ext uri="{FF2B5EF4-FFF2-40B4-BE49-F238E27FC236}">
                <a16:creationId xmlns:a16="http://schemas.microsoft.com/office/drawing/2014/main" id="{367BB762-8560-4586-944A-E73D5B4D9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2380" y="997421"/>
            <a:ext cx="782637" cy="1087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1957: State Law passed to allow counties to fund SWCD operations. TCA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5-9-106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C74127B-78E7-4D6F-893B-EE5576195F52}"/>
              </a:ext>
            </a:extLst>
          </p:cNvPr>
          <p:cNvCxnSpPr/>
          <p:nvPr/>
        </p:nvCxnSpPr>
        <p:spPr>
          <a:xfrm>
            <a:off x="854624" y="2451100"/>
            <a:ext cx="0" cy="10871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2CCCFD4-0A14-4540-BFD5-4179AD4F9A76}"/>
              </a:ext>
            </a:extLst>
          </p:cNvPr>
          <p:cNvCxnSpPr/>
          <p:nvPr/>
        </p:nvCxnSpPr>
        <p:spPr>
          <a:xfrm>
            <a:off x="961353" y="3568700"/>
            <a:ext cx="0" cy="762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9F7C430-95C9-453E-A796-6C8652572ABF}"/>
              </a:ext>
            </a:extLst>
          </p:cNvPr>
          <p:cNvCxnSpPr/>
          <p:nvPr/>
        </p:nvCxnSpPr>
        <p:spPr>
          <a:xfrm>
            <a:off x="1197889" y="3594735"/>
            <a:ext cx="0" cy="203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AB8698-22C0-4FF4-9FCB-E252A8913E03}"/>
              </a:ext>
            </a:extLst>
          </p:cNvPr>
          <p:cNvCxnSpPr/>
          <p:nvPr/>
        </p:nvCxnSpPr>
        <p:spPr>
          <a:xfrm>
            <a:off x="2102647" y="3558361"/>
            <a:ext cx="0" cy="10871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3CAFD57-6CE3-4B6A-8C46-083654643515}"/>
              </a:ext>
            </a:extLst>
          </p:cNvPr>
          <p:cNvCxnSpPr>
            <a:cxnSpLocks/>
          </p:cNvCxnSpPr>
          <p:nvPr/>
        </p:nvCxnSpPr>
        <p:spPr>
          <a:xfrm>
            <a:off x="1425265" y="1554780"/>
            <a:ext cx="0" cy="195639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22">
            <a:extLst>
              <a:ext uri="{FF2B5EF4-FFF2-40B4-BE49-F238E27FC236}">
                <a16:creationId xmlns:a16="http://schemas.microsoft.com/office/drawing/2014/main" id="{CAF9ADFF-D203-48A9-BF03-A7BD816F0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277" y="4044770"/>
            <a:ext cx="690563" cy="3857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1936: Dust Bowl Ends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4E574D0-1FF3-4C90-8C28-6913E29FAB22}"/>
              </a:ext>
            </a:extLst>
          </p:cNvPr>
          <p:cNvCxnSpPr/>
          <p:nvPr/>
        </p:nvCxnSpPr>
        <p:spPr>
          <a:xfrm>
            <a:off x="2527944" y="3584575"/>
            <a:ext cx="0" cy="4673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140C698-8067-4729-B719-E78E14B6BABD}"/>
              </a:ext>
            </a:extLst>
          </p:cNvPr>
          <p:cNvCxnSpPr/>
          <p:nvPr/>
        </p:nvCxnSpPr>
        <p:spPr>
          <a:xfrm>
            <a:off x="1816583" y="2571417"/>
            <a:ext cx="0" cy="9550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D954BDD-0D80-41DD-8739-2EB55610D64C}"/>
              </a:ext>
            </a:extLst>
          </p:cNvPr>
          <p:cNvCxnSpPr/>
          <p:nvPr/>
        </p:nvCxnSpPr>
        <p:spPr>
          <a:xfrm>
            <a:off x="2786579" y="1839897"/>
            <a:ext cx="0" cy="16865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7515713-0F1B-4991-8F57-F7AA8F8729D3}"/>
              </a:ext>
            </a:extLst>
          </p:cNvPr>
          <p:cNvCxnSpPr/>
          <p:nvPr/>
        </p:nvCxnSpPr>
        <p:spPr>
          <a:xfrm>
            <a:off x="8469593" y="1890697"/>
            <a:ext cx="0" cy="16357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4518324-6FEA-492D-A6A2-46BC0BA8827A}"/>
              </a:ext>
            </a:extLst>
          </p:cNvPr>
          <p:cNvCxnSpPr/>
          <p:nvPr/>
        </p:nvCxnSpPr>
        <p:spPr>
          <a:xfrm flipH="1">
            <a:off x="5562961" y="2084858"/>
            <a:ext cx="10160" cy="14630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53DF0B7-D5A0-4491-B314-EEE7EE7B6A72}"/>
              </a:ext>
            </a:extLst>
          </p:cNvPr>
          <p:cNvCxnSpPr/>
          <p:nvPr/>
        </p:nvCxnSpPr>
        <p:spPr>
          <a:xfrm>
            <a:off x="5659120" y="3547899"/>
            <a:ext cx="0" cy="843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500F334-193A-4282-89F8-CD4B2E9E2FEA}"/>
              </a:ext>
            </a:extLst>
          </p:cNvPr>
          <p:cNvCxnSpPr/>
          <p:nvPr/>
        </p:nvCxnSpPr>
        <p:spPr>
          <a:xfrm>
            <a:off x="6846782" y="1987176"/>
            <a:ext cx="0" cy="1524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D372F7E-65C4-43F4-B38D-52191CA429E4}"/>
              </a:ext>
            </a:extLst>
          </p:cNvPr>
          <p:cNvCxnSpPr/>
          <p:nvPr/>
        </p:nvCxnSpPr>
        <p:spPr>
          <a:xfrm>
            <a:off x="7360591" y="3558361"/>
            <a:ext cx="0" cy="1066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1C37EFC-731F-43F1-9523-057ADD7BD854}"/>
              </a:ext>
            </a:extLst>
          </p:cNvPr>
          <p:cNvCxnSpPr/>
          <p:nvPr/>
        </p:nvCxnSpPr>
        <p:spPr>
          <a:xfrm>
            <a:off x="3363116" y="3573780"/>
            <a:ext cx="0" cy="3251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628736D-8D19-4C57-9950-0778A9A179D0}"/>
              </a:ext>
            </a:extLst>
          </p:cNvPr>
          <p:cNvCxnSpPr/>
          <p:nvPr/>
        </p:nvCxnSpPr>
        <p:spPr>
          <a:xfrm>
            <a:off x="3239144" y="3323257"/>
            <a:ext cx="0" cy="203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0BB84AA-63ED-4A28-841A-07C55780771D}"/>
              </a:ext>
            </a:extLst>
          </p:cNvPr>
          <p:cNvCxnSpPr/>
          <p:nvPr/>
        </p:nvCxnSpPr>
        <p:spPr>
          <a:xfrm>
            <a:off x="3989033" y="3573780"/>
            <a:ext cx="0" cy="7518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16DF082-7B32-4390-BB69-32A85694C951}"/>
              </a:ext>
            </a:extLst>
          </p:cNvPr>
          <p:cNvCxnSpPr/>
          <p:nvPr/>
        </p:nvCxnSpPr>
        <p:spPr>
          <a:xfrm>
            <a:off x="4139561" y="2504701"/>
            <a:ext cx="0" cy="10363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8AA3A3C-ED86-43A0-B640-EE3C2F59A53B}"/>
              </a:ext>
            </a:extLst>
          </p:cNvPr>
          <p:cNvCxnSpPr/>
          <p:nvPr/>
        </p:nvCxnSpPr>
        <p:spPr>
          <a:xfrm>
            <a:off x="4559449" y="3594735"/>
            <a:ext cx="0" cy="16967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0765F92-3D1E-4706-BA8B-4D53AC492161}"/>
              </a:ext>
            </a:extLst>
          </p:cNvPr>
          <p:cNvCxnSpPr/>
          <p:nvPr/>
        </p:nvCxnSpPr>
        <p:spPr>
          <a:xfrm>
            <a:off x="4952259" y="3212318"/>
            <a:ext cx="0" cy="335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7A11871-B685-4B45-BA58-79DF97E4E398}"/>
              </a:ext>
            </a:extLst>
          </p:cNvPr>
          <p:cNvCxnSpPr/>
          <p:nvPr/>
        </p:nvCxnSpPr>
        <p:spPr>
          <a:xfrm>
            <a:off x="6160807" y="3222779"/>
            <a:ext cx="0" cy="3251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766027D-0998-4F19-9906-2CFA35429025}"/>
              </a:ext>
            </a:extLst>
          </p:cNvPr>
          <p:cNvCxnSpPr/>
          <p:nvPr/>
        </p:nvCxnSpPr>
        <p:spPr>
          <a:xfrm>
            <a:off x="6917025" y="3573780"/>
            <a:ext cx="0" cy="2946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83BACC2-1A09-4D55-B97A-72BA48C729A4}"/>
              </a:ext>
            </a:extLst>
          </p:cNvPr>
          <p:cNvCxnSpPr/>
          <p:nvPr/>
        </p:nvCxnSpPr>
        <p:spPr>
          <a:xfrm>
            <a:off x="9184640" y="3243580"/>
            <a:ext cx="0" cy="2946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3718B8C-9D47-4B6B-AD3C-B8F722DB36C4}"/>
              </a:ext>
            </a:extLst>
          </p:cNvPr>
          <p:cNvCxnSpPr/>
          <p:nvPr/>
        </p:nvCxnSpPr>
        <p:spPr>
          <a:xfrm>
            <a:off x="7775650" y="2420620"/>
            <a:ext cx="0" cy="11176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A2F29A5-0C28-48D5-9BC5-3555803FEAE4}"/>
              </a:ext>
            </a:extLst>
          </p:cNvPr>
          <p:cNvCxnSpPr/>
          <p:nvPr/>
        </p:nvCxnSpPr>
        <p:spPr>
          <a:xfrm>
            <a:off x="8710770" y="3573780"/>
            <a:ext cx="0" cy="15036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8A6B044-B36C-4484-8069-3A846352A1D3}"/>
              </a:ext>
            </a:extLst>
          </p:cNvPr>
          <p:cNvCxnSpPr/>
          <p:nvPr/>
        </p:nvCxnSpPr>
        <p:spPr>
          <a:xfrm>
            <a:off x="9379949" y="3594735"/>
            <a:ext cx="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BA73105B-1E2D-4987-A1E4-8C61AC4507C9}"/>
              </a:ext>
            </a:extLst>
          </p:cNvPr>
          <p:cNvCxnSpPr>
            <a:cxnSpLocks/>
          </p:cNvCxnSpPr>
          <p:nvPr/>
        </p:nvCxnSpPr>
        <p:spPr>
          <a:xfrm>
            <a:off x="659597" y="3547899"/>
            <a:ext cx="10214729" cy="46836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3">
            <a:extLst>
              <a:ext uri="{FF2B5EF4-FFF2-40B4-BE49-F238E27FC236}">
                <a16:creationId xmlns:a16="http://schemas.microsoft.com/office/drawing/2014/main" id="{04429946-3E5D-42B0-87AE-C8211580C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" name="Rectangle 79">
            <a:extLst>
              <a:ext uri="{FF2B5EF4-FFF2-40B4-BE49-F238E27FC236}">
                <a16:creationId xmlns:a16="http://schemas.microsoft.com/office/drawing/2014/main" id="{B54210DB-DBA0-45C1-B82F-6466241FC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4D40C74-FC32-43D8-A0C3-3887B12B8FA5}"/>
              </a:ext>
            </a:extLst>
          </p:cNvPr>
          <p:cNvSpPr/>
          <p:nvPr/>
        </p:nvSpPr>
        <p:spPr>
          <a:xfrm>
            <a:off x="10438080" y="2228739"/>
            <a:ext cx="914400" cy="914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2021 SWCD Statute revision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A0FC51A-33F2-4C2D-8230-8A532BBC8AE3}"/>
              </a:ext>
            </a:extLst>
          </p:cNvPr>
          <p:cNvCxnSpPr>
            <a:cxnSpLocks/>
          </p:cNvCxnSpPr>
          <p:nvPr/>
        </p:nvCxnSpPr>
        <p:spPr>
          <a:xfrm flipV="1">
            <a:off x="10564837" y="3143139"/>
            <a:ext cx="0" cy="4515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E16338-2FDF-8966-F358-73F02D1305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95280" y="58513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51"/>
    </mc:Choice>
    <mc:Fallback xmlns="">
      <p:transition spd="slow" advTm="57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0" dur="572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89508-0EB7-4FE5-9815-012A53803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Law and Statutes: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40A85-6491-4AEE-907D-BC6371057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49407"/>
            <a:ext cx="8596668" cy="4691956"/>
          </a:xfrm>
        </p:spPr>
        <p:txBody>
          <a:bodyPr>
            <a:normAutofit/>
          </a:bodyPr>
          <a:lstStyle/>
          <a:p>
            <a:r>
              <a:rPr lang="en-US" dirty="0"/>
              <a:t>March 1939 – Tennessee drafted the Soil Conservation Districts Law statute under TCA §43-14-201.</a:t>
            </a:r>
          </a:p>
          <a:p>
            <a:pPr lvl="1"/>
            <a:r>
              <a:rPr lang="en-US" dirty="0"/>
              <a:t>First county to legally create a soil conservation district – Sumner County 1940</a:t>
            </a:r>
          </a:p>
          <a:p>
            <a:pPr lvl="1"/>
            <a:r>
              <a:rPr lang="en-US" dirty="0"/>
              <a:t>Last county – Lake County 1959</a:t>
            </a:r>
          </a:p>
          <a:p>
            <a:r>
              <a:rPr lang="en-US" dirty="0"/>
              <a:t>SWCDs are overseen in statute by the TN Soil and Water Conservation Commission. </a:t>
            </a:r>
          </a:p>
          <a:p>
            <a:pPr lvl="1"/>
            <a:r>
              <a:rPr lang="en-US" dirty="0"/>
              <a:t>Membership: 7 representatives appointed by the Governor: one farmer and one supervisor from each grand division of West, Middle and East Tennessee; (1) one supervisor from the state at large; and four(4) ex officio members- the UT Chancellor of Institute of Agriculture, TDA and TDEC Commissioners, and the elected president of  TACD. 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A634BAF-12B6-03DF-4211-18A3CBB4B7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00316" y="5553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77"/>
    </mc:Choice>
    <mc:Fallback xmlns="">
      <p:transition spd="slow" advTm="60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2E0BADFF-A35C-4581-B9DD-9906C7602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956" y="459734"/>
            <a:ext cx="1727200" cy="490538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Governor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41DF481D-25BB-4383-BFC6-A267D67BB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6047" y="2152016"/>
            <a:ext cx="1516063" cy="676275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TN Department of Agriculture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5FD8FA13-3C3C-4D4F-B209-4C96EC3D3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0047" y="3982865"/>
            <a:ext cx="1516062" cy="116840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TDA: Division of Administration and Grants  Land and Water Stewardship Section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0C5C5A75-F145-4877-BA1D-8C1ED0029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2466" y="2053906"/>
            <a:ext cx="1701800" cy="1134588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Tennessee Soil and Water  Conservation Commission (TSWCC)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en-US" alt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appointed members and 4 ex-officio members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91430E8A-33C5-4B49-BFA6-18AD6167D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466" y="4496400"/>
            <a:ext cx="1536700" cy="886847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Soil and Water Conservation Districts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 Board Members)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CEF7A7EA-FB77-4036-8F2F-E1059353C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445" y="391280"/>
            <a:ext cx="1946275" cy="490538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Assembly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094ABA3A-0045-4D33-9557-83D44EFAF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460" y="3797300"/>
            <a:ext cx="1516062" cy="606425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Comptroller of the Treasury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7CE2FE3-2843-4FE0-9848-90A355FCC49B}"/>
              </a:ext>
            </a:extLst>
          </p:cNvPr>
          <p:cNvCxnSpPr>
            <a:cxnSpLocks/>
          </p:cNvCxnSpPr>
          <p:nvPr/>
        </p:nvCxnSpPr>
        <p:spPr>
          <a:xfrm flipH="1">
            <a:off x="5707166" y="4681479"/>
            <a:ext cx="26574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ounded Rectangle 23">
            <a:extLst>
              <a:ext uri="{FF2B5EF4-FFF2-40B4-BE49-F238E27FC236}">
                <a16:creationId xmlns:a16="http://schemas.microsoft.com/office/drawing/2014/main" id="{1EB31EBF-AE08-48B9-908F-9ABF4B24E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4687" y="1440521"/>
            <a:ext cx="901700" cy="312738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Appointments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8F92F6-1337-41A3-A50D-EA3ED097C9C8}"/>
              </a:ext>
            </a:extLst>
          </p:cNvPr>
          <p:cNvCxnSpPr>
            <a:cxnSpLocks/>
          </p:cNvCxnSpPr>
          <p:nvPr/>
        </p:nvCxnSpPr>
        <p:spPr>
          <a:xfrm>
            <a:off x="8748665" y="2882833"/>
            <a:ext cx="0" cy="11000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56690E-4EE6-400B-AA65-E8C64CDE0B58}"/>
              </a:ext>
            </a:extLst>
          </p:cNvPr>
          <p:cNvCxnSpPr>
            <a:cxnSpLocks/>
          </p:cNvCxnSpPr>
          <p:nvPr/>
        </p:nvCxnSpPr>
        <p:spPr>
          <a:xfrm flipV="1">
            <a:off x="5784266" y="2364739"/>
            <a:ext cx="2081781" cy="329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FB2C316-8564-4D4F-8DC6-21618DF0B0EB}"/>
              </a:ext>
            </a:extLst>
          </p:cNvPr>
          <p:cNvCxnSpPr>
            <a:cxnSpLocks/>
          </p:cNvCxnSpPr>
          <p:nvPr/>
        </p:nvCxnSpPr>
        <p:spPr>
          <a:xfrm flipH="1">
            <a:off x="5809393" y="2706176"/>
            <a:ext cx="195856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ounded Rectangle 28">
            <a:extLst>
              <a:ext uri="{FF2B5EF4-FFF2-40B4-BE49-F238E27FC236}">
                <a16:creationId xmlns:a16="http://schemas.microsoft.com/office/drawing/2014/main" id="{EB387FC8-5709-4D00-AC59-E0C6A91DD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2606" y="2565011"/>
            <a:ext cx="1244600" cy="338137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Admin/Tech Support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ounded Rectangle 29">
            <a:extLst>
              <a:ext uri="{FF2B5EF4-FFF2-40B4-BE49-F238E27FC236}">
                <a16:creationId xmlns:a16="http://schemas.microsoft.com/office/drawing/2014/main" id="{307EB3A1-BC5F-4141-A2E0-D94034946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4328" y="2171627"/>
            <a:ext cx="1244600" cy="338138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 Requests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3A57D21-A8FE-4543-A350-8CA45B424352}"/>
              </a:ext>
            </a:extLst>
          </p:cNvPr>
          <p:cNvCxnSpPr>
            <a:cxnSpLocks/>
          </p:cNvCxnSpPr>
          <p:nvPr/>
        </p:nvCxnSpPr>
        <p:spPr>
          <a:xfrm>
            <a:off x="8955394" y="5221678"/>
            <a:ext cx="0" cy="454502"/>
          </a:xfrm>
          <a:prstGeom prst="straightConnector1">
            <a:avLst/>
          </a:prstGeom>
          <a:ln w="25400">
            <a:solidFill>
              <a:schemeClr val="tx1">
                <a:lumMod val="9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ounded Rectangle 32">
            <a:extLst>
              <a:ext uri="{FF2B5EF4-FFF2-40B4-BE49-F238E27FC236}">
                <a16:creationId xmlns:a16="http://schemas.microsoft.com/office/drawing/2014/main" id="{C132E3DB-7FD9-48E2-B45E-6AA6E3E43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4554" y="4482884"/>
            <a:ext cx="1244600" cy="338138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Monitoring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ounded Rectangle 33">
            <a:extLst>
              <a:ext uri="{FF2B5EF4-FFF2-40B4-BE49-F238E27FC236}">
                <a16:creationId xmlns:a16="http://schemas.microsoft.com/office/drawing/2014/main" id="{69636E0C-3A2F-40FD-87D0-538BD3E06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183" y="5715564"/>
            <a:ext cx="2141537" cy="1031875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Agricultural Resources Conservation Fund Grants, Annual SWCD Operational Grants, Supervisor Per Diem Reimbursements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2D3C9A-FD44-4CEF-8A5E-A1BB4936F31C}"/>
              </a:ext>
            </a:extLst>
          </p:cNvPr>
          <p:cNvCxnSpPr/>
          <p:nvPr/>
        </p:nvCxnSpPr>
        <p:spPr>
          <a:xfrm>
            <a:off x="4933366" y="1777976"/>
            <a:ext cx="0" cy="28511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ounded Rectangle 25">
            <a:extLst>
              <a:ext uri="{FF2B5EF4-FFF2-40B4-BE49-F238E27FC236}">
                <a16:creationId xmlns:a16="http://schemas.microsoft.com/office/drawing/2014/main" id="{DD5BA2FF-4414-4078-977F-AD14BEFAD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9850" y="3311008"/>
            <a:ext cx="1244600" cy="571500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SWCD Board Members Appointed by SSCC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921CC5F-2F41-4946-99CA-D1CB6D242ABF}"/>
              </a:ext>
            </a:extLst>
          </p:cNvPr>
          <p:cNvCxnSpPr>
            <a:cxnSpLocks/>
            <a:stCxn id="7" idx="2"/>
            <a:endCxn id="22" idx="0"/>
          </p:cNvCxnSpPr>
          <p:nvPr/>
        </p:nvCxnSpPr>
        <p:spPr>
          <a:xfrm flipH="1">
            <a:off x="4932150" y="3188494"/>
            <a:ext cx="1216" cy="12251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6C4EBCC-2036-4225-B273-D34C144C3C9D}"/>
              </a:ext>
            </a:extLst>
          </p:cNvPr>
          <p:cNvCxnSpPr>
            <a:cxnSpLocks/>
          </p:cNvCxnSpPr>
          <p:nvPr/>
        </p:nvCxnSpPr>
        <p:spPr>
          <a:xfrm flipH="1">
            <a:off x="5707166" y="5010474"/>
            <a:ext cx="2657475" cy="2467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ounded Rectangle 20">
            <a:extLst>
              <a:ext uri="{FF2B5EF4-FFF2-40B4-BE49-F238E27FC236}">
                <a16:creationId xmlns:a16="http://schemas.microsoft.com/office/drawing/2014/main" id="{2177F75B-C521-4F40-B8C1-74E0A785C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4554" y="4893157"/>
            <a:ext cx="1244600" cy="338138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Admin/Tech Support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6" name="Elbow Connector 42">
            <a:extLst>
              <a:ext uri="{FF2B5EF4-FFF2-40B4-BE49-F238E27FC236}">
                <a16:creationId xmlns:a16="http://schemas.microsoft.com/office/drawing/2014/main" id="{B2065414-427E-44BF-9D3A-C4D91072D0FE}"/>
              </a:ext>
            </a:extLst>
          </p:cNvPr>
          <p:cNvCxnSpPr/>
          <p:nvPr/>
        </p:nvCxnSpPr>
        <p:spPr>
          <a:xfrm rot="16200000" flipH="1">
            <a:off x="7664402" y="1052032"/>
            <a:ext cx="1431290" cy="737235"/>
          </a:xfrm>
          <a:prstGeom prst="bentConnector3">
            <a:avLst>
              <a:gd name="adj1" fmla="val 89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E1E917B-419D-4D04-B2BE-A2BE3547B85A}"/>
              </a:ext>
            </a:extLst>
          </p:cNvPr>
          <p:cNvCxnSpPr>
            <a:cxnSpLocks/>
            <a:stCxn id="22" idx="2"/>
            <a:endCxn id="8" idx="0"/>
          </p:cNvCxnSpPr>
          <p:nvPr/>
        </p:nvCxnSpPr>
        <p:spPr>
          <a:xfrm>
            <a:off x="4932150" y="3882508"/>
            <a:ext cx="6666" cy="61389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D2526B4-6FF6-40F5-B826-DB4BEDB61D04}"/>
              </a:ext>
            </a:extLst>
          </p:cNvPr>
          <p:cNvCxnSpPr/>
          <p:nvPr/>
        </p:nvCxnSpPr>
        <p:spPr>
          <a:xfrm>
            <a:off x="5073668" y="382043"/>
            <a:ext cx="1123950" cy="1714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Elbow Connector 45">
            <a:extLst>
              <a:ext uri="{FF2B5EF4-FFF2-40B4-BE49-F238E27FC236}">
                <a16:creationId xmlns:a16="http://schemas.microsoft.com/office/drawing/2014/main" id="{4E61B5DC-A40A-4FDF-A1E7-86B5EB3A184D}"/>
              </a:ext>
            </a:extLst>
          </p:cNvPr>
          <p:cNvCxnSpPr>
            <a:cxnSpLocks/>
          </p:cNvCxnSpPr>
          <p:nvPr/>
        </p:nvCxnSpPr>
        <p:spPr>
          <a:xfrm rot="10800000">
            <a:off x="5683178" y="5338894"/>
            <a:ext cx="1678213" cy="903304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47">
            <a:extLst>
              <a:ext uri="{FF2B5EF4-FFF2-40B4-BE49-F238E27FC236}">
                <a16:creationId xmlns:a16="http://schemas.microsoft.com/office/drawing/2014/main" id="{D21404CE-70FD-44AE-877A-F203292E4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8336" y="566079"/>
            <a:ext cx="1808162" cy="333375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TCA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§4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-29-101 Sunset Law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1" name="Elbow Connector 48">
            <a:extLst>
              <a:ext uri="{FF2B5EF4-FFF2-40B4-BE49-F238E27FC236}">
                <a16:creationId xmlns:a16="http://schemas.microsoft.com/office/drawing/2014/main" id="{1C6B11C1-7319-4075-A388-0239BC382B16}"/>
              </a:ext>
            </a:extLst>
          </p:cNvPr>
          <p:cNvCxnSpPr/>
          <p:nvPr/>
        </p:nvCxnSpPr>
        <p:spPr>
          <a:xfrm>
            <a:off x="1950744" y="1001689"/>
            <a:ext cx="2114550" cy="1552575"/>
          </a:xfrm>
          <a:prstGeom prst="bentConnector3">
            <a:avLst>
              <a:gd name="adj1" fmla="val -450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FBD7133-8918-4C79-8A2A-AAD604500DED}"/>
              </a:ext>
            </a:extLst>
          </p:cNvPr>
          <p:cNvGrpSpPr/>
          <p:nvPr/>
        </p:nvGrpSpPr>
        <p:grpSpPr>
          <a:xfrm>
            <a:off x="2883611" y="3999496"/>
            <a:ext cx="5370989" cy="285227"/>
            <a:chOff x="0" y="0"/>
            <a:chExt cx="5114290" cy="28522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024C9B0-0CD1-4F54-8CA3-5C29B4E5ADA7}"/>
                </a:ext>
              </a:extLst>
            </p:cNvPr>
            <p:cNvCxnSpPr/>
            <p:nvPr/>
          </p:nvCxnSpPr>
          <p:spPr>
            <a:xfrm flipH="1">
              <a:off x="2200275" y="123825"/>
              <a:ext cx="291401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Arc 33">
              <a:extLst>
                <a:ext uri="{FF2B5EF4-FFF2-40B4-BE49-F238E27FC236}">
                  <a16:creationId xmlns:a16="http://schemas.microsoft.com/office/drawing/2014/main" id="{91E3B9A7-F6A1-4AF9-85F8-1B7289F86F0F}"/>
                </a:ext>
              </a:extLst>
            </p:cNvPr>
            <p:cNvSpPr/>
            <p:nvPr/>
          </p:nvSpPr>
          <p:spPr>
            <a:xfrm>
              <a:off x="1773448" y="0"/>
              <a:ext cx="422382" cy="285227"/>
            </a:xfrm>
            <a:prstGeom prst="arc">
              <a:avLst>
                <a:gd name="adj1" fmla="val 10983235"/>
                <a:gd name="adj2" fmla="val 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6B75DE40-E7BC-4C5D-AF43-6A3BA088EE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123825"/>
              <a:ext cx="175243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Rounded Rectangle 59">
            <a:extLst>
              <a:ext uri="{FF2B5EF4-FFF2-40B4-BE49-F238E27FC236}">
                <a16:creationId xmlns:a16="http://schemas.microsoft.com/office/drawing/2014/main" id="{1BBD9A30-8747-490A-912E-0343288A7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5890" y="3917410"/>
            <a:ext cx="1443038" cy="433387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 Recipient Monitoring Reports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1DD795D-6474-4F22-A7F2-CE5ECFBD9439}"/>
              </a:ext>
            </a:extLst>
          </p:cNvPr>
          <p:cNvCxnSpPr>
            <a:cxnSpLocks/>
          </p:cNvCxnSpPr>
          <p:nvPr/>
        </p:nvCxnSpPr>
        <p:spPr>
          <a:xfrm>
            <a:off x="1389582" y="891090"/>
            <a:ext cx="0" cy="279314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ounded Rectangle 65">
            <a:extLst>
              <a:ext uri="{FF2B5EF4-FFF2-40B4-BE49-F238E27FC236}">
                <a16:creationId xmlns:a16="http://schemas.microsoft.com/office/drawing/2014/main" id="{4D1A68D6-0FB5-43B3-960F-ACD30E387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2301" y="5532994"/>
            <a:ext cx="1244600" cy="338138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 Contracts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9" name="Elbow Connector 15">
            <a:extLst>
              <a:ext uri="{FF2B5EF4-FFF2-40B4-BE49-F238E27FC236}">
                <a16:creationId xmlns:a16="http://schemas.microsoft.com/office/drawing/2014/main" id="{9C072B23-59B4-4EFD-A391-031208460AC2}"/>
              </a:ext>
            </a:extLst>
          </p:cNvPr>
          <p:cNvCxnSpPr>
            <a:cxnSpLocks/>
          </p:cNvCxnSpPr>
          <p:nvPr/>
        </p:nvCxnSpPr>
        <p:spPr>
          <a:xfrm>
            <a:off x="4419898" y="5391431"/>
            <a:ext cx="3031983" cy="1292783"/>
          </a:xfrm>
          <a:prstGeom prst="bentConnector3">
            <a:avLst>
              <a:gd name="adj1" fmla="val -13"/>
            </a:avLst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45E40E87-1B46-4CD3-BE2F-9D6A5D4B7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9231" y="6372760"/>
            <a:ext cx="2600325" cy="446088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approvals, field visits, and reimbursement approvals by TDA Watershed Coordinators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C6B71417-76A5-4ED8-912B-E6F5D2F84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096" y="940753"/>
            <a:ext cx="1808162" cy="32385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TCA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§67-4-409 (l) ARCF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ounded Rectangle 9">
            <a:extLst>
              <a:ext uri="{FF2B5EF4-FFF2-40B4-BE49-F238E27FC236}">
                <a16:creationId xmlns:a16="http://schemas.microsoft.com/office/drawing/2014/main" id="{E572B6D7-ECE3-4E98-B92D-69357B36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7800" y="224473"/>
            <a:ext cx="1808163" cy="32385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TCA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§43-14-201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SCD Law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B6E8EB8-C796-45C2-ACD9-73BD3B29DCDD}"/>
              </a:ext>
            </a:extLst>
          </p:cNvPr>
          <p:cNvCxnSpPr>
            <a:cxnSpLocks/>
            <a:endCxn id="42" idx="1"/>
          </p:cNvCxnSpPr>
          <p:nvPr/>
        </p:nvCxnSpPr>
        <p:spPr>
          <a:xfrm flipV="1">
            <a:off x="2351608" y="386398"/>
            <a:ext cx="956192" cy="12302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B702F8D-8543-4833-9C7D-A666F691D5B2}"/>
              </a:ext>
            </a:extLst>
          </p:cNvPr>
          <p:cNvCxnSpPr>
            <a:cxnSpLocks/>
          </p:cNvCxnSpPr>
          <p:nvPr/>
        </p:nvCxnSpPr>
        <p:spPr>
          <a:xfrm>
            <a:off x="2362720" y="713716"/>
            <a:ext cx="94138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AE90FE4-4B47-4F3C-B058-B842B4867A27}"/>
              </a:ext>
            </a:extLst>
          </p:cNvPr>
          <p:cNvCxnSpPr/>
          <p:nvPr/>
        </p:nvCxnSpPr>
        <p:spPr>
          <a:xfrm>
            <a:off x="2351608" y="852012"/>
            <a:ext cx="990600" cy="22034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23D5EF1-F13B-4552-9F5E-F809EA142878}"/>
              </a:ext>
            </a:extLst>
          </p:cNvPr>
          <p:cNvCxnSpPr/>
          <p:nvPr/>
        </p:nvCxnSpPr>
        <p:spPr>
          <a:xfrm>
            <a:off x="5125258" y="705003"/>
            <a:ext cx="112712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617CF40-A6D4-4B3A-A8A1-72AC1353B1BE}"/>
              </a:ext>
            </a:extLst>
          </p:cNvPr>
          <p:cNvCxnSpPr/>
          <p:nvPr/>
        </p:nvCxnSpPr>
        <p:spPr>
          <a:xfrm flipV="1">
            <a:off x="5114217" y="874553"/>
            <a:ext cx="1137920" cy="23685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Rounded Rectangle 36">
            <a:extLst>
              <a:ext uri="{FF2B5EF4-FFF2-40B4-BE49-F238E27FC236}">
                <a16:creationId xmlns:a16="http://schemas.microsoft.com/office/drawing/2014/main" id="{2E348273-492C-4150-B240-43E85EEBD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8581" y="2368038"/>
            <a:ext cx="1244600" cy="338138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Sunset Law Review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9" name="Elbow Connector 37">
            <a:extLst>
              <a:ext uri="{FF2B5EF4-FFF2-40B4-BE49-F238E27FC236}">
                <a16:creationId xmlns:a16="http://schemas.microsoft.com/office/drawing/2014/main" id="{13270B66-0AF6-4F8B-A350-C2D1E49D48F0}"/>
              </a:ext>
            </a:extLst>
          </p:cNvPr>
          <p:cNvCxnSpPr>
            <a:cxnSpLocks/>
            <a:endCxn id="12" idx="3"/>
          </p:cNvCxnSpPr>
          <p:nvPr/>
        </p:nvCxnSpPr>
        <p:spPr>
          <a:xfrm rot="10800000" flipV="1">
            <a:off x="5386387" y="1009674"/>
            <a:ext cx="1798002" cy="587216"/>
          </a:xfrm>
          <a:prstGeom prst="bentConnector3">
            <a:avLst>
              <a:gd name="adj1" fmla="val -327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2">
            <a:extLst>
              <a:ext uri="{FF2B5EF4-FFF2-40B4-BE49-F238E27FC236}">
                <a16:creationId xmlns:a16="http://schemas.microsoft.com/office/drawing/2014/main" id="{1D18C2F3-1385-405C-9744-65B8F4167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156" y="5269087"/>
            <a:ext cx="2925763" cy="93871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Organizational Diagram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Soil and Water Conservation Districts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Tennessee Government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8">
            <a:extLst>
              <a:ext uri="{FF2B5EF4-FFF2-40B4-BE49-F238E27FC236}">
                <a16:creationId xmlns:a16="http://schemas.microsoft.com/office/drawing/2014/main" id="{8B4705E5-9258-413A-9B15-69B9CDC74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" name="Rectangle 71">
            <a:extLst>
              <a:ext uri="{FF2B5EF4-FFF2-40B4-BE49-F238E27FC236}">
                <a16:creationId xmlns:a16="http://schemas.microsoft.com/office/drawing/2014/main" id="{E96D2D90-BCC6-4948-AD44-7A7A27E6D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B232B45-50E9-5C73-499C-5225304BCD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35673" y="57384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2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527"/>
    </mc:Choice>
    <mc:Fallback xmlns="">
      <p:transition spd="slow" advTm="82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5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FC2632-5730-4B7D-8338-2DD659BC9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3843375" cy="5545667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34740-FF4F-4849-9F90-183C1C11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084" y="609600"/>
            <a:ext cx="5511296" cy="5545667"/>
          </a:xfrm>
        </p:spPr>
        <p:txBody>
          <a:bodyPr anchor="ctr">
            <a:normAutofit/>
          </a:bodyPr>
          <a:lstStyle/>
          <a:p>
            <a:pPr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The TN Soil and Water Conservation Commission appoints two members to each SWCD board and provides oversight to the boards. </a:t>
            </a: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SWCD Model Enabling Act grants: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Organization of the TN Soil and Water Conservation Commission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Organization of the SWCD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Soil and Water Conservation District Governance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Duties and Powers of the District and Supervisors</a:t>
            </a:r>
          </a:p>
          <a:p>
            <a:pPr marL="457200" lvl="1" indent="0"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237FF6-7CF6-8DE1-D6B3-63F6DD123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24457" y="55541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2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38"/>
    </mc:Choice>
    <mc:Fallback xmlns="">
      <p:transition spd="slow" advTm="350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2911</TotalTime>
  <Words>721</Words>
  <Application>Microsoft Office PowerPoint</Application>
  <PresentationFormat>Widescreen</PresentationFormat>
  <Paragraphs>87</Paragraphs>
  <Slides>7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Facet</vt:lpstr>
      <vt:lpstr>TN Soil and Water Conservation District Board Training</vt:lpstr>
      <vt:lpstr>Federal Law:</vt:lpstr>
      <vt:lpstr>Timeline of History</vt:lpstr>
      <vt:lpstr>PowerPoint Presentation</vt:lpstr>
      <vt:lpstr>State Law and Statutes:</vt:lpstr>
      <vt:lpstr>PowerPoint Presentation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TN Soil and Water Conservation Board District Training</dc:title>
  <dc:creator>Macee Fredlake</dc:creator>
  <cp:lastModifiedBy>John McClurkan</cp:lastModifiedBy>
  <cp:revision>14</cp:revision>
  <dcterms:created xsi:type="dcterms:W3CDTF">2022-09-08T16:14:16Z</dcterms:created>
  <dcterms:modified xsi:type="dcterms:W3CDTF">2023-12-28T21:02:31Z</dcterms:modified>
</cp:coreProperties>
</file>